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265" r:id="rId3"/>
    <p:sldId id="288" r:id="rId4"/>
    <p:sldId id="313" r:id="rId5"/>
    <p:sldId id="275" r:id="rId6"/>
    <p:sldId id="292" r:id="rId7"/>
    <p:sldId id="289" r:id="rId8"/>
    <p:sldId id="294" r:id="rId9"/>
    <p:sldId id="293" r:id="rId10"/>
    <p:sldId id="297" r:id="rId11"/>
    <p:sldId id="314" r:id="rId12"/>
    <p:sldId id="277" r:id="rId13"/>
    <p:sldId id="325" r:id="rId14"/>
    <p:sldId id="326" r:id="rId15"/>
    <p:sldId id="327" r:id="rId16"/>
    <p:sldId id="315" r:id="rId17"/>
    <p:sldId id="316" r:id="rId18"/>
    <p:sldId id="321" r:id="rId19"/>
    <p:sldId id="305" r:id="rId20"/>
    <p:sldId id="307" r:id="rId21"/>
    <p:sldId id="308" r:id="rId22"/>
    <p:sldId id="322" r:id="rId23"/>
    <p:sldId id="317" r:id="rId24"/>
    <p:sldId id="282" r:id="rId25"/>
    <p:sldId id="328" r:id="rId26"/>
    <p:sldId id="318" r:id="rId27"/>
    <p:sldId id="258" r:id="rId28"/>
    <p:sldId id="319" r:id="rId29"/>
    <p:sldId id="324" r:id="rId30"/>
    <p:sldId id="311" r:id="rId31"/>
    <p:sldId id="320" r:id="rId32"/>
    <p:sldId id="312" r:id="rId33"/>
    <p:sldId id="323" r:id="rId3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261" autoAdjust="0"/>
  </p:normalViewPr>
  <p:slideViewPr>
    <p:cSldViewPr snapToGrid="0" snapToObjects="1">
      <p:cViewPr>
        <p:scale>
          <a:sx n="139" d="100"/>
          <a:sy n="139" d="100"/>
        </p:scale>
        <p:origin x="-8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8506-9F7D-0042-840E-4970073C7DEB}" type="datetimeFigureOut">
              <a:rPr kumimoji="1" lang="ja-JP" altLang="en-US" smtClean="0"/>
              <a:t>2014/09/03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4B2D1-C38C-4C4D-9FB8-08B4EF03F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6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562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535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75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4247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759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47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1770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035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759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1770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760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2000" i="1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5760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3104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7546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0435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75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451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746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2643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841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2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38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4B2D1-C38C-4C4D-9FB8-08B4EF03F9A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796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ja-JP" sz="1800" dirty="0">
              <a:solidFill>
                <a:srgbClr val="000000"/>
              </a:solidFill>
              <a:latin typeface="Impact" charset="0"/>
              <a:ea typeface="HGS行書体" charset="0"/>
              <a:cs typeface="HGS行書体" charset="0"/>
            </a:endParaRP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0" y="6486525"/>
            <a:ext cx="2033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800">
                <a:solidFill>
                  <a:schemeClr val="bg1"/>
                </a:solidFill>
                <a:latin typeface="Impact" charset="0"/>
              </a:rPr>
              <a:t>Everything is String.</a:t>
            </a:r>
          </a:p>
        </p:txBody>
      </p:sp>
      <p:grpSp>
        <p:nvGrpSpPr>
          <p:cNvPr id="150538" name="Group 10"/>
          <p:cNvGrpSpPr>
            <a:grpSpLocks/>
          </p:cNvGrpSpPr>
          <p:nvPr/>
        </p:nvGrpSpPr>
        <p:grpSpPr bwMode="auto">
          <a:xfrm>
            <a:off x="134938" y="2438400"/>
            <a:ext cx="9009062" cy="1052513"/>
            <a:chOff x="85" y="1536"/>
            <a:chExt cx="5675" cy="663"/>
          </a:xfrm>
        </p:grpSpPr>
        <p:grpSp>
          <p:nvGrpSpPr>
            <p:cNvPr id="150539" name="Group 11"/>
            <p:cNvGrpSpPr>
              <a:grpSpLocks/>
            </p:cNvGrpSpPr>
            <p:nvPr userDrawn="1"/>
          </p:nvGrpSpPr>
          <p:grpSpPr bwMode="auto">
            <a:xfrm>
              <a:off x="268" y="1604"/>
              <a:ext cx="448" cy="299"/>
              <a:chOff x="268" y="1604"/>
              <a:chExt cx="448" cy="299"/>
            </a:xfrm>
          </p:grpSpPr>
          <p:sp>
            <p:nvSpPr>
              <p:cNvPr id="150540" name="Rectangle 12"/>
              <p:cNvSpPr>
                <a:spLocks noChangeArrowheads="1"/>
              </p:cNvSpPr>
              <p:nvPr/>
            </p:nvSpPr>
            <p:spPr bwMode="auto">
              <a:xfrm>
                <a:off x="268" y="1604"/>
                <a:ext cx="276" cy="2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0541" name="Rectangle 13"/>
              <p:cNvSpPr>
                <a:spLocks noChangeArrowheads="1"/>
              </p:cNvSpPr>
              <p:nvPr/>
            </p:nvSpPr>
            <p:spPr bwMode="auto">
              <a:xfrm>
                <a:off x="509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150542" name="Group 14"/>
            <p:cNvGrpSpPr>
              <a:grpSpLocks/>
            </p:cNvGrpSpPr>
            <p:nvPr userDrawn="1"/>
          </p:nvGrpSpPr>
          <p:grpSpPr bwMode="auto">
            <a:xfrm>
              <a:off x="346" y="1870"/>
              <a:ext cx="465" cy="299"/>
              <a:chOff x="346" y="1870"/>
              <a:chExt cx="465" cy="299"/>
            </a:xfrm>
          </p:grpSpPr>
          <p:sp>
            <p:nvSpPr>
              <p:cNvPr id="150543" name="Rectangle 15"/>
              <p:cNvSpPr>
                <a:spLocks noChangeArrowheads="1"/>
              </p:cNvSpPr>
              <p:nvPr/>
            </p:nvSpPr>
            <p:spPr bwMode="auto">
              <a:xfrm>
                <a:off x="346" y="1870"/>
                <a:ext cx="26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50544" name="Rectangle 16"/>
              <p:cNvSpPr>
                <a:spLocks noChangeArrowheads="1"/>
              </p:cNvSpPr>
              <p:nvPr/>
            </p:nvSpPr>
            <p:spPr bwMode="auto">
              <a:xfrm>
                <a:off x="579" y="1870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150545" name="Rectangle 17"/>
            <p:cNvSpPr>
              <a:spLocks noChangeArrowheads="1"/>
            </p:cNvSpPr>
            <p:nvPr/>
          </p:nvSpPr>
          <p:spPr bwMode="auto">
            <a:xfrm>
              <a:off x="85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EAEAEA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0546" name="Rectangle 18"/>
            <p:cNvSpPr>
              <a:spLocks noChangeArrowheads="1"/>
            </p:cNvSpPr>
            <p:nvPr/>
          </p:nvSpPr>
          <p:spPr bwMode="auto">
            <a:xfrm>
              <a:off x="485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0547" name="Rectangle 19"/>
            <p:cNvSpPr>
              <a:spLocks noChangeArrowheads="1"/>
            </p:cNvSpPr>
            <p:nvPr/>
          </p:nvSpPr>
          <p:spPr bwMode="auto">
            <a:xfrm flipV="1">
              <a:off x="284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758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31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ja-JP" altLang="en-US" smtClean="0"/>
              <a:t>アイコンをクリックして表を追加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66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93"/>
            <a:ext cx="8229600" cy="847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652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73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5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87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1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04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92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93"/>
            <a:ext cx="8229600" cy="847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80584"/>
            <a:ext cx="8229600" cy="4845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テキストの書式設定</a:t>
            </a:r>
            <a:endParaRPr lang="en-US" altLang="ja-JP" dirty="0"/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 2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2"/>
            <a:r>
              <a:rPr lang="ja-JP" altLang="en-US" dirty="0"/>
              <a:t>第</a:t>
            </a:r>
            <a:r>
              <a:rPr lang="en-US" altLang="ja-JP" dirty="0"/>
              <a:t> 3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3"/>
            <a:r>
              <a:rPr lang="ja-JP" altLang="en-US" dirty="0"/>
              <a:t>第</a:t>
            </a:r>
            <a:r>
              <a:rPr lang="en-US" altLang="ja-JP" dirty="0"/>
              <a:t> 4 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4"/>
            <a:r>
              <a:rPr lang="ja-JP" altLang="en-US" dirty="0"/>
              <a:t>第</a:t>
            </a:r>
            <a:r>
              <a:rPr lang="en-US" altLang="ja-JP" dirty="0"/>
              <a:t> 5 </a:t>
            </a:r>
            <a:r>
              <a:rPr lang="ja-JP" altLang="en-US" dirty="0"/>
              <a:t>レベル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6DD69C80-8FFF-1647-ADB3-AEBA42E9D754}" type="datetimeFigureOut">
              <a:rPr kumimoji="1" lang="ja-JP" altLang="en-US" smtClean="0"/>
              <a:pPr/>
              <a:t>2014/09/03</a:t>
            </a:fld>
            <a:endParaRPr kumimoji="1" lang="ja-JP" alt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4B439CF-E722-ED49-A752-F63D336F9C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ja-JP" sz="1800" dirty="0">
              <a:solidFill>
                <a:srgbClr val="000000"/>
              </a:solidFill>
              <a:latin typeface="Impact" charset="0"/>
              <a:ea typeface="HGS行書体" charset="0"/>
              <a:cs typeface="HGS行書体" charset="0"/>
            </a:endParaRP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0" y="6486525"/>
            <a:ext cx="2033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800">
                <a:solidFill>
                  <a:schemeClr val="bg1"/>
                </a:solidFill>
                <a:latin typeface="Impact" charset="0"/>
              </a:rPr>
              <a:t>Everything is String.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968106"/>
            <a:ext cx="9144000" cy="45719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ja-JP" sz="1800" dirty="0">
              <a:solidFill>
                <a:srgbClr val="000000"/>
              </a:solidFill>
              <a:latin typeface="Impact" charset="0"/>
              <a:ea typeface="HGS行書体" charset="0"/>
              <a:cs typeface="HGS行書体" charset="0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0" y="734739"/>
            <a:ext cx="457200" cy="682257"/>
          </a:xfrm>
          <a:prstGeom prst="rect">
            <a:avLst/>
          </a:prstGeom>
          <a:solidFill>
            <a:srgbClr val="FFFFFF"/>
          </a:solidFill>
          <a:ln w="38100">
            <a:noFill/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708666" y="734739"/>
            <a:ext cx="457200" cy="682257"/>
          </a:xfrm>
          <a:prstGeom prst="rect">
            <a:avLst/>
          </a:prstGeom>
          <a:solidFill>
            <a:srgbClr val="FFFFFF"/>
          </a:solidFill>
          <a:ln w="38100">
            <a:noFill/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imes New Roman"/>
          <a:ea typeface="ＭＳ 明朝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/>
          <a:ea typeface="ＭＳ 明朝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Times New Roman"/>
          <a:ea typeface="ＭＳ 明朝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Times New Roman"/>
          <a:ea typeface="ＭＳ 明朝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Times New Roman"/>
          <a:ea typeface="ＭＳ 明朝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Times New Roman"/>
          <a:ea typeface="ＭＳ 明朝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4800" dirty="0" smtClean="0"/>
              <a:t>Closed Factorization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634459"/>
            <a:ext cx="9144000" cy="1752600"/>
          </a:xfrm>
        </p:spPr>
        <p:txBody>
          <a:bodyPr/>
          <a:lstStyle/>
          <a:p>
            <a:r>
              <a:rPr kumimoji="1" lang="en-US" altLang="ja-JP" dirty="0" err="1" smtClean="0"/>
              <a:t>Golnaz</a:t>
            </a:r>
            <a:r>
              <a:rPr kumimoji="1" lang="en-US" altLang="ja-JP" dirty="0" smtClean="0"/>
              <a:t> Badkobeh</a:t>
            </a:r>
            <a:r>
              <a:rPr kumimoji="1" lang="en-US" altLang="ja-JP" baseline="30000" dirty="0" smtClean="0"/>
              <a:t>1</a:t>
            </a:r>
            <a:r>
              <a:rPr kumimoji="1" lang="en-US" altLang="ja-JP" dirty="0" smtClean="0"/>
              <a:t>, Hideo Bannai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, Keisuke Goto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,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Tomohiro I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, Costas S. </a:t>
            </a:r>
            <a:r>
              <a:rPr lang="en-US" altLang="ja-JP" kern="1200" dirty="0" smtClean="0"/>
              <a:t>Iliopoulos</a:t>
            </a:r>
            <a:r>
              <a:rPr lang="en-US" altLang="ja-JP" kern="1200" baseline="30000" dirty="0" smtClean="0"/>
              <a:t>3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Shunsuke</a:t>
            </a:r>
            <a:r>
              <a:rPr kumimoji="1" lang="en-US" altLang="ja-JP" dirty="0" smtClean="0"/>
              <a:t> Inenaga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,</a:t>
            </a:r>
            <a:br>
              <a:rPr kumimoji="1" lang="en-US" altLang="ja-JP" dirty="0" smtClean="0"/>
            </a:br>
            <a:r>
              <a:rPr kumimoji="1" lang="en-US" altLang="ja-JP" dirty="0" smtClean="0"/>
              <a:t>Simon J. Puglisi</a:t>
            </a:r>
            <a:r>
              <a:rPr kumimoji="1" lang="en-US" altLang="ja-JP" baseline="30000" dirty="0" smtClean="0"/>
              <a:t>4</a:t>
            </a:r>
            <a:r>
              <a:rPr kumimoji="1" lang="en-US" altLang="ja-JP" dirty="0" smtClean="0"/>
              <a:t>, and </a:t>
            </a:r>
            <a:r>
              <a:rPr kumimoji="1" lang="en-US" altLang="ja-JP" u="sng" dirty="0" smtClean="0"/>
              <a:t>Shiho Sugimoto</a:t>
            </a:r>
            <a:r>
              <a:rPr kumimoji="1" lang="en-US" altLang="ja-JP" baseline="30000" dirty="0" smtClean="0"/>
              <a:t>2</a:t>
            </a:r>
            <a:endParaRPr kumimoji="1" lang="ja-JP" altLang="en-US" baseline="300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2107828" y="4959487"/>
            <a:ext cx="784688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2400">
                <a:solidFill>
                  <a:schemeClr val="tx1"/>
                </a:solidFill>
                <a:latin typeface="Times New Roman"/>
                <a:ea typeface="ＭＳ 明朝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Times New Roman"/>
                <a:ea typeface="ＭＳ 明朝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Times New Roman"/>
                <a:ea typeface="ＭＳ 明朝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>
                <a:solidFill>
                  <a:schemeClr val="tx1"/>
                </a:solidFill>
                <a:latin typeface="Times New Roman"/>
                <a:ea typeface="ＭＳ 明朝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Times New Roman"/>
                <a:ea typeface="ＭＳ 明朝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en-US" altLang="ja-JP" sz="2000" dirty="0" smtClean="0"/>
              <a:t>University of Sheffield, United Kingdom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ja-JP" sz="2000" dirty="0" smtClean="0"/>
              <a:t>Kyushu University, Japan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ja-JP" sz="2000" dirty="0" smtClean="0"/>
              <a:t>King’s College London, United Kingdom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ja-JP" sz="2000" dirty="0" smtClean="0"/>
              <a:t>University of Helsinki, Finland</a:t>
            </a:r>
          </a:p>
        </p:txBody>
      </p:sp>
    </p:spTree>
    <p:extLst>
      <p:ext uri="{BB962C8B-B14F-4D97-AF65-F5344CB8AC3E}">
        <p14:creationId xmlns:p14="http://schemas.microsoft.com/office/powerpoint/2010/main" val="358569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09573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longest closed factor array of </a:t>
            </a:r>
            <a:r>
              <a:rPr lang="en-US" altLang="ja-JP" i="1" dirty="0"/>
              <a:t>w</a:t>
            </a:r>
            <a:r>
              <a:rPr lang="en-US" altLang="ja-JP" dirty="0"/>
              <a:t> of length </a:t>
            </a:r>
            <a:r>
              <a:rPr lang="en-US" altLang="ja-JP" i="1" dirty="0"/>
              <a:t>n</a:t>
            </a:r>
            <a:r>
              <a:rPr lang="en-US" altLang="ja-JP" dirty="0"/>
              <a:t> is an array A[1..</a:t>
            </a:r>
            <a:r>
              <a:rPr lang="en-US" altLang="ja-JP" i="1" dirty="0"/>
              <a:t>n</a:t>
            </a:r>
            <a:r>
              <a:rPr lang="en-US" altLang="ja-JP" dirty="0"/>
              <a:t>] of integers such that for any 1 ≤ </a:t>
            </a:r>
            <a:r>
              <a:rPr lang="en-US" altLang="ja-JP" i="1" dirty="0" err="1"/>
              <a:t>i</a:t>
            </a:r>
            <a:r>
              <a:rPr lang="en-US" altLang="ja-JP" dirty="0"/>
              <a:t> ≤ </a:t>
            </a:r>
            <a:r>
              <a:rPr lang="en-US" altLang="ja-JP" i="1" dirty="0"/>
              <a:t>n</a:t>
            </a:r>
            <a:r>
              <a:rPr lang="en-US" altLang="ja-JP" dirty="0"/>
              <a:t>, A[</a:t>
            </a:r>
            <a:r>
              <a:rPr lang="en-US" altLang="ja-JP" i="1" dirty="0" err="1"/>
              <a:t>i</a:t>
            </a:r>
            <a:r>
              <a:rPr lang="en-US" altLang="ja-JP" dirty="0"/>
              <a:t>] = </a:t>
            </a:r>
            <a:r>
              <a:rPr lang="en-US" altLang="ja-JP" i="1" dirty="0"/>
              <a:t>l</a:t>
            </a:r>
            <a:r>
              <a:rPr lang="en-US" altLang="ja-JP" dirty="0"/>
              <a:t> if and only if </a:t>
            </a:r>
            <a:r>
              <a:rPr lang="en-US" altLang="ja-JP" i="1" dirty="0"/>
              <a:t>l</a:t>
            </a:r>
            <a:r>
              <a:rPr lang="en-US" altLang="ja-JP" dirty="0"/>
              <a:t> is the length of the longest closed prefix of </a:t>
            </a:r>
            <a:r>
              <a:rPr lang="en-US" altLang="ja-JP" i="1" dirty="0"/>
              <a:t>w</a:t>
            </a:r>
            <a:r>
              <a:rPr lang="en-US" altLang="ja-JP" dirty="0"/>
              <a:t>[</a:t>
            </a:r>
            <a:r>
              <a:rPr lang="en-US" altLang="ja-JP" i="1" dirty="0" err="1"/>
              <a:t>i</a:t>
            </a:r>
            <a:r>
              <a:rPr lang="en-US" altLang="ja-JP" dirty="0"/>
              <a:t>..</a:t>
            </a:r>
            <a:r>
              <a:rPr lang="en-US" altLang="ja-JP" i="1" dirty="0"/>
              <a:t>n</a:t>
            </a:r>
            <a:r>
              <a:rPr lang="en-US" altLang="ja-JP" dirty="0"/>
              <a:t>].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104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u="sng" dirty="0" smtClean="0">
                <a:solidFill>
                  <a:srgbClr val="000000"/>
                </a:solidFill>
              </a:rPr>
              <a:t>Theorem 1</a:t>
            </a:r>
            <a:r>
              <a:rPr lang="en-US" altLang="ja-JP" dirty="0" smtClean="0">
                <a:solidFill>
                  <a:srgbClr val="000000"/>
                </a:solidFill>
              </a:rPr>
              <a:t/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Given </a:t>
            </a:r>
            <a:r>
              <a:rPr lang="en-US" altLang="ja-JP" dirty="0">
                <a:solidFill>
                  <a:srgbClr val="000000"/>
                </a:solidFill>
              </a:rPr>
              <a:t>a string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of length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over an integer alphabet,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the closed factor array of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can be computed in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log </a:t>
            </a:r>
            <a:r>
              <a:rPr lang="en-US" altLang="ja-JP" i="1" dirty="0">
                <a:solidFill>
                  <a:srgbClr val="000000"/>
                </a:solidFill>
              </a:rPr>
              <a:t>n / </a:t>
            </a:r>
            <a:r>
              <a:rPr lang="en-US" altLang="ja-JP" dirty="0" err="1">
                <a:solidFill>
                  <a:srgbClr val="000000"/>
                </a:solidFill>
              </a:rPr>
              <a:t>loglog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space.</a:t>
            </a:r>
            <a:endParaRPr lang="ja-JP" altLang="en-US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Longest Closed Factor Array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584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1" y="1280584"/>
            <a:ext cx="8417858" cy="4845580"/>
          </a:xfrm>
        </p:spPr>
        <p:txBody>
          <a:bodyPr/>
          <a:lstStyle/>
          <a:p>
            <a:r>
              <a:rPr lang="en-US" altLang="ja-JP" u="sng" dirty="0"/>
              <a:t>Lemma 1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The longest prefix</a:t>
            </a:r>
            <a:r>
              <a:rPr lang="en-US" altLang="ja-JP" i="1" dirty="0"/>
              <a:t> </a:t>
            </a:r>
            <a:r>
              <a:rPr lang="en-US" altLang="ja-JP" dirty="0"/>
              <a:t>of </a:t>
            </a:r>
            <a:r>
              <a:rPr lang="en-US" altLang="ja-JP" i="1" dirty="0"/>
              <a:t>w</a:t>
            </a:r>
            <a:r>
              <a:rPr lang="en-US" altLang="ja-JP" dirty="0"/>
              <a:t>[</a:t>
            </a:r>
            <a:r>
              <a:rPr lang="en-US" altLang="ja-JP" i="1" dirty="0" err="1"/>
              <a:t>i</a:t>
            </a:r>
            <a:r>
              <a:rPr lang="en-US" altLang="ja-JP" dirty="0"/>
              <a:t>..</a:t>
            </a:r>
            <a:r>
              <a:rPr lang="en-US" altLang="ja-JP" i="1" dirty="0"/>
              <a:t>n</a:t>
            </a:r>
            <a:r>
              <a:rPr lang="en-US" altLang="ja-JP" dirty="0"/>
              <a:t>] which has another occurrence to the right of </a:t>
            </a:r>
            <a:r>
              <a:rPr lang="en-US" altLang="ja-JP" i="1" dirty="0" err="1"/>
              <a:t>i</a:t>
            </a:r>
            <a:r>
              <a:rPr lang="en-US" altLang="ja-JP" dirty="0"/>
              <a:t>, is the closing border of the longest closed factor starting at </a:t>
            </a:r>
            <a:r>
              <a:rPr lang="en-US" altLang="ja-JP" i="1" dirty="0" err="1"/>
              <a:t>i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Longest Closed Factor Array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887812"/>
              </p:ext>
            </p:extLst>
          </p:nvPr>
        </p:nvGraphicFramePr>
        <p:xfrm>
          <a:off x="846708" y="3226920"/>
          <a:ext cx="7604457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321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1" y="1280584"/>
            <a:ext cx="8417858" cy="4845580"/>
          </a:xfrm>
        </p:spPr>
        <p:txBody>
          <a:bodyPr/>
          <a:lstStyle/>
          <a:p>
            <a:r>
              <a:rPr lang="en-US" altLang="ja-JP" u="sng" dirty="0"/>
              <a:t>Lemma 1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The longest prefix</a:t>
            </a:r>
            <a:r>
              <a:rPr lang="en-US" altLang="ja-JP" i="1" dirty="0"/>
              <a:t> </a:t>
            </a:r>
            <a:r>
              <a:rPr lang="en-US" altLang="ja-JP" dirty="0"/>
              <a:t>of </a:t>
            </a:r>
            <a:r>
              <a:rPr lang="en-US" altLang="ja-JP" i="1" dirty="0"/>
              <a:t>w</a:t>
            </a:r>
            <a:r>
              <a:rPr lang="en-US" altLang="ja-JP" dirty="0"/>
              <a:t>[</a:t>
            </a:r>
            <a:r>
              <a:rPr lang="en-US" altLang="ja-JP" i="1" dirty="0" err="1"/>
              <a:t>i</a:t>
            </a:r>
            <a:r>
              <a:rPr lang="en-US" altLang="ja-JP" dirty="0"/>
              <a:t>..</a:t>
            </a:r>
            <a:r>
              <a:rPr lang="en-US" altLang="ja-JP" i="1" dirty="0"/>
              <a:t>n</a:t>
            </a:r>
            <a:r>
              <a:rPr lang="en-US" altLang="ja-JP" dirty="0"/>
              <a:t>] which has another occurrence to the right of </a:t>
            </a:r>
            <a:r>
              <a:rPr lang="en-US" altLang="ja-JP" i="1" dirty="0" err="1"/>
              <a:t>i</a:t>
            </a:r>
            <a:r>
              <a:rPr lang="en-US" altLang="ja-JP" dirty="0"/>
              <a:t>, is the closing border of the longest closed factor starting at </a:t>
            </a:r>
            <a:r>
              <a:rPr lang="en-US" altLang="ja-JP" i="1" dirty="0" err="1"/>
              <a:t>i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Longest Closed Factor Array</a:t>
            </a:r>
            <a:endParaRPr kumimoji="1" lang="ja-JP" altLang="en-US" dirty="0"/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1665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21" name="直線コネクタ 20"/>
          <p:cNvCxnSpPr/>
          <p:nvPr/>
        </p:nvCxnSpPr>
        <p:spPr bwMode="auto">
          <a:xfrm>
            <a:off x="1834533" y="3655823"/>
            <a:ext cx="2645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2725104" y="3730533"/>
            <a:ext cx="26459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059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1" y="1280584"/>
            <a:ext cx="8417858" cy="4845580"/>
          </a:xfrm>
        </p:spPr>
        <p:txBody>
          <a:bodyPr/>
          <a:lstStyle/>
          <a:p>
            <a:r>
              <a:rPr lang="en-US" altLang="ja-JP" u="sng" dirty="0"/>
              <a:t>Lemma 1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The longest prefix</a:t>
            </a:r>
            <a:r>
              <a:rPr lang="en-US" altLang="ja-JP" i="1" dirty="0"/>
              <a:t> </a:t>
            </a:r>
            <a:r>
              <a:rPr lang="en-US" altLang="ja-JP" dirty="0"/>
              <a:t>of </a:t>
            </a:r>
            <a:r>
              <a:rPr lang="en-US" altLang="ja-JP" i="1" dirty="0"/>
              <a:t>w</a:t>
            </a:r>
            <a:r>
              <a:rPr lang="en-US" altLang="ja-JP" dirty="0"/>
              <a:t>[</a:t>
            </a:r>
            <a:r>
              <a:rPr lang="en-US" altLang="ja-JP" i="1" dirty="0" err="1"/>
              <a:t>i</a:t>
            </a:r>
            <a:r>
              <a:rPr lang="en-US" altLang="ja-JP" dirty="0"/>
              <a:t>..</a:t>
            </a:r>
            <a:r>
              <a:rPr lang="en-US" altLang="ja-JP" i="1" dirty="0"/>
              <a:t>n</a:t>
            </a:r>
            <a:r>
              <a:rPr lang="en-US" altLang="ja-JP" dirty="0"/>
              <a:t>] which has another occurrence to the right of </a:t>
            </a:r>
            <a:r>
              <a:rPr lang="en-US" altLang="ja-JP" i="1" dirty="0" err="1"/>
              <a:t>i</a:t>
            </a:r>
            <a:r>
              <a:rPr lang="en-US" altLang="ja-JP" dirty="0"/>
              <a:t>, is the closing border of the longest closed factor starting at </a:t>
            </a:r>
            <a:r>
              <a:rPr lang="en-US" altLang="ja-JP" i="1" dirty="0" err="1"/>
              <a:t>i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Longest Closed Factor Array</a:t>
            </a:r>
            <a:endParaRPr kumimoji="1" lang="ja-JP" altLang="en-US" dirty="0"/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624925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39" name="直線コネクタ 38"/>
          <p:cNvCxnSpPr/>
          <p:nvPr/>
        </p:nvCxnSpPr>
        <p:spPr bwMode="auto">
          <a:xfrm>
            <a:off x="1834533" y="3655823"/>
            <a:ext cx="76523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線コネクタ 39"/>
          <p:cNvCxnSpPr/>
          <p:nvPr/>
        </p:nvCxnSpPr>
        <p:spPr bwMode="auto">
          <a:xfrm>
            <a:off x="2725104" y="3730533"/>
            <a:ext cx="7561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テキスト ボックス 40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7958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1" y="1280584"/>
            <a:ext cx="8417858" cy="4845580"/>
          </a:xfrm>
        </p:spPr>
        <p:txBody>
          <a:bodyPr/>
          <a:lstStyle/>
          <a:p>
            <a:r>
              <a:rPr lang="en-US" altLang="ja-JP" u="sng" dirty="0"/>
              <a:t>Lemma 1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The longest prefix</a:t>
            </a:r>
            <a:r>
              <a:rPr lang="en-US" altLang="ja-JP" i="1" dirty="0"/>
              <a:t> </a:t>
            </a:r>
            <a:r>
              <a:rPr lang="en-US" altLang="ja-JP" dirty="0"/>
              <a:t>of </a:t>
            </a:r>
            <a:r>
              <a:rPr lang="en-US" altLang="ja-JP" i="1" dirty="0"/>
              <a:t>w</a:t>
            </a:r>
            <a:r>
              <a:rPr lang="en-US" altLang="ja-JP" dirty="0"/>
              <a:t>[</a:t>
            </a:r>
            <a:r>
              <a:rPr lang="en-US" altLang="ja-JP" i="1" dirty="0" err="1"/>
              <a:t>i</a:t>
            </a:r>
            <a:r>
              <a:rPr lang="en-US" altLang="ja-JP" dirty="0"/>
              <a:t>..</a:t>
            </a:r>
            <a:r>
              <a:rPr lang="en-US" altLang="ja-JP" i="1" dirty="0"/>
              <a:t>n</a:t>
            </a:r>
            <a:r>
              <a:rPr lang="en-US" altLang="ja-JP" dirty="0"/>
              <a:t>] which has another occurrence to the right of </a:t>
            </a:r>
            <a:r>
              <a:rPr lang="en-US" altLang="ja-JP" i="1" dirty="0" err="1"/>
              <a:t>i</a:t>
            </a:r>
            <a:r>
              <a:rPr lang="en-US" altLang="ja-JP" dirty="0"/>
              <a:t>, is the closing border of the longest closed factor starting at </a:t>
            </a:r>
            <a:r>
              <a:rPr lang="en-US" altLang="ja-JP" i="1" dirty="0" err="1"/>
              <a:t>i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Longest Closed Factor Array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677550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23" name="直線コネクタ 22"/>
          <p:cNvCxnSpPr/>
          <p:nvPr/>
        </p:nvCxnSpPr>
        <p:spPr bwMode="auto">
          <a:xfrm>
            <a:off x="1834533" y="3655823"/>
            <a:ext cx="119852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2725104" y="3730533"/>
            <a:ext cx="118948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0786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800" dirty="0" smtClean="0"/>
              <a:t>Construct and preprocess the suffix tree of </a:t>
            </a:r>
            <a:r>
              <a:rPr kumimoji="1" lang="en-US" altLang="ja-JP" sz="2800" i="1" dirty="0" smtClean="0"/>
              <a:t>w</a:t>
            </a:r>
            <a:r>
              <a:rPr kumimoji="1"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    1.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Compute the closing border 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dirty="0" smtClean="0"/>
              <a:t> starting at position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857250" lvl="1" indent="-457200"/>
            <a:r>
              <a:rPr lang="en-US" altLang="ja-JP" sz="2400" dirty="0" smtClean="0"/>
              <a:t>with the suffix tree constructed in Step 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Find the leftmost occurrence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of </a:t>
            </a:r>
            <a:r>
              <a:rPr lang="en-US" altLang="ja-JP" sz="2800" i="1" dirty="0"/>
              <a:t>b</a:t>
            </a:r>
            <a:r>
              <a:rPr lang="en-US" altLang="ja-JP" sz="2800" i="1" baseline="-25000" dirty="0"/>
              <a:t>i</a:t>
            </a:r>
            <a:r>
              <a:rPr lang="en-US" altLang="ja-JP" sz="2800" dirty="0" smtClean="0"/>
              <a:t> in </a:t>
            </a:r>
            <a:r>
              <a:rPr lang="en-US" altLang="ja-JP" sz="2800" i="1" dirty="0" smtClean="0"/>
              <a:t>w</a:t>
            </a:r>
            <a:r>
              <a:rPr lang="en-US" altLang="ja-JP" sz="2800" dirty="0" smtClean="0"/>
              <a:t>[</a:t>
            </a:r>
            <a:r>
              <a:rPr lang="en-US" altLang="ja-JP" sz="2800" i="1" dirty="0" smtClean="0"/>
              <a:t>i</a:t>
            </a:r>
            <a:r>
              <a:rPr lang="en-US" altLang="ja-JP" sz="2800" dirty="0" smtClean="0"/>
              <a:t>+1..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].</a:t>
            </a:r>
          </a:p>
          <a:p>
            <a:pPr marL="857250" lvl="1" indent="-457200"/>
            <a:r>
              <a:rPr lang="en-US" altLang="ja-JP" sz="2400" dirty="0" smtClean="0"/>
              <a:t>with a range successor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A[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]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+ |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|</a:t>
            </a:r>
            <a:r>
              <a:rPr lang="en-US" altLang="ja-JP" sz="2800" dirty="0" smtClean="0"/>
              <a:t> –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+1.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Repeat Steps 3~5 until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 of </a:t>
            </a:r>
            <a:r>
              <a:rPr lang="en-US" altLang="ja-JP" dirty="0"/>
              <a:t>O</a:t>
            </a:r>
            <a:r>
              <a:rPr lang="en-US" altLang="ja-JP" dirty="0" smtClean="0"/>
              <a:t>ur Algorithm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457200" y="1383683"/>
            <a:ext cx="320004" cy="322228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6" name="直線矢印コネクタ 5"/>
          <p:cNvCxnSpPr/>
          <p:nvPr/>
        </p:nvCxnSpPr>
        <p:spPr bwMode="auto">
          <a:xfrm flipH="1">
            <a:off x="1306404" y="208165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矢印コネクタ 6"/>
          <p:cNvCxnSpPr/>
          <p:nvPr/>
        </p:nvCxnSpPr>
        <p:spPr bwMode="auto">
          <a:xfrm flipH="1">
            <a:off x="1701684" y="452740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矢印コネクタ 8"/>
          <p:cNvCxnSpPr/>
          <p:nvPr/>
        </p:nvCxnSpPr>
        <p:spPr bwMode="auto">
          <a:xfrm flipH="1">
            <a:off x="1306404" y="5021360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375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Construct the suffix tree of a given string </a:t>
            </a:r>
            <a:r>
              <a:rPr kumimoji="1" lang="en-US" altLang="ja-JP" sz="2800" i="1" dirty="0" smtClean="0"/>
              <a:t>w</a:t>
            </a:r>
            <a:r>
              <a:rPr kumimoji="1" lang="en-US" altLang="ja-JP" sz="2800" dirty="0" smtClean="0"/>
              <a:t>.</a:t>
            </a:r>
          </a:p>
          <a:p>
            <a:r>
              <a:rPr lang="en-US" altLang="ja-JP" sz="2800" dirty="0"/>
              <a:t>Each leaf of the suffix tree stores the beginning position of the suffix corresponding to the leaf.</a:t>
            </a:r>
          </a:p>
          <a:p>
            <a:r>
              <a:rPr lang="en-US" altLang="ja-JP" sz="2800" dirty="0"/>
              <a:t>Any internal node </a:t>
            </a:r>
            <a:r>
              <a:rPr lang="en-US" altLang="ja-JP" sz="2800" i="1" dirty="0"/>
              <a:t>v</a:t>
            </a:r>
            <a:r>
              <a:rPr lang="en-US" altLang="ja-JP" sz="2800" dirty="0"/>
              <a:t> of the suffix tree is labeled by the maximum leaf value in the </a:t>
            </a:r>
            <a:r>
              <a:rPr lang="en-US" altLang="ja-JP" sz="2800" dirty="0" err="1"/>
              <a:t>subtree</a:t>
            </a:r>
            <a:r>
              <a:rPr lang="en-US" altLang="ja-JP" sz="2800" dirty="0"/>
              <a:t> rooted at </a:t>
            </a:r>
            <a:r>
              <a:rPr lang="en-US" altLang="ja-JP" sz="2800" i="1" dirty="0"/>
              <a:t>v</a:t>
            </a:r>
            <a:r>
              <a:rPr lang="en-US" altLang="ja-JP" sz="2800" dirty="0" smtClean="0"/>
              <a:t>.</a:t>
            </a:r>
            <a:endParaRPr lang="en-US" altLang="ja-JP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Step 1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6884109" y="5124438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5951646" y="4403967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6558895" y="403925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7" name="直線矢印コネクタ 6"/>
          <p:cNvCxnSpPr>
            <a:stCxn id="6" idx="3"/>
            <a:endCxn id="5" idx="7"/>
          </p:cNvCxnSpPr>
          <p:nvPr/>
        </p:nvCxnSpPr>
        <p:spPr bwMode="auto">
          <a:xfrm flipH="1">
            <a:off x="6173367" y="4260962"/>
            <a:ext cx="423569" cy="181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矢印コネクタ 7"/>
          <p:cNvCxnSpPr>
            <a:stCxn id="6" idx="4"/>
            <a:endCxn id="4" idx="1"/>
          </p:cNvCxnSpPr>
          <p:nvPr/>
        </p:nvCxnSpPr>
        <p:spPr bwMode="auto">
          <a:xfrm>
            <a:off x="6688776" y="4299001"/>
            <a:ext cx="233374" cy="8634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783877" y="455636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211408" y="39423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cxnSp>
        <p:nvCxnSpPr>
          <p:cNvPr id="11" name="直線矢印コネクタ 10"/>
          <p:cNvCxnSpPr>
            <a:stCxn id="5" idx="3"/>
            <a:endCxn id="12" idx="7"/>
          </p:cNvCxnSpPr>
          <p:nvPr/>
        </p:nvCxnSpPr>
        <p:spPr bwMode="auto">
          <a:xfrm flipH="1">
            <a:off x="4140520" y="4625673"/>
            <a:ext cx="1849167" cy="14904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円/楕円 11"/>
          <p:cNvSpPr/>
          <p:nvPr/>
        </p:nvSpPr>
        <p:spPr bwMode="auto">
          <a:xfrm>
            <a:off x="3918799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63369" y="431202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5471938" y="444200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294019" y="456950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102588" y="472937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7637791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8" name="直線矢印コネクタ 17"/>
          <p:cNvCxnSpPr>
            <a:stCxn id="4" idx="5"/>
            <a:endCxn id="17" idx="0"/>
          </p:cNvCxnSpPr>
          <p:nvPr/>
        </p:nvCxnSpPr>
        <p:spPr bwMode="auto">
          <a:xfrm>
            <a:off x="7105830" y="5346144"/>
            <a:ext cx="661842" cy="7319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円/楕円 18"/>
          <p:cNvSpPr/>
          <p:nvPr/>
        </p:nvSpPr>
        <p:spPr bwMode="auto">
          <a:xfrm>
            <a:off x="8066828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0" name="直線矢印コネクタ 19"/>
          <p:cNvCxnSpPr>
            <a:stCxn id="4" idx="6"/>
            <a:endCxn id="19" idx="0"/>
          </p:cNvCxnSpPr>
          <p:nvPr/>
        </p:nvCxnSpPr>
        <p:spPr bwMode="auto">
          <a:xfrm>
            <a:off x="7143871" y="5254311"/>
            <a:ext cx="1052838" cy="8238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円/楕円 20"/>
          <p:cNvSpPr/>
          <p:nvPr/>
        </p:nvSpPr>
        <p:spPr bwMode="auto">
          <a:xfrm>
            <a:off x="869624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矢印コネクタ 21"/>
          <p:cNvCxnSpPr>
            <a:stCxn id="6" idx="6"/>
            <a:endCxn id="21" idx="0"/>
          </p:cNvCxnSpPr>
          <p:nvPr/>
        </p:nvCxnSpPr>
        <p:spPr bwMode="auto">
          <a:xfrm>
            <a:off x="6818657" y="4169129"/>
            <a:ext cx="2007470" cy="19089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正方形/長方形 22"/>
          <p:cNvSpPr/>
          <p:nvPr/>
        </p:nvSpPr>
        <p:spPr>
          <a:xfrm>
            <a:off x="6719702" y="42847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7952044" y="492251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7411835" y="515145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928388" y="523167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084731" y="539197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208601" y="5532983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345983" y="576088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0" name="円/楕円 29"/>
          <p:cNvSpPr/>
          <p:nvPr/>
        </p:nvSpPr>
        <p:spPr bwMode="auto">
          <a:xfrm>
            <a:off x="6849525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1" name="直線矢印コネクタ 30"/>
          <p:cNvCxnSpPr>
            <a:stCxn id="5" idx="5"/>
            <a:endCxn id="30" idx="0"/>
          </p:cNvCxnSpPr>
          <p:nvPr/>
        </p:nvCxnSpPr>
        <p:spPr bwMode="auto">
          <a:xfrm>
            <a:off x="6173367" y="4625673"/>
            <a:ext cx="806039" cy="14435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正方形/長方形 31"/>
          <p:cNvSpPr/>
          <p:nvPr/>
        </p:nvSpPr>
        <p:spPr>
          <a:xfrm>
            <a:off x="6522336" y="5065171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3" name="円/楕円 32"/>
          <p:cNvSpPr/>
          <p:nvPr/>
        </p:nvSpPr>
        <p:spPr bwMode="auto">
          <a:xfrm>
            <a:off x="5916260" y="529986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4" name="直線矢印コネクタ 33"/>
          <p:cNvCxnSpPr>
            <a:stCxn id="5" idx="4"/>
            <a:endCxn id="33" idx="0"/>
          </p:cNvCxnSpPr>
          <p:nvPr/>
        </p:nvCxnSpPr>
        <p:spPr bwMode="auto">
          <a:xfrm flipH="1">
            <a:off x="6046141" y="4663712"/>
            <a:ext cx="35386" cy="636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正方形/長方形 34"/>
          <p:cNvSpPr/>
          <p:nvPr/>
        </p:nvSpPr>
        <p:spPr>
          <a:xfrm>
            <a:off x="5771376" y="4797667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5787239" y="458804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37" name="円/楕円 36"/>
          <p:cNvSpPr/>
          <p:nvPr/>
        </p:nvSpPr>
        <p:spPr bwMode="auto">
          <a:xfrm>
            <a:off x="6324741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8" name="直線矢印コネクタ 37"/>
          <p:cNvCxnSpPr>
            <a:stCxn id="33" idx="5"/>
            <a:endCxn id="37" idx="0"/>
          </p:cNvCxnSpPr>
          <p:nvPr/>
        </p:nvCxnSpPr>
        <p:spPr bwMode="auto">
          <a:xfrm>
            <a:off x="6137981" y="5521568"/>
            <a:ext cx="316641" cy="547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円/楕円 38"/>
          <p:cNvSpPr/>
          <p:nvPr/>
        </p:nvSpPr>
        <p:spPr bwMode="auto">
          <a:xfrm>
            <a:off x="521217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40" name="直線矢印コネクタ 39"/>
          <p:cNvCxnSpPr>
            <a:stCxn id="33" idx="3"/>
            <a:endCxn id="39" idx="0"/>
          </p:cNvCxnSpPr>
          <p:nvPr/>
        </p:nvCxnSpPr>
        <p:spPr bwMode="auto">
          <a:xfrm flipH="1">
            <a:off x="5342057" y="5521568"/>
            <a:ext cx="612244" cy="5565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正方形/長方形 40"/>
          <p:cNvSpPr/>
          <p:nvPr/>
        </p:nvSpPr>
        <p:spPr>
          <a:xfrm>
            <a:off x="5625488" y="520685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434057" y="533683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256138" y="546432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064707" y="562419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201642" y="542008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86670" y="603682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18282" y="601995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2</a:t>
            </a:r>
            <a:endParaRPr kumimoji="1" lang="ja-JP" altLang="en-US" sz="1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93293" y="602331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3</a:t>
            </a:r>
            <a:endParaRPr kumimoji="1" lang="ja-JP" altLang="en-US" sz="1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300811" y="602633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047319" y="60177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2169" y="602094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90249" y="60386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7</a:t>
            </a:r>
            <a:endParaRPr kumimoji="1" lang="ja-JP" altLang="en-US" sz="16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96751" y="524518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926785" y="435255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6</a:t>
            </a:r>
            <a:endParaRPr kumimoji="1" lang="ja-JP" altLang="en-US" sz="1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60196" y="50759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6" name="正方形/長方形 55"/>
          <p:cNvSpPr/>
          <p:nvPr/>
        </p:nvSpPr>
        <p:spPr>
          <a:xfrm>
            <a:off x="7130949" y="3842179"/>
            <a:ext cx="1932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lang="en-US" altLang="ja-JP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abaaba</a:t>
            </a:r>
            <a:r>
              <a:rPr lang="en-US" altLang="ja-JP" sz="2400" dirty="0" smtClean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57" name="正方形/長方形 56"/>
          <p:cNvSpPr/>
          <p:nvPr/>
        </p:nvSpPr>
        <p:spPr bwMode="auto">
          <a:xfrm>
            <a:off x="3783258" y="5980031"/>
            <a:ext cx="5266157" cy="451223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16535" y="5956516"/>
            <a:ext cx="61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6600"/>
                </a:solidFill>
              </a:rPr>
              <a:t>SA</a:t>
            </a:r>
            <a:endParaRPr kumimoji="1" lang="ja-JP" alt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61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7" grpId="0" animBg="1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 of </a:t>
            </a:r>
            <a:r>
              <a:rPr lang="en-US" altLang="ja-JP" dirty="0"/>
              <a:t>O</a:t>
            </a:r>
            <a:r>
              <a:rPr lang="en-US" altLang="ja-JP" dirty="0" smtClean="0"/>
              <a:t>ur Algorithm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457200" y="2412202"/>
            <a:ext cx="320004" cy="322228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800" dirty="0" smtClean="0"/>
              <a:t>Construct and preprocess the suffix tree of </a:t>
            </a:r>
            <a:r>
              <a:rPr kumimoji="1" lang="en-US" altLang="ja-JP" sz="2800" i="1" dirty="0" smtClean="0"/>
              <a:t>w</a:t>
            </a:r>
            <a:r>
              <a:rPr kumimoji="1"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    1.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Compute the closing border 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dirty="0" smtClean="0"/>
              <a:t> starting at position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857250" lvl="1" indent="-457200"/>
            <a:r>
              <a:rPr lang="en-US" altLang="ja-JP" sz="2400" dirty="0" smtClean="0"/>
              <a:t>with the suffix tree constructed in Step 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Find the leftmost occurrence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of </a:t>
            </a:r>
            <a:r>
              <a:rPr lang="en-US" altLang="ja-JP" sz="2800" i="1" dirty="0"/>
              <a:t>b</a:t>
            </a:r>
            <a:r>
              <a:rPr lang="en-US" altLang="ja-JP" sz="2800" i="1" baseline="-25000" dirty="0"/>
              <a:t>i</a:t>
            </a:r>
            <a:r>
              <a:rPr lang="en-US" altLang="ja-JP" sz="2800" dirty="0" smtClean="0"/>
              <a:t> in </a:t>
            </a:r>
            <a:r>
              <a:rPr lang="en-US" altLang="ja-JP" sz="2800" i="1" dirty="0" smtClean="0"/>
              <a:t>w</a:t>
            </a:r>
            <a:r>
              <a:rPr lang="en-US" altLang="ja-JP" sz="2800" dirty="0" smtClean="0"/>
              <a:t>[</a:t>
            </a:r>
            <a:r>
              <a:rPr lang="en-US" altLang="ja-JP" sz="2800" i="1" dirty="0" smtClean="0"/>
              <a:t>i</a:t>
            </a:r>
            <a:r>
              <a:rPr lang="en-US" altLang="ja-JP" sz="2800" dirty="0" smtClean="0"/>
              <a:t>+1..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].</a:t>
            </a:r>
          </a:p>
          <a:p>
            <a:pPr marL="857250" lvl="1" indent="-457200"/>
            <a:r>
              <a:rPr lang="en-US" altLang="ja-JP" sz="2400" dirty="0" smtClean="0"/>
              <a:t>with a range successor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A[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]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+ |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|</a:t>
            </a:r>
            <a:r>
              <a:rPr lang="en-US" altLang="ja-JP" sz="2800" dirty="0" smtClean="0"/>
              <a:t> –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+1.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Repeat Steps 3~5 until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 flipH="1">
            <a:off x="1306404" y="208165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矢印コネクタ 8"/>
          <p:cNvCxnSpPr/>
          <p:nvPr/>
        </p:nvCxnSpPr>
        <p:spPr bwMode="auto">
          <a:xfrm flipH="1">
            <a:off x="1701684" y="452740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矢印コネクタ 9"/>
          <p:cNvCxnSpPr/>
          <p:nvPr/>
        </p:nvCxnSpPr>
        <p:spPr bwMode="auto">
          <a:xfrm flipH="1">
            <a:off x="1306404" y="5021360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0136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199" y="1280584"/>
            <a:ext cx="7888899" cy="4845580"/>
          </a:xfrm>
        </p:spPr>
        <p:txBody>
          <a:bodyPr/>
          <a:lstStyle/>
          <a:p>
            <a:r>
              <a:rPr lang="en-US" altLang="ja-JP" sz="3200" dirty="0"/>
              <a:t>Compute the closing </a:t>
            </a:r>
            <a:r>
              <a:rPr lang="en-US" altLang="ja-JP" sz="3200" dirty="0" smtClean="0"/>
              <a:t>border </a:t>
            </a:r>
            <a:r>
              <a:rPr lang="en-US" altLang="ja-JP" sz="3200" i="1" dirty="0" smtClean="0"/>
              <a:t>b</a:t>
            </a:r>
            <a:r>
              <a:rPr lang="en-US" altLang="ja-JP" sz="3200" i="1" baseline="-25000" dirty="0" smtClean="0"/>
              <a:t>i</a:t>
            </a:r>
            <a:r>
              <a:rPr lang="en-US" altLang="ja-JP" sz="3200" dirty="0" smtClean="0"/>
              <a:t> </a:t>
            </a:r>
            <a:r>
              <a:rPr lang="en-US" altLang="ja-JP" sz="3200" dirty="0"/>
              <a:t>starting at position </a:t>
            </a:r>
            <a:r>
              <a:rPr lang="en-US" altLang="ja-JP" sz="3200" i="1" dirty="0" err="1"/>
              <a:t>i</a:t>
            </a:r>
            <a:r>
              <a:rPr lang="en-US" altLang="ja-JP" sz="3200" dirty="0"/>
              <a:t>.</a:t>
            </a:r>
          </a:p>
          <a:p>
            <a:pPr lvl="1"/>
            <a:r>
              <a:rPr lang="en-US" altLang="ja-JP" sz="2800" dirty="0" smtClean="0"/>
              <a:t>Find the highest node </a:t>
            </a:r>
            <a:r>
              <a:rPr lang="en-US" altLang="ja-JP" sz="2800" i="1" dirty="0" smtClean="0"/>
              <a:t>x </a:t>
            </a:r>
            <a:r>
              <a:rPr lang="en-US" altLang="ja-JP" sz="2800" dirty="0" smtClean="0"/>
              <a:t>labeled </a:t>
            </a:r>
            <a:r>
              <a:rPr lang="en-US" altLang="ja-JP" sz="2800" i="1" dirty="0" err="1" smtClean="0"/>
              <a:t>i</a:t>
            </a:r>
            <a:r>
              <a:rPr lang="en-US" altLang="ja-JP" sz="2800" i="1" dirty="0" smtClean="0"/>
              <a:t>.</a:t>
            </a:r>
          </a:p>
          <a:p>
            <a:pPr lvl="1"/>
            <a:r>
              <a:rPr lang="en-US" altLang="ja-JP" sz="2800" dirty="0" smtClean="0"/>
              <a:t>The </a:t>
            </a:r>
            <a:r>
              <a:rPr lang="en-US" altLang="ja-JP" sz="2800" dirty="0"/>
              <a:t>path from the root to the parent of </a:t>
            </a:r>
            <a:r>
              <a:rPr lang="en-US" altLang="ja-JP" sz="2800" i="1" dirty="0"/>
              <a:t>x </a:t>
            </a:r>
            <a:r>
              <a:rPr lang="en-US" altLang="ja-JP" sz="2800" i="1" dirty="0" smtClean="0"/>
              <a:t/>
            </a:r>
            <a:br>
              <a:rPr lang="en-US" altLang="ja-JP" sz="2800" i="1" dirty="0" smtClean="0"/>
            </a:br>
            <a:r>
              <a:rPr lang="en-US" altLang="ja-JP" sz="2800" dirty="0" smtClean="0"/>
              <a:t>is </a:t>
            </a:r>
            <a:r>
              <a:rPr lang="en-US" altLang="ja-JP" sz="2800" dirty="0"/>
              <a:t>the </a:t>
            </a:r>
            <a:r>
              <a:rPr lang="en-US" altLang="ja-JP" sz="2800" dirty="0" smtClean="0"/>
              <a:t>closing border </a:t>
            </a:r>
            <a:r>
              <a:rPr lang="en-US" altLang="ja-JP" sz="2800" dirty="0"/>
              <a:t>of longest closed </a:t>
            </a:r>
            <a:r>
              <a:rPr lang="en-US" altLang="ja-JP" sz="2800" dirty="0" smtClean="0"/>
              <a:t>factor</a:t>
            </a:r>
            <a:br>
              <a:rPr lang="en-US" altLang="ja-JP" sz="2800" dirty="0" smtClean="0"/>
            </a:br>
            <a:r>
              <a:rPr lang="en-US" altLang="ja-JP" sz="2800" dirty="0" smtClean="0"/>
              <a:t> </a:t>
            </a:r>
            <a:r>
              <a:rPr lang="en-US" altLang="ja-JP" sz="2800" dirty="0"/>
              <a:t>starting </a:t>
            </a:r>
            <a:r>
              <a:rPr lang="en-US" altLang="ja-JP" sz="2800" dirty="0" smtClean="0"/>
              <a:t>at position </a:t>
            </a:r>
            <a:r>
              <a:rPr lang="en-US" altLang="ja-JP" sz="2800" i="1" dirty="0" err="1"/>
              <a:t>i</a:t>
            </a:r>
            <a:r>
              <a:rPr lang="en-US" altLang="ja-JP" sz="2800" dirty="0"/>
              <a:t>.</a:t>
            </a:r>
            <a:endParaRPr lang="ja-JP" altLang="en-US" sz="2800" dirty="0"/>
          </a:p>
          <a:p>
            <a:endParaRPr kumimoji="1" lang="ja-JP" altLang="en-US" sz="3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Step 3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6884109" y="5124438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5951646" y="4403967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6558895" y="403925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7" name="直線矢印コネクタ 6"/>
          <p:cNvCxnSpPr>
            <a:stCxn id="6" idx="3"/>
            <a:endCxn id="5" idx="7"/>
          </p:cNvCxnSpPr>
          <p:nvPr/>
        </p:nvCxnSpPr>
        <p:spPr bwMode="auto">
          <a:xfrm flipH="1">
            <a:off x="6173367" y="4260962"/>
            <a:ext cx="423569" cy="181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矢印コネクタ 7"/>
          <p:cNvCxnSpPr>
            <a:stCxn id="6" idx="4"/>
            <a:endCxn id="4" idx="1"/>
          </p:cNvCxnSpPr>
          <p:nvPr/>
        </p:nvCxnSpPr>
        <p:spPr bwMode="auto">
          <a:xfrm>
            <a:off x="6688776" y="4299001"/>
            <a:ext cx="233374" cy="8634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783877" y="455636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211408" y="39423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cxnSp>
        <p:nvCxnSpPr>
          <p:cNvPr id="11" name="直線矢印コネクタ 10"/>
          <p:cNvCxnSpPr>
            <a:stCxn id="5" idx="3"/>
            <a:endCxn id="12" idx="7"/>
          </p:cNvCxnSpPr>
          <p:nvPr/>
        </p:nvCxnSpPr>
        <p:spPr bwMode="auto">
          <a:xfrm flipH="1">
            <a:off x="4140520" y="4625673"/>
            <a:ext cx="1849167" cy="14904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円/楕円 11"/>
          <p:cNvSpPr/>
          <p:nvPr/>
        </p:nvSpPr>
        <p:spPr bwMode="auto">
          <a:xfrm>
            <a:off x="3918799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63369" y="431202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5471938" y="444200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294019" y="456950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102588" y="472937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7637791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8" name="直線矢印コネクタ 17"/>
          <p:cNvCxnSpPr>
            <a:stCxn id="4" idx="5"/>
            <a:endCxn id="17" idx="0"/>
          </p:cNvCxnSpPr>
          <p:nvPr/>
        </p:nvCxnSpPr>
        <p:spPr bwMode="auto">
          <a:xfrm>
            <a:off x="7105830" y="5346144"/>
            <a:ext cx="661842" cy="7319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円/楕円 18"/>
          <p:cNvSpPr/>
          <p:nvPr/>
        </p:nvSpPr>
        <p:spPr bwMode="auto">
          <a:xfrm>
            <a:off x="8066828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0" name="直線矢印コネクタ 19"/>
          <p:cNvCxnSpPr>
            <a:stCxn id="4" idx="6"/>
            <a:endCxn id="19" idx="0"/>
          </p:cNvCxnSpPr>
          <p:nvPr/>
        </p:nvCxnSpPr>
        <p:spPr bwMode="auto">
          <a:xfrm>
            <a:off x="7143871" y="5254311"/>
            <a:ext cx="1052838" cy="8238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円/楕円 20"/>
          <p:cNvSpPr/>
          <p:nvPr/>
        </p:nvSpPr>
        <p:spPr bwMode="auto">
          <a:xfrm>
            <a:off x="869624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矢印コネクタ 21"/>
          <p:cNvCxnSpPr>
            <a:stCxn id="6" idx="6"/>
            <a:endCxn id="21" idx="0"/>
          </p:cNvCxnSpPr>
          <p:nvPr/>
        </p:nvCxnSpPr>
        <p:spPr bwMode="auto">
          <a:xfrm>
            <a:off x="6818657" y="4169129"/>
            <a:ext cx="2007470" cy="19089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正方形/長方形 22"/>
          <p:cNvSpPr/>
          <p:nvPr/>
        </p:nvSpPr>
        <p:spPr>
          <a:xfrm>
            <a:off x="6719702" y="42847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7952044" y="492251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7411835" y="515145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928388" y="523167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084731" y="539197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208601" y="5532983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345983" y="576088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0" name="円/楕円 29"/>
          <p:cNvSpPr/>
          <p:nvPr/>
        </p:nvSpPr>
        <p:spPr bwMode="auto">
          <a:xfrm>
            <a:off x="6849525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1" name="直線矢印コネクタ 30"/>
          <p:cNvCxnSpPr>
            <a:stCxn id="5" idx="5"/>
            <a:endCxn id="30" idx="0"/>
          </p:cNvCxnSpPr>
          <p:nvPr/>
        </p:nvCxnSpPr>
        <p:spPr bwMode="auto">
          <a:xfrm>
            <a:off x="6173367" y="4625673"/>
            <a:ext cx="806039" cy="14435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正方形/長方形 31"/>
          <p:cNvSpPr/>
          <p:nvPr/>
        </p:nvSpPr>
        <p:spPr>
          <a:xfrm>
            <a:off x="6522336" y="5065171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3" name="円/楕円 32"/>
          <p:cNvSpPr/>
          <p:nvPr/>
        </p:nvSpPr>
        <p:spPr bwMode="auto">
          <a:xfrm>
            <a:off x="5916260" y="529986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4" name="直線矢印コネクタ 33"/>
          <p:cNvCxnSpPr>
            <a:stCxn id="5" idx="4"/>
            <a:endCxn id="33" idx="0"/>
          </p:cNvCxnSpPr>
          <p:nvPr/>
        </p:nvCxnSpPr>
        <p:spPr bwMode="auto">
          <a:xfrm flipH="1">
            <a:off x="6046141" y="4663712"/>
            <a:ext cx="35386" cy="636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正方形/長方形 34"/>
          <p:cNvSpPr/>
          <p:nvPr/>
        </p:nvSpPr>
        <p:spPr>
          <a:xfrm>
            <a:off x="5771376" y="4797667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5787239" y="458804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37" name="円/楕円 36"/>
          <p:cNvSpPr/>
          <p:nvPr/>
        </p:nvSpPr>
        <p:spPr bwMode="auto">
          <a:xfrm>
            <a:off x="6324741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8" name="直線矢印コネクタ 37"/>
          <p:cNvCxnSpPr>
            <a:stCxn id="33" idx="5"/>
            <a:endCxn id="37" idx="0"/>
          </p:cNvCxnSpPr>
          <p:nvPr/>
        </p:nvCxnSpPr>
        <p:spPr bwMode="auto">
          <a:xfrm>
            <a:off x="6137981" y="5521568"/>
            <a:ext cx="316641" cy="547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円/楕円 38"/>
          <p:cNvSpPr/>
          <p:nvPr/>
        </p:nvSpPr>
        <p:spPr bwMode="auto">
          <a:xfrm>
            <a:off x="521217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40" name="直線矢印コネクタ 39"/>
          <p:cNvCxnSpPr>
            <a:stCxn id="33" idx="3"/>
            <a:endCxn id="39" idx="0"/>
          </p:cNvCxnSpPr>
          <p:nvPr/>
        </p:nvCxnSpPr>
        <p:spPr bwMode="auto">
          <a:xfrm flipH="1">
            <a:off x="5342057" y="5521568"/>
            <a:ext cx="612244" cy="5565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正方形/長方形 40"/>
          <p:cNvSpPr/>
          <p:nvPr/>
        </p:nvSpPr>
        <p:spPr>
          <a:xfrm>
            <a:off x="5625488" y="520685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434057" y="533683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256138" y="546432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064707" y="562419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201642" y="542008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86670" y="603682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18282" y="601995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2</a:t>
            </a:r>
            <a:endParaRPr kumimoji="1" lang="ja-JP" altLang="en-US" sz="1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93293" y="602331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3</a:t>
            </a:r>
            <a:endParaRPr kumimoji="1" lang="ja-JP" altLang="en-US" sz="1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300811" y="602633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047319" y="60177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2169" y="602094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90249" y="60386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7</a:t>
            </a:r>
            <a:endParaRPr kumimoji="1" lang="ja-JP" altLang="en-US" sz="16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96751" y="524518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926785" y="435255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6</a:t>
            </a:r>
            <a:endParaRPr kumimoji="1" lang="ja-JP" altLang="en-US" sz="1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60196" y="50759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8" name="正方形/長方形 57"/>
          <p:cNvSpPr/>
          <p:nvPr/>
        </p:nvSpPr>
        <p:spPr>
          <a:xfrm>
            <a:off x="617186" y="5991721"/>
            <a:ext cx="3276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Suffix Tree of 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abaaba</a:t>
            </a:r>
            <a:r>
              <a:rPr lang="en-US" altLang="ja-JP" sz="2400" dirty="0" smtClean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6158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</a:t>
            </a:r>
            <a:r>
              <a:rPr kumimoji="1" lang="en-US" altLang="ja-JP" b="1" i="1" dirty="0" smtClean="0"/>
              <a:t>closed string</a:t>
            </a:r>
            <a:r>
              <a:rPr kumimoji="1" lang="en-US" altLang="ja-JP" dirty="0" smtClean="0"/>
              <a:t> is a string with a proper substring that occurs as a prefix and a suffix but does not have internal occurrences [</a:t>
            </a:r>
            <a:r>
              <a:rPr kumimoji="1" lang="en-US" altLang="ja-JP" dirty="0" err="1" smtClean="0"/>
              <a:t>Fici</a:t>
            </a:r>
            <a:r>
              <a:rPr kumimoji="1" lang="en-US" altLang="ja-JP" dirty="0" smtClean="0"/>
              <a:t>, 2011].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Closed Strings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5516" y="2611884"/>
            <a:ext cx="477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b  c</a:t>
            </a:r>
            <a:r>
              <a:rPr kumimoji="1" lang="en-US" altLang="ja-JP" sz="2400" dirty="0" smtClean="0"/>
              <a:t>  a  b  a  c  a  c  b  a  </a:t>
            </a:r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b  c</a:t>
            </a:r>
            <a:endParaRPr kumimoji="1" lang="ja-JP" altLang="en-US" sz="2400" u="sng" dirty="0">
              <a:uFill>
                <a:solidFill>
                  <a:srgbClr val="0000FF"/>
                </a:solidFill>
              </a:u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5516" y="3118712"/>
            <a:ext cx="477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a  a  a  a  a  a  a  a  a  a  a  a</a:t>
            </a:r>
            <a:r>
              <a:rPr kumimoji="1" lang="en-US" altLang="ja-JP" sz="2400" dirty="0" smtClean="0">
                <a:uFill>
                  <a:solidFill>
                    <a:srgbClr val="0000FF"/>
                  </a:solidFill>
                </a:uFill>
              </a:rPr>
              <a:t>  a</a:t>
            </a:r>
            <a:endParaRPr kumimoji="1" lang="ja-JP" altLang="en-US" sz="2400" dirty="0">
              <a:uFill>
                <a:solidFill>
                  <a:srgbClr val="0000FF"/>
                </a:solidFill>
              </a:u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1605216" y="3633300"/>
            <a:ext cx="44270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円形吹き出し 8"/>
          <p:cNvSpPr/>
          <p:nvPr/>
        </p:nvSpPr>
        <p:spPr bwMode="auto">
          <a:xfrm>
            <a:off x="6032261" y="2988292"/>
            <a:ext cx="2276056" cy="519351"/>
          </a:xfrm>
          <a:prstGeom prst="wedgeEllipseCallout">
            <a:avLst>
              <a:gd name="adj1" fmla="val -54934"/>
              <a:gd name="adj2" fmla="val -51850"/>
            </a:avLst>
          </a:prstGeom>
          <a:noFill/>
          <a:ln w="12700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r>
              <a:rPr lang="en-US" altLang="ja-JP" dirty="0" smtClean="0">
                <a:latin typeface="Times New Roman" charset="0"/>
                <a:ea typeface="ＭＳ Ｐ明朝" charset="0"/>
                <a:cs typeface="ＭＳ Ｐ明朝" charset="0"/>
              </a:rPr>
              <a:t>Closing border</a:t>
            </a:r>
            <a:endParaRPr kumimoji="1" lang="ja-JP" altLang="en-US" dirty="0" smtClean="0"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5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Step 3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 bwMode="auto">
          <a:xfrm>
            <a:off x="854577" y="2886060"/>
            <a:ext cx="4329375" cy="2424289"/>
          </a:xfrm>
          <a:prstGeom prst="triangle">
            <a:avLst>
              <a:gd name="adj" fmla="val 32265"/>
            </a:avLst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2138960" y="2741757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724696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5054071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2559210" y="1479988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7" name="曲線コネクタ 16"/>
          <p:cNvCxnSpPr>
            <a:stCxn id="8" idx="3"/>
            <a:endCxn id="5" idx="1"/>
          </p:cNvCxnSpPr>
          <p:nvPr/>
        </p:nvCxnSpPr>
        <p:spPr bwMode="auto">
          <a:xfrm rot="5400000">
            <a:off x="1848075" y="2030620"/>
            <a:ext cx="1078102" cy="420250"/>
          </a:xfrm>
          <a:prstGeom prst="curvedConnector3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円/楕円 17"/>
          <p:cNvSpPr/>
          <p:nvPr/>
        </p:nvSpPr>
        <p:spPr bwMode="auto">
          <a:xfrm>
            <a:off x="2248066" y="3630102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1549023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3489152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コネクタ 21"/>
          <p:cNvCxnSpPr>
            <a:stCxn id="18" idx="3"/>
            <a:endCxn id="19" idx="0"/>
          </p:cNvCxnSpPr>
          <p:nvPr/>
        </p:nvCxnSpPr>
        <p:spPr bwMode="auto">
          <a:xfrm flipH="1">
            <a:off x="1678904" y="3851808"/>
            <a:ext cx="607203" cy="129980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>
            <a:stCxn id="18" idx="5"/>
            <a:endCxn id="20" idx="0"/>
          </p:cNvCxnSpPr>
          <p:nvPr/>
        </p:nvCxnSpPr>
        <p:spPr bwMode="auto">
          <a:xfrm>
            <a:off x="2469787" y="3851808"/>
            <a:ext cx="1149246" cy="129980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円/楕円 24"/>
          <p:cNvSpPr/>
          <p:nvPr/>
        </p:nvSpPr>
        <p:spPr bwMode="auto">
          <a:xfrm>
            <a:off x="2047120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2689091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4583073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4028342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812144" y="1362353"/>
            <a:ext cx="582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root</a:t>
            </a:r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235944" y="3500333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solidFill>
                  <a:srgbClr val="FF6600"/>
                </a:solidFill>
                <a:latin typeface="Times New Roman"/>
                <a:ea typeface="ＭＳ 明朝"/>
              </a:rPr>
              <a:t>i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37673" y="2606683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solidFill>
                  <a:srgbClr val="FF6600"/>
                </a:solidFill>
                <a:latin typeface="Times New Roman"/>
                <a:ea typeface="ＭＳ 明朝"/>
              </a:rPr>
              <a:t>t</a:t>
            </a:r>
            <a:endParaRPr lang="ja-JP" altLang="en-US" dirty="0">
              <a:solidFill>
                <a:srgbClr val="FF6600"/>
              </a:solidFill>
            </a:endParaRPr>
          </a:p>
        </p:txBody>
      </p:sp>
      <p:cxnSp>
        <p:nvCxnSpPr>
          <p:cNvPr id="33" name="直線矢印コネクタ 32"/>
          <p:cNvCxnSpPr>
            <a:stCxn id="5" idx="4"/>
          </p:cNvCxnSpPr>
          <p:nvPr/>
        </p:nvCxnSpPr>
        <p:spPr bwMode="auto">
          <a:xfrm>
            <a:off x="2268841" y="3001502"/>
            <a:ext cx="129881" cy="6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正方形/長方形 35"/>
          <p:cNvSpPr/>
          <p:nvPr/>
        </p:nvSpPr>
        <p:spPr>
          <a:xfrm>
            <a:off x="2695270" y="5296015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latin typeface="Times New Roman"/>
                <a:ea typeface="ＭＳ 明朝"/>
              </a:rPr>
              <a:t>i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2507828" y="3418744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>
                <a:latin typeface="Times New Roman"/>
                <a:ea typeface="ＭＳ 明朝"/>
              </a:rPr>
              <a:t>x</a:t>
            </a:r>
            <a:endParaRPr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2433086" y="3399322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372300" y="2424395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u</a:t>
            </a:r>
            <a:endParaRPr lang="ja-JP" altLang="en-US" dirty="0"/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370578" y="2294418"/>
            <a:ext cx="5668132" cy="312265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921385" y="2135735"/>
            <a:ext cx="450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kern="0" dirty="0" smtClean="0">
                <a:latin typeface="Times New Roman"/>
                <a:ea typeface="ＭＳ 明朝"/>
              </a:rPr>
              <a:t>w</a:t>
            </a:r>
            <a:endParaRPr lang="ja-JP" altLang="en-US" sz="2000" dirty="0"/>
          </a:p>
        </p:txBody>
      </p:sp>
      <p:sp>
        <p:nvSpPr>
          <p:cNvPr id="43" name="正方形/長方形 42"/>
          <p:cNvSpPr/>
          <p:nvPr/>
        </p:nvSpPr>
        <p:spPr>
          <a:xfrm>
            <a:off x="4944229" y="1847280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latin typeface="Times New Roman"/>
                <a:ea typeface="ＭＳ 明朝"/>
              </a:rPr>
              <a:t>i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 bwMode="auto">
          <a:xfrm>
            <a:off x="4944229" y="2727332"/>
            <a:ext cx="909160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944229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318096" y="2640752"/>
            <a:ext cx="1654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err="1" smtClean="0">
                <a:latin typeface="Times New Roman"/>
                <a:ea typeface="ＭＳ 明朝"/>
              </a:rPr>
              <a:t>pathlabel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(</a:t>
            </a:r>
            <a:r>
              <a:rPr lang="en-US" altLang="ja-JP" sz="2400" i="1" kern="0" dirty="0">
                <a:latin typeface="Times New Roman"/>
                <a:ea typeface="ＭＳ 明朝"/>
              </a:rPr>
              <a:t>x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)</a:t>
            </a:r>
            <a:endParaRPr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3318096" y="3162005"/>
            <a:ext cx="167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err="1" smtClean="0">
                <a:latin typeface="Times New Roman"/>
                <a:ea typeface="ＭＳ 明朝"/>
              </a:rPr>
              <a:t>pathlabel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(</a:t>
            </a:r>
            <a:r>
              <a:rPr lang="en-US" altLang="ja-JP" sz="2400" i="1" kern="0" dirty="0" smtClean="0">
                <a:latin typeface="Times New Roman"/>
                <a:ea typeface="ＭＳ 明朝"/>
              </a:rPr>
              <a:t>u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)</a:t>
            </a:r>
            <a:endParaRPr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80970" y="1527872"/>
            <a:ext cx="2277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smtClean="0">
                <a:solidFill>
                  <a:srgbClr val="000000"/>
                </a:solidFill>
                <a:latin typeface="Times New Roman"/>
                <a:ea typeface="ＭＳ 明朝"/>
              </a:rPr>
              <a:t>Suffix Tree of </a:t>
            </a:r>
            <a:r>
              <a:rPr lang="en-US" altLang="ja-JP" sz="2400" i="1" kern="0" dirty="0" smtClean="0">
                <a:solidFill>
                  <a:srgbClr val="000000"/>
                </a:solidFill>
                <a:latin typeface="Times New Roman"/>
                <a:ea typeface="ＭＳ 明朝"/>
              </a:rPr>
              <a:t>w</a:t>
            </a:r>
            <a:endParaRPr lang="ja-JP" altLang="en-US" i="1" dirty="0"/>
          </a:p>
        </p:txBody>
      </p:sp>
      <p:sp>
        <p:nvSpPr>
          <p:cNvPr id="2" name="正方形/長方形 1"/>
          <p:cNvSpPr/>
          <p:nvPr/>
        </p:nvSpPr>
        <p:spPr>
          <a:xfrm>
            <a:off x="2059567" y="2916549"/>
            <a:ext cx="3273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kern="0" dirty="0">
                <a:solidFill>
                  <a:srgbClr val="000000"/>
                </a:solidFill>
                <a:latin typeface="+mj-lt"/>
                <a:ea typeface="ＭＳ 明朝"/>
              </a:rPr>
              <a:t>a</a:t>
            </a:r>
            <a:endParaRPr lang="ja-JP" altLang="en-US" sz="1600" dirty="0">
              <a:latin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34980" y="5594825"/>
            <a:ext cx="3795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/>
                <a:cs typeface="Times New Roman"/>
              </a:rPr>
              <a:t>x </a:t>
            </a:r>
            <a:r>
              <a:rPr lang="en-US" altLang="ja-JP" sz="2400" dirty="0" smtClean="0">
                <a:latin typeface="Times New Roman"/>
                <a:cs typeface="Times New Roman"/>
              </a:rPr>
              <a:t>: the highest node labeled </a:t>
            </a:r>
            <a:r>
              <a:rPr lang="en-US" altLang="ja-JP" sz="2400" i="1" dirty="0" err="1" smtClean="0">
                <a:latin typeface="Times New Roman"/>
                <a:cs typeface="Times New Roman"/>
              </a:rPr>
              <a:t>i</a:t>
            </a:r>
            <a:endParaRPr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99727" y="5256647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t</a:t>
            </a:r>
            <a:endParaRPr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634980" y="5949144"/>
            <a:ext cx="2436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/>
                <a:cs typeface="Times New Roman"/>
              </a:rPr>
              <a:t>u </a:t>
            </a:r>
            <a:r>
              <a:rPr lang="en-US" altLang="ja-JP" sz="2400" dirty="0" smtClean="0">
                <a:latin typeface="Times New Roman"/>
                <a:cs typeface="Times New Roman"/>
              </a:rPr>
              <a:t>: the parent of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x</a:t>
            </a:r>
            <a:endParaRPr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088328" y="1871363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t</a:t>
            </a:r>
            <a:endParaRPr lang="ja-JP" altLang="en-US" dirty="0"/>
          </a:p>
        </p:txBody>
      </p:sp>
      <p:sp>
        <p:nvSpPr>
          <p:cNvPr id="10" name="円形吹き出し 9"/>
          <p:cNvSpPr/>
          <p:nvPr/>
        </p:nvSpPr>
        <p:spPr bwMode="auto">
          <a:xfrm>
            <a:off x="3572924" y="4183105"/>
            <a:ext cx="4560927" cy="649188"/>
          </a:xfrm>
          <a:prstGeom prst="wedgeEllipseCallout">
            <a:avLst>
              <a:gd name="adj1" fmla="val -67197"/>
              <a:gd name="adj2" fmla="val -112356"/>
            </a:avLst>
          </a:prstGeom>
          <a:solidFill>
            <a:srgbClr val="FFFFFF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r>
              <a:rPr kumimoji="1" lang="en-US" altLang="ja-JP" sz="2400" dirty="0" smtClean="0">
                <a:latin typeface="Times New Roman" charset="0"/>
                <a:ea typeface="ＭＳ Ｐ明朝" charset="0"/>
                <a:cs typeface="ＭＳ Ｐ明朝" charset="0"/>
              </a:rPr>
              <a:t>How do we find node </a:t>
            </a:r>
            <a:r>
              <a:rPr kumimoji="1" lang="en-US" altLang="ja-JP" sz="2400" i="1" dirty="0" smtClean="0">
                <a:latin typeface="Times New Roman" charset="0"/>
                <a:ea typeface="ＭＳ Ｐ明朝" charset="0"/>
                <a:cs typeface="ＭＳ Ｐ明朝" charset="0"/>
              </a:rPr>
              <a:t>x</a:t>
            </a:r>
            <a:r>
              <a:rPr kumimoji="1" lang="en-US" altLang="ja-JP" sz="2400" dirty="0" smtClean="0">
                <a:latin typeface="Times New Roman" charset="0"/>
                <a:ea typeface="ＭＳ Ｐ明朝" charset="0"/>
                <a:cs typeface="ＭＳ Ｐ明朝" charset="0"/>
              </a:rPr>
              <a:t>?</a:t>
            </a: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6107410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6946622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8144785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570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686800" cy="4845580"/>
          </a:xfrm>
        </p:spPr>
        <p:txBody>
          <a:bodyPr/>
          <a:lstStyle/>
          <a:p>
            <a:r>
              <a:rPr lang="en-US" altLang="ja-JP" dirty="0"/>
              <a:t>Compute the closing </a:t>
            </a:r>
            <a:r>
              <a:rPr lang="en-US" altLang="ja-JP" dirty="0" smtClean="0"/>
              <a:t>border </a:t>
            </a:r>
            <a:r>
              <a:rPr lang="en-US" altLang="ja-JP" i="1" dirty="0" smtClean="0"/>
              <a:t>b</a:t>
            </a:r>
            <a:r>
              <a:rPr lang="en-US" altLang="ja-JP" i="1" baseline="-25000" dirty="0" smtClean="0"/>
              <a:t>i</a:t>
            </a:r>
            <a:r>
              <a:rPr lang="en-US" altLang="ja-JP" dirty="0" smtClean="0"/>
              <a:t> </a:t>
            </a:r>
            <a:r>
              <a:rPr lang="en-US" altLang="ja-JP" dirty="0"/>
              <a:t>starting at position </a:t>
            </a:r>
            <a:r>
              <a:rPr lang="en-US" altLang="ja-JP" i="1" dirty="0" err="1"/>
              <a:t>i</a:t>
            </a:r>
            <a:r>
              <a:rPr lang="en-US" altLang="ja-JP" dirty="0" smtClean="0"/>
              <a:t>.</a:t>
            </a:r>
            <a:endParaRPr lang="en-US" altLang="ja-JP" sz="2000" i="1" dirty="0">
              <a:solidFill>
                <a:srgbClr val="000000"/>
              </a:solidFill>
            </a:endParaRPr>
          </a:p>
          <a:p>
            <a:pPr lvl="1"/>
            <a:r>
              <a:rPr lang="en-US" altLang="ja-JP" dirty="0"/>
              <a:t>Find the highest node </a:t>
            </a:r>
            <a:r>
              <a:rPr lang="en-US" altLang="ja-JP" i="1" dirty="0"/>
              <a:t>x </a:t>
            </a:r>
            <a:r>
              <a:rPr lang="en-US" altLang="ja-JP" dirty="0"/>
              <a:t>labeled </a:t>
            </a:r>
            <a:r>
              <a:rPr lang="en-US" altLang="ja-JP" i="1" dirty="0" err="1"/>
              <a:t>i</a:t>
            </a:r>
            <a:r>
              <a:rPr lang="en-US" altLang="ja-JP" i="1" dirty="0"/>
              <a:t>.</a:t>
            </a:r>
          </a:p>
          <a:p>
            <a:pPr lvl="2"/>
            <a:r>
              <a:rPr kumimoji="1" lang="en-US" altLang="ja-JP" sz="2000" dirty="0" smtClean="0"/>
              <a:t>Traverse the suffix tree from the </a:t>
            </a:r>
            <a:r>
              <a:rPr lang="en-US" altLang="ja-JP" sz="2000" dirty="0" smtClean="0"/>
              <a:t>root.</a:t>
            </a:r>
          </a:p>
          <a:p>
            <a:pPr lvl="3"/>
            <a:r>
              <a:rPr lang="en-US" altLang="ja-JP" sz="2000" dirty="0" smtClean="0"/>
              <a:t>O(</a:t>
            </a:r>
            <a:r>
              <a:rPr lang="en-US" altLang="ja-JP" sz="2000" dirty="0"/>
              <a:t>|</a:t>
            </a:r>
            <a:r>
              <a:rPr lang="en-US" altLang="ja-JP" sz="2000" i="1" dirty="0"/>
              <a:t>x</a:t>
            </a:r>
            <a:r>
              <a:rPr lang="en-US" altLang="ja-JP" sz="2000" dirty="0"/>
              <a:t>|</a:t>
            </a:r>
            <a:r>
              <a:rPr lang="en-US" altLang="ja-JP" sz="2000" dirty="0" smtClean="0"/>
              <a:t>) time for a constant alphabet.</a:t>
            </a:r>
          </a:p>
          <a:p>
            <a:pPr lvl="3"/>
            <a:r>
              <a:rPr lang="en-US" altLang="ja-JP" sz="2000" dirty="0" smtClean="0"/>
              <a:t>O(|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| log </a:t>
            </a:r>
            <a:r>
              <a:rPr lang="en-US" altLang="ja-JP" sz="2000" i="1" dirty="0" smtClean="0"/>
              <a:t>n</a:t>
            </a:r>
            <a:r>
              <a:rPr lang="en-US" altLang="ja-JP" sz="2000" dirty="0" smtClean="0"/>
              <a:t>) time for an integer alphabet.</a:t>
            </a:r>
          </a:p>
          <a:p>
            <a:pPr lvl="2"/>
            <a:r>
              <a:rPr lang="en-US" altLang="ja-JP" sz="2000" dirty="0" smtClean="0"/>
              <a:t>An array P[1..</a:t>
            </a:r>
            <a:r>
              <a:rPr lang="en-US" altLang="ja-JP" sz="2000" i="1" dirty="0" smtClean="0"/>
              <a:t>n</a:t>
            </a:r>
            <a:r>
              <a:rPr lang="en-US" altLang="ja-JP" sz="2000" dirty="0" smtClean="0"/>
              <a:t>] enables us to find node </a:t>
            </a:r>
            <a:r>
              <a:rPr lang="en-US" altLang="ja-JP" sz="2000" i="1" dirty="0" smtClean="0"/>
              <a:t>x </a:t>
            </a:r>
            <a:r>
              <a:rPr lang="en-US" altLang="ja-JP" sz="2000" dirty="0" smtClean="0"/>
              <a:t>in O(1) time.</a:t>
            </a:r>
          </a:p>
          <a:p>
            <a:pPr lvl="3"/>
            <a:r>
              <a:rPr lang="en-US" altLang="ja-JP" sz="2000" dirty="0" smtClean="0"/>
              <a:t>P[</a:t>
            </a:r>
            <a:r>
              <a:rPr lang="en-US" altLang="ja-JP" sz="2000" i="1" dirty="0" err="1" smtClean="0"/>
              <a:t>i</a:t>
            </a:r>
            <a:r>
              <a:rPr lang="en-US" altLang="ja-JP" sz="2000" dirty="0" smtClean="0"/>
              <a:t>] contains a pointer to node </a:t>
            </a:r>
            <a:r>
              <a:rPr lang="en-US" altLang="ja-JP" sz="2000" i="1" dirty="0" smtClean="0"/>
              <a:t>x </a:t>
            </a:r>
            <a:r>
              <a:rPr lang="en-US" altLang="ja-JP" sz="2000" dirty="0" smtClean="0"/>
              <a:t>in the tree for which </a:t>
            </a:r>
            <a:r>
              <a:rPr lang="en-US" altLang="ja-JP" sz="2000" i="1" dirty="0" err="1" smtClean="0"/>
              <a:t>i</a:t>
            </a:r>
            <a:r>
              <a:rPr lang="en-US" altLang="ja-JP" sz="2000" i="1" dirty="0" smtClean="0"/>
              <a:t> </a:t>
            </a:r>
            <a:r>
              <a:rPr lang="en-US" altLang="ja-JP" sz="2000" dirty="0" smtClean="0"/>
              <a:t>is the maximum leaf value.</a:t>
            </a:r>
          </a:p>
          <a:p>
            <a:pPr lvl="3"/>
            <a:r>
              <a:rPr lang="en-US" altLang="ja-JP" sz="2000" dirty="0" smtClean="0"/>
              <a:t>P can be computed in O(</a:t>
            </a:r>
            <a:r>
              <a:rPr lang="en-US" altLang="ja-JP" sz="2000" i="1" dirty="0" smtClean="0"/>
              <a:t>n</a:t>
            </a:r>
            <a:r>
              <a:rPr lang="en-US" altLang="ja-JP" sz="2000" dirty="0" smtClean="0"/>
              <a:t>) time with pre-order traversing.</a:t>
            </a:r>
            <a:endParaRPr lang="en-US" altLang="ja-JP" sz="2000" i="1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Step 3</a:t>
            </a:r>
            <a:endParaRPr kumimoji="1" lang="ja-JP" altLang="en-US" dirty="0"/>
          </a:p>
        </p:txBody>
      </p:sp>
      <p:sp>
        <p:nvSpPr>
          <p:cNvPr id="56" name="ドーナツ 55"/>
          <p:cNvSpPr/>
          <p:nvPr/>
        </p:nvSpPr>
        <p:spPr bwMode="auto">
          <a:xfrm>
            <a:off x="1351163" y="3242393"/>
            <a:ext cx="297256" cy="297220"/>
          </a:xfrm>
          <a:prstGeom prst="donu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59" name="直線コネクタ 58"/>
          <p:cNvCxnSpPr/>
          <p:nvPr/>
        </p:nvCxnSpPr>
        <p:spPr bwMode="auto">
          <a:xfrm>
            <a:off x="1283605" y="2067026"/>
            <a:ext cx="33373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67340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 of </a:t>
            </a:r>
            <a:r>
              <a:rPr lang="en-US" altLang="ja-JP" dirty="0"/>
              <a:t>O</a:t>
            </a:r>
            <a:r>
              <a:rPr lang="en-US" altLang="ja-JP" dirty="0" smtClean="0"/>
              <a:t>ur Algorithm</a:t>
            </a:r>
            <a:endParaRPr kumimoji="1" lang="ja-JP" altLang="en-US" dirty="0"/>
          </a:p>
        </p:txBody>
      </p:sp>
      <p:sp>
        <p:nvSpPr>
          <p:cNvPr id="6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800" dirty="0" smtClean="0"/>
              <a:t>Construct and preprocess the suffix tree of </a:t>
            </a:r>
            <a:r>
              <a:rPr kumimoji="1" lang="en-US" altLang="ja-JP" sz="2800" i="1" dirty="0" smtClean="0"/>
              <a:t>w</a:t>
            </a:r>
            <a:r>
              <a:rPr kumimoji="1"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    1.</a:t>
            </a:r>
            <a:endParaRPr kumimoji="1" lang="en-US" altLang="ja-JP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Compute the closing border 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dirty="0" smtClean="0"/>
              <a:t> starting at position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857250" lvl="1" indent="-457200"/>
            <a:r>
              <a:rPr lang="en-US" altLang="ja-JP" sz="2400" dirty="0" smtClean="0"/>
              <a:t>with the suffix tree constructed in Step 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Find the leftmost occurrence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of </a:t>
            </a:r>
            <a:r>
              <a:rPr lang="en-US" altLang="ja-JP" sz="2800" i="1" dirty="0"/>
              <a:t>b</a:t>
            </a:r>
            <a:r>
              <a:rPr lang="en-US" altLang="ja-JP" sz="2800" i="1" baseline="-25000" dirty="0"/>
              <a:t>i</a:t>
            </a:r>
            <a:r>
              <a:rPr lang="en-US" altLang="ja-JP" sz="2800" dirty="0" smtClean="0"/>
              <a:t> in </a:t>
            </a:r>
            <a:r>
              <a:rPr lang="en-US" altLang="ja-JP" sz="2800" i="1" dirty="0" smtClean="0"/>
              <a:t>w</a:t>
            </a:r>
            <a:r>
              <a:rPr lang="en-US" altLang="ja-JP" sz="2800" dirty="0" smtClean="0"/>
              <a:t>[</a:t>
            </a:r>
            <a:r>
              <a:rPr lang="en-US" altLang="ja-JP" sz="2800" i="1" dirty="0" smtClean="0"/>
              <a:t>i</a:t>
            </a:r>
            <a:r>
              <a:rPr lang="en-US" altLang="ja-JP" sz="2800" dirty="0" smtClean="0"/>
              <a:t>+1..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].</a:t>
            </a:r>
          </a:p>
          <a:p>
            <a:pPr marL="857250" lvl="1" indent="-457200"/>
            <a:r>
              <a:rPr lang="en-US" altLang="ja-JP" sz="2400" dirty="0" smtClean="0"/>
              <a:t>with a range successor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A[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]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lang="en-US" altLang="ja-JP" sz="2800" i="1" dirty="0" smtClean="0"/>
              <a:t>j</a:t>
            </a:r>
            <a:r>
              <a:rPr lang="en-US" altLang="ja-JP" sz="2800" dirty="0" smtClean="0"/>
              <a:t> + |</a:t>
            </a:r>
            <a:r>
              <a:rPr lang="en-US" altLang="ja-JP" sz="2800" i="1" dirty="0" smtClean="0"/>
              <a:t>b</a:t>
            </a:r>
            <a:r>
              <a:rPr lang="en-US" altLang="ja-JP" sz="2800" i="1" baseline="-25000" dirty="0" smtClean="0"/>
              <a:t>i</a:t>
            </a:r>
            <a:r>
              <a:rPr lang="en-US" altLang="ja-JP" sz="2800" i="1" dirty="0" smtClean="0"/>
              <a:t>|</a:t>
            </a:r>
            <a:r>
              <a:rPr lang="en-US" altLang="ja-JP" sz="2800" dirty="0" smtClean="0"/>
              <a:t> –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/>
              <a:t>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   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+1.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800" dirty="0" smtClean="0"/>
              <a:t>Repeat Steps 3~5 until </a:t>
            </a:r>
            <a:r>
              <a:rPr lang="en-US" altLang="ja-JP" sz="2800" i="1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kumimoji="1" lang="ja-JP" altLang="en-US" sz="2800" dirty="0"/>
          </a:p>
        </p:txBody>
      </p:sp>
      <p:sp>
        <p:nvSpPr>
          <p:cNvPr id="7" name="円/楕円 6"/>
          <p:cNvSpPr/>
          <p:nvPr/>
        </p:nvSpPr>
        <p:spPr bwMode="auto">
          <a:xfrm>
            <a:off x="493595" y="3359069"/>
            <a:ext cx="320004" cy="322228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 flipH="1">
            <a:off x="1306404" y="208165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矢印コネクタ 8"/>
          <p:cNvCxnSpPr/>
          <p:nvPr/>
        </p:nvCxnSpPr>
        <p:spPr bwMode="auto">
          <a:xfrm flipH="1">
            <a:off x="1701684" y="4527407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矢印コネクタ 9"/>
          <p:cNvCxnSpPr/>
          <p:nvPr/>
        </p:nvCxnSpPr>
        <p:spPr bwMode="auto">
          <a:xfrm flipH="1">
            <a:off x="1306404" y="5021360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60595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Step 4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 bwMode="auto">
          <a:xfrm>
            <a:off x="854577" y="2886060"/>
            <a:ext cx="4329375" cy="2424289"/>
          </a:xfrm>
          <a:prstGeom prst="triangle">
            <a:avLst>
              <a:gd name="adj" fmla="val 32265"/>
            </a:avLst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2138960" y="2741757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724696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5054071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8" name="円/楕円 7"/>
          <p:cNvSpPr/>
          <p:nvPr/>
        </p:nvSpPr>
        <p:spPr bwMode="auto">
          <a:xfrm>
            <a:off x="2559210" y="1479988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7" name="曲線コネクタ 16"/>
          <p:cNvCxnSpPr>
            <a:stCxn id="8" idx="3"/>
            <a:endCxn id="5" idx="1"/>
          </p:cNvCxnSpPr>
          <p:nvPr/>
        </p:nvCxnSpPr>
        <p:spPr bwMode="auto">
          <a:xfrm rot="5400000">
            <a:off x="1848075" y="2030620"/>
            <a:ext cx="1078102" cy="420250"/>
          </a:xfrm>
          <a:prstGeom prst="curvedConnector3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円/楕円 17"/>
          <p:cNvSpPr/>
          <p:nvPr/>
        </p:nvSpPr>
        <p:spPr bwMode="auto">
          <a:xfrm>
            <a:off x="2248066" y="3630102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1549023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3489152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コネクタ 21"/>
          <p:cNvCxnSpPr>
            <a:stCxn id="18" idx="3"/>
            <a:endCxn id="19" idx="0"/>
          </p:cNvCxnSpPr>
          <p:nvPr/>
        </p:nvCxnSpPr>
        <p:spPr bwMode="auto">
          <a:xfrm flipH="1">
            <a:off x="1678904" y="3851808"/>
            <a:ext cx="607203" cy="129980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>
            <a:stCxn id="18" idx="5"/>
            <a:endCxn id="20" idx="0"/>
          </p:cNvCxnSpPr>
          <p:nvPr/>
        </p:nvCxnSpPr>
        <p:spPr bwMode="auto">
          <a:xfrm>
            <a:off x="2469787" y="3851808"/>
            <a:ext cx="1149246" cy="129980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円/楕円 24"/>
          <p:cNvSpPr/>
          <p:nvPr/>
        </p:nvSpPr>
        <p:spPr bwMode="auto">
          <a:xfrm>
            <a:off x="2047120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2689091" y="5151615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4583073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4028342" y="5151613"/>
            <a:ext cx="259762" cy="259745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812144" y="1362353"/>
            <a:ext cx="582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root</a:t>
            </a:r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235944" y="3500333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solidFill>
                  <a:srgbClr val="FF6600"/>
                </a:solidFill>
                <a:latin typeface="Times New Roman"/>
                <a:ea typeface="ＭＳ 明朝"/>
              </a:rPr>
              <a:t>i</a:t>
            </a:r>
            <a:endParaRPr lang="ja-JP" altLang="en-US" dirty="0">
              <a:solidFill>
                <a:srgbClr val="FF6600"/>
              </a:solidFill>
            </a:endParaRPr>
          </a:p>
        </p:txBody>
      </p:sp>
      <p:cxnSp>
        <p:nvCxnSpPr>
          <p:cNvPr id="33" name="直線矢印コネクタ 32"/>
          <p:cNvCxnSpPr>
            <a:stCxn id="5" idx="4"/>
          </p:cNvCxnSpPr>
          <p:nvPr/>
        </p:nvCxnSpPr>
        <p:spPr bwMode="auto">
          <a:xfrm>
            <a:off x="2268841" y="3001502"/>
            <a:ext cx="129881" cy="6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正方形/長方形 35"/>
          <p:cNvSpPr/>
          <p:nvPr/>
        </p:nvSpPr>
        <p:spPr>
          <a:xfrm>
            <a:off x="2695270" y="5296015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latin typeface="Times New Roman"/>
                <a:ea typeface="ＭＳ 明朝"/>
              </a:rPr>
              <a:t>i</a:t>
            </a:r>
            <a:endParaRPr lang="ja-JP" altLang="en-US" dirty="0"/>
          </a:p>
        </p:txBody>
      </p:sp>
      <p:sp>
        <p:nvSpPr>
          <p:cNvPr id="37" name="正方形/長方形 36"/>
          <p:cNvSpPr/>
          <p:nvPr/>
        </p:nvSpPr>
        <p:spPr>
          <a:xfrm>
            <a:off x="4599094" y="5281488"/>
            <a:ext cx="360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h</a:t>
            </a:r>
            <a:endParaRPr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2507828" y="3418744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>
                <a:latin typeface="Times New Roman"/>
                <a:ea typeface="ＭＳ 明朝"/>
              </a:rPr>
              <a:t>x</a:t>
            </a:r>
            <a:endParaRPr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2433086" y="3399322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372300" y="2424395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u</a:t>
            </a:r>
            <a:endParaRPr lang="ja-JP" altLang="en-US" dirty="0"/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944230" y="3889847"/>
            <a:ext cx="1830080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057567" y="3822948"/>
            <a:ext cx="406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>
                <a:solidFill>
                  <a:srgbClr val="000000"/>
                </a:solidFill>
                <a:latin typeface="Times New Roman"/>
                <a:ea typeface="ＭＳ 明朝"/>
              </a:rPr>
              <a:t>G</a:t>
            </a:r>
            <a:endParaRPr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80970" y="1527872"/>
            <a:ext cx="2277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smtClean="0">
                <a:solidFill>
                  <a:srgbClr val="000000"/>
                </a:solidFill>
                <a:latin typeface="Times New Roman"/>
                <a:ea typeface="ＭＳ 明朝"/>
              </a:rPr>
              <a:t>Suffix Tree of </a:t>
            </a:r>
            <a:r>
              <a:rPr lang="en-US" altLang="ja-JP" sz="2400" i="1" kern="0" dirty="0" smtClean="0">
                <a:solidFill>
                  <a:srgbClr val="000000"/>
                </a:solidFill>
                <a:latin typeface="Times New Roman"/>
                <a:ea typeface="ＭＳ 明朝"/>
              </a:rPr>
              <a:t>w</a:t>
            </a:r>
            <a:endParaRPr lang="ja-JP" altLang="en-US" i="1" dirty="0"/>
          </a:p>
        </p:txBody>
      </p:sp>
      <p:sp>
        <p:nvSpPr>
          <p:cNvPr id="2" name="正方形/長方形 1"/>
          <p:cNvSpPr/>
          <p:nvPr/>
        </p:nvSpPr>
        <p:spPr>
          <a:xfrm>
            <a:off x="2059567" y="2916549"/>
            <a:ext cx="3273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kern="0" dirty="0">
                <a:solidFill>
                  <a:srgbClr val="000000"/>
                </a:solidFill>
                <a:latin typeface="+mj-lt"/>
                <a:ea typeface="ＭＳ 明朝"/>
              </a:rPr>
              <a:t>a</a:t>
            </a:r>
            <a:endParaRPr lang="ja-JP" altLang="en-US" sz="1600" dirty="0">
              <a:latin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34980" y="5718312"/>
            <a:ext cx="3795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/>
                <a:cs typeface="Times New Roman"/>
              </a:rPr>
              <a:t>x </a:t>
            </a:r>
            <a:r>
              <a:rPr lang="en-US" altLang="ja-JP" sz="2400" dirty="0" smtClean="0">
                <a:latin typeface="Times New Roman"/>
                <a:cs typeface="Times New Roman"/>
              </a:rPr>
              <a:t>: the highest node labeled </a:t>
            </a:r>
            <a:r>
              <a:rPr lang="en-US" altLang="ja-JP" sz="2400" i="1" dirty="0" err="1" smtClean="0">
                <a:latin typeface="Times New Roman"/>
                <a:cs typeface="Times New Roman"/>
              </a:rPr>
              <a:t>i</a:t>
            </a:r>
            <a:endParaRPr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137673" y="2606683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solidFill>
                  <a:srgbClr val="FF6600"/>
                </a:solidFill>
                <a:latin typeface="Times New Roman"/>
                <a:ea typeface="ＭＳ 明朝"/>
              </a:rPr>
              <a:t>t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99727" y="5256647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t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607956" y="5025710"/>
            <a:ext cx="4783186" cy="692602"/>
          </a:xfrm>
          <a:prstGeom prst="rect">
            <a:avLst/>
          </a:prstGeom>
          <a:noFill/>
          <a:ln w="28575" cmpd="sng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3370578" y="2294418"/>
            <a:ext cx="5668132" cy="312265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921385" y="2135735"/>
            <a:ext cx="450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i="1" kern="0" dirty="0" smtClean="0">
                <a:latin typeface="Times New Roman"/>
                <a:ea typeface="ＭＳ 明朝"/>
              </a:rPr>
              <a:t>w</a:t>
            </a:r>
            <a:endParaRPr lang="ja-JP" altLang="en-US" sz="2000" dirty="0"/>
          </a:p>
        </p:txBody>
      </p:sp>
      <p:sp>
        <p:nvSpPr>
          <p:cNvPr id="58" name="正方形/長方形 57"/>
          <p:cNvSpPr/>
          <p:nvPr/>
        </p:nvSpPr>
        <p:spPr>
          <a:xfrm>
            <a:off x="4944229" y="1847280"/>
            <a:ext cx="296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err="1" smtClean="0">
                <a:latin typeface="Times New Roman"/>
                <a:ea typeface="ＭＳ 明朝"/>
              </a:rPr>
              <a:t>i</a:t>
            </a:r>
            <a:endParaRPr lang="ja-JP" altLang="en-US" dirty="0"/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944229" y="2727332"/>
            <a:ext cx="909160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4944229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318096" y="2640752"/>
            <a:ext cx="1654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err="1" smtClean="0">
                <a:latin typeface="Times New Roman"/>
                <a:ea typeface="ＭＳ 明朝"/>
              </a:rPr>
              <a:t>pathlabel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(</a:t>
            </a:r>
            <a:r>
              <a:rPr lang="en-US" altLang="ja-JP" sz="2400" i="1" kern="0" dirty="0">
                <a:latin typeface="Times New Roman"/>
                <a:ea typeface="ＭＳ 明朝"/>
              </a:rPr>
              <a:t>x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)</a:t>
            </a:r>
            <a:endParaRPr lang="ja-JP" altLang="en-US" dirty="0"/>
          </a:p>
        </p:txBody>
      </p:sp>
      <p:sp>
        <p:nvSpPr>
          <p:cNvPr id="62" name="正方形/長方形 61"/>
          <p:cNvSpPr/>
          <p:nvPr/>
        </p:nvSpPr>
        <p:spPr>
          <a:xfrm>
            <a:off x="3318096" y="3162005"/>
            <a:ext cx="167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kern="0" dirty="0" err="1" smtClean="0">
                <a:latin typeface="Times New Roman"/>
                <a:ea typeface="ＭＳ 明朝"/>
              </a:rPr>
              <a:t>pathlabel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(</a:t>
            </a:r>
            <a:r>
              <a:rPr lang="en-US" altLang="ja-JP" sz="2400" i="1" kern="0" dirty="0" smtClean="0">
                <a:latin typeface="Times New Roman"/>
                <a:ea typeface="ＭＳ 明朝"/>
              </a:rPr>
              <a:t>u</a:t>
            </a:r>
            <a:r>
              <a:rPr lang="en-US" altLang="ja-JP" sz="2400" kern="0" dirty="0" smtClean="0">
                <a:latin typeface="Times New Roman"/>
                <a:ea typeface="ＭＳ 明朝"/>
              </a:rPr>
              <a:t>)</a:t>
            </a:r>
            <a:endParaRPr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8088328" y="1871363"/>
            <a:ext cx="309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t</a:t>
            </a:r>
            <a:endParaRPr lang="ja-JP" altLang="en-US" dirty="0"/>
          </a:p>
        </p:txBody>
      </p:sp>
      <p:sp>
        <p:nvSpPr>
          <p:cNvPr id="64" name="正方形/長方形 63"/>
          <p:cNvSpPr/>
          <p:nvPr/>
        </p:nvSpPr>
        <p:spPr bwMode="auto">
          <a:xfrm>
            <a:off x="6107410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6946622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8144785" y="3260360"/>
            <a:ext cx="666899" cy="341016"/>
          </a:xfrm>
          <a:prstGeom prst="rect">
            <a:avLst/>
          </a:prstGeom>
          <a:noFill/>
          <a:ln w="28575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083892" y="1871363"/>
            <a:ext cx="360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kern="0" dirty="0" smtClean="0">
                <a:latin typeface="Times New Roman"/>
                <a:ea typeface="ＭＳ 明朝"/>
              </a:rPr>
              <a:t>h</a:t>
            </a:r>
            <a:endParaRPr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623221" y="6030920"/>
            <a:ext cx="2436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i="1" dirty="0" smtClean="0">
                <a:latin typeface="Times New Roman"/>
                <a:cs typeface="Times New Roman"/>
              </a:rPr>
              <a:t>u </a:t>
            </a:r>
            <a:r>
              <a:rPr lang="en-US" altLang="ja-JP" sz="2400" dirty="0" smtClean="0">
                <a:latin typeface="Times New Roman"/>
                <a:cs typeface="Times New Roman"/>
              </a:rPr>
              <a:t>: the parent of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x</a:t>
            </a:r>
            <a:endParaRPr lang="ja-JP" altLang="en-US" sz="2400" i="1" dirty="0">
              <a:latin typeface="Times New Roman"/>
              <a:cs typeface="Times New Roman"/>
            </a:endParaRPr>
          </a:p>
        </p:txBody>
      </p:sp>
      <p:sp>
        <p:nvSpPr>
          <p:cNvPr id="12" name="円形吹き出し 11"/>
          <p:cNvSpPr/>
          <p:nvPr/>
        </p:nvSpPr>
        <p:spPr bwMode="auto">
          <a:xfrm>
            <a:off x="5760747" y="4661568"/>
            <a:ext cx="3383253" cy="1687889"/>
          </a:xfrm>
          <a:prstGeom prst="wedgeEllipseCallout">
            <a:avLst>
              <a:gd name="adj1" fmla="val -55618"/>
              <a:gd name="adj2" fmla="val -10600"/>
            </a:avLst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r>
              <a:rPr kumimoji="1" lang="en-US" altLang="ja-JP" sz="2400" i="1" dirty="0" smtClean="0">
                <a:solidFill>
                  <a:srgbClr val="000000"/>
                </a:solidFill>
                <a:latin typeface="Times New Roman" charset="0"/>
                <a:ea typeface="ＭＳ Ｐ明朝" charset="0"/>
                <a:cs typeface="ＭＳ Ｐ明朝" charset="0"/>
              </a:rPr>
              <a:t>h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Times New Roman" charset="0"/>
                <a:ea typeface="ＭＳ Ｐ明朝" charset="0"/>
                <a:cs typeface="ＭＳ Ｐ明朝" charset="0"/>
              </a:rPr>
              <a:t> is the successor of </a:t>
            </a:r>
            <a:r>
              <a:rPr kumimoji="1" lang="en-US" altLang="ja-JP" sz="2400" i="1" dirty="0" err="1" smtClean="0">
                <a:solidFill>
                  <a:srgbClr val="000000"/>
                </a:solidFill>
                <a:latin typeface="Times New Roman" charset="0"/>
                <a:ea typeface="ＭＳ Ｐ明朝" charset="0"/>
                <a:cs typeface="ＭＳ Ｐ明朝" charset="0"/>
              </a:rPr>
              <a:t>i</a:t>
            </a:r>
            <a:r>
              <a:rPr kumimoji="1" lang="en-US" altLang="ja-JP" sz="2400" dirty="0" smtClean="0">
                <a:solidFill>
                  <a:srgbClr val="000000"/>
                </a:solidFill>
                <a:latin typeface="Times New Roman" charset="0"/>
                <a:ea typeface="ＭＳ Ｐ明朝" charset="0"/>
                <a:cs typeface="ＭＳ Ｐ明朝" charset="0"/>
              </a:rPr>
              <a:t> in</a:t>
            </a:r>
            <a:r>
              <a:rPr lang="en-US" altLang="ja-JP" sz="2400" dirty="0" smtClean="0">
                <a:solidFill>
                  <a:srgbClr val="000000"/>
                </a:solidFill>
                <a:latin typeface="Times New Roman" charset="0"/>
                <a:ea typeface="ＭＳ Ｐ明朝" charset="0"/>
                <a:cs typeface="ＭＳ Ｐ明朝" charset="0"/>
              </a:rPr>
              <a:t> the set of the leaf values.</a:t>
            </a:r>
            <a:endParaRPr kumimoji="1" lang="ja-JP" altLang="en-US" sz="2400" dirty="0" smtClean="0">
              <a:solidFill>
                <a:srgbClr val="0000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74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Compute the longest closed factor starting at position 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sz="2400" dirty="0" smtClean="0"/>
              <a:t>Use a range successor query data structure for the suffix array [Yu et al., 2011].</a:t>
            </a:r>
            <a:endParaRPr lang="en-US" altLang="ja-JP" sz="2400" dirty="0"/>
          </a:p>
          <a:p>
            <a:pPr lvl="2"/>
            <a:r>
              <a:rPr lang="en-US" altLang="ja-JP" sz="2400" dirty="0"/>
              <a:t>Each internal node </a:t>
            </a:r>
            <a:r>
              <a:rPr lang="en-US" altLang="ja-JP" sz="2400" i="1" dirty="0"/>
              <a:t>v</a:t>
            </a:r>
            <a:r>
              <a:rPr lang="en-US" altLang="ja-JP" sz="2400" dirty="0"/>
              <a:t>  stores the beginning and ending positions of the corresponding range in the </a:t>
            </a:r>
            <a:r>
              <a:rPr lang="en-US" altLang="ja-JP" sz="2400" dirty="0" smtClean="0"/>
              <a:t>suffix array.</a:t>
            </a:r>
            <a:endParaRPr kumimoji="1" lang="en-US" altLang="ja-JP" sz="2400" dirty="0" smtClean="0"/>
          </a:p>
          <a:p>
            <a:pPr marL="914400" lvl="2" indent="0">
              <a:buNone/>
            </a:pP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Step 4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6884109" y="5124438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5951646" y="4403967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6558895" y="403925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7" name="直線矢印コネクタ 6"/>
          <p:cNvCxnSpPr>
            <a:stCxn id="6" idx="3"/>
            <a:endCxn id="5" idx="7"/>
          </p:cNvCxnSpPr>
          <p:nvPr/>
        </p:nvCxnSpPr>
        <p:spPr bwMode="auto">
          <a:xfrm flipH="1">
            <a:off x="6173367" y="4260962"/>
            <a:ext cx="423569" cy="181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矢印コネクタ 7"/>
          <p:cNvCxnSpPr>
            <a:stCxn id="6" idx="4"/>
            <a:endCxn id="4" idx="1"/>
          </p:cNvCxnSpPr>
          <p:nvPr/>
        </p:nvCxnSpPr>
        <p:spPr bwMode="auto">
          <a:xfrm>
            <a:off x="6688776" y="4299001"/>
            <a:ext cx="233374" cy="8634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783877" y="455636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211408" y="39423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cxnSp>
        <p:nvCxnSpPr>
          <p:cNvPr id="11" name="直線矢印コネクタ 10"/>
          <p:cNvCxnSpPr>
            <a:stCxn id="5" idx="3"/>
            <a:endCxn id="12" idx="7"/>
          </p:cNvCxnSpPr>
          <p:nvPr/>
        </p:nvCxnSpPr>
        <p:spPr bwMode="auto">
          <a:xfrm flipH="1">
            <a:off x="4140520" y="4625673"/>
            <a:ext cx="1849167" cy="14904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円/楕円 11"/>
          <p:cNvSpPr/>
          <p:nvPr/>
        </p:nvSpPr>
        <p:spPr bwMode="auto">
          <a:xfrm>
            <a:off x="3918799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63369" y="431202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5471938" y="444200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294019" y="456950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102588" y="472937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7637791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8" name="直線矢印コネクタ 17"/>
          <p:cNvCxnSpPr>
            <a:stCxn id="4" idx="5"/>
            <a:endCxn id="17" idx="0"/>
          </p:cNvCxnSpPr>
          <p:nvPr/>
        </p:nvCxnSpPr>
        <p:spPr bwMode="auto">
          <a:xfrm>
            <a:off x="7105830" y="5346144"/>
            <a:ext cx="661842" cy="7319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円/楕円 18"/>
          <p:cNvSpPr/>
          <p:nvPr/>
        </p:nvSpPr>
        <p:spPr bwMode="auto">
          <a:xfrm>
            <a:off x="8066828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0" name="直線矢印コネクタ 19"/>
          <p:cNvCxnSpPr>
            <a:stCxn id="4" idx="6"/>
            <a:endCxn id="19" idx="0"/>
          </p:cNvCxnSpPr>
          <p:nvPr/>
        </p:nvCxnSpPr>
        <p:spPr bwMode="auto">
          <a:xfrm>
            <a:off x="7143871" y="5254311"/>
            <a:ext cx="1052838" cy="8238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円/楕円 20"/>
          <p:cNvSpPr/>
          <p:nvPr/>
        </p:nvSpPr>
        <p:spPr bwMode="auto">
          <a:xfrm>
            <a:off x="869624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矢印コネクタ 21"/>
          <p:cNvCxnSpPr>
            <a:stCxn id="6" idx="6"/>
            <a:endCxn id="21" idx="0"/>
          </p:cNvCxnSpPr>
          <p:nvPr/>
        </p:nvCxnSpPr>
        <p:spPr bwMode="auto">
          <a:xfrm>
            <a:off x="6818657" y="4169129"/>
            <a:ext cx="2007470" cy="19089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正方形/長方形 22"/>
          <p:cNvSpPr/>
          <p:nvPr/>
        </p:nvSpPr>
        <p:spPr>
          <a:xfrm>
            <a:off x="6719702" y="42847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7952044" y="492251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7411835" y="515145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928388" y="523167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084731" y="539197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208601" y="5532983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345983" y="576088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0" name="円/楕円 29"/>
          <p:cNvSpPr/>
          <p:nvPr/>
        </p:nvSpPr>
        <p:spPr bwMode="auto">
          <a:xfrm>
            <a:off x="6849525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1" name="直線矢印コネクタ 30"/>
          <p:cNvCxnSpPr>
            <a:stCxn id="5" idx="5"/>
            <a:endCxn id="30" idx="0"/>
          </p:cNvCxnSpPr>
          <p:nvPr/>
        </p:nvCxnSpPr>
        <p:spPr bwMode="auto">
          <a:xfrm>
            <a:off x="6173367" y="4625673"/>
            <a:ext cx="806039" cy="14435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正方形/長方形 31"/>
          <p:cNvSpPr/>
          <p:nvPr/>
        </p:nvSpPr>
        <p:spPr>
          <a:xfrm>
            <a:off x="6522336" y="5065171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3" name="円/楕円 32"/>
          <p:cNvSpPr/>
          <p:nvPr/>
        </p:nvSpPr>
        <p:spPr bwMode="auto">
          <a:xfrm>
            <a:off x="5916260" y="529986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4" name="直線矢印コネクタ 33"/>
          <p:cNvCxnSpPr>
            <a:stCxn id="5" idx="4"/>
            <a:endCxn id="33" idx="0"/>
          </p:cNvCxnSpPr>
          <p:nvPr/>
        </p:nvCxnSpPr>
        <p:spPr bwMode="auto">
          <a:xfrm flipH="1">
            <a:off x="6046141" y="4663712"/>
            <a:ext cx="35386" cy="636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正方形/長方形 34"/>
          <p:cNvSpPr/>
          <p:nvPr/>
        </p:nvSpPr>
        <p:spPr>
          <a:xfrm>
            <a:off x="5771376" y="4797667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5787239" y="458804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37" name="円/楕円 36"/>
          <p:cNvSpPr/>
          <p:nvPr/>
        </p:nvSpPr>
        <p:spPr bwMode="auto">
          <a:xfrm>
            <a:off x="6324741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8" name="直線矢印コネクタ 37"/>
          <p:cNvCxnSpPr>
            <a:stCxn id="33" idx="5"/>
            <a:endCxn id="37" idx="0"/>
          </p:cNvCxnSpPr>
          <p:nvPr/>
        </p:nvCxnSpPr>
        <p:spPr bwMode="auto">
          <a:xfrm>
            <a:off x="6137981" y="5521568"/>
            <a:ext cx="316641" cy="547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円/楕円 38"/>
          <p:cNvSpPr/>
          <p:nvPr/>
        </p:nvSpPr>
        <p:spPr bwMode="auto">
          <a:xfrm>
            <a:off x="521217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40" name="直線矢印コネクタ 39"/>
          <p:cNvCxnSpPr>
            <a:stCxn id="33" idx="3"/>
            <a:endCxn id="39" idx="0"/>
          </p:cNvCxnSpPr>
          <p:nvPr/>
        </p:nvCxnSpPr>
        <p:spPr bwMode="auto">
          <a:xfrm flipH="1">
            <a:off x="5342057" y="5521568"/>
            <a:ext cx="612244" cy="5565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正方形/長方形 40"/>
          <p:cNvSpPr/>
          <p:nvPr/>
        </p:nvSpPr>
        <p:spPr>
          <a:xfrm>
            <a:off x="5625488" y="520685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434057" y="533683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256138" y="546432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064707" y="562419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201642" y="542008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86670" y="603682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18282" y="601995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2</a:t>
            </a:r>
            <a:endParaRPr kumimoji="1" lang="ja-JP" altLang="en-US" sz="1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93293" y="602331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3</a:t>
            </a:r>
            <a:endParaRPr kumimoji="1" lang="ja-JP" altLang="en-US" sz="1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300811" y="602633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047319" y="60177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2169" y="602094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90249" y="60386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7</a:t>
            </a:r>
            <a:endParaRPr kumimoji="1" lang="ja-JP" altLang="en-US" sz="16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96751" y="524518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926785" y="435255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6</a:t>
            </a:r>
            <a:endParaRPr kumimoji="1" lang="ja-JP" altLang="en-US" sz="1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60196" y="50759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6" name="正方形/長方形 55"/>
          <p:cNvSpPr/>
          <p:nvPr/>
        </p:nvSpPr>
        <p:spPr bwMode="auto">
          <a:xfrm>
            <a:off x="3759266" y="5959374"/>
            <a:ext cx="3425343" cy="451223"/>
          </a:xfrm>
          <a:prstGeom prst="rect">
            <a:avLst/>
          </a:prstGeom>
          <a:noFill/>
          <a:ln w="38100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59605" y="4922518"/>
            <a:ext cx="3848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Suffix Tree of   </a:t>
            </a:r>
            <a:r>
              <a:rPr lang="en-US" altLang="ja-JP" sz="2400" dirty="0" smtClean="0">
                <a:solidFill>
                  <a:srgbClr val="000000"/>
                </a:solidFill>
              </a:rPr>
              <a:t>a b a a b a $</a:t>
            </a:r>
            <a:endParaRPr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696326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62567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22880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493025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4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4189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5</a:t>
            </a:r>
            <a:endParaRPr kumimoji="1" lang="ja-JP" altLang="en-US" sz="1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89125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6</a:t>
            </a:r>
            <a:endParaRPr kumimoji="1" lang="ja-JP" altLang="en-US" sz="1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4932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7</a:t>
            </a:r>
            <a:endParaRPr kumimoji="1" lang="ja-JP" altLang="en-US" sz="1400" dirty="0"/>
          </a:p>
        </p:txBody>
      </p:sp>
      <p:cxnSp>
        <p:nvCxnSpPr>
          <p:cNvPr id="66" name="直線矢印コネクタ 65"/>
          <p:cNvCxnSpPr/>
          <p:nvPr/>
        </p:nvCxnSpPr>
        <p:spPr bwMode="auto">
          <a:xfrm flipH="1">
            <a:off x="6097257" y="5128054"/>
            <a:ext cx="245311" cy="2727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円/楕円 68"/>
          <p:cNvSpPr/>
          <p:nvPr/>
        </p:nvSpPr>
        <p:spPr bwMode="auto">
          <a:xfrm>
            <a:off x="6783877" y="6026337"/>
            <a:ext cx="400732" cy="350877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01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2107E-7 2.6099E-6 L 0.00417 -0.13189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65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/>
      <p:bldP spid="10" grpId="0"/>
      <p:bldP spid="12" grpId="0" animBg="1"/>
      <p:bldP spid="13" grpId="0"/>
      <p:bldP spid="14" grpId="0"/>
      <p:bldP spid="15" grpId="0"/>
      <p:bldP spid="16" grpId="0"/>
      <p:bldP spid="17" grpId="0" animBg="1"/>
      <p:bldP spid="19" grpId="0" animBg="1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2" grpId="0"/>
      <p:bldP spid="33" grpId="0" animBg="1"/>
      <p:bldP spid="35" grpId="0"/>
      <p:bldP spid="36" grpId="0"/>
      <p:bldP spid="37" grpId="0" animBg="1"/>
      <p:bldP spid="39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60" grpId="0"/>
      <p:bldP spid="58" grpId="0"/>
      <p:bldP spid="59" grpId="0"/>
      <p:bldP spid="61" grpId="0"/>
      <p:bldP spid="62" grpId="0"/>
      <p:bldP spid="63" grpId="0"/>
      <p:bldP spid="64" grpId="0"/>
      <p:bldP spid="65" grpId="0"/>
      <p:bldP spid="6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Compute the longest closed factor starting at position 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sz="2400" dirty="0" smtClean="0"/>
              <a:t>Use a range successor query data structure for the suffix array [Yu et al., 2011].</a:t>
            </a:r>
            <a:endParaRPr lang="en-US" altLang="ja-JP" sz="2400" dirty="0"/>
          </a:p>
          <a:p>
            <a:pPr lvl="2"/>
            <a:r>
              <a:rPr lang="en-US" altLang="ja-JP" sz="2400" dirty="0"/>
              <a:t>Each internal node </a:t>
            </a:r>
            <a:r>
              <a:rPr lang="en-US" altLang="ja-JP" sz="2400" i="1" dirty="0"/>
              <a:t>v</a:t>
            </a:r>
            <a:r>
              <a:rPr lang="en-US" altLang="ja-JP" sz="2400" dirty="0"/>
              <a:t>  stores the beginning and ending positions of the corresponding range in the </a:t>
            </a:r>
            <a:r>
              <a:rPr lang="en-US" altLang="ja-JP" sz="2400" dirty="0" smtClean="0"/>
              <a:t>suffix array.</a:t>
            </a:r>
            <a:endParaRPr kumimoji="1" lang="en-US" altLang="ja-JP" sz="2400" dirty="0" smtClean="0"/>
          </a:p>
          <a:p>
            <a:pPr lvl="2"/>
            <a:r>
              <a:rPr kumimoji="1" lang="en-US" altLang="ja-JP" sz="2400" dirty="0" smtClean="0"/>
              <a:t>Range successor query need O(</a:t>
            </a:r>
            <a:r>
              <a:rPr lang="en-US" altLang="ja-JP" sz="2400" dirty="0" smtClean="0">
                <a:solidFill>
                  <a:srgbClr val="000000"/>
                </a:solidFill>
              </a:rPr>
              <a:t>log </a:t>
            </a:r>
            <a:r>
              <a:rPr lang="en-US" altLang="ja-JP" sz="2400" i="1" dirty="0">
                <a:solidFill>
                  <a:srgbClr val="000000"/>
                </a:solidFill>
              </a:rPr>
              <a:t>n / </a:t>
            </a:r>
            <a:r>
              <a:rPr lang="en-US" altLang="ja-JP" sz="2400" dirty="0" err="1">
                <a:solidFill>
                  <a:srgbClr val="000000"/>
                </a:solidFill>
              </a:rPr>
              <a:t>loglog</a:t>
            </a:r>
            <a:r>
              <a:rPr lang="en-US" altLang="ja-JP" sz="2400" dirty="0">
                <a:solidFill>
                  <a:srgbClr val="000000"/>
                </a:solidFill>
              </a:rPr>
              <a:t> </a:t>
            </a:r>
            <a:r>
              <a:rPr lang="en-US" altLang="ja-JP" sz="2400" i="1" dirty="0">
                <a:solidFill>
                  <a:srgbClr val="000000"/>
                </a:solidFill>
              </a:rPr>
              <a:t>n</a:t>
            </a:r>
            <a:r>
              <a:rPr kumimoji="1" lang="en-US" altLang="ja-JP" sz="2400" dirty="0" smtClean="0"/>
              <a:t>) time for each position </a:t>
            </a:r>
            <a:r>
              <a:rPr kumimoji="1" lang="en-US" altLang="ja-JP" sz="2400" i="1" dirty="0" err="1" smtClean="0"/>
              <a:t>i</a:t>
            </a:r>
            <a:r>
              <a:rPr kumimoji="1" lang="en-US" altLang="ja-JP" sz="2000" dirty="0" smtClean="0"/>
              <a:t>.</a:t>
            </a:r>
          </a:p>
          <a:p>
            <a:pPr marL="914400" lvl="2" indent="0">
              <a:buNone/>
            </a:pP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Step 4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 bwMode="auto">
          <a:xfrm>
            <a:off x="6884109" y="5124438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5951646" y="4403967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6558895" y="403925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7" name="直線矢印コネクタ 6"/>
          <p:cNvCxnSpPr>
            <a:stCxn id="6" idx="3"/>
            <a:endCxn id="5" idx="7"/>
          </p:cNvCxnSpPr>
          <p:nvPr/>
        </p:nvCxnSpPr>
        <p:spPr bwMode="auto">
          <a:xfrm flipH="1">
            <a:off x="6173367" y="4260962"/>
            <a:ext cx="423569" cy="1810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矢印コネクタ 7"/>
          <p:cNvCxnSpPr>
            <a:stCxn id="6" idx="4"/>
            <a:endCxn id="4" idx="1"/>
          </p:cNvCxnSpPr>
          <p:nvPr/>
        </p:nvCxnSpPr>
        <p:spPr bwMode="auto">
          <a:xfrm>
            <a:off x="6688776" y="4299001"/>
            <a:ext cx="233374" cy="8634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6783877" y="455636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211408" y="39423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cxnSp>
        <p:nvCxnSpPr>
          <p:cNvPr id="11" name="直線矢印コネクタ 10"/>
          <p:cNvCxnSpPr>
            <a:stCxn id="5" idx="3"/>
            <a:endCxn id="12" idx="7"/>
          </p:cNvCxnSpPr>
          <p:nvPr/>
        </p:nvCxnSpPr>
        <p:spPr bwMode="auto">
          <a:xfrm flipH="1">
            <a:off x="4140520" y="4625673"/>
            <a:ext cx="1849167" cy="14904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円/楕円 11"/>
          <p:cNvSpPr/>
          <p:nvPr/>
        </p:nvSpPr>
        <p:spPr bwMode="auto">
          <a:xfrm>
            <a:off x="3918799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63369" y="431202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5471938" y="444200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294019" y="456950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5102588" y="472937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17" name="円/楕円 16"/>
          <p:cNvSpPr/>
          <p:nvPr/>
        </p:nvSpPr>
        <p:spPr bwMode="auto">
          <a:xfrm>
            <a:off x="7637791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18" name="直線矢印コネクタ 17"/>
          <p:cNvCxnSpPr>
            <a:stCxn id="4" idx="5"/>
            <a:endCxn id="17" idx="0"/>
          </p:cNvCxnSpPr>
          <p:nvPr/>
        </p:nvCxnSpPr>
        <p:spPr bwMode="auto">
          <a:xfrm>
            <a:off x="7105830" y="5346144"/>
            <a:ext cx="661842" cy="73198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円/楕円 18"/>
          <p:cNvSpPr/>
          <p:nvPr/>
        </p:nvSpPr>
        <p:spPr bwMode="auto">
          <a:xfrm>
            <a:off x="8066828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0" name="直線矢印コネクタ 19"/>
          <p:cNvCxnSpPr>
            <a:stCxn id="4" idx="6"/>
            <a:endCxn id="19" idx="0"/>
          </p:cNvCxnSpPr>
          <p:nvPr/>
        </p:nvCxnSpPr>
        <p:spPr bwMode="auto">
          <a:xfrm>
            <a:off x="7143871" y="5254311"/>
            <a:ext cx="1052838" cy="8238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円/楕円 20"/>
          <p:cNvSpPr/>
          <p:nvPr/>
        </p:nvSpPr>
        <p:spPr bwMode="auto">
          <a:xfrm>
            <a:off x="869624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22" name="直線矢印コネクタ 21"/>
          <p:cNvCxnSpPr>
            <a:stCxn id="6" idx="6"/>
            <a:endCxn id="21" idx="0"/>
          </p:cNvCxnSpPr>
          <p:nvPr/>
        </p:nvCxnSpPr>
        <p:spPr bwMode="auto">
          <a:xfrm>
            <a:off x="6818657" y="4169129"/>
            <a:ext cx="2007470" cy="19089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正方形/長方形 22"/>
          <p:cNvSpPr/>
          <p:nvPr/>
        </p:nvSpPr>
        <p:spPr>
          <a:xfrm>
            <a:off x="6719702" y="428470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7952044" y="492251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7411835" y="5151458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6928388" y="523167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7084731" y="539197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7208601" y="5532983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7345983" y="5760889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0" name="円/楕円 29"/>
          <p:cNvSpPr/>
          <p:nvPr/>
        </p:nvSpPr>
        <p:spPr bwMode="auto">
          <a:xfrm>
            <a:off x="6849525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1" name="直線矢印コネクタ 30"/>
          <p:cNvCxnSpPr>
            <a:stCxn id="5" idx="5"/>
            <a:endCxn id="30" idx="0"/>
          </p:cNvCxnSpPr>
          <p:nvPr/>
        </p:nvCxnSpPr>
        <p:spPr bwMode="auto">
          <a:xfrm>
            <a:off x="6173367" y="4625673"/>
            <a:ext cx="806039" cy="14435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正方形/長方形 31"/>
          <p:cNvSpPr/>
          <p:nvPr/>
        </p:nvSpPr>
        <p:spPr>
          <a:xfrm>
            <a:off x="6522336" y="5065171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33" name="円/楕円 32"/>
          <p:cNvSpPr/>
          <p:nvPr/>
        </p:nvSpPr>
        <p:spPr bwMode="auto">
          <a:xfrm>
            <a:off x="5916260" y="529986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4" name="直線矢印コネクタ 33"/>
          <p:cNvCxnSpPr>
            <a:stCxn id="5" idx="4"/>
            <a:endCxn id="33" idx="0"/>
          </p:cNvCxnSpPr>
          <p:nvPr/>
        </p:nvCxnSpPr>
        <p:spPr bwMode="auto">
          <a:xfrm flipH="1">
            <a:off x="6046141" y="4663712"/>
            <a:ext cx="35386" cy="6361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正方形/長方形 34"/>
          <p:cNvSpPr/>
          <p:nvPr/>
        </p:nvSpPr>
        <p:spPr>
          <a:xfrm>
            <a:off x="5771376" y="4797667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5787239" y="458804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37" name="円/楕円 36"/>
          <p:cNvSpPr/>
          <p:nvPr/>
        </p:nvSpPr>
        <p:spPr bwMode="auto">
          <a:xfrm>
            <a:off x="6324741" y="6069242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38" name="直線矢印コネクタ 37"/>
          <p:cNvCxnSpPr>
            <a:stCxn id="33" idx="5"/>
            <a:endCxn id="37" idx="0"/>
          </p:cNvCxnSpPr>
          <p:nvPr/>
        </p:nvCxnSpPr>
        <p:spPr bwMode="auto">
          <a:xfrm>
            <a:off x="6137981" y="5521568"/>
            <a:ext cx="316641" cy="547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円/楕円 38"/>
          <p:cNvSpPr/>
          <p:nvPr/>
        </p:nvSpPr>
        <p:spPr bwMode="auto">
          <a:xfrm>
            <a:off x="5212176" y="6078126"/>
            <a:ext cx="259762" cy="259745"/>
          </a:xfrm>
          <a:prstGeom prst="ellipse">
            <a:avLst/>
          </a:prstGeom>
          <a:noFill/>
          <a:ln w="19050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cxnSp>
        <p:nvCxnSpPr>
          <p:cNvPr id="40" name="直線矢印コネクタ 39"/>
          <p:cNvCxnSpPr>
            <a:stCxn id="33" idx="3"/>
            <a:endCxn id="39" idx="0"/>
          </p:cNvCxnSpPr>
          <p:nvPr/>
        </p:nvCxnSpPr>
        <p:spPr bwMode="auto">
          <a:xfrm flipH="1">
            <a:off x="5342057" y="5521568"/>
            <a:ext cx="612244" cy="55655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正方形/長方形 40"/>
          <p:cNvSpPr/>
          <p:nvPr/>
        </p:nvSpPr>
        <p:spPr>
          <a:xfrm>
            <a:off x="5625488" y="5206850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5434057" y="5336832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b</a:t>
            </a:r>
            <a:endParaRPr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256138" y="546432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a</a:t>
            </a:r>
            <a:endParaRPr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064707" y="5624196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201642" y="5420084"/>
            <a:ext cx="3558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solidFill>
                  <a:srgbClr val="000000"/>
                </a:solidFill>
              </a:rPr>
              <a:t>$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186670" y="603682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</a:t>
            </a:r>
            <a:endParaRPr kumimoji="1" lang="ja-JP" altLang="en-US" sz="16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18282" y="601995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2</a:t>
            </a:r>
            <a:endParaRPr kumimoji="1" lang="ja-JP" altLang="en-US" sz="16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893293" y="602331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3</a:t>
            </a:r>
            <a:endParaRPr kumimoji="1" lang="ja-JP" altLang="en-US" sz="1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300811" y="602633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047319" y="6017747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32169" y="6020949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6</a:t>
            </a:r>
            <a:endParaRPr kumimoji="1" lang="ja-JP" altLang="en-US" sz="16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8690249" y="603866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7</a:t>
            </a:r>
            <a:endParaRPr kumimoji="1" lang="ja-JP" altLang="en-US" sz="16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896751" y="5245188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4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926785" y="435255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6</a:t>
            </a:r>
            <a:endParaRPr kumimoji="1" lang="ja-JP" altLang="en-US" sz="16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860196" y="5075911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5</a:t>
            </a:r>
            <a:endParaRPr kumimoji="1" lang="ja-JP" altLang="en-US" sz="1600" dirty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3759266" y="5959374"/>
            <a:ext cx="3425343" cy="451223"/>
          </a:xfrm>
          <a:prstGeom prst="rect">
            <a:avLst/>
          </a:prstGeom>
          <a:noFill/>
          <a:ln w="38100">
            <a:solidFill>
              <a:srgbClr val="008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59605" y="4922518"/>
            <a:ext cx="38482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Suffix Tree of   </a:t>
            </a:r>
            <a:r>
              <a:rPr lang="en-US" altLang="ja-JP" sz="2400" dirty="0" smtClean="0">
                <a:solidFill>
                  <a:srgbClr val="000000"/>
                </a:solidFill>
              </a:rPr>
              <a:t>a b a a b a $</a:t>
            </a:r>
            <a:endParaRPr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696326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962567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22880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</a:t>
            </a:r>
            <a:endParaRPr kumimoji="1" lang="ja-JP" altLang="en-US" sz="1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93025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4</a:t>
            </a:r>
            <a:endParaRPr kumimoji="1" lang="ja-JP" altLang="en-US" sz="1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74189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5</a:t>
            </a:r>
            <a:endParaRPr kumimoji="1"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989125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6</a:t>
            </a:r>
            <a:endParaRPr kumimoji="1" lang="ja-JP" altLang="en-US" sz="14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249328" y="4768629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7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0999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>
                <a:solidFill>
                  <a:srgbClr val="000000"/>
                </a:solidFill>
              </a:rPr>
              <a:t>Given a string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of length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over an integer alphabet,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the closed factor array of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can be computed in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log </a:t>
            </a:r>
            <a:r>
              <a:rPr lang="en-US" altLang="ja-JP" i="1" dirty="0">
                <a:solidFill>
                  <a:srgbClr val="000000"/>
                </a:solidFill>
              </a:rPr>
              <a:t>n / </a:t>
            </a:r>
            <a:r>
              <a:rPr lang="en-US" altLang="ja-JP" dirty="0" err="1">
                <a:solidFill>
                  <a:srgbClr val="000000"/>
                </a:solidFill>
              </a:rPr>
              <a:t>loglog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space.</a:t>
            </a:r>
            <a:endParaRPr lang="ja-JP" altLang="en-US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Result 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3265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sz="2400" dirty="0" smtClean="0"/>
              <a:t>The </a:t>
            </a:r>
            <a:r>
              <a:rPr kumimoji="1" lang="en-US" altLang="ja-JP" sz="2400" b="1" i="1" dirty="0" smtClean="0"/>
              <a:t>closed factorization</a:t>
            </a:r>
            <a:r>
              <a:rPr kumimoji="1" lang="en-US" altLang="ja-JP" sz="2400" dirty="0" smtClean="0"/>
              <a:t> of string </a:t>
            </a:r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 of length </a:t>
            </a:r>
            <a:r>
              <a:rPr kumimoji="1" lang="en-US" altLang="ja-JP" sz="2400" i="1" dirty="0" smtClean="0"/>
              <a:t>n</a:t>
            </a:r>
            <a:r>
              <a:rPr kumimoji="1" lang="en-US" altLang="ja-JP" sz="2400" dirty="0" smtClean="0"/>
              <a:t> is a sequence (</a:t>
            </a:r>
            <a:r>
              <a:rPr lang="en-US" altLang="ja-JP" sz="2400" dirty="0" smtClean="0"/>
              <a:t>G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,G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,…,</a:t>
            </a:r>
            <a:r>
              <a:rPr lang="en-US" altLang="ja-JP" sz="2400" dirty="0" err="1" smtClean="0"/>
              <a:t>G</a:t>
            </a:r>
            <a:r>
              <a:rPr lang="en-US" altLang="ja-JP" sz="2400" i="1" baseline="-25000" dirty="0" err="1" smtClean="0"/>
              <a:t>k</a:t>
            </a:r>
            <a:r>
              <a:rPr kumimoji="1" lang="en-US" altLang="ja-JP" sz="2400" dirty="0" smtClean="0"/>
              <a:t>) of strings such that G</a:t>
            </a:r>
            <a:r>
              <a:rPr kumimoji="1" lang="en-US" altLang="ja-JP" sz="2400" baseline="-25000" dirty="0" smtClean="0"/>
              <a:t>0</a:t>
            </a:r>
            <a:r>
              <a:rPr kumimoji="1" lang="en-US" altLang="ja-JP" sz="2400" dirty="0" smtClean="0"/>
              <a:t> = </a:t>
            </a:r>
            <a:r>
              <a:rPr kumimoji="1" lang="en-US" altLang="ja-JP" sz="2400" dirty="0" err="1" smtClean="0"/>
              <a:t>ε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 = G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…</a:t>
            </a:r>
            <a:r>
              <a:rPr kumimoji="1" lang="en-US" altLang="ja-JP" sz="2400" dirty="0" err="1" smtClean="0"/>
              <a:t>G</a:t>
            </a:r>
            <a:r>
              <a:rPr kumimoji="1" lang="en-US" altLang="ja-JP" sz="2400" i="1" baseline="-25000" dirty="0" err="1" smtClean="0"/>
              <a:t>k</a:t>
            </a:r>
            <a:r>
              <a:rPr kumimoji="1" lang="en-US" altLang="ja-JP" sz="2400" dirty="0" smtClean="0"/>
              <a:t> and, for each 1 ≤ </a:t>
            </a:r>
            <a:r>
              <a:rPr kumimoji="1" lang="en-US" altLang="ja-JP" sz="2400" i="1" dirty="0" smtClean="0"/>
              <a:t>j </a:t>
            </a:r>
            <a:r>
              <a:rPr kumimoji="1" lang="en-US" altLang="ja-JP" sz="2400" dirty="0" smtClean="0"/>
              <a:t>≤ </a:t>
            </a:r>
            <a:r>
              <a:rPr kumimoji="1" lang="en-US" altLang="ja-JP" sz="2400" i="1" dirty="0" smtClean="0"/>
              <a:t>k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dirty="0" err="1" smtClean="0"/>
              <a:t>G</a:t>
            </a:r>
            <a:r>
              <a:rPr kumimoji="1" lang="en-US" altLang="ja-JP" sz="2400" i="1" baseline="-25000" dirty="0" err="1" smtClean="0"/>
              <a:t>j</a:t>
            </a:r>
            <a:r>
              <a:rPr kumimoji="1" lang="en-US" altLang="ja-JP" sz="2400" dirty="0" smtClean="0"/>
              <a:t> is the longest closed prefix of </a:t>
            </a:r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[|G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…G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|+1..</a:t>
            </a:r>
            <a:r>
              <a:rPr kumimoji="1" lang="en-US" altLang="ja-JP" sz="2400" i="1" dirty="0" smtClean="0"/>
              <a:t>n</a:t>
            </a:r>
            <a:r>
              <a:rPr kumimoji="1" lang="en-US" altLang="ja-JP" sz="2400" dirty="0" smtClean="0"/>
              <a:t>].</a:t>
            </a:r>
          </a:p>
          <a:p>
            <a:pPr marL="342900" lvl="1" indent="-342900">
              <a:buFontTx/>
              <a:buChar char="•"/>
            </a:pPr>
            <a:endParaRPr lang="en-US" altLang="ja-JP" sz="2400" dirty="0"/>
          </a:p>
          <a:p>
            <a:pPr marL="342900" lvl="1" indent="-342900">
              <a:buFontTx/>
              <a:buChar char="•"/>
            </a:pPr>
            <a:endParaRPr kumimoji="1" lang="en-US" altLang="ja-JP" sz="2400" dirty="0" smtClean="0"/>
          </a:p>
          <a:p>
            <a:pPr marL="342900" lvl="1" indent="-342900">
              <a:buFontTx/>
              <a:buChar char="•"/>
            </a:pPr>
            <a:endParaRPr lang="en-US" altLang="ja-JP" sz="2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Definition of Closed Factorization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310946" y="3157217"/>
            <a:ext cx="5077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a  b  a  b  a  a  c  b  b  b  c  b  c  c  $</a:t>
            </a:r>
            <a:endParaRPr lang="ja-JP" altLang="en-US" sz="2400" dirty="0"/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1354239" y="3607042"/>
            <a:ext cx="9881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線コネクタ 5"/>
          <p:cNvCxnSpPr/>
          <p:nvPr/>
        </p:nvCxnSpPr>
        <p:spPr bwMode="auto">
          <a:xfrm>
            <a:off x="2000689" y="3709820"/>
            <a:ext cx="9881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3003220" y="3260713"/>
            <a:ext cx="0" cy="3463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/>
          <p:cNvCxnSpPr/>
          <p:nvPr/>
        </p:nvCxnSpPr>
        <p:spPr bwMode="auto">
          <a:xfrm>
            <a:off x="3352526" y="3256148"/>
            <a:ext cx="0" cy="3463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/>
          <p:cNvCxnSpPr/>
          <p:nvPr/>
        </p:nvCxnSpPr>
        <p:spPr bwMode="auto">
          <a:xfrm>
            <a:off x="3425995" y="3607042"/>
            <a:ext cx="6464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コネクタ 9"/>
          <p:cNvCxnSpPr/>
          <p:nvPr/>
        </p:nvCxnSpPr>
        <p:spPr bwMode="auto">
          <a:xfrm>
            <a:off x="4695945" y="3711588"/>
            <a:ext cx="6464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>
            <a:off x="5336051" y="3260713"/>
            <a:ext cx="0" cy="3463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線コネクタ 11"/>
          <p:cNvCxnSpPr/>
          <p:nvPr/>
        </p:nvCxnSpPr>
        <p:spPr bwMode="auto">
          <a:xfrm>
            <a:off x="5407199" y="3608810"/>
            <a:ext cx="24753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>
            <a:off x="5735452" y="3711588"/>
            <a:ext cx="22913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>
            <a:off x="6022407" y="3256148"/>
            <a:ext cx="0" cy="3463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コネクタ 14"/>
          <p:cNvCxnSpPr/>
          <p:nvPr/>
        </p:nvCxnSpPr>
        <p:spPr bwMode="auto">
          <a:xfrm>
            <a:off x="6349512" y="3262481"/>
            <a:ext cx="0" cy="34632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テキスト ボックス 16"/>
          <p:cNvSpPr txBox="1"/>
          <p:nvPr/>
        </p:nvSpPr>
        <p:spPr>
          <a:xfrm>
            <a:off x="1305860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65232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0689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51088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85756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017069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52526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80512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12677" y="295754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288366" y="2957540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3126" y="2957540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48193" y="2957540"/>
            <a:ext cx="485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81728" y="2957540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10869" y="2957540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931683" y="2957540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705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u="sng" dirty="0" smtClean="0">
                <a:solidFill>
                  <a:srgbClr val="000000"/>
                </a:solidFill>
              </a:rPr>
              <a:t>Theorem 2</a:t>
            </a:r>
            <a:r>
              <a:rPr lang="en-US" altLang="ja-JP" dirty="0" smtClean="0">
                <a:solidFill>
                  <a:srgbClr val="000000"/>
                </a:solidFill>
              </a:rPr>
              <a:t/>
            </a:r>
            <a:br>
              <a:rPr lang="en-US" altLang="ja-JP" dirty="0" smtClean="0">
                <a:solidFill>
                  <a:srgbClr val="000000"/>
                </a:solidFill>
              </a:rPr>
            </a:br>
            <a:r>
              <a:rPr lang="en-US" altLang="ja-JP" dirty="0" smtClean="0">
                <a:solidFill>
                  <a:srgbClr val="000000"/>
                </a:solidFill>
              </a:rPr>
              <a:t>Given </a:t>
            </a:r>
            <a:r>
              <a:rPr lang="en-US" altLang="ja-JP" dirty="0">
                <a:solidFill>
                  <a:srgbClr val="000000"/>
                </a:solidFill>
              </a:rPr>
              <a:t>a string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of length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over an integer alphabet,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the closed factorization of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can be computed in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space.</a:t>
            </a:r>
            <a:endParaRPr lang="ja-JP" altLang="en-US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Closed Factorization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618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 smtClean="0"/>
              <a:t>Construct and preprocess the suffix tree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 </a:t>
            </a:r>
            <a:r>
              <a:rPr lang="en-US" altLang="ja-JP" i="1" dirty="0" err="1" smtClean="0"/>
              <a:t>i</a:t>
            </a:r>
            <a:r>
              <a:rPr lang="en-US" altLang="ja-JP" dirty="0" smtClean="0"/>
              <a:t>      1.</a:t>
            </a:r>
            <a:endParaRPr kumimoji="1" lang="en-US" altLang="ja-JP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Compute the closing border </a:t>
            </a:r>
            <a:r>
              <a:rPr lang="en-US" altLang="ja-JP" i="1" dirty="0" smtClean="0"/>
              <a:t>b</a:t>
            </a:r>
            <a:r>
              <a:rPr lang="en-US" altLang="ja-JP" i="1" baseline="-25000" dirty="0" smtClean="0"/>
              <a:t>i</a:t>
            </a:r>
            <a:r>
              <a:rPr lang="en-US" altLang="ja-JP" dirty="0" smtClean="0"/>
              <a:t> starting at position </a:t>
            </a:r>
            <a:r>
              <a:rPr lang="en-US" altLang="ja-JP" i="1" dirty="0" err="1" smtClean="0"/>
              <a:t>i</a:t>
            </a:r>
            <a:r>
              <a:rPr lang="en-US" altLang="ja-JP" dirty="0" smtClean="0"/>
              <a:t>.</a:t>
            </a:r>
          </a:p>
          <a:p>
            <a:pPr marL="857250" lvl="1" indent="-457200"/>
            <a:r>
              <a:rPr lang="en-US" altLang="ja-JP" dirty="0" smtClean="0"/>
              <a:t>with the suffix tree constructed in Step 1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Find the leftmost occurrence </a:t>
            </a:r>
            <a:r>
              <a:rPr lang="en-US" altLang="ja-JP" i="1" dirty="0" smtClean="0"/>
              <a:t>j</a:t>
            </a:r>
            <a:r>
              <a:rPr lang="en-US" altLang="ja-JP" dirty="0" smtClean="0"/>
              <a:t> of </a:t>
            </a:r>
            <a:r>
              <a:rPr lang="en-US" altLang="ja-JP" i="1" dirty="0"/>
              <a:t>b</a:t>
            </a:r>
            <a:r>
              <a:rPr lang="en-US" altLang="ja-JP" i="1" baseline="-25000" dirty="0"/>
              <a:t>i</a:t>
            </a:r>
            <a:r>
              <a:rPr lang="en-US" altLang="ja-JP" dirty="0" smtClean="0"/>
              <a:t> in 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[</a:t>
            </a:r>
            <a:r>
              <a:rPr lang="en-US" altLang="ja-JP" i="1" dirty="0" smtClean="0"/>
              <a:t>i</a:t>
            </a:r>
            <a:r>
              <a:rPr lang="en-US" altLang="ja-JP" dirty="0" smtClean="0"/>
              <a:t>+1..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].</a:t>
            </a:r>
          </a:p>
          <a:p>
            <a:pPr marL="857250" lvl="1" indent="-457200"/>
            <a:r>
              <a:rPr lang="en-US" altLang="ja-JP" dirty="0" smtClean="0">
                <a:solidFill>
                  <a:srgbClr val="FF0000"/>
                </a:solidFill>
              </a:rPr>
              <a:t>with the KMP algorithm</a:t>
            </a:r>
          </a:p>
          <a:p>
            <a:pPr marL="857250" lvl="1" indent="-457200"/>
            <a:r>
              <a:rPr lang="en-US" altLang="ja-JP" dirty="0" smtClean="0">
                <a:solidFill>
                  <a:srgbClr val="FF0000"/>
                </a:solidFill>
              </a:rPr>
              <a:t>Stop the </a:t>
            </a:r>
            <a:r>
              <a:rPr lang="en-US" altLang="ja-JP" dirty="0">
                <a:solidFill>
                  <a:srgbClr val="FF0000"/>
                </a:solidFill>
              </a:rPr>
              <a:t>KMP algorithm </a:t>
            </a:r>
            <a:r>
              <a:rPr lang="en-US" altLang="ja-JP" dirty="0" smtClean="0">
                <a:solidFill>
                  <a:srgbClr val="FF0000"/>
                </a:solidFill>
              </a:rPr>
              <a:t>as soon as </a:t>
            </a:r>
            <a:r>
              <a:rPr lang="en-US" altLang="ja-JP" i="1" dirty="0" smtClean="0">
                <a:solidFill>
                  <a:srgbClr val="FF0000"/>
                </a:solidFill>
              </a:rPr>
              <a:t>j</a:t>
            </a:r>
            <a:r>
              <a:rPr lang="en-US" altLang="ja-JP" dirty="0" smtClean="0">
                <a:solidFill>
                  <a:srgbClr val="FF0000"/>
                </a:solidFill>
              </a:rPr>
              <a:t> is found.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 </a:t>
            </a:r>
            <a:r>
              <a:rPr lang="en-US" altLang="ja-JP" i="1" dirty="0" err="1" smtClean="0">
                <a:solidFill>
                  <a:srgbClr val="FF0000"/>
                </a:solidFill>
              </a:rPr>
              <a:t>i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    </a:t>
            </a:r>
            <a:r>
              <a:rPr lang="en-US" altLang="ja-JP" i="1" dirty="0" smtClean="0">
                <a:solidFill>
                  <a:srgbClr val="FF0000"/>
                </a:solidFill>
              </a:rPr>
              <a:t>j </a:t>
            </a:r>
            <a:r>
              <a:rPr lang="en-US" altLang="ja-JP" dirty="0" smtClean="0">
                <a:solidFill>
                  <a:srgbClr val="FF0000"/>
                </a:solidFill>
              </a:rPr>
              <a:t>+ |</a:t>
            </a:r>
            <a:r>
              <a:rPr lang="en-US" altLang="ja-JP" i="1" dirty="0" smtClean="0">
                <a:solidFill>
                  <a:srgbClr val="FF0000"/>
                </a:solidFill>
              </a:rPr>
              <a:t>b</a:t>
            </a:r>
            <a:r>
              <a:rPr lang="en-US" altLang="ja-JP" i="1" baseline="-25000" dirty="0" smtClean="0">
                <a:solidFill>
                  <a:srgbClr val="FF0000"/>
                </a:solidFill>
              </a:rPr>
              <a:t>i</a:t>
            </a:r>
            <a:r>
              <a:rPr lang="en-US" altLang="ja-JP" i="1" dirty="0" smtClean="0">
                <a:solidFill>
                  <a:srgbClr val="FF0000"/>
                </a:solidFill>
              </a:rPr>
              <a:t>|</a:t>
            </a:r>
            <a:r>
              <a:rPr lang="en-US" altLang="ja-JP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Repeat Steps 3~5 until </a:t>
            </a:r>
            <a:r>
              <a:rPr lang="en-US" altLang="ja-JP" i="1" dirty="0" err="1" smtClean="0"/>
              <a:t>i</a:t>
            </a:r>
            <a:r>
              <a:rPr lang="en-US" altLang="ja-JP" dirty="0" smtClean="0"/>
              <a:t> =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Outline of </a:t>
            </a:r>
            <a:r>
              <a:rPr lang="en-US" altLang="ja-JP" dirty="0"/>
              <a:t>O</a:t>
            </a:r>
            <a:r>
              <a:rPr lang="en-US" altLang="ja-JP" dirty="0" smtClean="0"/>
              <a:t>ur Algorithm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 bwMode="auto">
          <a:xfrm flipH="1">
            <a:off x="1225261" y="1975832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線矢印コネクタ 5"/>
          <p:cNvCxnSpPr/>
          <p:nvPr/>
        </p:nvCxnSpPr>
        <p:spPr bwMode="auto">
          <a:xfrm flipH="1">
            <a:off x="1225261" y="4398033"/>
            <a:ext cx="36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29522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</a:t>
            </a:r>
            <a:r>
              <a:rPr kumimoji="1" lang="en-US" altLang="ja-JP" b="1" i="1" dirty="0" smtClean="0"/>
              <a:t>closed string</a:t>
            </a:r>
            <a:r>
              <a:rPr kumimoji="1" lang="en-US" altLang="ja-JP" dirty="0" smtClean="0"/>
              <a:t> is a string with a proper substring that occurs as a prefix and a suffix but does not have internal occurrences [</a:t>
            </a:r>
            <a:r>
              <a:rPr kumimoji="1" lang="en-US" altLang="ja-JP" dirty="0" err="1" smtClean="0"/>
              <a:t>Fici</a:t>
            </a:r>
            <a:r>
              <a:rPr kumimoji="1" lang="en-US" altLang="ja-JP" dirty="0" smtClean="0"/>
              <a:t>, 2011].</a:t>
            </a:r>
            <a:endParaRPr lang="en-US" altLang="ja-JP" dirty="0" smtClean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sz="2400" dirty="0" smtClean="0"/>
              <a:t>A string of length 1 is closed, where the closing border is the empty string </a:t>
            </a:r>
            <a:r>
              <a:rPr lang="en-US" altLang="ja-JP" sz="2400" i="1" dirty="0" err="1" smtClean="0"/>
              <a:t>ε</a:t>
            </a:r>
            <a:r>
              <a:rPr lang="en-US" altLang="ja-JP" sz="2400" dirty="0" smtClean="0"/>
              <a:t>.</a:t>
            </a:r>
          </a:p>
          <a:p>
            <a:pPr lvl="0"/>
            <a:r>
              <a:rPr lang="en-US" altLang="ja-JP" sz="2800" dirty="0">
                <a:solidFill>
                  <a:srgbClr val="000000"/>
                </a:solidFill>
              </a:rPr>
              <a:t>A closed string has a unique closing border.</a:t>
            </a:r>
          </a:p>
          <a:p>
            <a:pPr lvl="1"/>
            <a:endParaRPr lang="en-US" altLang="ja-JP" sz="2400" dirty="0" smtClean="0"/>
          </a:p>
          <a:p>
            <a:pPr lvl="1"/>
            <a:endParaRPr lang="en-US" altLang="ja-JP" sz="24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Closed Strings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5516" y="2611884"/>
            <a:ext cx="477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b  c</a:t>
            </a:r>
            <a:r>
              <a:rPr kumimoji="1" lang="en-US" altLang="ja-JP" sz="2400" dirty="0" smtClean="0"/>
              <a:t>  a  b  a  c  a  c  b  a  </a:t>
            </a:r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b  c</a:t>
            </a:r>
            <a:endParaRPr kumimoji="1" lang="ja-JP" altLang="en-US" sz="2400" u="sng" dirty="0">
              <a:uFill>
                <a:solidFill>
                  <a:srgbClr val="0000FF"/>
                </a:solidFill>
              </a:u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55516" y="3118712"/>
            <a:ext cx="477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u="sng" dirty="0" smtClean="0">
                <a:uFill>
                  <a:solidFill>
                    <a:srgbClr val="0000FF"/>
                  </a:solidFill>
                </a:uFill>
              </a:rPr>
              <a:t>a  a  a  a  a  a  a  a  a  a  a  a  a</a:t>
            </a:r>
            <a:r>
              <a:rPr kumimoji="1" lang="en-US" altLang="ja-JP" sz="2400" dirty="0" smtClean="0">
                <a:uFill>
                  <a:solidFill>
                    <a:srgbClr val="0000FF"/>
                  </a:solidFill>
                </a:uFill>
              </a:rPr>
              <a:t>  a</a:t>
            </a:r>
            <a:endParaRPr kumimoji="1" lang="ja-JP" altLang="en-US" sz="2400" dirty="0">
              <a:uFill>
                <a:solidFill>
                  <a:srgbClr val="0000FF"/>
                </a:solidFill>
              </a:uFill>
            </a:endParaRPr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1605216" y="3633300"/>
            <a:ext cx="44270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円形吹き出し 3"/>
          <p:cNvSpPr/>
          <p:nvPr/>
        </p:nvSpPr>
        <p:spPr bwMode="auto">
          <a:xfrm>
            <a:off x="6032261" y="2988292"/>
            <a:ext cx="2276056" cy="519351"/>
          </a:xfrm>
          <a:prstGeom prst="wedgeEllipseCallout">
            <a:avLst>
              <a:gd name="adj1" fmla="val -54934"/>
              <a:gd name="adj2" fmla="val -51850"/>
            </a:avLst>
          </a:prstGeom>
          <a:noFill/>
          <a:ln w="12700" cmpd="sng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r>
              <a:rPr lang="en-US" altLang="ja-JP" dirty="0" smtClean="0">
                <a:latin typeface="Times New Roman" charset="0"/>
                <a:ea typeface="ＭＳ Ｐ明朝" charset="0"/>
                <a:cs typeface="ＭＳ Ｐ明朝" charset="0"/>
              </a:rPr>
              <a:t>Closing border</a:t>
            </a:r>
            <a:endParaRPr kumimoji="1" lang="ja-JP" altLang="en-US" dirty="0" smtClean="0">
              <a:latin typeface="Times New Roman" charset="0"/>
              <a:ea typeface="ＭＳ Ｐ明朝" charset="0"/>
              <a:cs typeface="ＭＳ Ｐ明朝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4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/>
            <a:r>
              <a:rPr lang="en-US" altLang="ja-JP" dirty="0" smtClean="0"/>
              <a:t>We can compute each </a:t>
            </a:r>
            <a:r>
              <a:rPr lang="en-US" altLang="ja-JP" dirty="0"/>
              <a:t>factor </a:t>
            </a:r>
            <a:r>
              <a:rPr lang="en-US" altLang="ja-JP" dirty="0" err="1"/>
              <a:t>G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</a:t>
            </a:r>
            <a:r>
              <a:rPr lang="en-US" altLang="ja-JP" dirty="0"/>
              <a:t>in O(|</a:t>
            </a:r>
            <a:r>
              <a:rPr lang="en-US" altLang="ja-JP" dirty="0" err="1"/>
              <a:t>G</a:t>
            </a:r>
            <a:r>
              <a:rPr lang="en-US" altLang="ja-JP" i="1" baseline="-25000" dirty="0" err="1"/>
              <a:t>j</a:t>
            </a:r>
            <a:r>
              <a:rPr lang="en-US" altLang="ja-JP" dirty="0"/>
              <a:t>|</a:t>
            </a:r>
            <a:r>
              <a:rPr lang="en-US" altLang="ja-JP" dirty="0" smtClean="0"/>
              <a:t>) time with the KMP algorithm.</a:t>
            </a:r>
          </a:p>
          <a:p>
            <a:pPr marL="514350" indent="-457200"/>
            <a:r>
              <a:rPr lang="en-US" altLang="ja-JP" dirty="0"/>
              <a:t>Because the sum of the lengths of </a:t>
            </a:r>
            <a:r>
              <a:rPr lang="en-US" altLang="ja-JP" dirty="0" smtClean="0"/>
              <a:t>all </a:t>
            </a:r>
            <a:r>
              <a:rPr lang="en-US" altLang="ja-JP" dirty="0"/>
              <a:t>factors is </a:t>
            </a:r>
            <a:r>
              <a:rPr lang="en-US" altLang="ja-JP" i="1" dirty="0" smtClean="0"/>
              <a:t>n,</a:t>
            </a:r>
            <a:r>
              <a:rPr lang="en-US" altLang="ja-JP" dirty="0" smtClean="0"/>
              <a:t> the total time to compute the closed factorization is O(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Algorithm of Closed Factorization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83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>
                <a:solidFill>
                  <a:srgbClr val="000000"/>
                </a:solidFill>
              </a:rPr>
              <a:t>Given a string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of length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over an integer alphabet,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the closed factorization of </a:t>
            </a:r>
            <a:r>
              <a:rPr lang="en-US" altLang="ja-JP" i="1" dirty="0">
                <a:solidFill>
                  <a:srgbClr val="000000"/>
                </a:solidFill>
              </a:rPr>
              <a:t>w</a:t>
            </a:r>
            <a:r>
              <a:rPr lang="en-US" altLang="ja-JP" dirty="0">
                <a:solidFill>
                  <a:srgbClr val="000000"/>
                </a:solidFill>
              </a:rPr>
              <a:t> can be computed in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space.</a:t>
            </a:r>
            <a:endParaRPr lang="ja-JP" altLang="en-US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Result 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6792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introduced the Longest Closed Factor Array of a string and proposed an algorithm which computes it in </a:t>
            </a: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log </a:t>
            </a:r>
            <a:r>
              <a:rPr lang="en-US" altLang="ja-JP" i="1" dirty="0">
                <a:solidFill>
                  <a:srgbClr val="000000"/>
                </a:solidFill>
              </a:rPr>
              <a:t>n / </a:t>
            </a:r>
            <a:r>
              <a:rPr lang="en-US" altLang="ja-JP" dirty="0" err="1">
                <a:solidFill>
                  <a:srgbClr val="000000"/>
                </a:solidFill>
              </a:rPr>
              <a:t>loglog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</a:t>
            </a:r>
            <a:r>
              <a:rPr lang="en-US" altLang="ja-JP" dirty="0" smtClean="0">
                <a:solidFill>
                  <a:srgbClr val="000000"/>
                </a:solidFill>
              </a:rPr>
              <a:t>space.</a:t>
            </a:r>
          </a:p>
          <a:p>
            <a:r>
              <a:rPr lang="en-US" altLang="ja-JP" dirty="0"/>
              <a:t>We </a:t>
            </a:r>
            <a:r>
              <a:rPr lang="en-US" altLang="ja-JP" dirty="0" smtClean="0"/>
              <a:t>introduced the Closed Factorization of a string and proposed an </a:t>
            </a:r>
            <a:r>
              <a:rPr lang="en-US" altLang="ja-JP" dirty="0"/>
              <a:t>algorithm which </a:t>
            </a:r>
            <a:r>
              <a:rPr lang="en-US" altLang="ja-JP" dirty="0" smtClean="0"/>
              <a:t>computes </a:t>
            </a:r>
            <a:r>
              <a:rPr lang="en-US" altLang="ja-JP" dirty="0"/>
              <a:t>it in </a:t>
            </a:r>
            <a:r>
              <a:rPr lang="en-US" altLang="ja-JP" dirty="0" smtClean="0">
                <a:solidFill>
                  <a:srgbClr val="000000"/>
                </a:solidFill>
              </a:rPr>
              <a:t>O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 smtClean="0">
                <a:solidFill>
                  <a:srgbClr val="000000"/>
                </a:solidFill>
              </a:rPr>
              <a:t>) time and </a:t>
            </a:r>
            <a:r>
              <a:rPr lang="en-US" altLang="ja-JP" dirty="0">
                <a:solidFill>
                  <a:srgbClr val="000000"/>
                </a:solidFill>
              </a:rPr>
              <a:t>space.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9431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Can we efficiently compute the longest closed factor array withou</a:t>
            </a:r>
            <a:r>
              <a:rPr lang="en-US" altLang="ja-JP" sz="2800" dirty="0" smtClean="0"/>
              <a:t>t range successor queries?</a:t>
            </a:r>
          </a:p>
          <a:p>
            <a:r>
              <a:rPr lang="en-US" altLang="ja-JP" sz="2800" dirty="0" smtClean="0"/>
              <a:t>Can we find </a:t>
            </a:r>
            <a:r>
              <a:rPr lang="en-US" altLang="ja-JP" sz="2800" dirty="0"/>
              <a:t>the longest closed factor containing each </a:t>
            </a:r>
            <a:r>
              <a:rPr lang="en-US" altLang="ja-JP" sz="2800" dirty="0" smtClean="0"/>
              <a:t>position without the longest closed factor array?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Open Problems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30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introduce the </a:t>
            </a:r>
            <a:r>
              <a:rPr lang="en-US" altLang="ja-JP" b="1" i="1" dirty="0" smtClean="0"/>
              <a:t>Longest </a:t>
            </a:r>
            <a:r>
              <a:rPr lang="en-US" altLang="ja-JP" b="1" i="1" dirty="0"/>
              <a:t>Closed Factor </a:t>
            </a:r>
            <a:r>
              <a:rPr lang="en-US" altLang="ja-JP" b="1" i="1" dirty="0" smtClean="0"/>
              <a:t>Array</a:t>
            </a:r>
            <a:r>
              <a:rPr lang="en-US" altLang="ja-JP" dirty="0" smtClean="0"/>
              <a:t> </a:t>
            </a:r>
            <a:r>
              <a:rPr lang="en-US" altLang="ja-JP" dirty="0"/>
              <a:t>of </a:t>
            </a:r>
            <a:r>
              <a:rPr lang="en-US" altLang="ja-JP" dirty="0" smtClean="0"/>
              <a:t>a </a:t>
            </a:r>
            <a:r>
              <a:rPr lang="en-US" altLang="ja-JP" dirty="0"/>
              <a:t>string </a:t>
            </a:r>
            <a:r>
              <a:rPr lang="en-US" altLang="ja-JP" i="1" dirty="0"/>
              <a:t>w</a:t>
            </a:r>
            <a:r>
              <a:rPr lang="en-US" altLang="ja-JP" dirty="0"/>
              <a:t> and </a:t>
            </a:r>
            <a:r>
              <a:rPr lang="en-US" altLang="ja-JP" dirty="0" smtClean="0"/>
              <a:t>an </a:t>
            </a:r>
            <a:r>
              <a:rPr lang="en-US" altLang="ja-JP" dirty="0"/>
              <a:t>algorithm which </a:t>
            </a:r>
            <a:r>
              <a:rPr lang="en-US" altLang="ja-JP" dirty="0" smtClean="0"/>
              <a:t>computes </a:t>
            </a:r>
            <a:r>
              <a:rPr lang="en-US" altLang="ja-JP" dirty="0"/>
              <a:t>it in </a:t>
            </a: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 log </a:t>
            </a:r>
            <a:r>
              <a:rPr lang="en-US" altLang="ja-JP" i="1" dirty="0">
                <a:solidFill>
                  <a:srgbClr val="000000"/>
                </a:solidFill>
              </a:rPr>
              <a:t>n / </a:t>
            </a:r>
            <a:r>
              <a:rPr lang="en-US" altLang="ja-JP" dirty="0" err="1">
                <a:solidFill>
                  <a:srgbClr val="000000"/>
                </a:solidFill>
              </a:rPr>
              <a:t>loglog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</a:t>
            </a:r>
            <a:r>
              <a:rPr lang="en-US" altLang="ja-JP" dirty="0" smtClean="0">
                <a:solidFill>
                  <a:srgbClr val="000000"/>
                </a:solidFill>
              </a:rPr>
              <a:t>space.</a:t>
            </a:r>
          </a:p>
          <a:p>
            <a:pPr lvl="1"/>
            <a:r>
              <a:rPr lang="en-US" altLang="ja-JP" sz="2400" i="1" dirty="0" smtClean="0"/>
              <a:t>n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is the length of </a:t>
            </a:r>
            <a:r>
              <a:rPr lang="en-US" altLang="ja-JP" sz="2400" i="1" dirty="0" smtClean="0"/>
              <a:t>w</a:t>
            </a:r>
            <a:r>
              <a:rPr lang="en-US" altLang="ja-JP" sz="2400" dirty="0" smtClean="0"/>
              <a:t>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/>
              <a:t>We </a:t>
            </a:r>
            <a:r>
              <a:rPr lang="en-US" altLang="ja-JP" dirty="0" smtClean="0"/>
              <a:t>introduce </a:t>
            </a:r>
            <a:r>
              <a:rPr lang="en-US" altLang="ja-JP" dirty="0"/>
              <a:t>the </a:t>
            </a:r>
            <a:r>
              <a:rPr lang="en-US" altLang="ja-JP" b="1" i="1" dirty="0" smtClean="0"/>
              <a:t>Closed Factorization</a:t>
            </a:r>
            <a:r>
              <a:rPr lang="en-US" altLang="ja-JP" dirty="0" smtClean="0"/>
              <a:t> of a string 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 </a:t>
            </a:r>
            <a:r>
              <a:rPr lang="en-US" altLang="ja-JP" dirty="0"/>
              <a:t>and the algorithm which compute it in </a:t>
            </a:r>
            <a:r>
              <a:rPr lang="en-US" altLang="ja-JP" dirty="0">
                <a:solidFill>
                  <a:srgbClr val="000000"/>
                </a:solidFill>
              </a:rPr>
              <a:t>O(</a:t>
            </a:r>
            <a:r>
              <a:rPr lang="en-US" altLang="ja-JP" i="1" dirty="0">
                <a:solidFill>
                  <a:srgbClr val="000000"/>
                </a:solidFill>
              </a:rPr>
              <a:t>n</a:t>
            </a:r>
            <a:r>
              <a:rPr lang="en-US" altLang="ja-JP" dirty="0">
                <a:solidFill>
                  <a:srgbClr val="000000"/>
                </a:solidFill>
              </a:rPr>
              <a:t>) time and space.</a:t>
            </a:r>
            <a:endParaRPr lang="ja-JP" altLang="en-US" dirty="0"/>
          </a:p>
          <a:p>
            <a:pPr lvl="1"/>
            <a:r>
              <a:rPr lang="en-US" altLang="ja-JP" sz="2400" i="1" dirty="0">
                <a:solidFill>
                  <a:srgbClr val="000000"/>
                </a:solidFill>
              </a:rPr>
              <a:t>n</a:t>
            </a:r>
            <a:r>
              <a:rPr lang="en-US" altLang="ja-JP" sz="2400" dirty="0">
                <a:solidFill>
                  <a:srgbClr val="000000"/>
                </a:solidFill>
              </a:rPr>
              <a:t> is the length of </a:t>
            </a:r>
            <a:r>
              <a:rPr lang="en-US" altLang="ja-JP" sz="2400" i="1" dirty="0">
                <a:solidFill>
                  <a:srgbClr val="000000"/>
                </a:solidFill>
              </a:rPr>
              <a:t>w</a:t>
            </a:r>
            <a:r>
              <a:rPr lang="en-US" altLang="ja-JP" sz="2400" dirty="0">
                <a:solidFill>
                  <a:srgbClr val="000000"/>
                </a:solidFill>
              </a:rPr>
              <a:t>.</a:t>
            </a:r>
            <a:endParaRPr lang="ja-JP" altLang="en-US" sz="2400" dirty="0">
              <a:solidFill>
                <a:srgbClr val="000000"/>
              </a:solidFill>
            </a:endParaRPr>
          </a:p>
          <a:p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Contribution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0690"/>
              </p:ext>
            </p:extLst>
          </p:nvPr>
        </p:nvGraphicFramePr>
        <p:xfrm>
          <a:off x="846708" y="3226920"/>
          <a:ext cx="7604457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 longest closed factor array of </a:t>
            </a:r>
            <a:r>
              <a:rPr kumimoji="1" lang="en-US" altLang="ja-JP" i="1" dirty="0" smtClean="0"/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>of </a:t>
            </a:r>
            <a:r>
              <a:rPr lang="en-US" altLang="ja-JP" dirty="0"/>
              <a:t>l</a:t>
            </a:r>
            <a:r>
              <a:rPr lang="en-US" altLang="ja-JP" dirty="0" smtClean="0"/>
              <a:t>ength </a:t>
            </a:r>
            <a:r>
              <a:rPr lang="en-US" altLang="ja-JP" i="1" dirty="0" smtClean="0"/>
              <a:t>n</a:t>
            </a:r>
            <a:r>
              <a:rPr kumimoji="1" lang="en-US" altLang="ja-JP" dirty="0" smtClean="0"/>
              <a:t> is an array A[1..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of integers such that for any 1</a:t>
            </a:r>
            <a:r>
              <a:rPr lang="en-US" altLang="ja-JP" dirty="0"/>
              <a:t> </a:t>
            </a:r>
            <a:r>
              <a:rPr kumimoji="1" lang="en-US" altLang="ja-JP" dirty="0" smtClean="0"/>
              <a:t>≤ </a:t>
            </a:r>
            <a:r>
              <a:rPr kumimoji="1" lang="en-US" altLang="ja-JP" i="1" dirty="0" err="1" smtClean="0"/>
              <a:t>i</a:t>
            </a:r>
            <a:r>
              <a:rPr lang="en-US" altLang="ja-JP" dirty="0"/>
              <a:t> </a:t>
            </a:r>
            <a:r>
              <a:rPr lang="en-US" altLang="ja-JP" dirty="0" smtClean="0"/>
              <a:t>≤ 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, A[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] =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if and only if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is the length of the longest closed prefix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295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41033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1834533" y="3655823"/>
            <a:ext cx="119852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/>
          <p:cNvCxnSpPr/>
          <p:nvPr/>
        </p:nvCxnSpPr>
        <p:spPr bwMode="auto">
          <a:xfrm>
            <a:off x="2725104" y="3730533"/>
            <a:ext cx="118948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テキスト ボックス 8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 bwMode="auto">
          <a:xfrm>
            <a:off x="1766973" y="3323697"/>
            <a:ext cx="2236978" cy="366306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3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r>
              <a:rPr kumimoji="1" lang="en-US" altLang="ja-JP" dirty="0" smtClean="0"/>
              <a:t>The longest closed factor array of </a:t>
            </a:r>
            <a:r>
              <a:rPr kumimoji="1" lang="en-US" altLang="ja-JP" i="1" dirty="0" smtClean="0"/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>of </a:t>
            </a:r>
            <a:r>
              <a:rPr lang="en-US" altLang="ja-JP" dirty="0"/>
              <a:t>l</a:t>
            </a:r>
            <a:r>
              <a:rPr lang="en-US" altLang="ja-JP" dirty="0" smtClean="0"/>
              <a:t>ength </a:t>
            </a:r>
            <a:r>
              <a:rPr lang="en-US" altLang="ja-JP" i="1" dirty="0" smtClean="0"/>
              <a:t>n</a:t>
            </a:r>
            <a:r>
              <a:rPr kumimoji="1" lang="en-US" altLang="ja-JP" dirty="0" smtClean="0"/>
              <a:t> is an array A[1..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of integers such that for any 1</a:t>
            </a:r>
            <a:r>
              <a:rPr lang="en-US" altLang="ja-JP" dirty="0"/>
              <a:t> </a:t>
            </a:r>
            <a:r>
              <a:rPr kumimoji="1" lang="en-US" altLang="ja-JP" dirty="0" smtClean="0"/>
              <a:t>≤ </a:t>
            </a:r>
            <a:r>
              <a:rPr kumimoji="1" lang="en-US" altLang="ja-JP" i="1" dirty="0" err="1" smtClean="0"/>
              <a:t>i</a:t>
            </a:r>
            <a:r>
              <a:rPr lang="en-US" altLang="ja-JP" dirty="0"/>
              <a:t> </a:t>
            </a:r>
            <a:r>
              <a:rPr lang="en-US" altLang="ja-JP" dirty="0" smtClean="0"/>
              <a:t>≤ 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, A[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] =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if and only if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is the length of the longest closed prefix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93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586762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1834533" y="3655823"/>
            <a:ext cx="119852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2725104" y="3730533"/>
            <a:ext cx="118948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テキスト ボックス 7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766973" y="3323697"/>
            <a:ext cx="2236978" cy="366306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r>
              <a:rPr kumimoji="1" lang="en-US" altLang="ja-JP" dirty="0" smtClean="0"/>
              <a:t>The longest closed factor array of </a:t>
            </a:r>
            <a:r>
              <a:rPr kumimoji="1" lang="en-US" altLang="ja-JP" i="1" dirty="0" smtClean="0"/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>of </a:t>
            </a:r>
            <a:r>
              <a:rPr lang="en-US" altLang="ja-JP" dirty="0"/>
              <a:t>l</a:t>
            </a:r>
            <a:r>
              <a:rPr lang="en-US" altLang="ja-JP" dirty="0" smtClean="0"/>
              <a:t>ength </a:t>
            </a:r>
            <a:r>
              <a:rPr lang="en-US" altLang="ja-JP" i="1" dirty="0" smtClean="0"/>
              <a:t>n</a:t>
            </a:r>
            <a:r>
              <a:rPr kumimoji="1" lang="en-US" altLang="ja-JP" dirty="0" smtClean="0"/>
              <a:t> is an array A[1..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of integers such that for any 1</a:t>
            </a:r>
            <a:r>
              <a:rPr lang="en-US" altLang="ja-JP" dirty="0"/>
              <a:t> </a:t>
            </a:r>
            <a:r>
              <a:rPr kumimoji="1" lang="en-US" altLang="ja-JP" dirty="0" smtClean="0"/>
              <a:t>≤ </a:t>
            </a:r>
            <a:r>
              <a:rPr kumimoji="1" lang="en-US" altLang="ja-JP" i="1" dirty="0" err="1" smtClean="0"/>
              <a:t>i</a:t>
            </a:r>
            <a:r>
              <a:rPr lang="en-US" altLang="ja-JP" dirty="0"/>
              <a:t> </a:t>
            </a:r>
            <a:r>
              <a:rPr lang="en-US" altLang="ja-JP" dirty="0" smtClean="0"/>
              <a:t>≤ 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, A[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] =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if and only if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is the length of the longest closed prefix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42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58606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2248647" y="3655823"/>
            <a:ext cx="7844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3145118" y="3730533"/>
            <a:ext cx="76947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テキスト ボックス 8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174601" y="3323697"/>
            <a:ext cx="1794035" cy="366306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3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r>
              <a:rPr kumimoji="1" lang="en-US" altLang="ja-JP" dirty="0" smtClean="0"/>
              <a:t>The longest closed factor array of </a:t>
            </a:r>
            <a:r>
              <a:rPr kumimoji="1" lang="en-US" altLang="ja-JP" i="1" dirty="0" smtClean="0"/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>of </a:t>
            </a:r>
            <a:r>
              <a:rPr lang="en-US" altLang="ja-JP" dirty="0"/>
              <a:t>l</a:t>
            </a:r>
            <a:r>
              <a:rPr lang="en-US" altLang="ja-JP" dirty="0" smtClean="0"/>
              <a:t>ength </a:t>
            </a:r>
            <a:r>
              <a:rPr lang="en-US" altLang="ja-JP" i="1" dirty="0" smtClean="0"/>
              <a:t>n</a:t>
            </a:r>
            <a:r>
              <a:rPr kumimoji="1" lang="en-US" altLang="ja-JP" dirty="0" smtClean="0"/>
              <a:t> is an array A[1..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of integers such that for any 1</a:t>
            </a:r>
            <a:r>
              <a:rPr lang="en-US" altLang="ja-JP" dirty="0"/>
              <a:t> </a:t>
            </a:r>
            <a:r>
              <a:rPr kumimoji="1" lang="en-US" altLang="ja-JP" dirty="0" smtClean="0"/>
              <a:t>≤ </a:t>
            </a:r>
            <a:r>
              <a:rPr kumimoji="1" lang="en-US" altLang="ja-JP" i="1" dirty="0" err="1" smtClean="0"/>
              <a:t>i</a:t>
            </a:r>
            <a:r>
              <a:rPr lang="en-US" altLang="ja-JP" dirty="0"/>
              <a:t> </a:t>
            </a:r>
            <a:r>
              <a:rPr lang="en-US" altLang="ja-JP" dirty="0" smtClean="0"/>
              <a:t>≤ 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, A[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] =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if and only if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is the length of the longest closed prefix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42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Definition of Longest Closed Factor Array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947322"/>
              </p:ext>
            </p:extLst>
          </p:nvPr>
        </p:nvGraphicFramePr>
        <p:xfrm>
          <a:off x="846708" y="3226920"/>
          <a:ext cx="760445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  <a:gridCol w="4473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kumimoji="1" lang="ja-JP" altLang="en-US" sz="2400" b="0" i="1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b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$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=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kumimoji="1" lang="ja-JP" alt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2248647" y="3655823"/>
            <a:ext cx="7844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3145118" y="3730533"/>
            <a:ext cx="76947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テキスト ボックス 7"/>
          <p:cNvSpPr txBox="1"/>
          <p:nvPr/>
        </p:nvSpPr>
        <p:spPr>
          <a:xfrm>
            <a:off x="180750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72953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17192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49850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921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44487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0123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7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3965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78079" y="299489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61407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20536" y="2994895"/>
            <a:ext cx="42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34183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116141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62122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14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987375" y="29948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15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174601" y="3323697"/>
            <a:ext cx="1794035" cy="366306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rtlCol="0" anchor="ctr">
            <a:spAutoFit/>
          </a:bodyPr>
          <a:lstStyle/>
          <a:p>
            <a:pPr algn="l"/>
            <a:endParaRPr kumimoji="1" lang="ja-JP" altLang="en-US" b="1" i="1" dirty="0" smtClean="0">
              <a:solidFill>
                <a:srgbClr val="FF6600"/>
              </a:solidFill>
              <a:latin typeface="Times New Roman" charset="0"/>
              <a:ea typeface="ＭＳ Ｐ明朝" charset="0"/>
              <a:cs typeface="ＭＳ Ｐ明朝" charset="0"/>
            </a:endParaRPr>
          </a:p>
        </p:txBody>
      </p:sp>
      <p:sp>
        <p:nvSpPr>
          <p:cNvPr id="4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280584"/>
            <a:ext cx="8229600" cy="4845580"/>
          </a:xfrm>
        </p:spPr>
        <p:txBody>
          <a:bodyPr/>
          <a:lstStyle/>
          <a:p>
            <a:r>
              <a:rPr kumimoji="1" lang="en-US" altLang="ja-JP" dirty="0" smtClean="0"/>
              <a:t>The longest closed factor array of </a:t>
            </a:r>
            <a:r>
              <a:rPr kumimoji="1" lang="en-US" altLang="ja-JP" i="1" dirty="0" smtClean="0"/>
              <a:t>w</a:t>
            </a:r>
            <a:r>
              <a:rPr lang="en-US" altLang="ja-JP" dirty="0"/>
              <a:t> </a:t>
            </a:r>
            <a:r>
              <a:rPr lang="en-US" altLang="ja-JP" dirty="0" smtClean="0"/>
              <a:t>of </a:t>
            </a:r>
            <a:r>
              <a:rPr lang="en-US" altLang="ja-JP" dirty="0"/>
              <a:t>l</a:t>
            </a:r>
            <a:r>
              <a:rPr lang="en-US" altLang="ja-JP" dirty="0" smtClean="0"/>
              <a:t>ength </a:t>
            </a:r>
            <a:r>
              <a:rPr lang="en-US" altLang="ja-JP" i="1" dirty="0" smtClean="0"/>
              <a:t>n</a:t>
            </a:r>
            <a:r>
              <a:rPr kumimoji="1" lang="en-US" altLang="ja-JP" dirty="0" smtClean="0"/>
              <a:t> is an array A[1..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 of integers such that for any 1</a:t>
            </a:r>
            <a:r>
              <a:rPr lang="en-US" altLang="ja-JP" dirty="0"/>
              <a:t> </a:t>
            </a:r>
            <a:r>
              <a:rPr kumimoji="1" lang="en-US" altLang="ja-JP" dirty="0" smtClean="0"/>
              <a:t>≤ </a:t>
            </a:r>
            <a:r>
              <a:rPr kumimoji="1" lang="en-US" altLang="ja-JP" i="1" dirty="0" err="1" smtClean="0"/>
              <a:t>i</a:t>
            </a:r>
            <a:r>
              <a:rPr lang="en-US" altLang="ja-JP" dirty="0"/>
              <a:t> </a:t>
            </a:r>
            <a:r>
              <a:rPr lang="en-US" altLang="ja-JP" dirty="0" smtClean="0"/>
              <a:t>≤ 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, A[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] =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if and only if </a:t>
            </a:r>
            <a:r>
              <a:rPr kumimoji="1" lang="en-US" altLang="ja-JP" i="1" dirty="0" smtClean="0"/>
              <a:t>l</a:t>
            </a:r>
            <a:r>
              <a:rPr kumimoji="1" lang="en-US" altLang="ja-JP" dirty="0" smtClean="0"/>
              <a:t> is the length of the longest closed prefix of 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[</a:t>
            </a:r>
            <a:r>
              <a:rPr kumimoji="1" lang="en-US" altLang="ja-JP" i="1" dirty="0" err="1" smtClean="0"/>
              <a:t>i</a:t>
            </a:r>
            <a:r>
              <a:rPr kumimoji="1" lang="en-US" altLang="ja-JP" dirty="0" smtClean="0"/>
              <a:t>..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11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_of_habatakilaboratory">
  <a:themeElements>
    <a:clrScheme name="TB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lab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rgbClr val="006600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algn="l">
          <a:defRPr b="1" i="1" dirty="0" smtClean="0">
            <a:solidFill>
              <a:srgbClr val="FF6600"/>
            </a:solidFill>
            <a:latin typeface="Times New Roman" charset="0"/>
            <a:ea typeface="ＭＳ Ｐ明朝" charset="0"/>
            <a:cs typeface="ＭＳ Ｐ明朝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TB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theme_of_habatakilaboratory.thmx</Template>
  <TotalTime>21394</TotalTime>
  <Words>2279</Words>
  <Application>Microsoft Macintosh PowerPoint</Application>
  <PresentationFormat>画面に合わせる (4:3)</PresentationFormat>
  <Paragraphs>717</Paragraphs>
  <Slides>33</Slides>
  <Notes>33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4" baseType="lpstr">
      <vt:lpstr>theme_of_habatakilaboratory</vt:lpstr>
      <vt:lpstr>Closed Factorization</vt:lpstr>
      <vt:lpstr>Closed Strings</vt:lpstr>
      <vt:lpstr>Closed Strings</vt:lpstr>
      <vt:lpstr>Our Contribution</vt:lpstr>
      <vt:lpstr>Definition of Longest Closed Factor Array</vt:lpstr>
      <vt:lpstr>Definition of Longest Closed Factor Array</vt:lpstr>
      <vt:lpstr>Definition of Longest Closed Factor Array</vt:lpstr>
      <vt:lpstr>Definition of Longest Closed Factor Array</vt:lpstr>
      <vt:lpstr>Definition of Longest Closed Factor Array</vt:lpstr>
      <vt:lpstr>Definition of Longest Closed Factor Array</vt:lpstr>
      <vt:lpstr>Computing Longest Closed Factor Array</vt:lpstr>
      <vt:lpstr>Computing Longest Closed Factor Array</vt:lpstr>
      <vt:lpstr>Computing Longest Closed Factor Array</vt:lpstr>
      <vt:lpstr>Computing Longest Closed Factor Array</vt:lpstr>
      <vt:lpstr>Computing Longest Closed Factor Array</vt:lpstr>
      <vt:lpstr>Outline of Our Algorithm</vt:lpstr>
      <vt:lpstr>Step 1</vt:lpstr>
      <vt:lpstr>Outline of Our Algorithm</vt:lpstr>
      <vt:lpstr>Step 3</vt:lpstr>
      <vt:lpstr>Step 3</vt:lpstr>
      <vt:lpstr>Step 3</vt:lpstr>
      <vt:lpstr>Outline of Our Algorithm</vt:lpstr>
      <vt:lpstr>Step 4</vt:lpstr>
      <vt:lpstr>Step 4</vt:lpstr>
      <vt:lpstr>Step 4</vt:lpstr>
      <vt:lpstr>Our Result 1</vt:lpstr>
      <vt:lpstr>Definition of Closed Factorization</vt:lpstr>
      <vt:lpstr>Computing Closed Factorization</vt:lpstr>
      <vt:lpstr>Outline of Our Algorithm</vt:lpstr>
      <vt:lpstr>Algorithm of Closed Factorization</vt:lpstr>
      <vt:lpstr>Our Result 2</vt:lpstr>
      <vt:lpstr>Conclusion</vt:lpstr>
      <vt:lpstr>Open Problems</vt:lpstr>
    </vt:vector>
  </TitlesOfParts>
  <Company>九州大学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Close Factorization</dc:title>
  <dc:creator>杉本 志穂</dc:creator>
  <cp:lastModifiedBy>杉本 志穂</cp:lastModifiedBy>
  <cp:revision>321</cp:revision>
  <dcterms:created xsi:type="dcterms:W3CDTF">2014-07-10T07:58:42Z</dcterms:created>
  <dcterms:modified xsi:type="dcterms:W3CDTF">2014-09-03T08:34:34Z</dcterms:modified>
</cp:coreProperties>
</file>