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30"/>
  </p:notesMasterIdLst>
  <p:sldIdLst>
    <p:sldId id="256" r:id="rId2"/>
    <p:sldId id="257" r:id="rId3"/>
    <p:sldId id="260" r:id="rId4"/>
    <p:sldId id="280" r:id="rId5"/>
    <p:sldId id="286" r:id="rId6"/>
    <p:sldId id="289" r:id="rId7"/>
    <p:sldId id="302" r:id="rId8"/>
    <p:sldId id="288" r:id="rId9"/>
    <p:sldId id="284" r:id="rId10"/>
    <p:sldId id="285" r:id="rId11"/>
    <p:sldId id="272" r:id="rId12"/>
    <p:sldId id="290" r:id="rId13"/>
    <p:sldId id="287" r:id="rId14"/>
    <p:sldId id="291" r:id="rId15"/>
    <p:sldId id="292" r:id="rId16"/>
    <p:sldId id="293" r:id="rId17"/>
    <p:sldId id="294" r:id="rId18"/>
    <p:sldId id="295" r:id="rId19"/>
    <p:sldId id="296" r:id="rId20"/>
    <p:sldId id="303" r:id="rId21"/>
    <p:sldId id="297" r:id="rId22"/>
    <p:sldId id="298" r:id="rId23"/>
    <p:sldId id="299" r:id="rId24"/>
    <p:sldId id="300" r:id="rId25"/>
    <p:sldId id="301" r:id="rId26"/>
    <p:sldId id="283" r:id="rId27"/>
    <p:sldId id="279" r:id="rId28"/>
    <p:sldId id="274" r:id="rId2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718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DD3A7E-E77C-4924-A9F7-ABA610059E5F}" type="datetimeFigureOut">
              <a:rPr lang="pl-PL" smtClean="0"/>
              <a:pPr/>
              <a:t>2014-09-02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273E77-B06E-4189-92EB-D2607958F048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39257B3-2AE7-4B8B-A781-4D4CD7D5C623}" type="datetime1">
              <a:rPr lang="pl-PL" smtClean="0"/>
              <a:pPr/>
              <a:t>2014-09-02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Prototype extraction of a single-class area for the condensed 1-NN rule - CORES 2011</a:t>
            </a:r>
            <a:endParaRPr lang="pl-PL" dirty="0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901B0F2-FDB2-4944-967C-EC1D61D3536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0EF65F-785A-42A3-9C7F-68C56720B2F2}" type="datetime1">
              <a:rPr lang="pl-PL" smtClean="0"/>
              <a:pPr/>
              <a:t>2014-09-02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Prototype extraction of a single-class area for the condensed 1-NN rule - CORES 2011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01B0F2-FDB2-4944-967C-EC1D61D3536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F55089-F71F-48E1-8848-695B40DB5749}" type="datetime1">
              <a:rPr lang="pl-PL" smtClean="0"/>
              <a:pPr/>
              <a:t>2014-09-02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Prototype extraction of a single-class area for the condensed 1-NN rule - CORES 2011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01B0F2-FDB2-4944-967C-EC1D61D3536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F1C7F7-C446-4DBC-BDE4-660D9650C075}" type="datetime1">
              <a:rPr lang="pl-PL" smtClean="0"/>
              <a:pPr/>
              <a:t>2014-09-02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Prototype extraction of a single-class area for the condensed 1-NN rule - CORES 2011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01B0F2-FDB2-4944-967C-EC1D61D3536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98FB6B-454E-474A-B953-F6760C087F1F}" type="datetime1">
              <a:rPr lang="pl-PL" smtClean="0"/>
              <a:pPr/>
              <a:t>2014-09-02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Prototype extraction of a single-class area for the condensed 1-NN rule - CORES 2011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01B0F2-FDB2-4944-967C-EC1D61D3536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2BE30D-4BFE-4E0A-B8DB-D0E89462DA26}" type="datetime1">
              <a:rPr lang="pl-PL" smtClean="0"/>
              <a:pPr/>
              <a:t>2014-09-02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Prototype extraction of a single-class area for the condensed 1-NN rule - CORES 2011</a:t>
            </a: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01B0F2-FDB2-4944-967C-EC1D61D3536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868CB9-8D33-44C7-B80B-9E7B1A7708DD}" type="datetime1">
              <a:rPr lang="pl-PL" smtClean="0"/>
              <a:pPr/>
              <a:t>2014-09-02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Prototype extraction of a single-class area for the condensed 1-NN rule - CORES 2011</a:t>
            </a:r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01B0F2-FDB2-4944-967C-EC1D61D3536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CB38F4-22AE-4CA8-A6F5-7E4A04B3E073}" type="datetime1">
              <a:rPr lang="pl-PL" smtClean="0"/>
              <a:pPr/>
              <a:t>2014-09-02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Prototype extraction of a single-class area for the condensed 1-NN rule - CORES 2011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01B0F2-FDB2-4944-967C-EC1D61D3536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8F656B-9104-4834-AAF5-29ECF82CD600}" type="datetime1">
              <a:rPr lang="pl-PL" smtClean="0"/>
              <a:pPr/>
              <a:t>2014-09-02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Prototype extraction of a single-class area for the condensed 1-NN rule - CORES 2011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01B0F2-FDB2-4944-967C-EC1D61D3536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C93478C-1C29-43C7-A6BF-A635F4DD192F}" type="datetime1">
              <a:rPr lang="pl-PL" smtClean="0"/>
              <a:pPr/>
              <a:t>2014-09-02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Prototype extraction of a single-class area for the condensed 1-NN rule - CORES 2011</a:t>
            </a: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01B0F2-FDB2-4944-967C-EC1D61D3536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903F109-59D5-4862-90B1-296DE11120D4}" type="datetime1">
              <a:rPr lang="pl-PL" smtClean="0"/>
              <a:pPr/>
              <a:t>2014-09-02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Prototype extraction of a single-class area for the condensed 1-NN rule - CORES 2011</a:t>
            </a: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901B0F2-FDB2-4944-967C-EC1D61D3536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CE17208-AB0F-4C5D-A8A1-C56388F09AFE}" type="datetime1">
              <a:rPr lang="pl-PL" smtClean="0"/>
              <a:pPr/>
              <a:t>2014-09-02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Prototype extraction of a single-class area for the condensed 1-NN rule - CORES 2011</a:t>
            </a:r>
            <a:endParaRPr lang="pl-PL" dirty="0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901B0F2-FDB2-4944-967C-EC1D61D3536F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23528" y="1484784"/>
            <a:ext cx="8206680" cy="1829761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Two simple full-text indexes</a:t>
            </a:r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based on the suffix array</a:t>
            </a:r>
            <a:endParaRPr lang="pl-PL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95536" y="3645024"/>
            <a:ext cx="8280920" cy="1415728"/>
          </a:xfrm>
        </p:spPr>
        <p:txBody>
          <a:bodyPr>
            <a:normAutofit fontScale="77500" lnSpcReduction="20000"/>
          </a:bodyPr>
          <a:lstStyle/>
          <a:p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Szymon Grabowski, Marcin Raniszewski</a:t>
            </a:r>
          </a:p>
          <a:p>
            <a:endParaRPr lang="pl-PL" sz="3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600" dirty="0" err="1" smtClean="0">
                <a:latin typeface="Times New Roman" pitchFamily="18" charset="0"/>
                <a:cs typeface="Times New Roman" pitchFamily="18" charset="0"/>
              </a:rPr>
              <a:t>Institute</a:t>
            </a: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 of Applied Computer Science, </a:t>
            </a:r>
            <a:r>
              <a:rPr lang="pl-PL" sz="2600" dirty="0" err="1" smtClean="0">
                <a:latin typeface="Times New Roman" pitchFamily="18" charset="0"/>
                <a:cs typeface="Times New Roman" pitchFamily="18" charset="0"/>
              </a:rPr>
              <a:t>Lodz</a:t>
            </a: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600" dirty="0" err="1" smtClean="0">
                <a:latin typeface="Times New Roman" pitchFamily="18" charset="0"/>
                <a:cs typeface="Times New Roman" pitchFamily="18" charset="0"/>
              </a:rPr>
              <a:t>University</a:t>
            </a: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 of Technology, Poland</a:t>
            </a:r>
          </a:p>
          <a:p>
            <a:endParaRPr lang="pl-PL" sz="2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az 3" descr="p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0"/>
            <a:ext cx="1224136" cy="1621980"/>
          </a:xfrm>
          <a:prstGeom prst="rect">
            <a:avLst/>
          </a:prstGeom>
        </p:spPr>
      </p:pic>
      <p:pic>
        <p:nvPicPr>
          <p:cNvPr id="6" name="Obraz 5" descr="IIS-30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36296" y="0"/>
            <a:ext cx="1178978" cy="1440160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2627784" y="6021288"/>
            <a:ext cx="62997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Prague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Stringology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Conference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, 1-3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September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2014</a:t>
            </a:r>
          </a:p>
          <a:p>
            <a:endParaRPr lang="pl-PL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B0F2-FDB2-4944-967C-EC1D61D3536F}" type="slidenum">
              <a:rPr lang="pl-PL" smtClean="0"/>
              <a:pPr/>
              <a:t>10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SA-hash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locate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query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4008352" cy="365125"/>
          </a:xfrm>
        </p:spPr>
        <p:txBody>
          <a:bodyPr/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Two simple full-text indexes based on the suffix array</a:t>
            </a:r>
            <a:endParaRPr lang="pl-PL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PSC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201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pl-PL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Obraz 7" descr="fig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371" y="1484784"/>
            <a:ext cx="9000133" cy="410445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179920"/>
          </a:xfrm>
        </p:spPr>
        <p:txBody>
          <a:bodyPr>
            <a:normAutofit lnSpcReduction="10000"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variant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Mäkinen's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compact suffix array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finding repeating suffix areas of fixed size, e.g., 32 bytes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Maintain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a int32-aligned data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layout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beneficial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for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speed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simplicity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Result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arrays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arr1 and arr2:</a:t>
            </a:r>
          </a:p>
          <a:p>
            <a:pPr lvl="1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arr1 stores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bits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references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areas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arr2</a:t>
            </a:r>
          </a:p>
          <a:p>
            <a:pPr lvl="1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arr2 stores SA and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text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indexes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(32-bit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integers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used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: SA, SA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and T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BWT:</a:t>
            </a:r>
          </a:p>
          <a:p>
            <a:pPr lvl="1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] =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⇔ SA[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] =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j</a:t>
            </a:r>
          </a:p>
          <a:p>
            <a:pPr lvl="1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BWT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] = T[SA[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] – 1]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B0F2-FDB2-4944-967C-EC1D61D3536F}" type="slidenum">
              <a:rPr lang="pl-PL" smtClean="0"/>
              <a:pPr/>
              <a:t>11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Fixed Block based Compact SA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(FBCSA)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4008352" cy="365125"/>
          </a:xfrm>
        </p:spPr>
        <p:txBody>
          <a:bodyPr/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Two simple full-text indexes based on the suffix array</a:t>
            </a:r>
            <a:endParaRPr lang="pl-PL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PSC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201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pl-PL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179920"/>
          </a:xfrm>
        </p:spPr>
        <p:txBody>
          <a:bodyPr>
            <a:norm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here are two construction-time parameters: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block size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bs</a:t>
            </a:r>
            <a:endParaRPr lang="pl-PL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sampling step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ss</a:t>
            </a:r>
            <a:endParaRPr lang="pl-PL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parameter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bs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tells how many successive SA indexes are encoded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together and is assumed to be a multiple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32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parameter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means that every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ss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-th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text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index will be represented verbatim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B0F2-FDB2-4944-967C-EC1D61D3536F}" type="slidenum">
              <a:rPr lang="pl-PL" smtClean="0"/>
              <a:pPr/>
              <a:t>12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2. FBCSA: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parameters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4008352" cy="365125"/>
          </a:xfrm>
        </p:spPr>
        <p:txBody>
          <a:bodyPr/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Two simple full-text indexes based on the suffix array</a:t>
            </a:r>
            <a:endParaRPr lang="pl-PL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PSC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201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pl-PL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B0F2-FDB2-4944-967C-EC1D61D3536F}" type="slidenum">
              <a:rPr lang="pl-PL" smtClean="0"/>
              <a:pPr/>
              <a:t>13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2. FBCSA: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compression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idea (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868339" y="1403484"/>
            <a:ext cx="5418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SA[400..407] = [1000, 522, 801, 303, 906, 477, 52, 610]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868339" y="1705371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bs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= 8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1647382" y="2146711"/>
            <a:ext cx="3722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BWT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[400..407] = [a, b, a, c, d,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, b,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1876451" y="1700808"/>
            <a:ext cx="1786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= {a, b, c, d, e}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1373205" y="3645024"/>
            <a:ext cx="3589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choose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3 most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common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symbols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pole tekstowe 12"/>
          <p:cNvSpPr txBox="1"/>
          <p:nvPr/>
        </p:nvSpPr>
        <p:spPr>
          <a:xfrm>
            <a:off x="4860032" y="3645024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b, a, d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pole tekstowe 13"/>
          <p:cNvSpPr txBox="1"/>
          <p:nvPr/>
        </p:nvSpPr>
        <p:spPr>
          <a:xfrm>
            <a:off x="1835696" y="42745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/>
          </a:p>
        </p:txBody>
      </p:sp>
      <p:sp>
        <p:nvSpPr>
          <p:cNvPr id="15" name="pole tekstowe 14"/>
          <p:cNvSpPr txBox="1"/>
          <p:nvPr/>
        </p:nvSpPr>
        <p:spPr>
          <a:xfrm>
            <a:off x="2627784" y="3059668"/>
            <a:ext cx="3801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[999, 521, 800, 302, 905, 476, 51, 609]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Łącznik prosty ze strzałką 16"/>
          <p:cNvCxnSpPr>
            <a:stCxn id="10" idx="2"/>
          </p:cNvCxnSpPr>
          <p:nvPr/>
        </p:nvCxnSpPr>
        <p:spPr>
          <a:xfrm flipH="1">
            <a:off x="3059832" y="2516043"/>
            <a:ext cx="448797" cy="543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prosty ze strzałką 18"/>
          <p:cNvCxnSpPr/>
          <p:nvPr/>
        </p:nvCxnSpPr>
        <p:spPr>
          <a:xfrm flipH="1">
            <a:off x="3491880" y="2492896"/>
            <a:ext cx="28803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y ze strzałką 20"/>
          <p:cNvCxnSpPr/>
          <p:nvPr/>
        </p:nvCxnSpPr>
        <p:spPr>
          <a:xfrm flipH="1">
            <a:off x="3923928" y="2492896"/>
            <a:ext cx="7200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prosty ze strzałką 22"/>
          <p:cNvCxnSpPr/>
          <p:nvPr/>
        </p:nvCxnSpPr>
        <p:spPr>
          <a:xfrm>
            <a:off x="4211960" y="2492896"/>
            <a:ext cx="14401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y ze strzałką 24"/>
          <p:cNvCxnSpPr/>
          <p:nvPr/>
        </p:nvCxnSpPr>
        <p:spPr>
          <a:xfrm>
            <a:off x="4427984" y="2492896"/>
            <a:ext cx="36004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Łącznik prosty ze strzałką 26"/>
          <p:cNvCxnSpPr/>
          <p:nvPr/>
        </p:nvCxnSpPr>
        <p:spPr>
          <a:xfrm>
            <a:off x="4716016" y="2492896"/>
            <a:ext cx="50405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Łącznik prosty ze strzałką 28"/>
          <p:cNvCxnSpPr/>
          <p:nvPr/>
        </p:nvCxnSpPr>
        <p:spPr>
          <a:xfrm>
            <a:off x="4932040" y="2492896"/>
            <a:ext cx="64807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Łącznik prosty ze strzałką 30"/>
          <p:cNvCxnSpPr/>
          <p:nvPr/>
        </p:nvCxnSpPr>
        <p:spPr>
          <a:xfrm>
            <a:off x="5148064" y="2492896"/>
            <a:ext cx="79208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pole tekstowe 31"/>
          <p:cNvSpPr txBox="1"/>
          <p:nvPr/>
        </p:nvSpPr>
        <p:spPr>
          <a:xfrm>
            <a:off x="467544" y="4509120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conclude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SA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has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areas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values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pole tekstowe 33"/>
          <p:cNvSpPr txBox="1"/>
          <p:nvPr/>
        </p:nvSpPr>
        <p:spPr>
          <a:xfrm>
            <a:off x="2915816" y="4784378"/>
            <a:ext cx="4339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[521, 51, 609]        [999, 800]        [905, 476]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6" name="Łącznik prosty ze strzałką 35"/>
          <p:cNvCxnSpPr/>
          <p:nvPr/>
        </p:nvCxnSpPr>
        <p:spPr>
          <a:xfrm flipH="1">
            <a:off x="3707904" y="4005064"/>
            <a:ext cx="1224136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Łącznik prosty ze strzałką 37"/>
          <p:cNvCxnSpPr>
            <a:stCxn id="13" idx="2"/>
          </p:cNvCxnSpPr>
          <p:nvPr/>
        </p:nvCxnSpPr>
        <p:spPr>
          <a:xfrm>
            <a:off x="5234494" y="4014356"/>
            <a:ext cx="57586" cy="7827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Łącznik prosty ze strzałką 39"/>
          <p:cNvCxnSpPr/>
          <p:nvPr/>
        </p:nvCxnSpPr>
        <p:spPr>
          <a:xfrm>
            <a:off x="5508104" y="4005064"/>
            <a:ext cx="108012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pole tekstowe 40"/>
          <p:cNvSpPr txBox="1"/>
          <p:nvPr/>
        </p:nvSpPr>
        <p:spPr>
          <a:xfrm>
            <a:off x="1359350" y="3059668"/>
            <a:ext cx="1358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text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indexes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pole tekstowe 41"/>
          <p:cNvSpPr txBox="1"/>
          <p:nvPr/>
        </p:nvSpPr>
        <p:spPr>
          <a:xfrm>
            <a:off x="2915816" y="5229200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[521] = 506 ⇒ SA[506..508] = [521, 51, 609]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Prostokąt 42"/>
          <p:cNvSpPr/>
          <p:nvPr/>
        </p:nvSpPr>
        <p:spPr>
          <a:xfrm>
            <a:off x="2915816" y="5598532"/>
            <a:ext cx="45365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[999] = 287 ⇒ SA[287..288] = [999, 800]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Prostokąt 48"/>
          <p:cNvSpPr/>
          <p:nvPr/>
        </p:nvSpPr>
        <p:spPr>
          <a:xfrm>
            <a:off x="2915816" y="5958572"/>
            <a:ext cx="45365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[905] = 845 ⇒ SA[845..846] = [905, 476]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4008352" cy="365125"/>
          </a:xfrm>
        </p:spPr>
        <p:txBody>
          <a:bodyPr/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Two simple full-text indexes based on the suffix array</a:t>
            </a:r>
            <a:endParaRPr lang="pl-PL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PSC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201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pl-PL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5" grpId="0"/>
      <p:bldP spid="32" grpId="0"/>
      <p:bldP spid="34" grpId="0"/>
      <p:bldP spid="41" grpId="0"/>
      <p:bldP spid="42" grpId="0"/>
      <p:bldP spid="43" grpId="0"/>
      <p:bldP spid="4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B0F2-FDB2-4944-967C-EC1D61D3536F}" type="slidenum">
              <a:rPr lang="pl-PL" smtClean="0"/>
              <a:pPr/>
              <a:t>14</a:t>
            </a:fld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436291" y="1331476"/>
            <a:ext cx="5418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SA[400..407] = [1000, 522, 801, 303, 906, 477, 52, 610]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448706" y="1705371"/>
            <a:ext cx="3722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BWT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[400..407] = [a, b, a, c, d,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, b,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452879" y="2058115"/>
            <a:ext cx="3012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most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common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symbols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: b, a, d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pole tekstowe 41"/>
          <p:cNvSpPr txBox="1"/>
          <p:nvPr/>
        </p:nvSpPr>
        <p:spPr>
          <a:xfrm>
            <a:off x="455612" y="2434743"/>
            <a:ext cx="3995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SA[506..508] = [521, 51, 609]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SA[287..288] = [999, 800]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SA[845..846] = [905, 476]</a:t>
            </a:r>
          </a:p>
        </p:txBody>
      </p:sp>
      <p:sp>
        <p:nvSpPr>
          <p:cNvPr id="35" name="pole tekstowe 34"/>
          <p:cNvSpPr txBox="1"/>
          <p:nvPr/>
        </p:nvSpPr>
        <p:spPr>
          <a:xfrm>
            <a:off x="4283968" y="273682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b→00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pole tekstowe 36"/>
          <p:cNvSpPr txBox="1"/>
          <p:nvPr/>
        </p:nvSpPr>
        <p:spPr>
          <a:xfrm>
            <a:off x="5220072" y="2729524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a→01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pole tekstowe 38"/>
          <p:cNvSpPr txBox="1"/>
          <p:nvPr/>
        </p:nvSpPr>
        <p:spPr>
          <a:xfrm>
            <a:off x="6109573" y="2729524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d→10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pole tekstowe 43"/>
          <p:cNvSpPr txBox="1"/>
          <p:nvPr/>
        </p:nvSpPr>
        <p:spPr>
          <a:xfrm>
            <a:off x="7496618" y="2715669"/>
            <a:ext cx="740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c→11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pole tekstowe 45"/>
          <p:cNvSpPr txBox="1"/>
          <p:nvPr/>
        </p:nvSpPr>
        <p:spPr>
          <a:xfrm>
            <a:off x="473010" y="3419708"/>
            <a:ext cx="4491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arr1.appendBits([01, 00, 01,11,10, 10, 00,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00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])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pole tekstowe 46"/>
          <p:cNvSpPr txBox="1"/>
          <p:nvPr/>
        </p:nvSpPr>
        <p:spPr>
          <a:xfrm>
            <a:off x="6012160" y="1326913"/>
            <a:ext cx="724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ss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= 5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pole tekstowe 47"/>
          <p:cNvSpPr txBox="1"/>
          <p:nvPr/>
        </p:nvSpPr>
        <p:spPr>
          <a:xfrm>
            <a:off x="470277" y="3779748"/>
            <a:ext cx="3692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arr1.appendBits([1, 0,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, 1, 0,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, 0, 1])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pole tekstowe 49"/>
          <p:cNvSpPr txBox="1"/>
          <p:nvPr/>
        </p:nvSpPr>
        <p:spPr>
          <a:xfrm>
            <a:off x="473010" y="5049465"/>
            <a:ext cx="3204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arr2.appendInts([506, 287, 845])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pole tekstowe 50"/>
          <p:cNvSpPr txBox="1"/>
          <p:nvPr/>
        </p:nvSpPr>
        <p:spPr>
          <a:xfrm>
            <a:off x="477264" y="5458366"/>
            <a:ext cx="3320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arr2.appendInts([1000, 303, 610])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pole tekstowe 51"/>
          <p:cNvSpPr txBox="1"/>
          <p:nvPr/>
        </p:nvSpPr>
        <p:spPr>
          <a:xfrm>
            <a:off x="497987" y="4179523"/>
            <a:ext cx="3268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arr1.appendInts([start_key_arr2])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4" name="Łącznik prosty ze strzałką 53"/>
          <p:cNvCxnSpPr/>
          <p:nvPr/>
        </p:nvCxnSpPr>
        <p:spPr>
          <a:xfrm flipH="1">
            <a:off x="2339752" y="4581128"/>
            <a:ext cx="57606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ytuł 4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2. FBCSA: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compression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idea (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pole tekstowe 57"/>
          <p:cNvSpPr txBox="1"/>
          <p:nvPr/>
        </p:nvSpPr>
        <p:spPr>
          <a:xfrm>
            <a:off x="4283968" y="2420888"/>
            <a:ext cx="1044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code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pole tekstowe 58"/>
          <p:cNvSpPr txBox="1"/>
          <p:nvPr/>
        </p:nvSpPr>
        <p:spPr>
          <a:xfrm>
            <a:off x="436286" y="1331471"/>
            <a:ext cx="5418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SA[400..407] = [</a:t>
            </a:r>
            <a:r>
              <a:rPr lang="pl-P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1000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, 522, 801, 303, 906, 477, 52, </a:t>
            </a:r>
            <a:r>
              <a:rPr lang="pl-P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610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4008352" cy="365125"/>
          </a:xfrm>
        </p:spPr>
        <p:txBody>
          <a:bodyPr/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Two simple full-text indexes based on the suffix array</a:t>
            </a:r>
            <a:endParaRPr lang="pl-PL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PSC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201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pl-PL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Łącznik prosty ze strzałką 23"/>
          <p:cNvCxnSpPr/>
          <p:nvPr/>
        </p:nvCxnSpPr>
        <p:spPr>
          <a:xfrm>
            <a:off x="1115616" y="2780928"/>
            <a:ext cx="1152128" cy="2304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y ze strzałką 25"/>
          <p:cNvCxnSpPr/>
          <p:nvPr/>
        </p:nvCxnSpPr>
        <p:spPr>
          <a:xfrm>
            <a:off x="1115616" y="3068960"/>
            <a:ext cx="1656184" cy="2016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Łącznik prosty ze strzałką 27"/>
          <p:cNvCxnSpPr/>
          <p:nvPr/>
        </p:nvCxnSpPr>
        <p:spPr>
          <a:xfrm>
            <a:off x="1115616" y="3284984"/>
            <a:ext cx="2160240" cy="18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Łącznik prosty ze strzałką 29"/>
          <p:cNvCxnSpPr/>
          <p:nvPr/>
        </p:nvCxnSpPr>
        <p:spPr>
          <a:xfrm>
            <a:off x="2339752" y="1628800"/>
            <a:ext cx="72008" cy="38884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ze strzałką 31"/>
          <p:cNvCxnSpPr/>
          <p:nvPr/>
        </p:nvCxnSpPr>
        <p:spPr>
          <a:xfrm flipH="1">
            <a:off x="2915816" y="1700808"/>
            <a:ext cx="864096" cy="38164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Łącznik prosty ze strzałką 33"/>
          <p:cNvCxnSpPr/>
          <p:nvPr/>
        </p:nvCxnSpPr>
        <p:spPr>
          <a:xfrm flipH="1">
            <a:off x="3419872" y="1628800"/>
            <a:ext cx="2088232" cy="38884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Łącznik prosty ze strzałką 35"/>
          <p:cNvCxnSpPr/>
          <p:nvPr/>
        </p:nvCxnSpPr>
        <p:spPr>
          <a:xfrm flipH="1">
            <a:off x="2267744" y="2060848"/>
            <a:ext cx="144016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Łącznik prosty ze strzałką 39"/>
          <p:cNvCxnSpPr/>
          <p:nvPr/>
        </p:nvCxnSpPr>
        <p:spPr>
          <a:xfrm>
            <a:off x="2627784" y="2060848"/>
            <a:ext cx="0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Łącznik prosty ze strzałką 44"/>
          <p:cNvCxnSpPr/>
          <p:nvPr/>
        </p:nvCxnSpPr>
        <p:spPr>
          <a:xfrm>
            <a:off x="2771800" y="2060848"/>
            <a:ext cx="216024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Łącznik prosty ze strzałką 52"/>
          <p:cNvCxnSpPr/>
          <p:nvPr/>
        </p:nvCxnSpPr>
        <p:spPr>
          <a:xfrm>
            <a:off x="2987824" y="2060848"/>
            <a:ext cx="288032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Łącznik prosty ze strzałką 55"/>
          <p:cNvCxnSpPr/>
          <p:nvPr/>
        </p:nvCxnSpPr>
        <p:spPr>
          <a:xfrm>
            <a:off x="3275856" y="2060848"/>
            <a:ext cx="288032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Łącznik prosty ze strzałką 60"/>
          <p:cNvCxnSpPr/>
          <p:nvPr/>
        </p:nvCxnSpPr>
        <p:spPr>
          <a:xfrm>
            <a:off x="3491880" y="2060848"/>
            <a:ext cx="432048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Łącznik prosty ze strzałką 62"/>
          <p:cNvCxnSpPr/>
          <p:nvPr/>
        </p:nvCxnSpPr>
        <p:spPr>
          <a:xfrm>
            <a:off x="3707904" y="2132856"/>
            <a:ext cx="504056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Łącznik prosty ze strzałką 64"/>
          <p:cNvCxnSpPr/>
          <p:nvPr/>
        </p:nvCxnSpPr>
        <p:spPr>
          <a:xfrm>
            <a:off x="3923928" y="2132856"/>
            <a:ext cx="648072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Prostokąt 37"/>
          <p:cNvSpPr/>
          <p:nvPr/>
        </p:nvSpPr>
        <p:spPr>
          <a:xfrm>
            <a:off x="436911" y="1326913"/>
            <a:ext cx="59046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SA[400..407] = [</a:t>
            </a:r>
            <a:r>
              <a:rPr lang="pl-P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1000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, 522, 801, </a:t>
            </a:r>
            <a:r>
              <a:rPr lang="pl-P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303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, 906, 477, 52, </a:t>
            </a:r>
            <a:r>
              <a:rPr lang="pl-P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610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3" name="Łącznik prosty ze strzałką 42"/>
          <p:cNvCxnSpPr/>
          <p:nvPr/>
        </p:nvCxnSpPr>
        <p:spPr>
          <a:xfrm flipV="1">
            <a:off x="3059832" y="1628800"/>
            <a:ext cx="64807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5" grpId="0"/>
      <p:bldP spid="37" grpId="0"/>
      <p:bldP spid="39" grpId="0"/>
      <p:bldP spid="44" grpId="0"/>
      <p:bldP spid="46" grpId="0"/>
      <p:bldP spid="47" grpId="0"/>
      <p:bldP spid="48" grpId="0"/>
      <p:bldP spid="50" grpId="0"/>
      <p:bldP spid="51" grpId="0"/>
      <p:bldP spid="52" grpId="0"/>
      <p:bldP spid="58" grpId="0"/>
      <p:bldP spid="59" grpId="0"/>
      <p:bldP spid="59" grpId="1"/>
      <p:bldP spid="3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179920"/>
          </a:xfrm>
        </p:spPr>
        <p:txBody>
          <a:bodyPr>
            <a:normAutofit/>
          </a:bodyPr>
          <a:lstStyle/>
          <a:p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Recursive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calls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until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verbatim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written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text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index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found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Maximum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recursions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cannot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exceed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ss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parameter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ss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parameter is a time-space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tradeo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ff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using larger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reduces the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overall space but decoding a particular SA index typically involves more recursive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invocations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B0F2-FDB2-4944-967C-EC1D61D3536F}" type="slidenum">
              <a:rPr lang="pl-PL" smtClean="0"/>
              <a:pPr/>
              <a:t>15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2. FBCSA: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decompression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4008352" cy="365125"/>
          </a:xfrm>
        </p:spPr>
        <p:txBody>
          <a:bodyPr/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Two simple full-text indexes based on the suffix array</a:t>
            </a:r>
            <a:endParaRPr lang="pl-PL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PSC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201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pl-PL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17992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 experiments were run on a laptop computer with an Intel i3 2.1 GHz CPU, equipped with 8GB of DDR3 RAM and running Windows 7 Home Premium SP1 64-bit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 codes were written in C++ and compiled with Microsoft Visual Studio 2010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used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A_strcmp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function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asmlib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library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v. 2.34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written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by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Agner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Fog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http://www.agner.org/optimize/asmlib.zip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B0F2-FDB2-4944-967C-EC1D61D3536F}" type="slidenum">
              <a:rPr lang="pl-PL" smtClean="0"/>
              <a:pPr/>
              <a:t>16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Experimental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results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: platform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4008352" cy="365125"/>
          </a:xfrm>
        </p:spPr>
        <p:txBody>
          <a:bodyPr/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Two simple full-text indexes based on the suffix array</a:t>
            </a:r>
            <a:endParaRPr lang="pl-PL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PSC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201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pl-PL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17992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test datasets were taken from the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Pizza &amp; Chili site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used the 200-megabyte versions of the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fi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dna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english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proteins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ources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ml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order to test the search algorithms, we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generated 500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patterns for each used pattern length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Each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pattern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returns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least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one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match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B0F2-FDB2-4944-967C-EC1D61D3536F}" type="slidenum">
              <a:rPr lang="pl-PL" smtClean="0"/>
              <a:pPr/>
              <a:t>17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Experimental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results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datasets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4008352" cy="365125"/>
          </a:xfrm>
        </p:spPr>
        <p:txBody>
          <a:bodyPr/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Two simple full-text indexes based on the suffix array</a:t>
            </a:r>
            <a:endParaRPr lang="pl-PL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PSC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201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pl-PL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B0F2-FDB2-4944-967C-EC1D61D3536F}" type="slidenum">
              <a:rPr lang="pl-PL" smtClean="0"/>
              <a:pPr/>
              <a:t>18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Experimental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results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count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queries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Obraz 7" descr="fig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900000"/>
            <a:ext cx="6982358" cy="5184000"/>
          </a:xfrm>
          <a:prstGeom prst="rect">
            <a:avLst/>
          </a:prstGeom>
        </p:spPr>
      </p:pic>
      <p:sp>
        <p:nvSpPr>
          <p:cNvPr id="7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4008352" cy="365125"/>
          </a:xfrm>
        </p:spPr>
        <p:txBody>
          <a:bodyPr/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Two simple full-text indexes based on the suffix array</a:t>
            </a:r>
            <a:endParaRPr lang="pl-PL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PSC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201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pl-PL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B0F2-FDB2-4944-967C-EC1D61D3536F}" type="slidenum">
              <a:rPr lang="pl-PL" smtClean="0"/>
              <a:pPr/>
              <a:t>19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Experimental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results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count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queries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az 6" descr="fig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61565" y="900000"/>
            <a:ext cx="6940006" cy="5184000"/>
          </a:xfrm>
          <a:prstGeom prst="rect">
            <a:avLst/>
          </a:prstGeom>
        </p:spPr>
      </p:pic>
      <p:sp>
        <p:nvSpPr>
          <p:cNvPr id="8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4008352" cy="365125"/>
          </a:xfrm>
        </p:spPr>
        <p:txBody>
          <a:bodyPr/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Two simple full-text indexes based on the suffix array</a:t>
            </a:r>
            <a:endParaRPr lang="pl-PL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PSC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201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pl-PL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Related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work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SA-hash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FBCSA</a:t>
            </a:r>
          </a:p>
          <a:p>
            <a:pPr marL="624078" indent="-514350">
              <a:buFont typeface="+mj-lt"/>
              <a:buAutoNum type="arabicPeriod"/>
            </a:pP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Experimental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results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Conclusions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Future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work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B0F2-FDB2-4944-967C-EC1D61D3536F}" type="slidenum">
              <a:rPr lang="pl-PL" smtClean="0"/>
              <a:pPr/>
              <a:t>2</a:t>
            </a:fld>
            <a:endParaRPr lang="pl-PL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Presentation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plan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4008352" cy="365125"/>
          </a:xfrm>
        </p:spPr>
        <p:txBody>
          <a:bodyPr/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Two simple full-text indexes based on the suffix array</a:t>
            </a:r>
            <a:endParaRPr lang="pl-PL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PSC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201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pl-PL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17992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SA-hash: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fastest index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requires significantly more space than SA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minimal pattern length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allHT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(not implemented): additional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hash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table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for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each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pattern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length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1 to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price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even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more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space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use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B0F2-FDB2-4944-967C-EC1D61D3536F}" type="slidenum">
              <a:rPr lang="pl-PL" smtClean="0"/>
              <a:pPr/>
              <a:t>20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Experimental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results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SA-allHT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4008352" cy="365125"/>
          </a:xfrm>
        </p:spPr>
        <p:txBody>
          <a:bodyPr/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Two simple full-text indexes based on the suffix array</a:t>
            </a:r>
            <a:endParaRPr lang="pl-PL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PSC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201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pl-PL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B0F2-FDB2-4944-967C-EC1D61D3536F}" type="slidenum">
              <a:rPr lang="pl-PL" smtClean="0"/>
              <a:pPr/>
              <a:t>21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467544" y="26977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Experimental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results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hash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and LUT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variants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overall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space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used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Obraz 7" descr="fig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058756"/>
            <a:ext cx="9144000" cy="2740487"/>
          </a:xfrm>
          <a:prstGeom prst="rect">
            <a:avLst/>
          </a:prstGeom>
        </p:spPr>
      </p:pic>
      <p:sp>
        <p:nvSpPr>
          <p:cNvPr id="7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4008352" cy="365125"/>
          </a:xfrm>
        </p:spPr>
        <p:txBody>
          <a:bodyPr/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Two simple full-text indexes based on the suffix array</a:t>
            </a:r>
            <a:endParaRPr lang="pl-PL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PSC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201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pl-PL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B0F2-FDB2-4944-967C-EC1D61D3536F}" type="slidenum">
              <a:rPr lang="pl-PL" smtClean="0"/>
              <a:pPr/>
              <a:t>22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Experimental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results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space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used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by FBCSA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Obraz 7" descr="fig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1196752"/>
            <a:ext cx="6612580" cy="4953482"/>
          </a:xfrm>
          <a:prstGeom prst="rect">
            <a:avLst/>
          </a:prstGeom>
        </p:spPr>
      </p:pic>
      <p:sp>
        <p:nvSpPr>
          <p:cNvPr id="7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4008352" cy="365125"/>
          </a:xfrm>
        </p:spPr>
        <p:txBody>
          <a:bodyPr/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Two simple full-text indexes based on the suffix array</a:t>
            </a:r>
            <a:endParaRPr lang="pl-PL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PSC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201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pl-PL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B0F2-FDB2-4944-967C-EC1D61D3536F}" type="slidenum">
              <a:rPr lang="pl-PL" smtClean="0"/>
              <a:pPr/>
              <a:t>23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Experimental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results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space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used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by FBCSA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az 6" descr="fig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80290" y="1213340"/>
            <a:ext cx="6684569" cy="4953600"/>
          </a:xfrm>
          <a:prstGeom prst="rect">
            <a:avLst/>
          </a:prstGeom>
        </p:spPr>
      </p:pic>
      <p:sp>
        <p:nvSpPr>
          <p:cNvPr id="8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4008352" cy="365125"/>
          </a:xfrm>
        </p:spPr>
        <p:txBody>
          <a:bodyPr/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Two simple full-text indexes based on the suffix array</a:t>
            </a:r>
            <a:endParaRPr lang="pl-PL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PSC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201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pl-PL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B0F2-FDB2-4944-967C-EC1D61D3536F}" type="slidenum">
              <a:rPr lang="pl-PL" smtClean="0"/>
              <a:pPr/>
              <a:t>24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Experimental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results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: FBCSA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access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time per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cell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averages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over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10M)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Obraz 7" descr="fig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1412776"/>
            <a:ext cx="6404456" cy="4824536"/>
          </a:xfrm>
          <a:prstGeom prst="rect">
            <a:avLst/>
          </a:prstGeom>
        </p:spPr>
      </p:pic>
      <p:sp>
        <p:nvSpPr>
          <p:cNvPr id="7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4008352" cy="365125"/>
          </a:xfrm>
        </p:spPr>
        <p:txBody>
          <a:bodyPr/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Two simple full-text indexes based on the suffix array</a:t>
            </a:r>
            <a:endParaRPr lang="pl-PL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PSC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201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pl-PL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B0F2-FDB2-4944-967C-EC1D61D3536F}" type="slidenum">
              <a:rPr lang="pl-PL" smtClean="0"/>
              <a:pPr/>
              <a:t>25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Experimental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results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: FBCSA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access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time per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cell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averages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over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10M)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az 6" descr="fig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97905" y="1423898"/>
            <a:ext cx="6411373" cy="4814316"/>
          </a:xfrm>
          <a:prstGeom prst="rect">
            <a:avLst/>
          </a:prstGeom>
        </p:spPr>
      </p:pic>
      <p:sp>
        <p:nvSpPr>
          <p:cNvPr id="8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4008352" cy="365125"/>
          </a:xfrm>
        </p:spPr>
        <p:txBody>
          <a:bodyPr/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Two simple full-text indexes based on the suffix array</a:t>
            </a:r>
            <a:endParaRPr lang="pl-PL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PSC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201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pl-PL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proposed two suffix array based full-text indexes with interesting space-time tradeoffs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SA-hash augments the standard SA with a hash table, to speed up searches by factor about 2.5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3, with 0.3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2.0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bytes of extra space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Fixed Block based Compact SA (FBCSA) is related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Mäkinen's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CSA, but uses an int32-aligned data layout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B0F2-FDB2-4944-967C-EC1D61D3536F}" type="slidenum">
              <a:rPr lang="pl-PL" smtClean="0"/>
              <a:pPr/>
              <a:t>26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Conclusions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4008352" cy="365125"/>
          </a:xfrm>
        </p:spPr>
        <p:txBody>
          <a:bodyPr/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Two simple full-text indexes based on the suffix array</a:t>
            </a:r>
            <a:endParaRPr lang="pl-PL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PSC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201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pl-PL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SA-hash: replace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sdbm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hash function with a more sophisticated one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xxhash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?) with fewer collisions. Or try perfect or cuckoo hashing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SA-hash: variable-length prefixes as hash keys?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FBCSA: some design decisions were rather ad hoc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should be tested in more systematic ways, with hopefully new relevant space-time tradeoffs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B0F2-FDB2-4944-967C-EC1D61D3536F}" type="slidenum">
              <a:rPr lang="pl-PL" smtClean="0"/>
              <a:pPr/>
              <a:t>27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Future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work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4008352" cy="365125"/>
          </a:xfrm>
        </p:spPr>
        <p:txBody>
          <a:bodyPr/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Two simple full-text indexes based on the suffix array</a:t>
            </a:r>
            <a:endParaRPr lang="pl-PL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PSC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201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pl-PL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B0F2-FDB2-4944-967C-EC1D61D3536F}" type="slidenum">
              <a:rPr lang="pl-PL" smtClean="0"/>
              <a:pPr/>
              <a:t>28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043608" y="2924944"/>
            <a:ext cx="6552728" cy="1944216"/>
          </a:xfrm>
        </p:spPr>
        <p:txBody>
          <a:bodyPr>
            <a:noAutofit/>
          </a:bodyPr>
          <a:lstStyle/>
          <a:p>
            <a:r>
              <a:rPr lang="pl-PL" sz="5400" dirty="0" err="1" smtClean="0">
                <a:latin typeface="Times New Roman" pitchFamily="18" charset="0"/>
                <a:cs typeface="Times New Roman" pitchFamily="18" charset="0"/>
              </a:rPr>
              <a:t>Thank</a:t>
            </a:r>
            <a:r>
              <a:rPr lang="pl-PL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5400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pl-PL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54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pl-PL" sz="5400" dirty="0" err="1" smtClean="0">
                <a:latin typeface="Times New Roman" pitchFamily="18" charset="0"/>
                <a:cs typeface="Times New Roman" pitchFamily="18" charset="0"/>
              </a:rPr>
              <a:t>your</a:t>
            </a:r>
            <a:r>
              <a:rPr lang="pl-PL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5400" dirty="0" err="1" smtClean="0">
                <a:latin typeface="Times New Roman" pitchFamily="18" charset="0"/>
                <a:cs typeface="Times New Roman" pitchFamily="18" charset="0"/>
              </a:rPr>
              <a:t>attention</a:t>
            </a:r>
            <a:endParaRPr lang="pl-PL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4008352" cy="365125"/>
          </a:xfrm>
        </p:spPr>
        <p:txBody>
          <a:bodyPr/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Two simple full-text indexes based on the suffix array</a:t>
            </a:r>
            <a:endParaRPr lang="pl-PL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PSC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201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pl-PL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B0F2-FDB2-4944-967C-EC1D61D3536F}" type="slidenum">
              <a:rPr lang="pl-PL" smtClean="0"/>
              <a:pPr/>
              <a:t>3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Introduction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full-text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index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pole tekstowe 26"/>
          <p:cNvSpPr txBox="1"/>
          <p:nvPr/>
        </p:nvSpPr>
        <p:spPr>
          <a:xfrm>
            <a:off x="683568" y="1988840"/>
            <a:ext cx="432047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this book, the first of several which I am writing, I must confine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myself to a chronicle of those events which I myself observed and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experienced, and those supported by reliable evidence; preceded by two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chapters briefly outlining the background and causes of the November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Revolution. I am aware that these two chapters make difficult reading,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but they are essential to an understanding of what follows.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pole tekstowe 27"/>
          <p:cNvSpPr txBox="1"/>
          <p:nvPr/>
        </p:nvSpPr>
        <p:spPr>
          <a:xfrm>
            <a:off x="683568" y="1484784"/>
            <a:ext cx="1264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i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</a:t>
            </a:r>
            <a:r>
              <a:rPr lang="pl-PL" sz="2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pl-PL" sz="2400" b="1" dirty="0" err="1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text</a:t>
            </a:r>
            <a:r>
              <a:rPr lang="pl-PL" sz="2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):</a:t>
            </a:r>
          </a:p>
        </p:txBody>
      </p:sp>
      <p:sp>
        <p:nvSpPr>
          <p:cNvPr id="29" name="pole tekstowe 28"/>
          <p:cNvSpPr txBox="1"/>
          <p:nvPr/>
        </p:nvSpPr>
        <p:spPr>
          <a:xfrm>
            <a:off x="5940152" y="1527175"/>
            <a:ext cx="17315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i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</a:t>
            </a:r>
            <a:r>
              <a:rPr lang="pl-PL" sz="2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pl-PL" sz="2400" b="1" dirty="0" err="1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pattern</a:t>
            </a:r>
            <a:r>
              <a:rPr lang="pl-PL" sz="2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):</a:t>
            </a:r>
          </a:p>
        </p:txBody>
      </p:sp>
      <p:sp>
        <p:nvSpPr>
          <p:cNvPr id="30" name="pole tekstowe 29"/>
          <p:cNvSpPr txBox="1"/>
          <p:nvPr/>
        </p:nvSpPr>
        <p:spPr>
          <a:xfrm>
            <a:off x="5940152" y="197954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are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pole tekstowe 30"/>
          <p:cNvSpPr txBox="1"/>
          <p:nvPr/>
        </p:nvSpPr>
        <p:spPr>
          <a:xfrm>
            <a:off x="683568" y="1988840"/>
            <a:ext cx="432047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this book, the first of several which I am writing, I must confine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myself to a chronicle of those events which I myself observed and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experienced, and those supported by reliable evidence; preceded by two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chapters briefly outlining the background and causes of the November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Revolution. I am aw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that these two chapters make difficult reading,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but they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essential to an understanding of what follows.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pole tekstowe 31"/>
          <p:cNvSpPr txBox="1"/>
          <p:nvPr/>
        </p:nvSpPr>
        <p:spPr>
          <a:xfrm>
            <a:off x="5940152" y="2924944"/>
            <a:ext cx="1757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Operations:</a:t>
            </a:r>
          </a:p>
        </p:txBody>
      </p:sp>
      <p:sp>
        <p:nvSpPr>
          <p:cNvPr id="33" name="Prostokąt 32"/>
          <p:cNvSpPr/>
          <p:nvPr/>
        </p:nvSpPr>
        <p:spPr>
          <a:xfrm>
            <a:off x="6012160" y="3798332"/>
            <a:ext cx="10342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b="1" dirty="0" err="1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locate</a:t>
            </a:r>
            <a:r>
              <a:rPr lang="pl-PL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34" name="Prostokąt 33"/>
          <p:cNvSpPr/>
          <p:nvPr/>
        </p:nvSpPr>
        <p:spPr>
          <a:xfrm>
            <a:off x="6012160" y="3429000"/>
            <a:ext cx="9509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b="1" dirty="0" err="1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count</a:t>
            </a:r>
            <a:r>
              <a:rPr lang="pl-PL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5" name="Prostokąt 34"/>
          <p:cNvSpPr/>
          <p:nvPr/>
        </p:nvSpPr>
        <p:spPr>
          <a:xfrm>
            <a:off x="6804248" y="3429000"/>
            <a:ext cx="3577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</a:t>
            </a:r>
          </a:p>
        </p:txBody>
      </p:sp>
      <p:sp>
        <p:nvSpPr>
          <p:cNvPr id="36" name="pole tekstowe 35"/>
          <p:cNvSpPr txBox="1"/>
          <p:nvPr/>
        </p:nvSpPr>
        <p:spPr>
          <a:xfrm>
            <a:off x="6876256" y="3789040"/>
            <a:ext cx="1204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[291,  351]</a:t>
            </a:r>
          </a:p>
        </p:txBody>
      </p:sp>
      <p:sp>
        <p:nvSpPr>
          <p:cNvPr id="37" name="Prostokąt 36"/>
          <p:cNvSpPr/>
          <p:nvPr/>
        </p:nvSpPr>
        <p:spPr>
          <a:xfrm>
            <a:off x="6543401" y="4158372"/>
            <a:ext cx="20345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find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j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..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j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+ len(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)]</a:t>
            </a:r>
          </a:p>
        </p:txBody>
      </p:sp>
      <p:sp>
        <p:nvSpPr>
          <p:cNvPr id="38" name="pole tekstowe 37"/>
          <p:cNvSpPr txBox="1"/>
          <p:nvPr/>
        </p:nvSpPr>
        <p:spPr>
          <a:xfrm>
            <a:off x="3347864" y="5661248"/>
            <a:ext cx="43974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allow searches for any substring</a:t>
            </a:r>
            <a:endParaRPr lang="pl-PL" sz="2400" b="1" dirty="0" smtClean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" name="Łącznik prosty ze strzałką 39"/>
          <p:cNvCxnSpPr/>
          <p:nvPr/>
        </p:nvCxnSpPr>
        <p:spPr>
          <a:xfrm flipH="1" flipV="1">
            <a:off x="955012" y="4492532"/>
            <a:ext cx="3600400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Łącznik prosty ze strzałką 41"/>
          <p:cNvCxnSpPr/>
          <p:nvPr/>
        </p:nvCxnSpPr>
        <p:spPr>
          <a:xfrm flipH="1" flipV="1">
            <a:off x="3851920" y="3933056"/>
            <a:ext cx="864096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4008352" cy="365125"/>
          </a:xfrm>
        </p:spPr>
        <p:txBody>
          <a:bodyPr/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Two simple full-text indexes based on the suffix array</a:t>
            </a:r>
            <a:endParaRPr lang="pl-PL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PSC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201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pl-PL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1"/>
      <p:bldP spid="27" grpId="2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B0F2-FDB2-4944-967C-EC1D61D3536F}" type="slidenum">
              <a:rPr lang="pl-PL" smtClean="0"/>
              <a:pPr/>
              <a:t>4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Introduction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suffix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array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(SA)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179920"/>
          </a:xfrm>
        </p:spPr>
        <p:txBody>
          <a:bodyPr>
            <a:normAutofit/>
          </a:bodyPr>
          <a:lstStyle/>
          <a:p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= len(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= len(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Suffix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array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Manber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Myers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, 1990]: a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rray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pointers to text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ffi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arranged in the lexicographic order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Typically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needs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5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bytes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log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structure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log |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text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))</a:t>
            </a:r>
          </a:p>
          <a:p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pattern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searched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using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binary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search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search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time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log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worst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case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7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4008352" cy="365125"/>
          </a:xfrm>
        </p:spPr>
        <p:txBody>
          <a:bodyPr/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Two simple full-text indexes based on the suffix array</a:t>
            </a:r>
            <a:endParaRPr lang="pl-PL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PSC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201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pl-PL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179920"/>
          </a:xfrm>
        </p:spPr>
        <p:txBody>
          <a:bodyPr>
            <a:normAutofit/>
          </a:bodyPr>
          <a:lstStyle/>
          <a:p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Suffix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tree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/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be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built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linear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time</a:t>
            </a:r>
          </a:p>
          <a:p>
            <a:pPr lvl="1"/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efficient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for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small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alphabet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widely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use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bioinformatics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not-efficient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for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large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alphabet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large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space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requirements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(most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implementations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need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20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bytes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even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more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!)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B0F2-FDB2-4944-967C-EC1D61D3536F}" type="slidenum">
              <a:rPr lang="pl-PL" smtClean="0"/>
              <a:pPr/>
              <a:t>5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Related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work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4008352" cy="365125"/>
          </a:xfrm>
        </p:spPr>
        <p:txBody>
          <a:bodyPr/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Two simple full-text indexes based on the suffix array</a:t>
            </a:r>
            <a:endParaRPr lang="pl-PL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PSC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201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pl-PL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17992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Since around 2000 great interest in succinct text indexes: compressed suffix array (CSA), FM-index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Compressed indexes: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 much slower than SA in count queries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from 2 to 3 orders of magnitude slower in locate queries (large number of mat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Exploited repetitions in the SA [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Mäkinen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2003], [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González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et al., 2014]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Semi-external data structures [Gog &amp; Moffat, 2013]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B0F2-FDB2-4944-967C-EC1D61D3536F}" type="slidenum">
              <a:rPr lang="pl-PL" smtClean="0"/>
              <a:pPr/>
              <a:t>6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Related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work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4008352" cy="365125"/>
          </a:xfrm>
        </p:spPr>
        <p:txBody>
          <a:bodyPr/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Two simple full-text indexes based on the suffix array</a:t>
            </a:r>
            <a:endParaRPr lang="pl-PL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PSC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201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pl-PL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179920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Manber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Myers presented a nice trick saving several first steps in the binary search: if we know the SA interval for all the possible first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symbols of pattern, we can immediately start the binary search in a corresponding interval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Our proposal is to apply hashing on relatively long strings with extra trick to reduce the number of unnecessary references to the text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B0F2-FDB2-4944-967C-EC1D61D3536F}" type="slidenum">
              <a:rPr lang="pl-PL" smtClean="0"/>
              <a:pPr/>
              <a:t>7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SA-hash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4008352" cy="365125"/>
          </a:xfrm>
        </p:spPr>
        <p:txBody>
          <a:bodyPr/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Two simple full-text indexes based on the suffix array</a:t>
            </a:r>
            <a:endParaRPr lang="pl-PL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PSC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201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pl-PL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179920"/>
          </a:xfrm>
        </p:spPr>
        <p:txBody>
          <a:bodyPr>
            <a:normAutofit/>
          </a:bodyPr>
          <a:lstStyle/>
          <a:p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ash function is calculated for the distinct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-symbol 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≥ 2) prefixes of suffixes from the suffix array 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value written to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hash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table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HT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a pair: the position in the SA of the first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last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suffix</a:t>
            </a:r>
            <a:r>
              <a:rPr lang="pl-PL" smtClean="0"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 the given prefix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Linear probing is used as the collision resolution method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B0F2-FDB2-4944-967C-EC1D61D3536F}" type="slidenum">
              <a:rPr lang="pl-PL" smtClean="0"/>
              <a:pPr/>
              <a:t>8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SA-hash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4008352" cy="365125"/>
          </a:xfrm>
        </p:spPr>
        <p:txBody>
          <a:bodyPr/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Two simple full-text indexes based on the suffix array</a:t>
            </a:r>
            <a:endParaRPr lang="pl-PL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PSC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201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pl-PL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323528" y="1625345"/>
            <a:ext cx="8568952" cy="36758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unsigned long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sdbm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(unsigned char*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r>
              <a:rPr lang="pl-PL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pl-PL" sz="2000" dirty="0" err="1" smtClean="0">
                <a:latin typeface="Courier New" pitchFamily="49" charset="0"/>
                <a:cs typeface="Courier New" pitchFamily="49" charset="0"/>
              </a:rPr>
              <a:t>unsigned</a:t>
            </a:r>
            <a:r>
              <a:rPr lang="pl-PL" sz="2000" dirty="0" smtClean="0">
                <a:latin typeface="Courier New" pitchFamily="49" charset="0"/>
                <a:cs typeface="Courier New" pitchFamily="49" charset="0"/>
              </a:rPr>
              <a:t> long </a:t>
            </a:r>
            <a:r>
              <a:rPr lang="pl-PL" sz="2000" dirty="0" err="1" smtClean="0">
                <a:latin typeface="Courier New" pitchFamily="49" charset="0"/>
                <a:cs typeface="Courier New" pitchFamily="49" charset="0"/>
              </a:rPr>
              <a:t>hash</a:t>
            </a:r>
            <a:r>
              <a:rPr lang="pl-PL" sz="20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buNone/>
            </a:pPr>
            <a:r>
              <a:rPr lang="pl-PL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pl-PL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l-PL" sz="2000" dirty="0" smtClean="0">
                <a:latin typeface="Courier New" pitchFamily="49" charset="0"/>
                <a:cs typeface="Courier New" pitchFamily="49" charset="0"/>
              </a:rPr>
              <a:t> c;</a:t>
            </a:r>
          </a:p>
          <a:p>
            <a:pPr>
              <a:buNone/>
            </a:pPr>
            <a:endParaRPr lang="pl-PL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l-PL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pl-PL" sz="2000" dirty="0" err="1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pl-PL" sz="2000" dirty="0" smtClean="0">
                <a:latin typeface="Courier New" pitchFamily="49" charset="0"/>
                <a:cs typeface="Courier New" pitchFamily="49" charset="0"/>
              </a:rPr>
              <a:t> (c = *</a:t>
            </a:r>
            <a:r>
              <a:rPr lang="pl-PL" sz="2000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pl-PL" sz="2000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hash = c + (hash &lt;&lt; 6) + (hash &lt;&lt; 16) - hash;</a:t>
            </a:r>
          </a:p>
          <a:p>
            <a:pPr>
              <a:buNone/>
            </a:pPr>
            <a:endParaRPr lang="pl-PL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l-PL" sz="2000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pl-PL" sz="2000" dirty="0" err="1" smtClean="0">
                <a:latin typeface="Courier New" pitchFamily="49" charset="0"/>
                <a:cs typeface="Courier New" pitchFamily="49" charset="0"/>
              </a:rPr>
              <a:t>hash</a:t>
            </a:r>
            <a:r>
              <a:rPr lang="pl-PL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pl-PL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B0F2-FDB2-4944-967C-EC1D61D3536F}" type="slidenum">
              <a:rPr lang="pl-PL" smtClean="0"/>
              <a:pPr/>
              <a:t>9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SA-hash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hash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function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5292080" y="5877272"/>
            <a:ext cx="33123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http://www.cse.yorku.ca/~oz/hash.html</a:t>
            </a:r>
            <a:endParaRPr lang="pl-PL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4008352" cy="365125"/>
          </a:xfrm>
        </p:spPr>
        <p:txBody>
          <a:bodyPr/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Two simple full-text indexes based on the suffix array</a:t>
            </a:r>
            <a:endParaRPr lang="pl-PL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PSC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201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pl-PL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1653</TotalTime>
  <Words>1907</Words>
  <Application>Microsoft Office PowerPoint</Application>
  <PresentationFormat>Pokaz na ekranie (4:3)</PresentationFormat>
  <Paragraphs>235</Paragraphs>
  <Slides>28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28</vt:i4>
      </vt:variant>
    </vt:vector>
  </HeadingPairs>
  <TitlesOfParts>
    <vt:vector size="29" baseType="lpstr">
      <vt:lpstr>Hol</vt:lpstr>
      <vt:lpstr>Two simple full-text indexes based on the suffix array</vt:lpstr>
      <vt:lpstr>Presentation plan</vt:lpstr>
      <vt:lpstr>Introduction: full-text index</vt:lpstr>
      <vt:lpstr>Introduction: suffix array (SA)</vt:lpstr>
      <vt:lpstr>Related work</vt:lpstr>
      <vt:lpstr>Related work</vt:lpstr>
      <vt:lpstr>1. SA-hash</vt:lpstr>
      <vt:lpstr>1. SA-hash</vt:lpstr>
      <vt:lpstr>1. SA-hash: hash function</vt:lpstr>
      <vt:lpstr>1. SA-hash: locate query</vt:lpstr>
      <vt:lpstr>2. Fixed Block based Compact SA (FBCSA)</vt:lpstr>
      <vt:lpstr>2. FBCSA: parameters</vt:lpstr>
      <vt:lpstr>2. FBCSA: compression idea (example)</vt:lpstr>
      <vt:lpstr>2. FBCSA: compression idea (example)</vt:lpstr>
      <vt:lpstr>2. FBCSA: decompression</vt:lpstr>
      <vt:lpstr>Experimental results: platform</vt:lpstr>
      <vt:lpstr>Experimental results: datasets</vt:lpstr>
      <vt:lpstr>Experimental results: count queries</vt:lpstr>
      <vt:lpstr>Experimental results: count queries</vt:lpstr>
      <vt:lpstr>Experimental results: SA-allHT</vt:lpstr>
      <vt:lpstr>Experimental results: hash and LUT variants overall space used</vt:lpstr>
      <vt:lpstr>Experimental results: space used by FBCSA</vt:lpstr>
      <vt:lpstr>Experimental results: space used by FBCSA</vt:lpstr>
      <vt:lpstr>Experimental results: FBCSA access time per cell (averages over 10M)</vt:lpstr>
      <vt:lpstr>Experimental results: FBCSA access time per cell (averages over 10M)</vt:lpstr>
      <vt:lpstr>Conclusions</vt:lpstr>
      <vt:lpstr>Future work</vt:lpstr>
      <vt:lpstr>Thank you for your attention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Sequential Reduction Algorithm for Nearest Neighbor Rule</dc:title>
  <dc:creator>Marcin</dc:creator>
  <cp:lastModifiedBy>Marcin</cp:lastModifiedBy>
  <cp:revision>213</cp:revision>
  <dcterms:created xsi:type="dcterms:W3CDTF">2010-09-14T09:58:47Z</dcterms:created>
  <dcterms:modified xsi:type="dcterms:W3CDTF">2014-09-02T22:57:58Z</dcterms:modified>
</cp:coreProperties>
</file>