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handoutMasterIdLst>
    <p:handoutMasterId r:id="rId44"/>
  </p:handoutMasterIdLst>
  <p:sldIdLst>
    <p:sldId id="256" r:id="rId2"/>
    <p:sldId id="288" r:id="rId3"/>
    <p:sldId id="260" r:id="rId4"/>
    <p:sldId id="263" r:id="rId5"/>
    <p:sldId id="258" r:id="rId6"/>
    <p:sldId id="266" r:id="rId7"/>
    <p:sldId id="289" r:id="rId8"/>
    <p:sldId id="268" r:id="rId9"/>
    <p:sldId id="259" r:id="rId10"/>
    <p:sldId id="264" r:id="rId11"/>
    <p:sldId id="287" r:id="rId12"/>
    <p:sldId id="291" r:id="rId13"/>
    <p:sldId id="292" r:id="rId14"/>
    <p:sldId id="269" r:id="rId15"/>
    <p:sldId id="294" r:id="rId16"/>
    <p:sldId id="273" r:id="rId17"/>
    <p:sldId id="274" r:id="rId18"/>
    <p:sldId id="301" r:id="rId19"/>
    <p:sldId id="295" r:id="rId20"/>
    <p:sldId id="282" r:id="rId21"/>
    <p:sldId id="283" r:id="rId22"/>
    <p:sldId id="284" r:id="rId23"/>
    <p:sldId id="297" r:id="rId24"/>
    <p:sldId id="298" r:id="rId25"/>
    <p:sldId id="299" r:id="rId26"/>
    <p:sldId id="300" r:id="rId27"/>
    <p:sldId id="285" r:id="rId28"/>
    <p:sldId id="277" r:id="rId29"/>
    <p:sldId id="278" r:id="rId30"/>
    <p:sldId id="279" r:id="rId31"/>
    <p:sldId id="280" r:id="rId32"/>
    <p:sldId id="261" r:id="rId33"/>
    <p:sldId id="265" r:id="rId34"/>
    <p:sldId id="293" r:id="rId35"/>
    <p:sldId id="270" r:id="rId36"/>
    <p:sldId id="267" r:id="rId37"/>
    <p:sldId id="271" r:id="rId38"/>
    <p:sldId id="281" r:id="rId39"/>
    <p:sldId id="275" r:id="rId40"/>
    <p:sldId id="276" r:id="rId41"/>
    <p:sldId id="286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113" autoAdjust="0"/>
  </p:normalViewPr>
  <p:slideViewPr>
    <p:cSldViewPr snapToGrid="0" snapToObjects="1">
      <p:cViewPr>
        <p:scale>
          <a:sx n="116" d="100"/>
          <a:sy n="116" d="100"/>
        </p:scale>
        <p:origin x="-552" y="-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handoutMaster" Target="handoutMasters/handoutMaster1.xml"/><Relationship Id="rId45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72426-E1FB-704D-8AA6-CFAE84EF460F}" type="datetimeFigureOut">
              <a:rPr kumimoji="1" lang="ja-JP" altLang="en-US" smtClean="0"/>
              <a:t>15/08/24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9B566-A7A0-6149-A512-877D5E4FE3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6120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4564AC-1546-184E-BAF9-37B2FF17C60F}" type="datetimeFigureOut">
              <a:rPr kumimoji="1" lang="ja-JP" altLang="en-US" smtClean="0"/>
              <a:t>15/08/24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7F957-B2A0-C642-A436-091B69548A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849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sz="1200" dirty="0" smtClean="0">
                <a:latin typeface="+mn-lt"/>
                <a:cs typeface="Calibri"/>
              </a:rPr>
              <a:t>Hi, I am Yuto</a:t>
            </a:r>
            <a:r>
              <a:rPr kumimoji="1" lang="en-US" altLang="ja-JP" sz="1200" baseline="0" dirty="0" smtClean="0">
                <a:latin typeface="+mn-lt"/>
                <a:cs typeface="Calibri"/>
              </a:rPr>
              <a:t> Nakashima, </a:t>
            </a:r>
            <a:r>
              <a:rPr kumimoji="1" lang="en-US" altLang="ja-JP" sz="1200" dirty="0" smtClean="0">
                <a:latin typeface="+mn-lt"/>
                <a:cs typeface="Calibri"/>
              </a:rPr>
              <a:t>a</a:t>
            </a:r>
            <a:r>
              <a:rPr kumimoji="1" lang="en-US" altLang="ja-JP" sz="1200" baseline="0" dirty="0" smtClean="0">
                <a:latin typeface="+mn-lt"/>
                <a:cs typeface="Calibri"/>
              </a:rPr>
              <a:t> Ph.D.</a:t>
            </a:r>
            <a:r>
              <a:rPr kumimoji="1" lang="en-US" altLang="ja-JP" sz="1200" dirty="0" smtClean="0">
                <a:latin typeface="+mn-lt"/>
                <a:cs typeface="Calibri"/>
              </a:rPr>
              <a:t> student of Kyushu University in Japan.</a:t>
            </a:r>
          </a:p>
          <a:p>
            <a:r>
              <a:rPr kumimoji="1" lang="en-US" altLang="ja-JP" sz="1200" dirty="0" smtClean="0">
                <a:latin typeface="+mn-lt"/>
                <a:cs typeface="Calibri"/>
              </a:rPr>
              <a:t>This</a:t>
            </a:r>
            <a:r>
              <a:rPr kumimoji="1" lang="en-US" altLang="ja-JP" sz="1200" baseline="0" dirty="0" smtClean="0">
                <a:latin typeface="+mn-lt"/>
                <a:cs typeface="Calibri"/>
              </a:rPr>
              <a:t> is a joint work with </a:t>
            </a:r>
            <a:r>
              <a:rPr kumimoji="1" lang="en-US" altLang="ja-JP" sz="1200" baseline="0" dirty="0" err="1" smtClean="0">
                <a:latin typeface="+mn-lt"/>
                <a:cs typeface="Calibri"/>
              </a:rPr>
              <a:t>Takaaki</a:t>
            </a:r>
            <a:r>
              <a:rPr kumimoji="1" lang="en-US" altLang="ja-JP" sz="1200" baseline="0" dirty="0" smtClean="0">
                <a:latin typeface="+mn-lt"/>
                <a:cs typeface="Calibri"/>
              </a:rPr>
              <a:t> </a:t>
            </a:r>
            <a:r>
              <a:rPr kumimoji="1" lang="en-US" altLang="ja-JP" sz="1200" baseline="0" dirty="0" err="1" smtClean="0">
                <a:latin typeface="+mn-lt"/>
                <a:cs typeface="Calibri"/>
              </a:rPr>
              <a:t>Nishimoto</a:t>
            </a:r>
            <a:r>
              <a:rPr kumimoji="1" lang="en-US" altLang="ja-JP" sz="1200" dirty="0" smtClean="0">
                <a:latin typeface="+mn-lt"/>
                <a:cs typeface="Calibri"/>
              </a:rPr>
              <a:t>,</a:t>
            </a:r>
            <a:r>
              <a:rPr kumimoji="1" lang="en-US" altLang="ja-JP" sz="1200" baseline="0" dirty="0" smtClean="0">
                <a:latin typeface="+mn-lt"/>
                <a:cs typeface="Calibri"/>
              </a:rPr>
              <a:t> </a:t>
            </a:r>
            <a:r>
              <a:rPr kumimoji="1" lang="en-US" altLang="ja-JP" sz="1200" dirty="0" err="1" smtClean="0">
                <a:latin typeface="+mn-lt"/>
                <a:cs typeface="Calibri"/>
              </a:rPr>
              <a:t>Shunsuke</a:t>
            </a:r>
            <a:r>
              <a:rPr kumimoji="1" lang="en-US" altLang="ja-JP" sz="1200" dirty="0" smtClean="0">
                <a:latin typeface="+mn-lt"/>
                <a:cs typeface="Calibri"/>
              </a:rPr>
              <a:t> </a:t>
            </a:r>
            <a:r>
              <a:rPr kumimoji="1" lang="en-US" altLang="ja-JP" sz="1200" dirty="0" err="1" smtClean="0">
                <a:latin typeface="+mn-lt"/>
                <a:cs typeface="Calibri"/>
              </a:rPr>
              <a:t>Inenaga</a:t>
            </a:r>
            <a:r>
              <a:rPr kumimoji="1" lang="en-US" altLang="ja-JP" sz="1200" dirty="0" smtClean="0">
                <a:latin typeface="+mn-lt"/>
                <a:cs typeface="Calibri"/>
              </a:rPr>
              <a:t>, Hideo </a:t>
            </a:r>
            <a:r>
              <a:rPr kumimoji="1" lang="en-US" altLang="ja-JP" sz="1200" dirty="0" err="1" smtClean="0">
                <a:latin typeface="+mn-lt"/>
                <a:cs typeface="Calibri"/>
              </a:rPr>
              <a:t>Bannai</a:t>
            </a:r>
            <a:r>
              <a:rPr kumimoji="1" lang="en-US" altLang="ja-JP" sz="1200" dirty="0" smtClean="0">
                <a:latin typeface="+mn-lt"/>
                <a:cs typeface="Calibri"/>
              </a:rPr>
              <a:t>, and Masayuki Takeda.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7F957-B2A0-C642-A436-091B69548AC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149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 string which is common among some documents characterized set of documents like this.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7F957-B2A0-C642-A436-091B69548AC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877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One of such a problem was proposed by </a:t>
            </a:r>
            <a:r>
              <a:rPr kumimoji="1" lang="en-US" altLang="ja-JP" dirty="0" err="1" smtClean="0"/>
              <a:t>Kucherov</a:t>
            </a:r>
            <a:r>
              <a:rPr kumimoji="1" lang="en-US" altLang="ja-JP" dirty="0" smtClean="0"/>
              <a:t> et al.</a:t>
            </a:r>
          </a:p>
          <a:p>
            <a:r>
              <a:rPr kumimoji="1" lang="en-US" altLang="ja-JP" dirty="0" smtClean="0"/>
              <a:t>Let D be a set of strings,</a:t>
            </a:r>
          </a:p>
          <a:p>
            <a:r>
              <a:rPr kumimoji="1" lang="en-US" altLang="ja-JP" dirty="0" smtClean="0"/>
              <a:t>Given a pattern P and positive integer d,</a:t>
            </a:r>
          </a:p>
          <a:p>
            <a:r>
              <a:rPr kumimoji="1" lang="en-US" altLang="ja-JP" dirty="0" smtClean="0"/>
              <a:t>compute all d-maximal extensions of P.</a:t>
            </a:r>
          </a:p>
          <a:p>
            <a:r>
              <a:rPr kumimoji="1" lang="en-US" altLang="ja-JP" dirty="0" smtClean="0"/>
              <a:t>A string x is a d-right-maximal extension of P if</a:t>
            </a:r>
          </a:p>
          <a:p>
            <a:r>
              <a:rPr kumimoji="1" lang="en-US" altLang="ja-JP" dirty="0" smtClean="0"/>
              <a:t>P is a prefix of x,</a:t>
            </a:r>
          </a:p>
          <a:p>
            <a:r>
              <a:rPr kumimoji="1" lang="en-US" altLang="ja-JP" dirty="0" smtClean="0"/>
              <a:t>the number of distinct strings in D which have x as a substring is larger than or equal to d,</a:t>
            </a:r>
          </a:p>
          <a:p>
            <a:r>
              <a:rPr kumimoji="1" lang="en-US" altLang="ja-JP" dirty="0" smtClean="0"/>
              <a:t>and the number of distinct strings in D which have </a:t>
            </a:r>
            <a:r>
              <a:rPr kumimoji="1" lang="en-US" altLang="ja-JP" dirty="0" err="1" smtClean="0"/>
              <a:t>xa</a:t>
            </a:r>
            <a:r>
              <a:rPr kumimoji="1" lang="en-US" altLang="ja-JP" dirty="0" smtClean="0"/>
              <a:t> as a substring is smaller than d for any character a.</a:t>
            </a:r>
          </a:p>
          <a:p>
            <a:r>
              <a:rPr kumimoji="1" lang="en-US" altLang="ja-JP" dirty="0" smtClean="0"/>
              <a:t>We call this problem d-right-maximal generic words problem.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7F957-B2A0-C642-A436-091B69548AC0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328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is an example of this problem.</a:t>
            </a:r>
          </a:p>
          <a:p>
            <a:r>
              <a:rPr kumimoji="1" lang="en-US" altLang="ja-JP" dirty="0" smtClean="0"/>
              <a:t>These are the set of strings.</a:t>
            </a:r>
          </a:p>
          <a:p>
            <a:r>
              <a:rPr kumimoji="1" lang="en-US" altLang="ja-JP" dirty="0" smtClean="0"/>
              <a:t>If a pattern is </a:t>
            </a:r>
            <a:r>
              <a:rPr kumimoji="1" lang="en-US" altLang="ja-JP" dirty="0" err="1" smtClean="0"/>
              <a:t>aa</a:t>
            </a:r>
            <a:r>
              <a:rPr kumimoji="1" lang="en-US" altLang="ja-JP" dirty="0" smtClean="0"/>
              <a:t> and positive d is equal to 2,</a:t>
            </a:r>
          </a:p>
          <a:p>
            <a:r>
              <a:rPr kumimoji="1" lang="en-US" altLang="ja-JP" dirty="0" smtClean="0"/>
              <a:t>then </a:t>
            </a:r>
            <a:r>
              <a:rPr kumimoji="1" lang="en-US" altLang="ja-JP" dirty="0" err="1" smtClean="0"/>
              <a:t>aaba</a:t>
            </a:r>
            <a:r>
              <a:rPr kumimoji="1" lang="en-US" altLang="ja-JP" dirty="0" smtClean="0"/>
              <a:t> and </a:t>
            </a:r>
            <a:r>
              <a:rPr kumimoji="1" lang="en-US" altLang="ja-JP" dirty="0" err="1" smtClean="0"/>
              <a:t>aac</a:t>
            </a:r>
            <a:r>
              <a:rPr kumimoji="1" lang="en-US" altLang="ja-JP" dirty="0" smtClean="0"/>
              <a:t> are outputs.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7F957-B2A0-C642-A436-091B69548AC0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827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They proposed an O(n)-space data structure which can compute the all d-right maximal extensions of P in optimal time</a:t>
            </a:r>
          </a:p>
          <a:p>
            <a:r>
              <a:rPr kumimoji="1" lang="en-US" altLang="ja-JP" dirty="0" smtClean="0"/>
              <a:t>where n is the total length of strings in D.</a:t>
            </a:r>
          </a:p>
          <a:p>
            <a:r>
              <a:rPr kumimoji="1" lang="en-US" altLang="ja-JP" dirty="0" smtClean="0"/>
              <a:t>This is a main idea of their algorithm.</a:t>
            </a:r>
          </a:p>
          <a:p>
            <a:r>
              <a:rPr kumimoji="1" lang="en-US" altLang="ja-JP" dirty="0" smtClean="0"/>
              <a:t>Each d-right-maximal extension is corresponds to a branching node is generalized suffix tree of D.</a:t>
            </a:r>
          </a:p>
          <a:p>
            <a:r>
              <a:rPr kumimoji="1" lang="en-US" altLang="ja-JP" dirty="0" smtClean="0"/>
              <a:t>It is clear by the definition of the generalized suffix tree.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7F957-B2A0-C642-A436-091B69548AC0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45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is an example of the generalized suffix tree.</a:t>
            </a:r>
          </a:p>
          <a:p>
            <a:r>
              <a:rPr kumimoji="1" lang="en-US" altLang="ja-JP" dirty="0" smtClean="0"/>
              <a:t>Each leaf of generalized suffix tree of D correspond to a suffix of a string in D.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7F957-B2A0-C642-A436-091B69548AC0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579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These are notations on generalized suffix tree.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7F957-B2A0-C642-A436-091B69548AC0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63460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ja-JP" dirty="0" smtClean="0"/>
              <a:t>o</a:t>
            </a:r>
            <a:r>
              <a:rPr kumimoji="1" lang="en-US" altLang="ja-JP" dirty="0" err="1" smtClean="0"/>
              <a:t>utput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7F957-B2A0-C642-A436-091B69548AC0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234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ja-JP" dirty="0" smtClean="0"/>
              <a:t>o</a:t>
            </a:r>
            <a:r>
              <a:rPr kumimoji="1" lang="en-US" altLang="ja-JP" dirty="0" err="1" smtClean="0"/>
              <a:t>utput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7F957-B2A0-C642-A436-091B69548AC0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234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6538278"/>
            <a:ext cx="9180991" cy="331433"/>
          </a:xfrm>
          <a:prstGeom prst="rect">
            <a:avLst/>
          </a:prstGeom>
          <a:gradFill flip="none" rotWithShape="1">
            <a:gsLst>
              <a:gs pos="85000">
                <a:srgbClr val="00DB4B">
                  <a:alpha val="75000"/>
                </a:srgbClr>
              </a:gs>
              <a:gs pos="0">
                <a:srgbClr val="FFFFFF"/>
              </a:gs>
            </a:gsLst>
            <a:lin ang="0" scaled="1"/>
            <a:tileRect/>
          </a:gradFill>
          <a:ln w="28575" cmpd="sng"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2400" dirty="0" err="1" smtClean="0">
              <a:solidFill>
                <a:srgbClr val="595959"/>
              </a:solidFill>
              <a:latin typeface="Times New Roman"/>
              <a:cs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rgbClr val="339D58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dirty="0" smtClean="0"/>
              <a:t>title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23102" y="6521432"/>
            <a:ext cx="2713581" cy="365125"/>
          </a:xfrm>
          <a:prstGeom prst="rect">
            <a:avLst/>
          </a:prstGeom>
        </p:spPr>
        <p:txBody>
          <a:bodyPr/>
          <a:lstStyle>
            <a:lvl1pPr algn="r">
              <a:defRPr b="1"/>
            </a:lvl1pPr>
          </a:lstStyle>
          <a:p>
            <a:r>
              <a:rPr lang="en-US" altLang="ja-JP" smtClean="0"/>
              <a:t>August 24-26,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8810" y="6538278"/>
            <a:ext cx="3482093" cy="331433"/>
          </a:xfrm>
          <a:prstGeom prst="rect">
            <a:avLst/>
          </a:prstGeom>
        </p:spPr>
        <p:txBody>
          <a:bodyPr/>
          <a:lstStyle>
            <a:lvl1pPr algn="r">
              <a:defRPr b="1"/>
            </a:lvl1pPr>
          </a:lstStyle>
          <a:p>
            <a:r>
              <a:rPr lang="en-US" altLang="ja-JP" smtClean="0"/>
              <a:t>PSC2015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92445" y="0"/>
            <a:ext cx="8042276" cy="73861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445" y="0"/>
            <a:ext cx="8042276" cy="73861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dirty="0" smtClean="0"/>
              <a:t>Click to edit Master title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813185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dirty="0"/>
          </a:p>
        </p:txBody>
      </p:sp>
      <p:sp>
        <p:nvSpPr>
          <p:cNvPr id="15" name="平行四辺形 14"/>
          <p:cNvSpPr/>
          <p:nvPr/>
        </p:nvSpPr>
        <p:spPr>
          <a:xfrm>
            <a:off x="8711063" y="0"/>
            <a:ext cx="865874" cy="717624"/>
          </a:xfrm>
          <a:prstGeom prst="parallelogram">
            <a:avLst>
              <a:gd name="adj" fmla="val 80369"/>
            </a:avLst>
          </a:prstGeom>
          <a:gradFill flip="none" rotWithShape="1">
            <a:gsLst>
              <a:gs pos="15000">
                <a:srgbClr val="00DB4B"/>
              </a:gs>
              <a:gs pos="100000">
                <a:srgbClr val="FFFFFF"/>
              </a:gs>
            </a:gsLst>
            <a:lin ang="0" scaled="0"/>
            <a:tileRect/>
          </a:gradFill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sp>
        <p:nvSpPr>
          <p:cNvPr id="20" name="平行四辺形 19"/>
          <p:cNvSpPr/>
          <p:nvPr/>
        </p:nvSpPr>
        <p:spPr>
          <a:xfrm>
            <a:off x="8274468" y="0"/>
            <a:ext cx="865874" cy="717624"/>
          </a:xfrm>
          <a:prstGeom prst="parallelogram">
            <a:avLst>
              <a:gd name="adj" fmla="val 80369"/>
            </a:avLst>
          </a:prstGeom>
          <a:gradFill flip="none" rotWithShape="1">
            <a:gsLst>
              <a:gs pos="15000">
                <a:srgbClr val="00DB4B"/>
              </a:gs>
              <a:gs pos="100000">
                <a:srgbClr val="FFFFFF"/>
              </a:gs>
            </a:gsLst>
            <a:lin ang="0" scaled="0"/>
            <a:tileRect/>
          </a:gradFill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sp>
        <p:nvSpPr>
          <p:cNvPr id="21" name="平行四辺形 20"/>
          <p:cNvSpPr/>
          <p:nvPr/>
        </p:nvSpPr>
        <p:spPr>
          <a:xfrm>
            <a:off x="7837872" y="0"/>
            <a:ext cx="865874" cy="717624"/>
          </a:xfrm>
          <a:prstGeom prst="parallelogram">
            <a:avLst>
              <a:gd name="adj" fmla="val 80369"/>
            </a:avLst>
          </a:prstGeom>
          <a:gradFill flip="none" rotWithShape="1">
            <a:gsLst>
              <a:gs pos="15000">
                <a:srgbClr val="00DB4B"/>
              </a:gs>
              <a:gs pos="100000">
                <a:srgbClr val="FFFFFF"/>
              </a:gs>
            </a:gsLst>
            <a:lin ang="0" scaled="0"/>
            <a:tileRect/>
          </a:gradFill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0" y="738615"/>
            <a:ext cx="9144000" cy="0"/>
          </a:xfrm>
          <a:prstGeom prst="line">
            <a:avLst/>
          </a:prstGeom>
          <a:ln w="57150" cmpd="sng">
            <a:solidFill>
              <a:srgbClr val="00DB4B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kumimoji="1" sz="4000" kern="1200">
          <a:solidFill>
            <a:srgbClr val="339D58"/>
          </a:solidFill>
          <a:latin typeface="Calibri"/>
          <a:ea typeface="+mj-ea"/>
          <a:cs typeface="Calibri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rgbClr val="00D12F"/>
        </a:buClr>
        <a:buSzPct val="110000"/>
        <a:buFont typeface="Wingdings 2" pitchFamily="18" charset="2"/>
        <a:buChar char=""/>
        <a:defRPr kumimoji="1" sz="2800" kern="1200">
          <a:solidFill>
            <a:schemeClr val="tx1"/>
          </a:solidFill>
          <a:latin typeface="Calibri"/>
          <a:ea typeface="+mn-ea"/>
          <a:cs typeface="Calibri"/>
        </a:defRPr>
      </a:lvl1pPr>
      <a:lvl2pPr marL="685800" indent="-336550" algn="l" defTabSz="914400" rtl="0" eaLnBrk="1" latinLnBrk="0" hangingPunct="1">
        <a:spcBef>
          <a:spcPts val="600"/>
        </a:spcBef>
        <a:buClr>
          <a:srgbClr val="009858"/>
        </a:buClr>
        <a:buSzPct val="110000"/>
        <a:buFont typeface="Wingdings 2" pitchFamily="18" charset="2"/>
        <a:buChar char=""/>
        <a:defRPr kumimoji="1" sz="2400" kern="1200">
          <a:solidFill>
            <a:schemeClr val="tx1"/>
          </a:solidFill>
          <a:latin typeface="Calibri"/>
          <a:ea typeface="+mn-ea"/>
          <a:cs typeface="Calibri"/>
        </a:defRPr>
      </a:lvl2pPr>
      <a:lvl3pPr marL="968375" indent="-282575" algn="l" defTabSz="914400" rtl="0" eaLnBrk="1" latinLnBrk="0" hangingPunct="1">
        <a:spcBef>
          <a:spcPts val="600"/>
        </a:spcBef>
        <a:buClr>
          <a:srgbClr val="00D12F"/>
        </a:buClr>
        <a:buSzPct val="110000"/>
        <a:buFont typeface="Wingdings 2" pitchFamily="18" charset="2"/>
        <a:buChar char=""/>
        <a:defRPr kumimoji="1" sz="2400" kern="1200">
          <a:solidFill>
            <a:schemeClr val="tx1"/>
          </a:solidFill>
          <a:latin typeface="Calibri"/>
          <a:ea typeface="+mn-ea"/>
          <a:cs typeface="Calibri"/>
        </a:defRPr>
      </a:lvl3pPr>
      <a:lvl4pPr marL="1263650" indent="-295275" algn="l" defTabSz="914400" rtl="0" eaLnBrk="1" latinLnBrk="0" hangingPunct="1">
        <a:spcBef>
          <a:spcPts val="600"/>
        </a:spcBef>
        <a:buClr>
          <a:srgbClr val="009858"/>
        </a:buClr>
        <a:buSzPct val="110000"/>
        <a:buFont typeface="Wingdings 2" pitchFamily="18" charset="2"/>
        <a:buChar char=""/>
        <a:defRPr kumimoji="1" sz="2000" kern="1200">
          <a:solidFill>
            <a:schemeClr val="tx1"/>
          </a:solidFill>
          <a:latin typeface="Calibri"/>
          <a:ea typeface="+mn-ea"/>
          <a:cs typeface="Calibri"/>
        </a:defRPr>
      </a:lvl4pPr>
      <a:lvl5pPr marL="1546225" indent="-282575" algn="l" defTabSz="914400" rtl="0" eaLnBrk="1" latinLnBrk="0" hangingPunct="1">
        <a:spcBef>
          <a:spcPts val="600"/>
        </a:spcBef>
        <a:buClr>
          <a:srgbClr val="00D12F"/>
        </a:buClr>
        <a:buSzPct val="110000"/>
        <a:buFont typeface="Wingdings 2" pitchFamily="18" charset="2"/>
        <a:buChar char=""/>
        <a:defRPr kumimoji="1" sz="2000" kern="1200">
          <a:solidFill>
            <a:schemeClr val="tx1"/>
          </a:solidFill>
          <a:latin typeface="Calibri"/>
          <a:ea typeface="+mn-ea"/>
          <a:cs typeface="Calibri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kumimoji="1"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b="1" dirty="0"/>
              <a:t>Computing Left-Right Maximal Generic Words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36318" y="3707186"/>
            <a:ext cx="7764333" cy="2069690"/>
          </a:xfrm>
        </p:spPr>
        <p:txBody>
          <a:bodyPr anchor="ctr">
            <a:noAutofit/>
          </a:bodyPr>
          <a:lstStyle/>
          <a:p>
            <a:r>
              <a:rPr kumimoji="1" lang="en-US" altLang="ja-JP" sz="2800" dirty="0" err="1" smtClean="0"/>
              <a:t>Takaaki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err="1" smtClean="0"/>
              <a:t>Nishimoto</a:t>
            </a:r>
            <a:r>
              <a:rPr kumimoji="1" lang="en-US" altLang="ja-JP" sz="2800" dirty="0" smtClean="0"/>
              <a:t>, </a:t>
            </a:r>
            <a:r>
              <a:rPr kumimoji="1" lang="en-US" altLang="ja-JP" sz="2800" u="sng" dirty="0" smtClean="0"/>
              <a:t>Yuto Nakashima</a:t>
            </a:r>
            <a:r>
              <a:rPr kumimoji="1" lang="en-US" altLang="ja-JP" sz="2800" dirty="0" smtClean="0"/>
              <a:t>,</a:t>
            </a:r>
            <a:br>
              <a:rPr kumimoji="1" lang="en-US" altLang="ja-JP" sz="2800" dirty="0" smtClean="0"/>
            </a:br>
            <a:r>
              <a:rPr kumimoji="1" lang="en-US" altLang="ja-JP" sz="2800" dirty="0" err="1" smtClean="0"/>
              <a:t>Shunsuke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err="1" smtClean="0"/>
              <a:t>Inenaga</a:t>
            </a:r>
            <a:r>
              <a:rPr kumimoji="1" lang="en-US" altLang="ja-JP" sz="2800" dirty="0" smtClean="0"/>
              <a:t>, Hideo </a:t>
            </a:r>
            <a:r>
              <a:rPr kumimoji="1" lang="en-US" altLang="ja-JP" sz="2800" dirty="0" err="1" smtClean="0"/>
              <a:t>Bannai</a:t>
            </a:r>
            <a:r>
              <a:rPr kumimoji="1" lang="en-US" altLang="ja-JP" sz="2800" dirty="0" smtClean="0"/>
              <a:t>, Masayuki Takeda</a:t>
            </a:r>
          </a:p>
          <a:p>
            <a:endParaRPr lang="en-US" altLang="ja-JP" sz="2800" dirty="0"/>
          </a:p>
          <a:p>
            <a:r>
              <a:rPr kumimoji="1" lang="en-US" altLang="ja-JP" sz="3600" dirty="0" smtClean="0"/>
              <a:t>Kyushu </a:t>
            </a:r>
            <a:r>
              <a:rPr kumimoji="1" lang="en-US" altLang="ja-JP" sz="3600" dirty="0" smtClean="0"/>
              <a:t>University</a:t>
            </a:r>
            <a:r>
              <a:rPr kumimoji="1" lang="en-US" altLang="ja-JP" sz="3600" dirty="0" smtClean="0"/>
              <a:t>,</a:t>
            </a:r>
            <a:r>
              <a:rPr kumimoji="1" lang="ja-JP" altLang="en-US" sz="3600" dirty="0" smtClean="0"/>
              <a:t> </a:t>
            </a:r>
            <a:r>
              <a:rPr kumimoji="1" lang="en-US" altLang="ja-JP" sz="3600" dirty="0" smtClean="0"/>
              <a:t>Japan</a:t>
            </a:r>
            <a:endParaRPr kumimoji="1" lang="ja-JP" altLang="en-US" sz="36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576970" y="6521432"/>
            <a:ext cx="2559714" cy="365125"/>
          </a:xfrm>
        </p:spPr>
        <p:txBody>
          <a:bodyPr/>
          <a:lstStyle/>
          <a:p>
            <a:r>
              <a:rPr lang="en-US" altLang="ja-JP" dirty="0" smtClean="0"/>
              <a:t>August 24-26,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PSC2015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083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Our Contribution</a:t>
            </a:r>
            <a:endParaRPr kumimoji="1" lang="ja-JP" altLang="en-US" dirty="0"/>
          </a:p>
        </p:txBody>
      </p:sp>
      <p:grpSp>
        <p:nvGrpSpPr>
          <p:cNvPr id="4" name="図形グループ 3"/>
          <p:cNvGrpSpPr/>
          <p:nvPr/>
        </p:nvGrpSpPr>
        <p:grpSpPr>
          <a:xfrm>
            <a:off x="549275" y="862026"/>
            <a:ext cx="8042276" cy="1844278"/>
            <a:chOff x="549275" y="3860587"/>
            <a:chExt cx="8042276" cy="1844278"/>
          </a:xfrm>
        </p:grpSpPr>
        <p:sp>
          <p:nvSpPr>
            <p:cNvPr id="5" name="正方形/長方形 4"/>
            <p:cNvSpPr/>
            <p:nvPr/>
          </p:nvSpPr>
          <p:spPr>
            <a:xfrm>
              <a:off x="549275" y="4078149"/>
              <a:ext cx="8042276" cy="1626716"/>
            </a:xfrm>
            <a:prstGeom prst="rect">
              <a:avLst/>
            </a:prstGeom>
            <a:noFill/>
            <a:ln w="38100" cmpd="dbl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0000" tIns="45720" rIns="144000" bIns="9360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kumimoji="1" lang="en-US" altLang="en-US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Let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= {</a:t>
              </a:r>
              <a:r>
                <a:rPr kumimoji="1" lang="en-US" altLang="ja-JP" sz="2800" i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T</a:t>
              </a:r>
              <a:r>
                <a:rPr kumimoji="1" lang="en-US" altLang="ja-JP" sz="2800" baseline="-250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1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, …, </a:t>
              </a:r>
              <a:r>
                <a:rPr kumimoji="1" lang="en-US" altLang="ja-JP" sz="2800" i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T</a:t>
              </a:r>
              <a:r>
                <a:rPr kumimoji="1" lang="en-US" altLang="ja-JP" sz="2800" i="1" baseline="-250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m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}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be a set of strings.</a:t>
              </a:r>
              <a:r>
                <a:rPr kumimoji="1" lang="ja-JP" altLang="en-US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Calibri"/>
                  <a:cs typeface="Calibri"/>
                </a:rPr>
                <a:t/>
              </a:r>
              <a:br>
                <a:rPr kumimoji="1" lang="en-US" altLang="ja-JP" sz="2800" dirty="0">
                  <a:solidFill>
                    <a:srgbClr val="000000"/>
                  </a:solidFill>
                  <a:latin typeface="Calibri"/>
                  <a:cs typeface="Calibri"/>
                </a:rPr>
              </a:b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Given a pattern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P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and positive integer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(≤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m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)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,</a:t>
              </a:r>
              <a:b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</a:b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compute all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-left-right-maximal extensions of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P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.</a:t>
              </a:r>
              <a:endParaRPr kumimoji="1" lang="en-US" altLang="ja-JP" sz="28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937494" y="3860587"/>
              <a:ext cx="1771839" cy="435121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en-US" sz="2400" b="1" dirty="0" smtClean="0">
                  <a:latin typeface="Calibri"/>
                  <a:cs typeface="Calibri"/>
                </a:rPr>
                <a:t>Problem</a:t>
              </a:r>
              <a:endParaRPr kumimoji="1" lang="ja-JP" altLang="en-US" sz="2400" b="1" dirty="0" smtClean="0">
                <a:latin typeface="Calibri"/>
                <a:cs typeface="Calibri"/>
              </a:endParaRPr>
            </a:p>
          </p:txBody>
        </p:sp>
      </p:grpSp>
      <p:grpSp>
        <p:nvGrpSpPr>
          <p:cNvPr id="7" name="図形グループ 6"/>
          <p:cNvGrpSpPr/>
          <p:nvPr/>
        </p:nvGrpSpPr>
        <p:grpSpPr>
          <a:xfrm>
            <a:off x="549275" y="3018570"/>
            <a:ext cx="8042276" cy="2301190"/>
            <a:chOff x="549275" y="3860587"/>
            <a:chExt cx="8042276" cy="2301190"/>
          </a:xfrm>
        </p:grpSpPr>
        <p:sp>
          <p:nvSpPr>
            <p:cNvPr id="8" name="正方形/長方形 7"/>
            <p:cNvSpPr/>
            <p:nvPr/>
          </p:nvSpPr>
          <p:spPr>
            <a:xfrm>
              <a:off x="549275" y="4078148"/>
              <a:ext cx="8042276" cy="2083629"/>
            </a:xfrm>
            <a:prstGeom prst="rect">
              <a:avLst/>
            </a:prstGeom>
            <a:noFill/>
            <a:ln w="38100" cmpd="dbl">
              <a:solidFill>
                <a:schemeClr val="accent6">
                  <a:lumMod val="60000"/>
                  <a:lumOff val="4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0000" tIns="45720" rIns="144000" bIns="9360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There exists an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O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(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n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log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n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)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-space data structure which can compute the all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-right-maximal extensions of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P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 in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O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(|</a:t>
              </a:r>
              <a:r>
                <a:rPr kumimoji="1" lang="en-US" altLang="ja-JP" sz="2800" i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P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| + </a:t>
              </a:r>
              <a:r>
                <a:rPr kumimoji="1" lang="en-US" altLang="ja-JP" sz="2800" i="1" dirty="0" err="1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occ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log</a:t>
              </a:r>
              <a:r>
                <a:rPr kumimoji="1" lang="en-US" altLang="ja-JP" sz="2800" baseline="300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2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n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+ </a:t>
              </a:r>
              <a:r>
                <a:rPr kumimoji="1" lang="en-US" altLang="ja-JP" sz="2800" i="1" dirty="0" err="1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rocc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log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n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) 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time.</a:t>
              </a:r>
              <a:endParaRPr kumimoji="1" lang="en-US" altLang="ja-JP" sz="28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937494" y="3860587"/>
              <a:ext cx="1771839" cy="435121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chemeClr val="accent6">
                  <a:lumMod val="60000"/>
                  <a:lumOff val="4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en-US" sz="2400" b="1" dirty="0" smtClean="0">
                  <a:latin typeface="Calibri"/>
                  <a:cs typeface="Calibri"/>
                </a:rPr>
                <a:t>Theorem</a:t>
              </a:r>
              <a:endParaRPr kumimoji="1" lang="ja-JP" altLang="en-US" sz="2400" b="1" dirty="0" smtClean="0">
                <a:latin typeface="Calibri"/>
                <a:cs typeface="Calibri"/>
              </a:endParaRPr>
            </a:p>
          </p:txBody>
        </p:sp>
      </p:grpSp>
      <p:sp>
        <p:nvSpPr>
          <p:cNvPr id="11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5329397"/>
            <a:ext cx="8042276" cy="14519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i="1" dirty="0" smtClean="0">
                <a:latin typeface="Times New Roman"/>
                <a:cs typeface="Times New Roman"/>
              </a:rPr>
              <a:t>     n</a:t>
            </a:r>
            <a:r>
              <a:rPr lang="en-US" altLang="ja-JP" dirty="0" smtClean="0">
                <a:latin typeface="Times New Roman"/>
                <a:cs typeface="Times New Roman"/>
              </a:rPr>
              <a:t> </a:t>
            </a:r>
            <a:r>
              <a:rPr lang="en-US" altLang="ja-JP" dirty="0" smtClean="0"/>
              <a:t>: total length of strings in </a:t>
            </a:r>
            <a:r>
              <a:rPr lang="en-US" altLang="ja-JP" i="1" dirty="0" smtClean="0">
                <a:latin typeface="Times New Roman"/>
                <a:cs typeface="Times New Roman"/>
              </a:rPr>
              <a:t>D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i="1" dirty="0" err="1" smtClean="0">
                <a:latin typeface="Times New Roman"/>
                <a:cs typeface="Times New Roman"/>
              </a:rPr>
              <a:t>rocc</a:t>
            </a:r>
            <a:r>
              <a:rPr lang="en-US" altLang="ja-JP" dirty="0" smtClean="0"/>
              <a:t> : number of </a:t>
            </a:r>
            <a:r>
              <a:rPr lang="en-US" altLang="ja-JP" i="1" dirty="0" smtClean="0">
                <a:latin typeface="Times New Roman"/>
                <a:cs typeface="Times New Roman"/>
              </a:rPr>
              <a:t>d</a:t>
            </a:r>
            <a:r>
              <a:rPr lang="en-US" altLang="ja-JP" dirty="0" smtClean="0"/>
              <a:t>-right-maximal extensions of </a:t>
            </a:r>
            <a:r>
              <a:rPr lang="en-US" altLang="ja-JP" i="1" dirty="0" smtClean="0">
                <a:latin typeface="Times New Roman"/>
                <a:cs typeface="Times New Roman"/>
              </a:rPr>
              <a:t>P</a:t>
            </a:r>
            <a:br>
              <a:rPr lang="en-US" altLang="ja-JP" i="1" dirty="0" smtClean="0">
                <a:latin typeface="Times New Roman"/>
                <a:cs typeface="Times New Roman"/>
              </a:rPr>
            </a:br>
            <a:r>
              <a:rPr lang="en-US" altLang="ja-JP" i="1" dirty="0" smtClean="0">
                <a:latin typeface="Times New Roman"/>
                <a:cs typeface="Times New Roman"/>
              </a:rPr>
              <a:t> </a:t>
            </a:r>
            <a:r>
              <a:rPr lang="en-US" altLang="ja-JP" i="1" dirty="0" err="1" smtClean="0">
                <a:latin typeface="Times New Roman"/>
                <a:cs typeface="Times New Roman"/>
              </a:rPr>
              <a:t>occ</a:t>
            </a:r>
            <a:r>
              <a:rPr lang="en-US" altLang="ja-JP" dirty="0" smtClean="0"/>
              <a:t> </a:t>
            </a:r>
            <a:r>
              <a:rPr lang="en-US" altLang="ja-JP" dirty="0"/>
              <a:t>: number of </a:t>
            </a:r>
            <a:r>
              <a:rPr lang="en-US" altLang="ja-JP" i="1" dirty="0">
                <a:latin typeface="Times New Roman"/>
                <a:cs typeface="Times New Roman"/>
              </a:rPr>
              <a:t>d</a:t>
            </a:r>
            <a:r>
              <a:rPr lang="en-US" altLang="ja-JP" dirty="0"/>
              <a:t>-left-</a:t>
            </a:r>
            <a:r>
              <a:rPr lang="en-US" altLang="ja-JP" dirty="0" smtClean="0"/>
              <a:t>right-maximal </a:t>
            </a:r>
            <a:r>
              <a:rPr lang="en-US" altLang="ja-JP" dirty="0"/>
              <a:t>extensions of </a:t>
            </a:r>
            <a:r>
              <a:rPr lang="en-US" altLang="ja-JP" i="1" dirty="0" smtClean="0">
                <a:latin typeface="Times New Roman"/>
                <a:cs typeface="Times New Roman"/>
              </a:rPr>
              <a:t>P</a:t>
            </a:r>
            <a:endParaRPr lang="en-US" altLang="ja-JP" i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79327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813185"/>
            <a:ext cx="8042276" cy="1048096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/>
              <a:t>Each answer </a:t>
            </a:r>
            <a:r>
              <a:rPr lang="en-US" altLang="ja-JP" dirty="0" smtClean="0"/>
              <a:t>may not correspond to </a:t>
            </a:r>
            <a:r>
              <a:rPr lang="en-US" altLang="ja-JP" dirty="0"/>
              <a:t>a branching node in </a:t>
            </a:r>
            <a:r>
              <a:rPr lang="en-US" altLang="ja-JP" i="1" dirty="0">
                <a:latin typeface="Times New Roman"/>
                <a:cs typeface="Times New Roman"/>
              </a:rPr>
              <a:t>GST</a:t>
            </a:r>
            <a:r>
              <a:rPr lang="en-US" altLang="ja-JP" i="1" baseline="-25000" dirty="0">
                <a:latin typeface="Times New Roman"/>
                <a:cs typeface="Times New Roman"/>
              </a:rPr>
              <a:t>D</a:t>
            </a:r>
            <a:r>
              <a:rPr lang="en-US" altLang="ja-JP" dirty="0">
                <a:latin typeface="Times New Roman"/>
                <a:cs typeface="Times New Roman"/>
              </a:rPr>
              <a:t>(</a:t>
            </a:r>
            <a:r>
              <a:rPr lang="en-US" altLang="ja-JP" i="1" dirty="0">
                <a:latin typeface="Times New Roman"/>
                <a:cs typeface="Times New Roman"/>
              </a:rPr>
              <a:t>L</a:t>
            </a:r>
            <a:r>
              <a:rPr lang="en-US" altLang="ja-JP" dirty="0">
                <a:latin typeface="Times New Roman"/>
                <a:cs typeface="Times New Roman"/>
              </a:rPr>
              <a:t>(</a:t>
            </a:r>
            <a:r>
              <a:rPr lang="en-US" altLang="ja-JP" i="1" dirty="0">
                <a:latin typeface="Times New Roman"/>
                <a:cs typeface="Times New Roman"/>
              </a:rPr>
              <a:t>P</a:t>
            </a:r>
            <a:r>
              <a:rPr lang="en-US" altLang="ja-JP" dirty="0">
                <a:latin typeface="Times New Roman"/>
                <a:cs typeface="Times New Roman"/>
              </a:rPr>
              <a:t>))</a:t>
            </a:r>
            <a:r>
              <a:rPr lang="en-US" altLang="ja-JP" dirty="0"/>
              <a:t>. 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i="1" dirty="0"/>
              <a:t>d</a:t>
            </a:r>
            <a:r>
              <a:rPr lang="en-US" altLang="ja-JP" dirty="0" smtClean="0"/>
              <a:t>-Left-Right</a:t>
            </a:r>
            <a:r>
              <a:rPr lang="en-US" altLang="ja-JP" dirty="0"/>
              <a:t>-</a:t>
            </a:r>
            <a:r>
              <a:rPr lang="en-US" altLang="ja-JP" dirty="0" smtClean="0"/>
              <a:t>Maximal</a:t>
            </a:r>
            <a:r>
              <a:rPr lang="ja-JP" altLang="en-US" dirty="0" smtClean="0"/>
              <a:t> </a:t>
            </a:r>
            <a:r>
              <a:rPr lang="en-US" altLang="ja-JP" dirty="0"/>
              <a:t>Generic</a:t>
            </a:r>
            <a:r>
              <a:rPr lang="ja-JP" altLang="en-US" dirty="0"/>
              <a:t> </a:t>
            </a:r>
            <a:r>
              <a:rPr lang="en-US" altLang="ja-JP" dirty="0"/>
              <a:t>Words</a:t>
            </a:r>
            <a:endParaRPr kumimoji="1" lang="ja-JP" altLang="en-US" dirty="0"/>
          </a:p>
        </p:txBody>
      </p:sp>
      <p:sp>
        <p:nvSpPr>
          <p:cNvPr id="4" name="コンテンツ プレースホルダー 1"/>
          <p:cNvSpPr txBox="1">
            <a:spLocks/>
          </p:cNvSpPr>
          <p:nvPr/>
        </p:nvSpPr>
        <p:spPr>
          <a:xfrm>
            <a:off x="549275" y="1855259"/>
            <a:ext cx="1465087" cy="5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u="sng" smtClean="0"/>
              <a:t>Example</a:t>
            </a:r>
            <a:endParaRPr lang="en-US" altLang="ja-JP" u="sng" dirty="0" smtClean="0"/>
          </a:p>
        </p:txBody>
      </p:sp>
      <p:sp>
        <p:nvSpPr>
          <p:cNvPr id="5" name="コンテンツ プレースホルダー 1"/>
          <p:cNvSpPr txBox="1">
            <a:spLocks/>
          </p:cNvSpPr>
          <p:nvPr/>
        </p:nvSpPr>
        <p:spPr>
          <a:xfrm>
            <a:off x="2090990" y="1855259"/>
            <a:ext cx="6544346" cy="5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i="1" dirty="0" smtClean="0">
                <a:latin typeface="Times New Roman"/>
                <a:cs typeface="Times New Roman"/>
              </a:rPr>
              <a:t>T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1</a:t>
            </a:r>
            <a:r>
              <a:rPr lang="en-US" altLang="ja-JP" dirty="0" smtClean="0">
                <a:latin typeface="Times New Roman"/>
                <a:cs typeface="Times New Roman"/>
              </a:rPr>
              <a:t> =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</a:t>
            </a:r>
            <a:r>
              <a:rPr lang="en-US" altLang="ja-JP" dirty="0" err="1" smtClean="0">
                <a:solidFill>
                  <a:srgbClr val="000000"/>
                </a:solidFill>
              </a:rPr>
              <a:t>abaa</a:t>
            </a:r>
            <a:r>
              <a:rPr lang="en-US" altLang="ja-JP" dirty="0" err="1" smtClean="0"/>
              <a:t>b</a:t>
            </a:r>
            <a:r>
              <a:rPr lang="en-US" altLang="ja-JP" dirty="0" smtClean="0"/>
              <a:t>, </a:t>
            </a:r>
            <a:r>
              <a:rPr lang="en-US" altLang="ja-JP" i="1" dirty="0" smtClean="0">
                <a:latin typeface="Times New Roman"/>
                <a:cs typeface="Times New Roman"/>
              </a:rPr>
              <a:t>T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2</a:t>
            </a:r>
            <a:r>
              <a:rPr lang="en-US" altLang="ja-JP" dirty="0" smtClean="0">
                <a:latin typeface="Times New Roman"/>
                <a:cs typeface="Times New Roman"/>
              </a:rPr>
              <a:t> </a:t>
            </a:r>
            <a:r>
              <a:rPr lang="en-US" altLang="ja-JP" dirty="0">
                <a:latin typeface="Times New Roman"/>
                <a:cs typeface="Times New Roman"/>
              </a:rPr>
              <a:t>=</a:t>
            </a:r>
            <a:r>
              <a:rPr lang="en-US" altLang="ja-JP" dirty="0"/>
              <a:t> </a:t>
            </a:r>
            <a:r>
              <a:rPr lang="en-US" altLang="ja-JP" dirty="0" err="1" smtClean="0"/>
              <a:t>aabab</a:t>
            </a:r>
            <a:r>
              <a:rPr lang="en-US" altLang="ja-JP" dirty="0" smtClean="0"/>
              <a:t>, </a:t>
            </a:r>
            <a:r>
              <a:rPr lang="en-US" altLang="ja-JP" i="1" dirty="0" smtClean="0">
                <a:latin typeface="Times New Roman"/>
                <a:cs typeface="Times New Roman"/>
              </a:rPr>
              <a:t>T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3</a:t>
            </a:r>
            <a:r>
              <a:rPr lang="en-US" altLang="ja-JP" dirty="0" smtClean="0">
                <a:latin typeface="Times New Roman"/>
                <a:cs typeface="Times New Roman"/>
              </a:rPr>
              <a:t> </a:t>
            </a:r>
            <a:r>
              <a:rPr lang="en-US" altLang="ja-JP" dirty="0">
                <a:latin typeface="Times New Roman"/>
                <a:cs typeface="Times New Roman"/>
              </a:rPr>
              <a:t>=</a:t>
            </a:r>
            <a:r>
              <a:rPr lang="en-US" altLang="ja-JP" dirty="0"/>
              <a:t> </a:t>
            </a:r>
            <a:r>
              <a:rPr lang="en-US" altLang="ja-JP" dirty="0" err="1" smtClean="0"/>
              <a:t>b</a:t>
            </a:r>
            <a:r>
              <a:rPr lang="en-US" altLang="ja-JP" dirty="0" err="1" smtClean="0">
                <a:solidFill>
                  <a:srgbClr val="000000"/>
                </a:solidFill>
              </a:rPr>
              <a:t>abaa</a:t>
            </a:r>
            <a:r>
              <a:rPr lang="en-US" altLang="ja-JP" dirty="0" err="1" smtClean="0"/>
              <a:t>a</a:t>
            </a:r>
            <a:endParaRPr lang="en-US" altLang="ja-JP" dirty="0"/>
          </a:p>
        </p:txBody>
      </p:sp>
      <p:grpSp>
        <p:nvGrpSpPr>
          <p:cNvPr id="6" name="図形グループ 5"/>
          <p:cNvGrpSpPr/>
          <p:nvPr/>
        </p:nvGrpSpPr>
        <p:grpSpPr>
          <a:xfrm>
            <a:off x="320456" y="3017967"/>
            <a:ext cx="8556763" cy="3740940"/>
            <a:chOff x="320456" y="3017967"/>
            <a:chExt cx="8556763" cy="3740940"/>
          </a:xfrm>
        </p:grpSpPr>
        <p:sp>
          <p:nvSpPr>
            <p:cNvPr id="117" name="二等辺三角形 116"/>
            <p:cNvSpPr/>
            <p:nvPr/>
          </p:nvSpPr>
          <p:spPr>
            <a:xfrm>
              <a:off x="2710733" y="4307212"/>
              <a:ext cx="3283604" cy="2451695"/>
            </a:xfrm>
            <a:prstGeom prst="triangl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28575" cmpd="sng">
              <a:noFill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7" name="フリーフォーム 6"/>
            <p:cNvSpPr/>
            <p:nvPr/>
          </p:nvSpPr>
          <p:spPr>
            <a:xfrm>
              <a:off x="2909016" y="3262734"/>
              <a:ext cx="1853204" cy="1291948"/>
            </a:xfrm>
            <a:custGeom>
              <a:avLst/>
              <a:gdLst>
                <a:gd name="connsiteX0" fmla="*/ 1853204 w 1853204"/>
                <a:gd name="connsiteY0" fmla="*/ 0 h 1291948"/>
                <a:gd name="connsiteX1" fmla="*/ 3056 w 1853204"/>
                <a:gd name="connsiteY1" fmla="*/ 777358 h 1291948"/>
                <a:gd name="connsiteX2" fmla="*/ 1382456 w 1853204"/>
                <a:gd name="connsiteY2" fmla="*/ 1291948 h 1291948"/>
                <a:gd name="connsiteX3" fmla="*/ 1382456 w 1853204"/>
                <a:gd name="connsiteY3" fmla="*/ 1291948 h 1291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53204" h="1291948">
                  <a:moveTo>
                    <a:pt x="1853204" y="0"/>
                  </a:moveTo>
                  <a:cubicBezTo>
                    <a:pt x="967359" y="281016"/>
                    <a:pt x="81514" y="562033"/>
                    <a:pt x="3056" y="777358"/>
                  </a:cubicBezTo>
                  <a:cubicBezTo>
                    <a:pt x="-75402" y="992683"/>
                    <a:pt x="1382456" y="1291948"/>
                    <a:pt x="1382456" y="1291948"/>
                  </a:cubicBezTo>
                  <a:lnTo>
                    <a:pt x="1382456" y="1291948"/>
                  </a:lnTo>
                </a:path>
              </a:pathLst>
            </a:custGeom>
            <a:ln w="381000" cmpd="sng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>
              <a:spLocks noChangeAspect="1"/>
            </p:cNvSpPr>
            <p:nvPr/>
          </p:nvSpPr>
          <p:spPr>
            <a:xfrm>
              <a:off x="8589219" y="3274077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1</a:t>
              </a:r>
              <a:endParaRPr kumimoji="1" lang="ja-JP" altLang="en-US" dirty="0" smtClean="0"/>
            </a:p>
          </p:txBody>
        </p:sp>
        <p:sp>
          <p:nvSpPr>
            <p:cNvPr id="9" name="円/楕円 8"/>
            <p:cNvSpPr>
              <a:spLocks noChangeAspect="1"/>
            </p:cNvSpPr>
            <p:nvPr/>
          </p:nvSpPr>
          <p:spPr>
            <a:xfrm>
              <a:off x="8503100" y="3621189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2</a:t>
              </a:r>
              <a:endParaRPr kumimoji="1" lang="ja-JP" altLang="en-US" dirty="0" smtClean="0"/>
            </a:p>
          </p:txBody>
        </p:sp>
        <p:sp>
          <p:nvSpPr>
            <p:cNvPr id="10" name="円/楕円 9"/>
            <p:cNvSpPr>
              <a:spLocks noChangeAspect="1"/>
            </p:cNvSpPr>
            <p:nvPr/>
          </p:nvSpPr>
          <p:spPr>
            <a:xfrm>
              <a:off x="8416980" y="3979251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3</a:t>
              </a:r>
              <a:endParaRPr kumimoji="1" lang="ja-JP" altLang="en-US" dirty="0" smtClean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708023" y="5899308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3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2" name="円/楕円 11"/>
            <p:cNvSpPr>
              <a:spLocks noChangeAspect="1"/>
            </p:cNvSpPr>
            <p:nvPr/>
          </p:nvSpPr>
          <p:spPr>
            <a:xfrm>
              <a:off x="2328103" y="5561333"/>
              <a:ext cx="177135" cy="177135"/>
            </a:xfrm>
            <a:prstGeom prst="ellipse">
              <a:avLst/>
            </a:prstGeom>
            <a:solidFill>
              <a:srgbClr val="0000FF"/>
            </a:solidFill>
            <a:ln w="28575" cmpd="sng">
              <a:solidFill>
                <a:srgbClr val="0000FF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4826915" y="3144431"/>
              <a:ext cx="161461" cy="161461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14" name="円/楕円 13"/>
            <p:cNvSpPr>
              <a:spLocks noChangeAspect="1"/>
            </p:cNvSpPr>
            <p:nvPr/>
          </p:nvSpPr>
          <p:spPr>
            <a:xfrm>
              <a:off x="1415436" y="6299418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1</a:t>
              </a:r>
              <a:endParaRPr kumimoji="1" lang="ja-JP" altLang="en-US" dirty="0" smtClean="0"/>
            </a:p>
          </p:txBody>
        </p:sp>
        <p:sp>
          <p:nvSpPr>
            <p:cNvPr id="15" name="円/楕円 14"/>
            <p:cNvSpPr>
              <a:spLocks noChangeAspect="1"/>
            </p:cNvSpPr>
            <p:nvPr/>
          </p:nvSpPr>
          <p:spPr>
            <a:xfrm>
              <a:off x="1962926" y="6299418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1</a:t>
              </a:r>
              <a:endParaRPr kumimoji="1" lang="ja-JP" altLang="en-US" dirty="0" smtClean="0"/>
            </a:p>
          </p:txBody>
        </p:sp>
        <p:sp>
          <p:nvSpPr>
            <p:cNvPr id="16" name="円/楕円 15"/>
            <p:cNvSpPr>
              <a:spLocks noChangeAspect="1"/>
            </p:cNvSpPr>
            <p:nvPr/>
          </p:nvSpPr>
          <p:spPr>
            <a:xfrm>
              <a:off x="2510416" y="6299418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2</a:t>
              </a:r>
              <a:endParaRPr kumimoji="1" lang="ja-JP" altLang="en-US" dirty="0" smtClean="0"/>
            </a:p>
          </p:txBody>
        </p:sp>
        <p:cxnSp>
          <p:nvCxnSpPr>
            <p:cNvPr id="17" name="直線コネクタ 16"/>
            <p:cNvCxnSpPr>
              <a:stCxn id="63" idx="4"/>
              <a:endCxn id="66" idx="0"/>
            </p:cNvCxnSpPr>
            <p:nvPr/>
          </p:nvCxnSpPr>
          <p:spPr>
            <a:xfrm>
              <a:off x="2908463" y="4125890"/>
              <a:ext cx="2483403" cy="268409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>
              <a:stCxn id="12" idx="4"/>
              <a:endCxn id="15" idx="0"/>
            </p:cNvCxnSpPr>
            <p:nvPr/>
          </p:nvCxnSpPr>
          <p:spPr>
            <a:xfrm flipH="1">
              <a:off x="2106926" y="5738468"/>
              <a:ext cx="309745" cy="560950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>
              <a:stCxn id="12" idx="4"/>
              <a:endCxn id="16" idx="0"/>
            </p:cNvCxnSpPr>
            <p:nvPr/>
          </p:nvCxnSpPr>
          <p:spPr>
            <a:xfrm>
              <a:off x="2416671" y="5738468"/>
              <a:ext cx="237745" cy="560950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円/楕円 19"/>
            <p:cNvSpPr/>
            <p:nvPr/>
          </p:nvSpPr>
          <p:spPr>
            <a:xfrm>
              <a:off x="2054358" y="5086024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cxnSp>
          <p:nvCxnSpPr>
            <p:cNvPr id="21" name="直線コネクタ 20"/>
            <p:cNvCxnSpPr>
              <a:stCxn id="20" idx="4"/>
              <a:endCxn id="12" idx="0"/>
            </p:cNvCxnSpPr>
            <p:nvPr/>
          </p:nvCxnSpPr>
          <p:spPr>
            <a:xfrm>
              <a:off x="2106926" y="5191159"/>
              <a:ext cx="309745" cy="370174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>
              <a:stCxn id="20" idx="4"/>
              <a:endCxn id="14" idx="0"/>
            </p:cNvCxnSpPr>
            <p:nvPr/>
          </p:nvCxnSpPr>
          <p:spPr>
            <a:xfrm flipH="1">
              <a:off x="1559436" y="5191159"/>
              <a:ext cx="547490" cy="1108259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円/楕円 22"/>
            <p:cNvSpPr>
              <a:spLocks noChangeAspect="1"/>
            </p:cNvSpPr>
            <p:nvPr/>
          </p:nvSpPr>
          <p:spPr>
            <a:xfrm>
              <a:off x="320456" y="6299418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3</a:t>
              </a:r>
              <a:endParaRPr kumimoji="1" lang="ja-JP" altLang="en-US" dirty="0" smtClean="0"/>
            </a:p>
          </p:txBody>
        </p:sp>
        <p:sp>
          <p:nvSpPr>
            <p:cNvPr id="24" name="円/楕円 23"/>
            <p:cNvSpPr>
              <a:spLocks noChangeAspect="1"/>
            </p:cNvSpPr>
            <p:nvPr/>
          </p:nvSpPr>
          <p:spPr>
            <a:xfrm>
              <a:off x="867946" y="6299418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3</a:t>
              </a:r>
              <a:endParaRPr kumimoji="1" lang="ja-JP" altLang="en-US" dirty="0" smtClean="0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1506869" y="4479327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cxnSp>
          <p:nvCxnSpPr>
            <p:cNvPr id="26" name="直線コネクタ 25"/>
            <p:cNvCxnSpPr>
              <a:stCxn id="25" idx="4"/>
              <a:endCxn id="20" idx="0"/>
            </p:cNvCxnSpPr>
            <p:nvPr/>
          </p:nvCxnSpPr>
          <p:spPr>
            <a:xfrm>
              <a:off x="1559437" y="4584462"/>
              <a:ext cx="547489" cy="501562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>
              <a:stCxn id="25" idx="4"/>
              <a:endCxn id="23" idx="0"/>
            </p:cNvCxnSpPr>
            <p:nvPr/>
          </p:nvCxnSpPr>
          <p:spPr>
            <a:xfrm flipH="1">
              <a:off x="464456" y="4584462"/>
              <a:ext cx="1094981" cy="1714956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>
              <a:stCxn id="25" idx="4"/>
              <a:endCxn id="24" idx="0"/>
            </p:cNvCxnSpPr>
            <p:nvPr/>
          </p:nvCxnSpPr>
          <p:spPr>
            <a:xfrm flipH="1">
              <a:off x="1011946" y="4584462"/>
              <a:ext cx="547491" cy="1714956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円/楕円 28"/>
            <p:cNvSpPr>
              <a:spLocks noChangeAspect="1"/>
            </p:cNvSpPr>
            <p:nvPr/>
          </p:nvSpPr>
          <p:spPr>
            <a:xfrm>
              <a:off x="4485219" y="5506588"/>
              <a:ext cx="177135" cy="177135"/>
            </a:xfrm>
            <a:prstGeom prst="ellipse">
              <a:avLst/>
            </a:prstGeom>
            <a:solidFill>
              <a:srgbClr val="FF0000"/>
            </a:solidFill>
            <a:ln w="28575" cmpd="sng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30" name="円/楕円 29"/>
            <p:cNvSpPr>
              <a:spLocks noChangeAspect="1"/>
            </p:cNvSpPr>
            <p:nvPr/>
          </p:nvSpPr>
          <p:spPr>
            <a:xfrm>
              <a:off x="5247866" y="6299418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/>
                <a:t>2</a:t>
              </a:r>
              <a:endParaRPr kumimoji="1" lang="ja-JP" altLang="en-US" dirty="0" smtClean="0"/>
            </a:p>
          </p:txBody>
        </p:sp>
        <p:sp>
          <p:nvSpPr>
            <p:cNvPr id="31" name="円/楕円 30"/>
            <p:cNvSpPr>
              <a:spLocks noChangeAspect="1"/>
            </p:cNvSpPr>
            <p:nvPr/>
          </p:nvSpPr>
          <p:spPr>
            <a:xfrm>
              <a:off x="4152886" y="6299418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/>
                <a:t>3</a:t>
              </a:r>
              <a:endParaRPr kumimoji="1" lang="ja-JP" altLang="en-US" dirty="0" smtClean="0"/>
            </a:p>
          </p:txBody>
        </p:sp>
        <p:sp>
          <p:nvSpPr>
            <p:cNvPr id="32" name="円/楕円 31"/>
            <p:cNvSpPr>
              <a:spLocks noChangeAspect="1"/>
            </p:cNvSpPr>
            <p:nvPr/>
          </p:nvSpPr>
          <p:spPr>
            <a:xfrm>
              <a:off x="4700376" y="6299418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1</a:t>
              </a:r>
              <a:endParaRPr kumimoji="1" lang="ja-JP" altLang="en-US" dirty="0" smtClean="0"/>
            </a:p>
          </p:txBody>
        </p:sp>
        <p:cxnSp>
          <p:nvCxnSpPr>
            <p:cNvPr id="33" name="直線コネクタ 32"/>
            <p:cNvCxnSpPr>
              <a:stCxn id="29" idx="4"/>
              <a:endCxn id="31" idx="0"/>
            </p:cNvCxnSpPr>
            <p:nvPr/>
          </p:nvCxnSpPr>
          <p:spPr>
            <a:xfrm flipH="1">
              <a:off x="4296886" y="5683723"/>
              <a:ext cx="276901" cy="615695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>
              <a:stCxn id="29" idx="4"/>
              <a:endCxn id="32" idx="0"/>
            </p:cNvCxnSpPr>
            <p:nvPr/>
          </p:nvCxnSpPr>
          <p:spPr>
            <a:xfrm>
              <a:off x="4573787" y="5683723"/>
              <a:ext cx="270589" cy="615695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円/楕円 34"/>
            <p:cNvSpPr/>
            <p:nvPr/>
          </p:nvSpPr>
          <p:spPr>
            <a:xfrm>
              <a:off x="4791808" y="5086024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cxnSp>
          <p:nvCxnSpPr>
            <p:cNvPr id="36" name="直線コネクタ 35"/>
            <p:cNvCxnSpPr>
              <a:stCxn id="35" idx="4"/>
              <a:endCxn id="29" idx="0"/>
            </p:cNvCxnSpPr>
            <p:nvPr/>
          </p:nvCxnSpPr>
          <p:spPr>
            <a:xfrm flipH="1">
              <a:off x="4573787" y="5191159"/>
              <a:ext cx="270589" cy="315429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>
              <a:stCxn id="35" idx="4"/>
              <a:endCxn id="30" idx="0"/>
            </p:cNvCxnSpPr>
            <p:nvPr/>
          </p:nvCxnSpPr>
          <p:spPr>
            <a:xfrm>
              <a:off x="4844376" y="5191159"/>
              <a:ext cx="547490" cy="1108259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円/楕円 37"/>
            <p:cNvSpPr>
              <a:spLocks noChangeAspect="1"/>
            </p:cNvSpPr>
            <p:nvPr/>
          </p:nvSpPr>
          <p:spPr>
            <a:xfrm>
              <a:off x="3057906" y="6299418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/>
                <a:t>1</a:t>
              </a:r>
              <a:endParaRPr kumimoji="1" lang="ja-JP" altLang="en-US" dirty="0" smtClean="0"/>
            </a:p>
          </p:txBody>
        </p:sp>
        <p:sp>
          <p:nvSpPr>
            <p:cNvPr id="39" name="円/楕円 38"/>
            <p:cNvSpPr>
              <a:spLocks noChangeAspect="1"/>
            </p:cNvSpPr>
            <p:nvPr/>
          </p:nvSpPr>
          <p:spPr>
            <a:xfrm>
              <a:off x="3605396" y="6299418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/>
                <a:t>2</a:t>
              </a:r>
              <a:endParaRPr kumimoji="1" lang="ja-JP" altLang="en-US" dirty="0" smtClean="0"/>
            </a:p>
          </p:txBody>
        </p:sp>
        <p:sp>
          <p:nvSpPr>
            <p:cNvPr id="40" name="円/楕円 39"/>
            <p:cNvSpPr/>
            <p:nvPr/>
          </p:nvSpPr>
          <p:spPr>
            <a:xfrm>
              <a:off x="4244318" y="4479327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cxnSp>
          <p:nvCxnSpPr>
            <p:cNvPr id="41" name="直線コネクタ 40"/>
            <p:cNvCxnSpPr>
              <a:stCxn id="40" idx="4"/>
              <a:endCxn id="35" idx="0"/>
            </p:cNvCxnSpPr>
            <p:nvPr/>
          </p:nvCxnSpPr>
          <p:spPr>
            <a:xfrm>
              <a:off x="4296886" y="4584462"/>
              <a:ext cx="547490" cy="501562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>
              <a:stCxn id="40" idx="4"/>
              <a:endCxn id="38" idx="0"/>
            </p:cNvCxnSpPr>
            <p:nvPr/>
          </p:nvCxnSpPr>
          <p:spPr>
            <a:xfrm flipH="1">
              <a:off x="3201906" y="4584462"/>
              <a:ext cx="1094980" cy="1714956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>
              <a:stCxn id="40" idx="4"/>
              <a:endCxn id="39" idx="0"/>
            </p:cNvCxnSpPr>
            <p:nvPr/>
          </p:nvCxnSpPr>
          <p:spPr>
            <a:xfrm flipH="1">
              <a:off x="3749396" y="4584462"/>
              <a:ext cx="547490" cy="1714956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円/楕円 43"/>
            <p:cNvSpPr>
              <a:spLocks noChangeAspect="1"/>
            </p:cNvSpPr>
            <p:nvPr/>
          </p:nvSpPr>
          <p:spPr>
            <a:xfrm>
              <a:off x="5795356" y="6299418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3</a:t>
              </a:r>
              <a:endParaRPr kumimoji="1" lang="ja-JP" altLang="en-US" dirty="0" smtClean="0"/>
            </a:p>
          </p:txBody>
        </p:sp>
        <p:sp>
          <p:nvSpPr>
            <p:cNvPr id="45" name="円/楕円 44"/>
            <p:cNvSpPr>
              <a:spLocks noChangeAspect="1"/>
            </p:cNvSpPr>
            <p:nvPr/>
          </p:nvSpPr>
          <p:spPr>
            <a:xfrm>
              <a:off x="6342846" y="6299418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1</a:t>
              </a:r>
              <a:endParaRPr kumimoji="1" lang="ja-JP" altLang="en-US" dirty="0" smtClean="0"/>
            </a:p>
          </p:txBody>
        </p:sp>
        <p:sp>
          <p:nvSpPr>
            <p:cNvPr id="46" name="円/楕円 45"/>
            <p:cNvSpPr>
              <a:spLocks noChangeAspect="1"/>
            </p:cNvSpPr>
            <p:nvPr/>
          </p:nvSpPr>
          <p:spPr>
            <a:xfrm>
              <a:off x="6890336" y="6299418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3</a:t>
              </a:r>
              <a:endParaRPr kumimoji="1" lang="ja-JP" altLang="en-US" dirty="0" smtClean="0"/>
            </a:p>
          </p:txBody>
        </p:sp>
        <p:sp>
          <p:nvSpPr>
            <p:cNvPr id="47" name="円/楕円 46"/>
            <p:cNvSpPr>
              <a:spLocks noChangeAspect="1"/>
            </p:cNvSpPr>
            <p:nvPr/>
          </p:nvSpPr>
          <p:spPr>
            <a:xfrm>
              <a:off x="7437826" y="6299418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/>
                <a:t>2</a:t>
              </a:r>
              <a:endParaRPr kumimoji="1" lang="ja-JP" altLang="en-US" dirty="0" smtClean="0"/>
            </a:p>
          </p:txBody>
        </p:sp>
        <p:sp>
          <p:nvSpPr>
            <p:cNvPr id="48" name="円/楕円 47"/>
            <p:cNvSpPr/>
            <p:nvPr/>
          </p:nvSpPr>
          <p:spPr>
            <a:xfrm>
              <a:off x="6160533" y="5086024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7255513" y="5086024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50" name="円/楕円 49"/>
            <p:cNvSpPr/>
            <p:nvPr/>
          </p:nvSpPr>
          <p:spPr>
            <a:xfrm>
              <a:off x="6708023" y="4479327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cxnSp>
          <p:nvCxnSpPr>
            <p:cNvPr id="51" name="直線コネクタ 50"/>
            <p:cNvCxnSpPr>
              <a:stCxn id="49" idx="4"/>
              <a:endCxn id="47" idx="0"/>
            </p:cNvCxnSpPr>
            <p:nvPr/>
          </p:nvCxnSpPr>
          <p:spPr>
            <a:xfrm>
              <a:off x="7308081" y="5191159"/>
              <a:ext cx="273745" cy="1108259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>
              <a:stCxn id="48" idx="4"/>
              <a:endCxn id="45" idx="0"/>
            </p:cNvCxnSpPr>
            <p:nvPr/>
          </p:nvCxnSpPr>
          <p:spPr>
            <a:xfrm>
              <a:off x="6213101" y="5191159"/>
              <a:ext cx="273745" cy="1108259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>
              <a:stCxn id="44" idx="0"/>
              <a:endCxn id="48" idx="4"/>
            </p:cNvCxnSpPr>
            <p:nvPr/>
          </p:nvCxnSpPr>
          <p:spPr>
            <a:xfrm flipV="1">
              <a:off x="5939356" y="5191159"/>
              <a:ext cx="273745" cy="1108259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>
              <a:stCxn id="50" idx="4"/>
              <a:endCxn id="48" idx="0"/>
            </p:cNvCxnSpPr>
            <p:nvPr/>
          </p:nvCxnSpPr>
          <p:spPr>
            <a:xfrm flipH="1">
              <a:off x="6213101" y="4584462"/>
              <a:ext cx="547490" cy="501562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>
              <a:stCxn id="50" idx="4"/>
              <a:endCxn id="49" idx="0"/>
            </p:cNvCxnSpPr>
            <p:nvPr/>
          </p:nvCxnSpPr>
          <p:spPr>
            <a:xfrm>
              <a:off x="6760591" y="4584462"/>
              <a:ext cx="547490" cy="501562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/>
            <p:cNvCxnSpPr>
              <a:stCxn id="49" idx="4"/>
              <a:endCxn id="46" idx="0"/>
            </p:cNvCxnSpPr>
            <p:nvPr/>
          </p:nvCxnSpPr>
          <p:spPr>
            <a:xfrm flipH="1">
              <a:off x="7034336" y="5191159"/>
              <a:ext cx="273745" cy="1108259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円/楕円 56"/>
            <p:cNvSpPr/>
            <p:nvPr/>
          </p:nvSpPr>
          <p:spPr>
            <a:xfrm>
              <a:off x="7321198" y="4020755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58" name="円/楕円 57"/>
            <p:cNvSpPr>
              <a:spLocks noChangeAspect="1"/>
            </p:cNvSpPr>
            <p:nvPr/>
          </p:nvSpPr>
          <p:spPr>
            <a:xfrm>
              <a:off x="7985316" y="6299418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1</a:t>
              </a:r>
              <a:endParaRPr kumimoji="1" lang="ja-JP" altLang="en-US" dirty="0" smtClean="0"/>
            </a:p>
          </p:txBody>
        </p:sp>
        <p:sp>
          <p:nvSpPr>
            <p:cNvPr id="59" name="円/楕円 58"/>
            <p:cNvSpPr>
              <a:spLocks noChangeAspect="1"/>
            </p:cNvSpPr>
            <p:nvPr/>
          </p:nvSpPr>
          <p:spPr>
            <a:xfrm>
              <a:off x="8532800" y="6299418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2</a:t>
              </a:r>
              <a:endParaRPr kumimoji="1" lang="ja-JP" altLang="en-US" dirty="0" smtClean="0"/>
            </a:p>
          </p:txBody>
        </p:sp>
        <p:cxnSp>
          <p:nvCxnSpPr>
            <p:cNvPr id="60" name="直線コネクタ 59"/>
            <p:cNvCxnSpPr>
              <a:stCxn id="57" idx="4"/>
              <a:endCxn id="59" idx="0"/>
            </p:cNvCxnSpPr>
            <p:nvPr/>
          </p:nvCxnSpPr>
          <p:spPr>
            <a:xfrm>
              <a:off x="7373766" y="4125890"/>
              <a:ext cx="1303034" cy="2173528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>
              <a:stCxn id="57" idx="4"/>
              <a:endCxn id="58" idx="0"/>
            </p:cNvCxnSpPr>
            <p:nvPr/>
          </p:nvCxnSpPr>
          <p:spPr>
            <a:xfrm>
              <a:off x="7373766" y="4125890"/>
              <a:ext cx="755550" cy="2173528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>
              <a:stCxn id="57" idx="4"/>
              <a:endCxn id="50" idx="0"/>
            </p:cNvCxnSpPr>
            <p:nvPr/>
          </p:nvCxnSpPr>
          <p:spPr>
            <a:xfrm flipH="1">
              <a:off x="6760591" y="4125890"/>
              <a:ext cx="613175" cy="353437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円/楕円 62"/>
            <p:cNvSpPr/>
            <p:nvPr/>
          </p:nvSpPr>
          <p:spPr>
            <a:xfrm>
              <a:off x="2855895" y="4020755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cxnSp>
          <p:nvCxnSpPr>
            <p:cNvPr id="64" name="直線コネクタ 63"/>
            <p:cNvCxnSpPr>
              <a:stCxn id="63" idx="4"/>
              <a:endCxn id="40" idx="0"/>
            </p:cNvCxnSpPr>
            <p:nvPr/>
          </p:nvCxnSpPr>
          <p:spPr>
            <a:xfrm>
              <a:off x="2908463" y="4125890"/>
              <a:ext cx="1388423" cy="353437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>
              <a:stCxn id="63" idx="4"/>
              <a:endCxn id="25" idx="0"/>
            </p:cNvCxnSpPr>
            <p:nvPr/>
          </p:nvCxnSpPr>
          <p:spPr>
            <a:xfrm flipH="1">
              <a:off x="1559437" y="4125890"/>
              <a:ext cx="1349026" cy="353437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円/楕円 65"/>
            <p:cNvSpPr>
              <a:spLocks noChangeAspect="1"/>
            </p:cNvSpPr>
            <p:nvPr/>
          </p:nvSpPr>
          <p:spPr>
            <a:xfrm>
              <a:off x="5247866" y="4394299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/>
                <a:t>3</a:t>
              </a:r>
              <a:endParaRPr kumimoji="1" lang="ja-JP" altLang="en-US" dirty="0" smtClean="0"/>
            </a:p>
          </p:txBody>
        </p:sp>
        <p:cxnSp>
          <p:nvCxnSpPr>
            <p:cNvPr id="67" name="直線コネクタ 66"/>
            <p:cNvCxnSpPr>
              <a:stCxn id="13" idx="4"/>
              <a:endCxn id="63" idx="1"/>
            </p:cNvCxnSpPr>
            <p:nvPr/>
          </p:nvCxnSpPr>
          <p:spPr>
            <a:xfrm flipH="1">
              <a:off x="2871292" y="3305892"/>
              <a:ext cx="2036354" cy="730260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>
              <a:stCxn id="13" idx="4"/>
              <a:endCxn id="57" idx="0"/>
            </p:cNvCxnSpPr>
            <p:nvPr/>
          </p:nvCxnSpPr>
          <p:spPr>
            <a:xfrm>
              <a:off x="4907646" y="3305892"/>
              <a:ext cx="2466120" cy="714863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>
              <a:stCxn id="8" idx="2"/>
              <a:endCxn id="13" idx="4"/>
            </p:cNvCxnSpPr>
            <p:nvPr/>
          </p:nvCxnSpPr>
          <p:spPr>
            <a:xfrm flipH="1" flipV="1">
              <a:off x="4907646" y="3305892"/>
              <a:ext cx="3681573" cy="112185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>
              <a:stCxn id="9" idx="2"/>
              <a:endCxn id="13" idx="4"/>
            </p:cNvCxnSpPr>
            <p:nvPr/>
          </p:nvCxnSpPr>
          <p:spPr>
            <a:xfrm flipH="1" flipV="1">
              <a:off x="4907646" y="3305892"/>
              <a:ext cx="3595454" cy="459297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>
              <a:stCxn id="10" idx="1"/>
              <a:endCxn id="13" idx="4"/>
            </p:cNvCxnSpPr>
            <p:nvPr/>
          </p:nvCxnSpPr>
          <p:spPr>
            <a:xfrm flipH="1" flipV="1">
              <a:off x="4907646" y="3305892"/>
              <a:ext cx="3551511" cy="715536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テキスト ボックス 71"/>
            <p:cNvSpPr txBox="1"/>
            <p:nvPr/>
          </p:nvSpPr>
          <p:spPr>
            <a:xfrm>
              <a:off x="8191398" y="3017967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1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8193667" y="3332232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>
                  <a:latin typeface="Times New Roman"/>
                  <a:cs typeface="Times New Roman"/>
                </a:rPr>
                <a:t>2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8146087" y="3619150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3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5766171" y="3490560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3664269" y="3274077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894455" y="4807831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1945332" y="5648925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1973874" y="3907160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1751781" y="4479327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4500834" y="4480473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2178324" y="5038664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2066790" y="5423686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1815037" y="5896300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1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85" name="テキスト ボックス 84"/>
            <p:cNvSpPr txBox="1"/>
            <p:nvPr/>
          </p:nvSpPr>
          <p:spPr>
            <a:xfrm>
              <a:off x="4961884" y="5190533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86" name="テキスト ボックス 85"/>
            <p:cNvSpPr txBox="1"/>
            <p:nvPr/>
          </p:nvSpPr>
          <p:spPr>
            <a:xfrm>
              <a:off x="3337933" y="4162968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2411724" y="5550384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1517817" y="5426972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1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89" name="テキスト ボックス 88"/>
            <p:cNvSpPr txBox="1"/>
            <p:nvPr/>
          </p:nvSpPr>
          <p:spPr>
            <a:xfrm>
              <a:off x="2503983" y="5822943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>
                  <a:latin typeface="Times New Roman"/>
                  <a:cs typeface="Times New Roman"/>
                </a:rPr>
                <a:t>2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90" name="テキスト ボックス 89"/>
            <p:cNvSpPr txBox="1"/>
            <p:nvPr/>
          </p:nvSpPr>
          <p:spPr>
            <a:xfrm>
              <a:off x="1291834" y="5045448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3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3449111" y="5051733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1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613129" y="5215968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3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5716047" y="5594179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3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4142781" y="3882039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3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95" name="テキスト ボックス 94"/>
            <p:cNvSpPr txBox="1"/>
            <p:nvPr/>
          </p:nvSpPr>
          <p:spPr>
            <a:xfrm>
              <a:off x="3986496" y="5209984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>
                  <a:latin typeface="Times New Roman"/>
                  <a:cs typeface="Times New Roman"/>
                </a:rPr>
                <a:t>2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4227591" y="5493569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97" name="テキスト ボックス 96"/>
            <p:cNvSpPr txBox="1"/>
            <p:nvPr/>
          </p:nvSpPr>
          <p:spPr>
            <a:xfrm>
              <a:off x="4448768" y="5030127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98" name="テキスト ボックス 97"/>
            <p:cNvSpPr txBox="1"/>
            <p:nvPr/>
          </p:nvSpPr>
          <p:spPr>
            <a:xfrm>
              <a:off x="4059563" y="5779147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3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5158945" y="5648924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>
                  <a:latin typeface="Times New Roman"/>
                  <a:cs typeface="Times New Roman"/>
                </a:rPr>
                <a:t>2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00" name="テキスト ボックス 99"/>
            <p:cNvSpPr txBox="1"/>
            <p:nvPr/>
          </p:nvSpPr>
          <p:spPr>
            <a:xfrm>
              <a:off x="5812880" y="5154412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01" name="テキスト ボックス 100"/>
            <p:cNvSpPr txBox="1"/>
            <p:nvPr/>
          </p:nvSpPr>
          <p:spPr>
            <a:xfrm>
              <a:off x="6220592" y="4478173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6846002" y="3907099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03" name="テキスト ボックス 102"/>
            <p:cNvSpPr txBox="1"/>
            <p:nvPr/>
          </p:nvSpPr>
          <p:spPr>
            <a:xfrm>
              <a:off x="6806226" y="5554738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6869212" y="5286812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6943145" y="5007937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7382544" y="5463343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>
                  <a:latin typeface="Times New Roman"/>
                  <a:cs typeface="Times New Roman"/>
                </a:rPr>
                <a:t>2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7249230" y="4398639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1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7660331" y="4384407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>
                  <a:latin typeface="Times New Roman"/>
                  <a:cs typeface="Times New Roman"/>
                </a:rPr>
                <a:t>2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09" name="テキスト ボックス 108"/>
            <p:cNvSpPr txBox="1"/>
            <p:nvPr/>
          </p:nvSpPr>
          <p:spPr>
            <a:xfrm>
              <a:off x="6952933" y="4474202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10" name="テキスト ボックス 109"/>
            <p:cNvSpPr txBox="1"/>
            <p:nvPr/>
          </p:nvSpPr>
          <p:spPr>
            <a:xfrm>
              <a:off x="6258921" y="5182905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11" name="テキスト ボックス 110"/>
            <p:cNvSpPr txBox="1"/>
            <p:nvPr/>
          </p:nvSpPr>
          <p:spPr>
            <a:xfrm>
              <a:off x="6353794" y="5594179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1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12" name="テキスト ボックス 111"/>
            <p:cNvSpPr txBox="1"/>
            <p:nvPr/>
          </p:nvSpPr>
          <p:spPr>
            <a:xfrm>
              <a:off x="4580462" y="5519020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13" name="テキスト ボックス 112"/>
            <p:cNvSpPr txBox="1"/>
            <p:nvPr/>
          </p:nvSpPr>
          <p:spPr>
            <a:xfrm>
              <a:off x="4696866" y="5801045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1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</p:grpSp>
      <p:sp>
        <p:nvSpPr>
          <p:cNvPr id="114" name="コンテンツ プレースホルダー 1"/>
          <p:cNvSpPr txBox="1">
            <a:spLocks/>
          </p:cNvSpPr>
          <p:nvPr/>
        </p:nvSpPr>
        <p:spPr>
          <a:xfrm>
            <a:off x="2098349" y="2314739"/>
            <a:ext cx="2188498" cy="5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en-US" altLang="ja-JP" i="1" dirty="0" smtClean="0">
                <a:latin typeface="Times New Roman"/>
                <a:cs typeface="Times New Roman"/>
              </a:rPr>
              <a:t>P</a:t>
            </a:r>
            <a:r>
              <a:rPr lang="en-US" altLang="ja-JP" dirty="0" smtClean="0">
                <a:latin typeface="Times New Roman"/>
                <a:cs typeface="Times New Roman"/>
              </a:rPr>
              <a:t> =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ab</a:t>
            </a:r>
            <a:r>
              <a:rPr lang="en-US" altLang="ja-JP" dirty="0" smtClean="0"/>
              <a:t>, </a:t>
            </a:r>
            <a:r>
              <a:rPr lang="en-US" altLang="ja-JP" i="1" dirty="0" smtClean="0">
                <a:latin typeface="Times New Roman"/>
                <a:cs typeface="Times New Roman"/>
              </a:rPr>
              <a:t>d</a:t>
            </a:r>
            <a:r>
              <a:rPr lang="en-US" altLang="ja-JP" dirty="0" smtClean="0">
                <a:latin typeface="Times New Roman"/>
                <a:cs typeface="Times New Roman"/>
              </a:rPr>
              <a:t> =</a:t>
            </a:r>
            <a:r>
              <a:rPr lang="en-US" altLang="ja-JP" dirty="0" smtClean="0"/>
              <a:t> 2</a:t>
            </a:r>
          </a:p>
        </p:txBody>
      </p:sp>
      <p:sp>
        <p:nvSpPr>
          <p:cNvPr id="115" name="コンテンツ プレースホルダー 1"/>
          <p:cNvSpPr txBox="1">
            <a:spLocks/>
          </p:cNvSpPr>
          <p:nvPr/>
        </p:nvSpPr>
        <p:spPr>
          <a:xfrm>
            <a:off x="5106890" y="2314739"/>
            <a:ext cx="3598090" cy="5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i="1" dirty="0">
                <a:latin typeface="Times New Roman"/>
                <a:cs typeface="Times New Roman"/>
              </a:rPr>
              <a:t>o</a:t>
            </a:r>
            <a:r>
              <a:rPr lang="en-US" altLang="ja-JP" i="1" dirty="0" smtClean="0">
                <a:latin typeface="Times New Roman"/>
                <a:cs typeface="Times New Roman"/>
              </a:rPr>
              <a:t>utput</a:t>
            </a:r>
            <a:r>
              <a:rPr lang="en-US" altLang="ja-JP" dirty="0" smtClean="0">
                <a:latin typeface="Times New Roman"/>
                <a:cs typeface="Times New Roman"/>
              </a:rPr>
              <a:t> =</a:t>
            </a:r>
            <a:r>
              <a:rPr lang="en-US" altLang="ja-JP" dirty="0" smtClean="0"/>
              <a:t> </a:t>
            </a:r>
            <a:r>
              <a:rPr lang="en-US" altLang="ja-JP" dirty="0" smtClean="0">
                <a:latin typeface="Times New Roman"/>
                <a:cs typeface="Times New Roman"/>
              </a:rPr>
              <a:t>{</a:t>
            </a:r>
            <a:r>
              <a:rPr lang="en-US" altLang="ja-JP" dirty="0" err="1" smtClean="0">
                <a:solidFill>
                  <a:srgbClr val="FF0000"/>
                </a:solidFill>
              </a:rPr>
              <a:t>abaa</a:t>
            </a:r>
            <a:r>
              <a:rPr lang="en-US" altLang="ja-JP" dirty="0" smtClean="0"/>
              <a:t>, </a:t>
            </a:r>
            <a:r>
              <a:rPr lang="en-US" altLang="ja-JP" dirty="0" err="1" smtClean="0">
                <a:solidFill>
                  <a:srgbClr val="0000FF"/>
                </a:solidFill>
              </a:rPr>
              <a:t>aaba</a:t>
            </a:r>
            <a:r>
              <a:rPr lang="en-US" altLang="ja-JP" dirty="0" smtClean="0">
                <a:latin typeface="Times New Roman"/>
                <a:cs typeface="Times New Roman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78213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Main Idea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291819" y="2342995"/>
            <a:ext cx="7409209" cy="437948"/>
          </a:xfrm>
          <a:prstGeom prst="rect">
            <a:avLst/>
          </a:prstGeom>
          <a:noFill/>
          <a:ln w="28575" cmpd="sng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6890" y="2187343"/>
            <a:ext cx="634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i="1" dirty="0" smtClean="0">
                <a:latin typeface="Times New Roman"/>
                <a:cs typeface="Times New Roman"/>
              </a:rPr>
              <a:t>T</a:t>
            </a:r>
            <a:r>
              <a:rPr kumimoji="1" lang="en-US" altLang="ja-JP" sz="3600" i="1" baseline="-25000" dirty="0">
                <a:latin typeface="Times New Roman"/>
                <a:cs typeface="Times New Roman"/>
              </a:rPr>
              <a:t>i</a:t>
            </a:r>
            <a:endParaRPr kumimoji="1" lang="ja-JP" altLang="en-US" sz="3600" i="1" baseline="-25000" dirty="0">
              <a:latin typeface="Times New Roman"/>
              <a:cs typeface="Times New Roman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414738" y="2390745"/>
            <a:ext cx="1059092" cy="342449"/>
          </a:xfrm>
          <a:prstGeom prst="rect">
            <a:avLst/>
          </a:prstGeom>
          <a:solidFill>
            <a:schemeClr val="bg1">
              <a:alpha val="50000"/>
            </a:schemeClr>
          </a:solidFill>
          <a:ln w="19050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800" i="1" dirty="0" smtClean="0">
                <a:latin typeface="Times New Roman"/>
                <a:cs typeface="Times New Roman"/>
              </a:rPr>
              <a:t>P</a:t>
            </a:r>
            <a:endParaRPr kumimoji="1" lang="ja-JP" altLang="en-US" sz="2800" i="1" dirty="0" smtClean="0">
              <a:latin typeface="Times New Roman"/>
              <a:cs typeface="Times New Roman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4414738" y="3099932"/>
            <a:ext cx="3051539" cy="0"/>
          </a:xfrm>
          <a:prstGeom prst="line">
            <a:avLst/>
          </a:prstGeom>
          <a:ln w="38100" cmpd="sng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4414738" y="3515528"/>
            <a:ext cx="2333806" cy="0"/>
          </a:xfrm>
          <a:prstGeom prst="line">
            <a:avLst/>
          </a:prstGeom>
          <a:ln w="38100" cmpd="sng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4414738" y="3931125"/>
            <a:ext cx="1796505" cy="0"/>
          </a:xfrm>
          <a:prstGeom prst="line">
            <a:avLst/>
          </a:prstGeom>
          <a:ln w="38100" cmpd="sng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3568944" y="2957599"/>
            <a:ext cx="3897333" cy="0"/>
          </a:xfrm>
          <a:prstGeom prst="line">
            <a:avLst/>
          </a:prstGeom>
          <a:ln w="38100" cmpd="sng">
            <a:solidFill>
              <a:srgbClr val="008000"/>
            </a:solidFill>
            <a:prstDash val="solid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2364687" y="3373195"/>
            <a:ext cx="4383857" cy="0"/>
          </a:xfrm>
          <a:prstGeom prst="line">
            <a:avLst/>
          </a:prstGeom>
          <a:ln w="38100" cmpd="sng">
            <a:solidFill>
              <a:srgbClr val="008000"/>
            </a:solidFill>
            <a:prstDash val="solid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1915834" y="3788792"/>
            <a:ext cx="4295409" cy="0"/>
          </a:xfrm>
          <a:prstGeom prst="line">
            <a:avLst/>
          </a:prstGeom>
          <a:ln w="38100" cmpd="sng">
            <a:solidFill>
              <a:srgbClr val="008000"/>
            </a:solidFill>
            <a:prstDash val="solid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4414738" y="2187343"/>
            <a:ext cx="0" cy="1962205"/>
          </a:xfrm>
          <a:prstGeom prst="line">
            <a:avLst/>
          </a:prstGeom>
          <a:ln w="25400" cmpd="sng">
            <a:solidFill>
              <a:schemeClr val="tx1"/>
            </a:solidFill>
            <a:prstDash val="sysDash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813185"/>
            <a:ext cx="8042276" cy="1048096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Each </a:t>
            </a:r>
            <a:r>
              <a:rPr kumimoji="1" lang="en-US" altLang="ja-JP" i="1" dirty="0" smtClean="0">
                <a:latin typeface="Times New Roman"/>
                <a:cs typeface="Times New Roman"/>
              </a:rPr>
              <a:t>d</a:t>
            </a:r>
            <a:r>
              <a:rPr kumimoji="1" lang="en-US" altLang="ja-JP" dirty="0" smtClean="0"/>
              <a:t>-left-right-maximal extension of</a:t>
            </a:r>
            <a:r>
              <a:rPr kumimoji="1" lang="ja-JP" altLang="en-US" dirty="0" smtClean="0"/>
              <a:t> </a:t>
            </a:r>
            <a:r>
              <a:rPr kumimoji="1" lang="en-US" altLang="ja-JP" i="1" dirty="0" smtClean="0">
                <a:latin typeface="Times New Roman"/>
                <a:cs typeface="Times New Roman"/>
              </a:rPr>
              <a:t>P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has right (not necessary maximal) extension of </a:t>
            </a:r>
            <a:r>
              <a:rPr kumimoji="1" lang="en-US" altLang="ja-JP" i="1" dirty="0" smtClean="0">
                <a:latin typeface="Times New Roman"/>
                <a:cs typeface="Times New Roman"/>
              </a:rPr>
              <a:t>P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as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suffix.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55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813185"/>
            <a:ext cx="8042276" cy="1048096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Each </a:t>
            </a:r>
            <a:r>
              <a:rPr kumimoji="1" lang="en-US" altLang="ja-JP" i="1" dirty="0" smtClean="0">
                <a:latin typeface="Times New Roman"/>
                <a:cs typeface="Times New Roman"/>
              </a:rPr>
              <a:t>d</a:t>
            </a:r>
            <a:r>
              <a:rPr kumimoji="1" lang="en-US" altLang="ja-JP" dirty="0" smtClean="0"/>
              <a:t>-left-right-maximal extension of</a:t>
            </a:r>
            <a:r>
              <a:rPr kumimoji="1" lang="ja-JP" altLang="en-US" dirty="0" smtClean="0"/>
              <a:t> </a:t>
            </a:r>
            <a:r>
              <a:rPr kumimoji="1" lang="en-US" altLang="ja-JP" i="1" dirty="0" smtClean="0">
                <a:latin typeface="Times New Roman"/>
                <a:cs typeface="Times New Roman"/>
              </a:rPr>
              <a:t>P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has right (not necessary maximal) extension of </a:t>
            </a:r>
            <a:r>
              <a:rPr kumimoji="1" lang="en-US" altLang="ja-JP" i="1" dirty="0" smtClean="0">
                <a:latin typeface="Times New Roman"/>
                <a:cs typeface="Times New Roman"/>
              </a:rPr>
              <a:t>P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as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suffix.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Main Idea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291819" y="2342995"/>
            <a:ext cx="7409209" cy="437948"/>
          </a:xfrm>
          <a:prstGeom prst="rect">
            <a:avLst/>
          </a:prstGeom>
          <a:noFill/>
          <a:ln w="28575" cmpd="sng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6890" y="2187343"/>
            <a:ext cx="634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i="1" dirty="0" smtClean="0">
                <a:latin typeface="Times New Roman"/>
                <a:cs typeface="Times New Roman"/>
              </a:rPr>
              <a:t>T</a:t>
            </a:r>
            <a:r>
              <a:rPr kumimoji="1" lang="en-US" altLang="ja-JP" sz="3600" i="1" baseline="-25000" dirty="0">
                <a:latin typeface="Times New Roman"/>
                <a:cs typeface="Times New Roman"/>
              </a:rPr>
              <a:t>i</a:t>
            </a:r>
            <a:endParaRPr kumimoji="1" lang="ja-JP" altLang="en-US" sz="3600" i="1" baseline="-25000" dirty="0">
              <a:latin typeface="Times New Roman"/>
              <a:cs typeface="Times New Roman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414738" y="2390745"/>
            <a:ext cx="1059092" cy="342449"/>
          </a:xfrm>
          <a:prstGeom prst="rect">
            <a:avLst/>
          </a:prstGeom>
          <a:solidFill>
            <a:schemeClr val="bg1">
              <a:alpha val="50000"/>
            </a:schemeClr>
          </a:solidFill>
          <a:ln w="19050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800" i="1" dirty="0" smtClean="0">
                <a:latin typeface="Times New Roman"/>
                <a:cs typeface="Times New Roman"/>
              </a:rPr>
              <a:t>P</a:t>
            </a:r>
            <a:endParaRPr kumimoji="1" lang="ja-JP" altLang="en-US" sz="2800" i="1" dirty="0" smtClean="0">
              <a:latin typeface="Times New Roman"/>
              <a:cs typeface="Times New Roman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4414738" y="3099932"/>
            <a:ext cx="3051539" cy="0"/>
          </a:xfrm>
          <a:prstGeom prst="line">
            <a:avLst/>
          </a:prstGeom>
          <a:ln w="38100" cmpd="sng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4414738" y="3515528"/>
            <a:ext cx="2333806" cy="0"/>
          </a:xfrm>
          <a:prstGeom prst="line">
            <a:avLst/>
          </a:prstGeom>
          <a:ln w="38100" cmpd="sng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4414738" y="3931125"/>
            <a:ext cx="1796505" cy="0"/>
          </a:xfrm>
          <a:prstGeom prst="line">
            <a:avLst/>
          </a:prstGeom>
          <a:ln w="38100" cmpd="sng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3568944" y="2957599"/>
            <a:ext cx="3897333" cy="0"/>
          </a:xfrm>
          <a:prstGeom prst="line">
            <a:avLst/>
          </a:prstGeom>
          <a:ln w="38100" cmpd="sng">
            <a:solidFill>
              <a:srgbClr val="008000"/>
            </a:solidFill>
            <a:prstDash val="solid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2364687" y="3373195"/>
            <a:ext cx="4383857" cy="0"/>
          </a:xfrm>
          <a:prstGeom prst="line">
            <a:avLst/>
          </a:prstGeom>
          <a:ln w="38100" cmpd="sng">
            <a:solidFill>
              <a:srgbClr val="008000"/>
            </a:solidFill>
            <a:prstDash val="solid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1915834" y="3788792"/>
            <a:ext cx="4295409" cy="0"/>
          </a:xfrm>
          <a:prstGeom prst="line">
            <a:avLst/>
          </a:prstGeom>
          <a:ln w="38100" cmpd="sng">
            <a:solidFill>
              <a:srgbClr val="008000"/>
            </a:solidFill>
            <a:prstDash val="solid"/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4414738" y="2187343"/>
            <a:ext cx="0" cy="1962205"/>
          </a:xfrm>
          <a:prstGeom prst="line">
            <a:avLst/>
          </a:prstGeom>
          <a:ln w="25400" cmpd="sng">
            <a:solidFill>
              <a:schemeClr val="tx1"/>
            </a:solidFill>
            <a:prstDash val="sysDash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3568944" y="3099932"/>
            <a:ext cx="845794" cy="0"/>
          </a:xfrm>
          <a:prstGeom prst="line">
            <a:avLst/>
          </a:prstGeom>
          <a:ln w="38100" cmpd="sng">
            <a:solidFill>
              <a:srgbClr val="0000FF"/>
            </a:solidFill>
            <a:prstDash val="solid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2364687" y="3515528"/>
            <a:ext cx="2050051" cy="0"/>
          </a:xfrm>
          <a:prstGeom prst="line">
            <a:avLst/>
          </a:prstGeom>
          <a:ln w="38100" cmpd="sng">
            <a:solidFill>
              <a:srgbClr val="0000FF"/>
            </a:solidFill>
            <a:prstDash val="solid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1915834" y="3931125"/>
            <a:ext cx="2498904" cy="0"/>
          </a:xfrm>
          <a:prstGeom prst="line">
            <a:avLst/>
          </a:prstGeom>
          <a:ln w="38100" cmpd="sng">
            <a:solidFill>
              <a:srgbClr val="0000FF"/>
            </a:solidFill>
            <a:prstDash val="solid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コンテンツ プレースホルダー 1"/>
          <p:cNvSpPr txBox="1">
            <a:spLocks/>
          </p:cNvSpPr>
          <p:nvPr/>
        </p:nvSpPr>
        <p:spPr>
          <a:xfrm>
            <a:off x="549275" y="4326826"/>
            <a:ext cx="8042276" cy="2253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dirty="0" smtClean="0"/>
              <a:t>If we check </a:t>
            </a:r>
            <a:r>
              <a:rPr lang="en-US" altLang="ja-JP" i="1" dirty="0" smtClean="0">
                <a:latin typeface="Times New Roman"/>
                <a:cs typeface="Times New Roman"/>
              </a:rPr>
              <a:t>d</a:t>
            </a:r>
            <a:r>
              <a:rPr lang="en-US" altLang="ja-JP" dirty="0" smtClean="0"/>
              <a:t>-left-maximal extension of all right extensions of </a:t>
            </a:r>
            <a:r>
              <a:rPr lang="en-US" altLang="ja-JP" i="1" dirty="0" smtClean="0">
                <a:latin typeface="Times New Roman"/>
                <a:cs typeface="Times New Roman"/>
              </a:rPr>
              <a:t>P</a:t>
            </a:r>
            <a:r>
              <a:rPr lang="en-US" altLang="ja-JP" dirty="0" smtClean="0"/>
              <a:t>, we can obtain all answers.</a:t>
            </a:r>
          </a:p>
          <a:p>
            <a:pPr marL="0" indent="0">
              <a:buFont typeface="Wingdings 2" pitchFamily="18" charset="2"/>
              <a:buNone/>
            </a:pPr>
            <a:r>
              <a:rPr lang="en-US" altLang="ja-JP" dirty="0" smtClean="0"/>
              <a:t>We consider such extensions on </a:t>
            </a:r>
            <a:r>
              <a:rPr lang="en-US" altLang="ja-JP" i="1" dirty="0" smtClean="0">
                <a:latin typeface="Times New Roman"/>
                <a:cs typeface="Times New Roman"/>
              </a:rPr>
              <a:t>GST</a:t>
            </a:r>
            <a:r>
              <a:rPr lang="en-US" altLang="ja-JP" dirty="0" smtClean="0"/>
              <a:t>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3667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813185"/>
            <a:ext cx="8042276" cy="101525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For any branching right </a:t>
            </a:r>
            <a:r>
              <a:rPr lang="en-US" altLang="ja-JP" dirty="0"/>
              <a:t>(</a:t>
            </a:r>
            <a:r>
              <a:rPr lang="en-US" altLang="ja-JP" sz="2400" dirty="0"/>
              <a:t>not necessary maximal</a:t>
            </a:r>
            <a:r>
              <a:rPr lang="en-US" altLang="ja-JP" dirty="0" smtClean="0"/>
              <a:t>) </a:t>
            </a:r>
            <a:r>
              <a:rPr kumimoji="1" lang="en-US" altLang="ja-JP" dirty="0" smtClean="0"/>
              <a:t>extension of </a:t>
            </a:r>
            <a:r>
              <a:rPr kumimoji="1" lang="en-US" altLang="ja-JP" i="1" dirty="0" smtClean="0">
                <a:latin typeface="Times New Roman"/>
                <a:cs typeface="Times New Roman"/>
              </a:rPr>
              <a:t>P</a:t>
            </a:r>
            <a:r>
              <a:rPr kumimoji="1" lang="en-US" altLang="ja-JP" dirty="0" smtClean="0"/>
              <a:t>, </a:t>
            </a:r>
            <a:br>
              <a:rPr kumimoji="1" lang="en-US" altLang="ja-JP" dirty="0" smtClean="0"/>
            </a:br>
            <a:r>
              <a:rPr kumimoji="1" lang="en-US" altLang="ja-JP" dirty="0" smtClean="0"/>
              <a:t>we compute its </a:t>
            </a:r>
            <a:r>
              <a:rPr kumimoji="1" lang="en-US" altLang="ja-JP" i="1" dirty="0" smtClean="0">
                <a:latin typeface="Times New Roman"/>
                <a:cs typeface="Times New Roman"/>
              </a:rPr>
              <a:t>d</a:t>
            </a:r>
            <a:r>
              <a:rPr kumimoji="1" lang="en-US" altLang="ja-JP" dirty="0" smtClean="0"/>
              <a:t>-left-maximal extension.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Main Idea</a:t>
            </a:r>
            <a:endParaRPr kumimoji="1" lang="ja-JP" altLang="en-US" dirty="0"/>
          </a:p>
        </p:txBody>
      </p:sp>
      <p:grpSp>
        <p:nvGrpSpPr>
          <p:cNvPr id="4" name="図形グループ 3"/>
          <p:cNvGrpSpPr/>
          <p:nvPr/>
        </p:nvGrpSpPr>
        <p:grpSpPr>
          <a:xfrm>
            <a:off x="382411" y="2146740"/>
            <a:ext cx="4142792" cy="2824970"/>
            <a:chOff x="382411" y="3767434"/>
            <a:chExt cx="4142792" cy="2824970"/>
          </a:xfrm>
        </p:grpSpPr>
        <p:sp>
          <p:nvSpPr>
            <p:cNvPr id="5" name="フリーフォーム 4"/>
            <p:cNvSpPr/>
            <p:nvPr/>
          </p:nvSpPr>
          <p:spPr>
            <a:xfrm>
              <a:off x="2418969" y="4592736"/>
              <a:ext cx="146900" cy="1019520"/>
            </a:xfrm>
            <a:custGeom>
              <a:avLst/>
              <a:gdLst>
                <a:gd name="connsiteX0" fmla="*/ 34558 w 146900"/>
                <a:gd name="connsiteY0" fmla="*/ 0 h 1019520"/>
                <a:gd name="connsiteX1" fmla="*/ 146874 w 146900"/>
                <a:gd name="connsiteY1" fmla="*/ 388800 h 1019520"/>
                <a:gd name="connsiteX2" fmla="*/ 25918 w 146900"/>
                <a:gd name="connsiteY2" fmla="*/ 578880 h 1019520"/>
                <a:gd name="connsiteX3" fmla="*/ 77756 w 146900"/>
                <a:gd name="connsiteY3" fmla="*/ 794880 h 1019520"/>
                <a:gd name="connsiteX4" fmla="*/ 0 w 146900"/>
                <a:gd name="connsiteY4" fmla="*/ 1019520 h 1019520"/>
                <a:gd name="connsiteX5" fmla="*/ 0 w 146900"/>
                <a:gd name="connsiteY5" fmla="*/ 1019520 h 1019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6900" h="1019520">
                  <a:moveTo>
                    <a:pt x="34558" y="0"/>
                  </a:moveTo>
                  <a:cubicBezTo>
                    <a:pt x="91436" y="146160"/>
                    <a:pt x="148314" y="292320"/>
                    <a:pt x="146874" y="388800"/>
                  </a:cubicBezTo>
                  <a:cubicBezTo>
                    <a:pt x="145434" y="485280"/>
                    <a:pt x="37438" y="511200"/>
                    <a:pt x="25918" y="578880"/>
                  </a:cubicBezTo>
                  <a:cubicBezTo>
                    <a:pt x="14398" y="646560"/>
                    <a:pt x="82076" y="721440"/>
                    <a:pt x="77756" y="794880"/>
                  </a:cubicBezTo>
                  <a:cubicBezTo>
                    <a:pt x="73436" y="868320"/>
                    <a:pt x="0" y="1019520"/>
                    <a:pt x="0" y="1019520"/>
                  </a:cubicBezTo>
                  <a:lnTo>
                    <a:pt x="0" y="1019520"/>
                  </a:ln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676068" y="3767434"/>
              <a:ext cx="10502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i="1" dirty="0" smtClean="0">
                  <a:latin typeface="Times New Roman"/>
                  <a:cs typeface="Times New Roman"/>
                </a:rPr>
                <a:t>GST</a:t>
              </a:r>
              <a:r>
                <a:rPr kumimoji="1" lang="en-US" altLang="ja-JP" sz="2800" i="1" baseline="-25000" dirty="0" smtClean="0">
                  <a:latin typeface="Times New Roman"/>
                  <a:cs typeface="Times New Roman"/>
                </a:rPr>
                <a:t>D</a:t>
              </a:r>
              <a:endParaRPr kumimoji="1" lang="ja-JP" altLang="en-US" sz="28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7" name="二等辺三角形 6"/>
            <p:cNvSpPr/>
            <p:nvPr/>
          </p:nvSpPr>
          <p:spPr>
            <a:xfrm>
              <a:off x="382411" y="3767434"/>
              <a:ext cx="4142792" cy="2824970"/>
            </a:xfrm>
            <a:prstGeom prst="triangle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 rot="16200000">
              <a:off x="2364286" y="5617642"/>
              <a:ext cx="105679" cy="105679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9" name="直線コネクタ 8"/>
            <p:cNvCxnSpPr>
              <a:stCxn id="7" idx="0"/>
            </p:cNvCxnSpPr>
            <p:nvPr/>
          </p:nvCxnSpPr>
          <p:spPr>
            <a:xfrm>
              <a:off x="2453807" y="3767434"/>
              <a:ext cx="0" cy="635919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2179375" y="3865797"/>
              <a:ext cx="3600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i="1" dirty="0" smtClean="0">
                  <a:latin typeface="Times New Roman"/>
                  <a:cs typeface="Times New Roman"/>
                </a:rPr>
                <a:t>P</a:t>
              </a:r>
              <a:endParaRPr kumimoji="1" lang="ja-JP" altLang="en-US" sz="2000" dirty="0">
                <a:latin typeface="Times New Roman"/>
                <a:cs typeface="Times New Roman"/>
              </a:endParaRPr>
            </a:p>
          </p:txBody>
        </p:sp>
        <p:sp>
          <p:nvSpPr>
            <p:cNvPr id="11" name="二等辺三角形 10"/>
            <p:cNvSpPr/>
            <p:nvPr/>
          </p:nvSpPr>
          <p:spPr>
            <a:xfrm>
              <a:off x="968407" y="4555857"/>
              <a:ext cx="2986577" cy="2036547"/>
            </a:xfrm>
            <a:prstGeom prst="triangle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2368910" y="4411993"/>
              <a:ext cx="169794" cy="169794"/>
            </a:xfrm>
            <a:prstGeom prst="ellipse">
              <a:avLst/>
            </a:prstGeom>
            <a:solidFill>
              <a:srgbClr val="FFFFFF"/>
            </a:solidFill>
            <a:ln w="38100" cmpd="dbl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444045" y="5445506"/>
              <a:ext cx="5496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i="1" dirty="0" smtClean="0">
                  <a:latin typeface="Times New Roman"/>
                  <a:cs typeface="Times New Roman"/>
                </a:rPr>
                <a:t>≥ d</a:t>
              </a:r>
              <a:endParaRPr kumimoji="1" lang="ja-JP" altLang="en-US" sz="2000" dirty="0">
                <a:latin typeface="Times New Roman"/>
                <a:cs typeface="Times New Roman"/>
              </a:endParaRPr>
            </a:p>
          </p:txBody>
        </p:sp>
      </p:grpSp>
      <p:grpSp>
        <p:nvGrpSpPr>
          <p:cNvPr id="14" name="図形グループ 13"/>
          <p:cNvGrpSpPr/>
          <p:nvPr/>
        </p:nvGrpSpPr>
        <p:grpSpPr>
          <a:xfrm>
            <a:off x="2576817" y="2146740"/>
            <a:ext cx="6261871" cy="2824970"/>
            <a:chOff x="2576817" y="3767434"/>
            <a:chExt cx="6261871" cy="2824970"/>
          </a:xfrm>
        </p:grpSpPr>
        <p:sp>
          <p:nvSpPr>
            <p:cNvPr id="15" name="二等辺三角形 14"/>
            <p:cNvSpPr/>
            <p:nvPr/>
          </p:nvSpPr>
          <p:spPr>
            <a:xfrm>
              <a:off x="5426304" y="4899638"/>
              <a:ext cx="2482424" cy="1692765"/>
            </a:xfrm>
            <a:prstGeom prst="triangle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円/楕円 15"/>
            <p:cNvSpPr/>
            <p:nvPr/>
          </p:nvSpPr>
          <p:spPr>
            <a:xfrm rot="16200000">
              <a:off x="6573992" y="4787837"/>
              <a:ext cx="169794" cy="16979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二等辺三角形 16"/>
            <p:cNvSpPr/>
            <p:nvPr/>
          </p:nvSpPr>
          <p:spPr>
            <a:xfrm>
              <a:off x="4695896" y="3767434"/>
              <a:ext cx="4142792" cy="2824970"/>
            </a:xfrm>
            <a:prstGeom prst="triangle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7570824" y="3767434"/>
              <a:ext cx="114541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i="1" dirty="0" smtClean="0">
                  <a:latin typeface="Times New Roman"/>
                  <a:cs typeface="Times New Roman"/>
                </a:rPr>
                <a:t>GST</a:t>
              </a:r>
              <a:r>
                <a:rPr kumimoji="1" lang="en-US" altLang="ja-JP" sz="2800" i="1" baseline="-25000" dirty="0" smtClean="0">
                  <a:latin typeface="Times New Roman"/>
                  <a:cs typeface="Times New Roman"/>
                </a:rPr>
                <a:t>D</a:t>
              </a:r>
              <a:r>
                <a:rPr kumimoji="1" lang="en-US" altLang="ja-JP" sz="2000" i="1" baseline="30000" dirty="0" smtClean="0">
                  <a:latin typeface="Times New Roman"/>
                  <a:cs typeface="Times New Roman"/>
                </a:rPr>
                <a:t>R</a:t>
              </a:r>
              <a:endParaRPr kumimoji="1" lang="ja-JP" altLang="en-US" sz="2800" baseline="30000" dirty="0">
                <a:latin typeface="Times New Roman"/>
                <a:cs typeface="Times New Roman"/>
              </a:endParaRPr>
            </a:p>
          </p:txBody>
        </p:sp>
        <p:cxnSp>
          <p:nvCxnSpPr>
            <p:cNvPr id="19" name="直線コネクタ 18"/>
            <p:cNvCxnSpPr>
              <a:stCxn id="17" idx="0"/>
              <a:endCxn id="16" idx="6"/>
            </p:cNvCxnSpPr>
            <p:nvPr/>
          </p:nvCxnSpPr>
          <p:spPr>
            <a:xfrm flipH="1">
              <a:off x="6658889" y="3767434"/>
              <a:ext cx="108403" cy="1020403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円/楕円 19"/>
            <p:cNvSpPr/>
            <p:nvPr/>
          </p:nvSpPr>
          <p:spPr>
            <a:xfrm rot="16200000">
              <a:off x="6306294" y="5662842"/>
              <a:ext cx="105679" cy="1056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" name="円/楕円 20"/>
            <p:cNvSpPr/>
            <p:nvPr/>
          </p:nvSpPr>
          <p:spPr>
            <a:xfrm rot="16200000">
              <a:off x="7048058" y="5889895"/>
              <a:ext cx="105679" cy="1056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円/楕円 21"/>
            <p:cNvSpPr/>
            <p:nvPr/>
          </p:nvSpPr>
          <p:spPr>
            <a:xfrm rot="16200000">
              <a:off x="6102665" y="6002088"/>
              <a:ext cx="105679" cy="1056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円/楕円 22"/>
            <p:cNvSpPr/>
            <p:nvPr/>
          </p:nvSpPr>
          <p:spPr>
            <a:xfrm rot="16200000">
              <a:off x="6464419" y="6012173"/>
              <a:ext cx="105679" cy="1056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円/楕円 23"/>
            <p:cNvSpPr/>
            <p:nvPr/>
          </p:nvSpPr>
          <p:spPr>
            <a:xfrm rot="16200000">
              <a:off x="6888635" y="6252695"/>
              <a:ext cx="105679" cy="1056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円/楕円 24"/>
            <p:cNvSpPr/>
            <p:nvPr/>
          </p:nvSpPr>
          <p:spPr>
            <a:xfrm rot="16200000">
              <a:off x="7286162" y="6244617"/>
              <a:ext cx="105679" cy="1056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6" name="直線コネクタ 25"/>
            <p:cNvCxnSpPr>
              <a:stCxn id="20" idx="1"/>
              <a:endCxn id="22" idx="6"/>
            </p:cNvCxnSpPr>
            <p:nvPr/>
          </p:nvCxnSpPr>
          <p:spPr>
            <a:xfrm flipH="1">
              <a:off x="6155505" y="5753045"/>
              <a:ext cx="166265" cy="249043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>
              <a:stCxn id="20" idx="3"/>
              <a:endCxn id="23" idx="6"/>
            </p:cNvCxnSpPr>
            <p:nvPr/>
          </p:nvCxnSpPr>
          <p:spPr>
            <a:xfrm>
              <a:off x="6396497" y="5753045"/>
              <a:ext cx="120762" cy="259128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>
              <a:stCxn id="21" idx="1"/>
              <a:endCxn id="24" idx="6"/>
            </p:cNvCxnSpPr>
            <p:nvPr/>
          </p:nvCxnSpPr>
          <p:spPr>
            <a:xfrm flipH="1">
              <a:off x="6941475" y="5980098"/>
              <a:ext cx="122059" cy="272597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>
              <a:stCxn id="21" idx="3"/>
              <a:endCxn id="25" idx="6"/>
            </p:cNvCxnSpPr>
            <p:nvPr/>
          </p:nvCxnSpPr>
          <p:spPr>
            <a:xfrm>
              <a:off x="7138261" y="5980098"/>
              <a:ext cx="200741" cy="264519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フリーフォーム 29"/>
            <p:cNvSpPr/>
            <p:nvPr/>
          </p:nvSpPr>
          <p:spPr>
            <a:xfrm>
              <a:off x="6354321" y="4959795"/>
              <a:ext cx="302333" cy="700718"/>
            </a:xfrm>
            <a:custGeom>
              <a:avLst/>
              <a:gdLst>
                <a:gd name="connsiteX0" fmla="*/ 302333 w 302333"/>
                <a:gd name="connsiteY0" fmla="*/ 0 h 700718"/>
                <a:gd name="connsiteX1" fmla="*/ 176426 w 302333"/>
                <a:gd name="connsiteY1" fmla="*/ 224449 h 700718"/>
                <a:gd name="connsiteX2" fmla="*/ 187374 w 302333"/>
                <a:gd name="connsiteY2" fmla="*/ 394154 h 700718"/>
                <a:gd name="connsiteX3" fmla="*/ 23148 w 302333"/>
                <a:gd name="connsiteY3" fmla="*/ 580282 h 700718"/>
                <a:gd name="connsiteX4" fmla="*/ 1251 w 302333"/>
                <a:gd name="connsiteY4" fmla="*/ 700718 h 700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2333" h="700718">
                  <a:moveTo>
                    <a:pt x="302333" y="0"/>
                  </a:moveTo>
                  <a:cubicBezTo>
                    <a:pt x="248959" y="79378"/>
                    <a:pt x="195586" y="158757"/>
                    <a:pt x="176426" y="224449"/>
                  </a:cubicBezTo>
                  <a:cubicBezTo>
                    <a:pt x="157266" y="290141"/>
                    <a:pt x="212920" y="334849"/>
                    <a:pt x="187374" y="394154"/>
                  </a:cubicBezTo>
                  <a:cubicBezTo>
                    <a:pt x="161828" y="453459"/>
                    <a:pt x="54168" y="529188"/>
                    <a:pt x="23148" y="580282"/>
                  </a:cubicBezTo>
                  <a:cubicBezTo>
                    <a:pt x="-7872" y="631376"/>
                    <a:pt x="1251" y="700718"/>
                    <a:pt x="1251" y="700718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フリーフォーム 30"/>
            <p:cNvSpPr/>
            <p:nvPr/>
          </p:nvSpPr>
          <p:spPr>
            <a:xfrm>
              <a:off x="6667602" y="4954321"/>
              <a:ext cx="444706" cy="930640"/>
            </a:xfrm>
            <a:custGeom>
              <a:avLst/>
              <a:gdLst>
                <a:gd name="connsiteX0" fmla="*/ 0 w 444706"/>
                <a:gd name="connsiteY0" fmla="*/ 0 h 930640"/>
                <a:gd name="connsiteX1" fmla="*/ 93062 w 444706"/>
                <a:gd name="connsiteY1" fmla="*/ 273718 h 930640"/>
                <a:gd name="connsiteX2" fmla="*/ 229918 w 444706"/>
                <a:gd name="connsiteY2" fmla="*/ 426999 h 930640"/>
                <a:gd name="connsiteX3" fmla="*/ 246340 w 444706"/>
                <a:gd name="connsiteY3" fmla="*/ 645974 h 930640"/>
                <a:gd name="connsiteX4" fmla="*/ 426990 w 444706"/>
                <a:gd name="connsiteY4" fmla="*/ 804730 h 930640"/>
                <a:gd name="connsiteX5" fmla="*/ 437938 w 444706"/>
                <a:gd name="connsiteY5" fmla="*/ 930640 h 930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4706" h="930640">
                  <a:moveTo>
                    <a:pt x="0" y="0"/>
                  </a:moveTo>
                  <a:cubicBezTo>
                    <a:pt x="27371" y="101276"/>
                    <a:pt x="54742" y="202552"/>
                    <a:pt x="93062" y="273718"/>
                  </a:cubicBezTo>
                  <a:cubicBezTo>
                    <a:pt x="131382" y="344884"/>
                    <a:pt x="204372" y="364956"/>
                    <a:pt x="229918" y="426999"/>
                  </a:cubicBezTo>
                  <a:cubicBezTo>
                    <a:pt x="255464" y="489042"/>
                    <a:pt x="213495" y="583019"/>
                    <a:pt x="246340" y="645974"/>
                  </a:cubicBezTo>
                  <a:cubicBezTo>
                    <a:pt x="279185" y="708929"/>
                    <a:pt x="395057" y="757286"/>
                    <a:pt x="426990" y="804730"/>
                  </a:cubicBezTo>
                  <a:cubicBezTo>
                    <a:pt x="458923" y="852174"/>
                    <a:pt x="437938" y="930640"/>
                    <a:pt x="437938" y="930640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7129882" y="5691235"/>
              <a:ext cx="5496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i="1" dirty="0" smtClean="0">
                  <a:latin typeface="Times New Roman"/>
                  <a:cs typeface="Times New Roman"/>
                </a:rPr>
                <a:t>≥ d</a:t>
              </a:r>
              <a:endParaRPr kumimoji="1" lang="ja-JP" altLang="en-US" sz="2000" dirty="0">
                <a:latin typeface="Times New Roman"/>
                <a:cs typeface="Times New Roman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5806324" y="5479474"/>
              <a:ext cx="5367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i="1" dirty="0" smtClean="0">
                  <a:latin typeface="Times New Roman"/>
                  <a:cs typeface="Times New Roman"/>
                </a:rPr>
                <a:t>d</a:t>
              </a:r>
              <a:r>
                <a:rPr lang="en-US" altLang="ja-JP" sz="2000" dirty="0" smtClean="0">
                  <a:latin typeface="Times New Roman"/>
                  <a:cs typeface="Times New Roman"/>
                </a:rPr>
                <a:t> </a:t>
              </a:r>
              <a:r>
                <a:rPr lang="en-US" altLang="ja-JP" sz="2000" i="1" dirty="0" smtClean="0">
                  <a:latin typeface="Times New Roman"/>
                  <a:cs typeface="Times New Roman"/>
                </a:rPr>
                <a:t>≤</a:t>
              </a:r>
              <a:endParaRPr kumimoji="1" lang="ja-JP" altLang="en-US" sz="2000" dirty="0">
                <a:latin typeface="Times New Roman"/>
                <a:cs typeface="Times New Roman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5598707" y="5810938"/>
              <a:ext cx="5688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i="1" dirty="0" smtClean="0">
                  <a:latin typeface="Times New Roman"/>
                  <a:cs typeface="Times New Roman"/>
                </a:rPr>
                <a:t>d</a:t>
              </a:r>
              <a:r>
                <a:rPr lang="en-US" altLang="ja-JP" sz="2000" dirty="0" smtClean="0">
                  <a:latin typeface="Times New Roman"/>
                  <a:cs typeface="Times New Roman"/>
                </a:rPr>
                <a:t> </a:t>
              </a:r>
              <a:r>
                <a:rPr lang="en-US" altLang="ja-JP" sz="2000" i="1" dirty="0" smtClean="0">
                  <a:latin typeface="Times New Roman"/>
                  <a:cs typeface="Times New Roman"/>
                </a:rPr>
                <a:t>&gt;</a:t>
              </a:r>
              <a:endParaRPr kumimoji="1" lang="ja-JP" altLang="en-US" sz="2000" dirty="0">
                <a:latin typeface="Times New Roman"/>
                <a:cs typeface="Times New Roman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6397045" y="6080010"/>
              <a:ext cx="626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i="1" dirty="0" smtClean="0">
                  <a:latin typeface="Times New Roman"/>
                  <a:cs typeface="Times New Roman"/>
                </a:rPr>
                <a:t>d &gt;</a:t>
              </a:r>
              <a:endParaRPr kumimoji="1" lang="ja-JP" altLang="en-US" sz="2000" i="1" dirty="0">
                <a:latin typeface="Times New Roman"/>
                <a:cs typeface="Times New Roman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6511785" y="5818088"/>
              <a:ext cx="5793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>
                  <a:latin typeface="Times New Roman"/>
                  <a:cs typeface="Times New Roman"/>
                </a:rPr>
                <a:t>&lt;</a:t>
              </a:r>
              <a:r>
                <a:rPr lang="en-US" altLang="ja-JP" sz="2000" dirty="0" smtClean="0">
                  <a:latin typeface="Times New Roman"/>
                  <a:cs typeface="Times New Roman"/>
                </a:rPr>
                <a:t> </a:t>
              </a:r>
              <a:r>
                <a:rPr lang="en-US" altLang="ja-JP" sz="2000" i="1" dirty="0" smtClean="0">
                  <a:latin typeface="Times New Roman"/>
                  <a:cs typeface="Times New Roman"/>
                </a:rPr>
                <a:t>d</a:t>
              </a:r>
              <a:endParaRPr kumimoji="1" lang="ja-JP" altLang="en-US" sz="2000" i="1" dirty="0">
                <a:latin typeface="Times New Roman"/>
                <a:cs typeface="Times New Roman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7356718" y="6074535"/>
              <a:ext cx="5793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>
                  <a:latin typeface="Times New Roman"/>
                  <a:cs typeface="Times New Roman"/>
                </a:rPr>
                <a:t>&lt;</a:t>
              </a:r>
              <a:r>
                <a:rPr lang="en-US" altLang="ja-JP" sz="2000" dirty="0" smtClean="0">
                  <a:latin typeface="Times New Roman"/>
                  <a:cs typeface="Times New Roman"/>
                </a:rPr>
                <a:t> </a:t>
              </a:r>
              <a:r>
                <a:rPr lang="en-US" altLang="ja-JP" sz="2000" i="1" dirty="0" smtClean="0">
                  <a:latin typeface="Times New Roman"/>
                  <a:cs typeface="Times New Roman"/>
                </a:rPr>
                <a:t>d</a:t>
              </a:r>
              <a:endParaRPr kumimoji="1" lang="ja-JP" altLang="en-US" sz="2000" i="1" dirty="0">
                <a:latin typeface="Times New Roman"/>
                <a:cs typeface="Times New Roman"/>
              </a:endParaRPr>
            </a:p>
          </p:txBody>
        </p:sp>
        <p:cxnSp>
          <p:nvCxnSpPr>
            <p:cNvPr id="38" name="曲線コネクタ 37"/>
            <p:cNvCxnSpPr/>
            <p:nvPr/>
          </p:nvCxnSpPr>
          <p:spPr>
            <a:xfrm rot="5400000" flipH="1" flipV="1">
              <a:off x="4218001" y="3273331"/>
              <a:ext cx="572772" cy="3855139"/>
            </a:xfrm>
            <a:prstGeom prst="curvedConnector2">
              <a:avLst/>
            </a:prstGeom>
            <a:ln w="12700" cmpd="sng">
              <a:solidFill>
                <a:srgbClr val="000000"/>
              </a:solidFill>
              <a:prstDash val="dash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正方形/長方形 43"/>
          <p:cNvSpPr/>
          <p:nvPr/>
        </p:nvSpPr>
        <p:spPr>
          <a:xfrm>
            <a:off x="5415066" y="5030108"/>
            <a:ext cx="3025550" cy="9643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800" i="1" dirty="0" err="1" smtClean="0">
                <a:latin typeface="Times New Roman"/>
                <a:cs typeface="Times New Roman"/>
              </a:rPr>
              <a:t>weight</a:t>
            </a:r>
            <a:r>
              <a:rPr kumimoji="1" lang="en-US" altLang="ja-JP" sz="2800" i="1" baseline="-25000" dirty="0" err="1" smtClean="0">
                <a:latin typeface="Times New Roman"/>
                <a:cs typeface="Times New Roman"/>
              </a:rPr>
              <a:t>D</a:t>
            </a:r>
            <a:r>
              <a:rPr kumimoji="1" lang="en-US" altLang="ja-JP" sz="2000" i="1" baseline="30000" dirty="0" err="1" smtClean="0">
                <a:latin typeface="Times New Roman"/>
                <a:cs typeface="Times New Roman"/>
              </a:rPr>
              <a:t>R</a:t>
            </a:r>
            <a:r>
              <a:rPr kumimoji="1" lang="en-US" altLang="ja-JP" sz="2800" dirty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kumimoji="1" lang="en-US" altLang="ja-JP" sz="2800" dirty="0">
                <a:latin typeface="Times New Roman"/>
                <a:cs typeface="Times New Roman"/>
              </a:rPr>
              <a:t>) 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≥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d</a:t>
            </a:r>
            <a:br>
              <a:rPr kumimoji="1" lang="en-US" altLang="ja-JP" sz="2800" i="1" dirty="0" smtClean="0">
                <a:latin typeface="Times New Roman"/>
                <a:cs typeface="Times New Roman"/>
              </a:rPr>
            </a:br>
            <a:r>
              <a:rPr kumimoji="1" lang="en-US" altLang="ja-JP" sz="2800" i="1" dirty="0" err="1" smtClean="0">
                <a:latin typeface="Times New Roman"/>
                <a:cs typeface="Times New Roman"/>
              </a:rPr>
              <a:t>maxchild</a:t>
            </a:r>
            <a:r>
              <a:rPr kumimoji="1" lang="en-US" altLang="ja-JP" sz="2800" i="1" baseline="-25000" dirty="0" err="1" smtClean="0">
                <a:latin typeface="Times New Roman"/>
                <a:cs typeface="Times New Roman"/>
              </a:rPr>
              <a:t>D</a:t>
            </a:r>
            <a:r>
              <a:rPr kumimoji="1" lang="en-US" altLang="ja-JP" sz="2000" i="1" baseline="30000" dirty="0" err="1" smtClean="0">
                <a:latin typeface="Times New Roman"/>
                <a:cs typeface="Times New Roman"/>
              </a:rPr>
              <a:t>R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 </a:t>
            </a:r>
            <a:r>
              <a:rPr kumimoji="1" lang="en-US" altLang="ja-JP" sz="2800" dirty="0">
                <a:latin typeface="Times New Roman"/>
                <a:cs typeface="Times New Roman"/>
              </a:rPr>
              <a:t>&lt;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d</a:t>
            </a:r>
            <a:endParaRPr kumimoji="1" lang="en-US" altLang="ja-JP" sz="2800" i="1" dirty="0">
              <a:latin typeface="Times New Roman"/>
              <a:cs typeface="Times New Roman"/>
            </a:endParaRPr>
          </a:p>
        </p:txBody>
      </p:sp>
      <p:sp>
        <p:nvSpPr>
          <p:cNvPr id="46" name="コンテンツ プレースホルダー 1"/>
          <p:cNvSpPr txBox="1">
            <a:spLocks/>
          </p:cNvSpPr>
          <p:nvPr/>
        </p:nvSpPr>
        <p:spPr>
          <a:xfrm>
            <a:off x="549275" y="6188123"/>
            <a:ext cx="8042276" cy="589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dirty="0" smtClean="0"/>
              <a:t>Such nodes </a:t>
            </a:r>
            <a:r>
              <a:rPr lang="en-US" altLang="ja-JP" i="1" dirty="0" smtClean="0">
                <a:latin typeface="Times New Roman"/>
                <a:cs typeface="Times New Roman"/>
              </a:rPr>
              <a:t>v</a:t>
            </a:r>
            <a:r>
              <a:rPr lang="en-US" altLang="ja-JP" dirty="0" smtClean="0"/>
              <a:t> are candidates of answers.</a:t>
            </a:r>
            <a:endParaRPr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862198" y="2551826"/>
            <a:ext cx="2634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latin typeface="Times New Roman"/>
                <a:cs typeface="Times New Roman"/>
              </a:rPr>
              <a:t>L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400" i="1" dirty="0" err="1" smtClean="0">
                <a:latin typeface="Times New Roman"/>
                <a:cs typeface="Times New Roman"/>
              </a:rPr>
              <a:t>str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400" i="1" dirty="0" smtClean="0">
                <a:latin typeface="Times New Roman"/>
                <a:cs typeface="Times New Roman"/>
              </a:rPr>
              <a:t>u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)</a:t>
            </a:r>
            <a:r>
              <a:rPr kumimoji="1" lang="en-US" altLang="ja-JP" sz="2400" i="1" baseline="30000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) = </a:t>
            </a:r>
            <a:r>
              <a:rPr kumimoji="1" lang="en-US" altLang="ja-JP" sz="2400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400" i="1" dirty="0" smtClean="0">
                <a:latin typeface="Times New Roman"/>
                <a:cs typeface="Times New Roman"/>
              </a:rPr>
              <a:t>u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)</a:t>
            </a:r>
            <a:endParaRPr kumimoji="1" lang="ja-JP" altLang="en-US" sz="2400" dirty="0">
              <a:latin typeface="Times New Roman"/>
              <a:cs typeface="Times New Roman"/>
            </a:endParaRPr>
          </a:p>
        </p:txBody>
      </p:sp>
      <p:cxnSp>
        <p:nvCxnSpPr>
          <p:cNvPr id="49" name="直線矢印コネクタ 48"/>
          <p:cNvCxnSpPr/>
          <p:nvPr/>
        </p:nvCxnSpPr>
        <p:spPr>
          <a:xfrm>
            <a:off x="6010244" y="2876196"/>
            <a:ext cx="433561" cy="289799"/>
          </a:xfrm>
          <a:prstGeom prst="straightConnector1">
            <a:avLst/>
          </a:prstGeom>
          <a:ln w="25400" cmpd="sng"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676068" y="2820784"/>
            <a:ext cx="942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i="1" dirty="0" smtClean="0">
                <a:latin typeface="Times New Roman"/>
                <a:cs typeface="Times New Roman"/>
              </a:rPr>
              <a:t>L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400" i="1" dirty="0">
                <a:latin typeface="Times New Roman"/>
                <a:cs typeface="Times New Roman"/>
              </a:rPr>
              <a:t>P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)</a:t>
            </a:r>
            <a:endParaRPr kumimoji="1" lang="ja-JP" altLang="en-US" sz="2400" dirty="0">
              <a:latin typeface="Times New Roman"/>
              <a:cs typeface="Times New Roman"/>
            </a:endParaRPr>
          </a:p>
        </p:txBody>
      </p:sp>
      <p:cxnSp>
        <p:nvCxnSpPr>
          <p:cNvPr id="53" name="直線矢印コネクタ 52"/>
          <p:cNvCxnSpPr/>
          <p:nvPr/>
        </p:nvCxnSpPr>
        <p:spPr>
          <a:xfrm flipV="1">
            <a:off x="1510772" y="2876196"/>
            <a:ext cx="755385" cy="95846"/>
          </a:xfrm>
          <a:prstGeom prst="straightConnector1">
            <a:avLst/>
          </a:prstGeom>
          <a:ln w="25400" cmpd="sng"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1872469" y="3752790"/>
            <a:ext cx="656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i="1" dirty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endParaRPr kumimoji="1" lang="ja-JP" altLang="en-US" sz="24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50" name="コンテンツ プレースホルダー 1"/>
          <p:cNvSpPr txBox="1">
            <a:spLocks/>
          </p:cNvSpPr>
          <p:nvPr/>
        </p:nvSpPr>
        <p:spPr>
          <a:xfrm>
            <a:off x="6357287" y="1573197"/>
            <a:ext cx="2786713" cy="510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i="1" dirty="0" smtClean="0"/>
              <a:t>D</a:t>
            </a:r>
            <a:r>
              <a:rPr lang="en-US" altLang="ja-JP" i="1" baseline="30000" dirty="0" smtClean="0"/>
              <a:t>R</a:t>
            </a:r>
            <a:r>
              <a:rPr lang="ja-JP" altLang="en-US" i="1" dirty="0" smtClean="0"/>
              <a:t> </a:t>
            </a:r>
            <a:r>
              <a:rPr lang="en-US" altLang="ja-JP" dirty="0" smtClean="0"/>
              <a:t>= </a:t>
            </a:r>
            <a:r>
              <a:rPr lang="en-US" altLang="ja-JP" dirty="0" smtClean="0"/>
              <a:t>{</a:t>
            </a:r>
            <a:r>
              <a:rPr lang="en-US" altLang="ja-JP" i="1" dirty="0" smtClean="0"/>
              <a:t>T</a:t>
            </a:r>
            <a:r>
              <a:rPr lang="en-US" altLang="ja-JP" baseline="-25000" dirty="0" smtClean="0"/>
              <a:t>1</a:t>
            </a:r>
            <a:r>
              <a:rPr lang="en-US" altLang="ja-JP" i="1" baseline="30000" dirty="0" smtClean="0"/>
              <a:t>R</a:t>
            </a:r>
            <a:r>
              <a:rPr lang="en-US" altLang="ja-JP" dirty="0" smtClean="0"/>
              <a:t>, </a:t>
            </a:r>
            <a:r>
              <a:rPr lang="en-US" altLang="ja-JP" dirty="0" smtClean="0"/>
              <a:t>…, </a:t>
            </a:r>
            <a:r>
              <a:rPr lang="en-US" altLang="ja-JP" i="1" dirty="0" err="1" smtClean="0"/>
              <a:t>T</a:t>
            </a:r>
            <a:r>
              <a:rPr lang="en-US" altLang="ja-JP" i="1" baseline="-25000" dirty="0" err="1" smtClean="0"/>
              <a:t>m</a:t>
            </a:r>
            <a:r>
              <a:rPr lang="en-US" altLang="ja-JP" i="1" baseline="30000" dirty="0" err="1" smtClean="0"/>
              <a:t>R</a:t>
            </a:r>
            <a:r>
              <a:rPr lang="en-US" altLang="ja-JP" dirty="0" smtClean="0"/>
              <a:t>}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414437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Main Idea</a:t>
            </a:r>
            <a:endParaRPr kumimoji="1" lang="ja-JP" altLang="en-US" dirty="0"/>
          </a:p>
        </p:txBody>
      </p:sp>
      <p:sp>
        <p:nvSpPr>
          <p:cNvPr id="5" name="フリーフォーム 4"/>
          <p:cNvSpPr/>
          <p:nvPr/>
        </p:nvSpPr>
        <p:spPr>
          <a:xfrm>
            <a:off x="2418969" y="2972042"/>
            <a:ext cx="146900" cy="1019520"/>
          </a:xfrm>
          <a:custGeom>
            <a:avLst/>
            <a:gdLst>
              <a:gd name="connsiteX0" fmla="*/ 34558 w 146900"/>
              <a:gd name="connsiteY0" fmla="*/ 0 h 1019520"/>
              <a:gd name="connsiteX1" fmla="*/ 146874 w 146900"/>
              <a:gd name="connsiteY1" fmla="*/ 388800 h 1019520"/>
              <a:gd name="connsiteX2" fmla="*/ 25918 w 146900"/>
              <a:gd name="connsiteY2" fmla="*/ 578880 h 1019520"/>
              <a:gd name="connsiteX3" fmla="*/ 77756 w 146900"/>
              <a:gd name="connsiteY3" fmla="*/ 794880 h 1019520"/>
              <a:gd name="connsiteX4" fmla="*/ 0 w 146900"/>
              <a:gd name="connsiteY4" fmla="*/ 1019520 h 1019520"/>
              <a:gd name="connsiteX5" fmla="*/ 0 w 146900"/>
              <a:gd name="connsiteY5" fmla="*/ 1019520 h 1019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6900" h="1019520">
                <a:moveTo>
                  <a:pt x="34558" y="0"/>
                </a:moveTo>
                <a:cubicBezTo>
                  <a:pt x="91436" y="146160"/>
                  <a:pt x="148314" y="292320"/>
                  <a:pt x="146874" y="388800"/>
                </a:cubicBezTo>
                <a:cubicBezTo>
                  <a:pt x="145434" y="485280"/>
                  <a:pt x="37438" y="511200"/>
                  <a:pt x="25918" y="578880"/>
                </a:cubicBezTo>
                <a:cubicBezTo>
                  <a:pt x="14398" y="646560"/>
                  <a:pt x="82076" y="721440"/>
                  <a:pt x="77756" y="794880"/>
                </a:cubicBezTo>
                <a:cubicBezTo>
                  <a:pt x="73436" y="868320"/>
                  <a:pt x="0" y="1019520"/>
                  <a:pt x="0" y="1019520"/>
                </a:cubicBezTo>
                <a:lnTo>
                  <a:pt x="0" y="1019520"/>
                </a:lnTo>
              </a:path>
            </a:pathLst>
          </a:cu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76068" y="2146740"/>
            <a:ext cx="10502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i="1" dirty="0" smtClean="0">
                <a:latin typeface="Times New Roman"/>
                <a:cs typeface="Times New Roman"/>
              </a:rPr>
              <a:t>GST</a:t>
            </a:r>
            <a:r>
              <a:rPr kumimoji="1" lang="en-US" altLang="ja-JP" sz="2800" i="1" baseline="-25000" dirty="0" smtClean="0">
                <a:latin typeface="Times New Roman"/>
                <a:cs typeface="Times New Roman"/>
              </a:rPr>
              <a:t>D</a:t>
            </a:r>
            <a:endParaRPr kumimoji="1" lang="ja-JP" altLang="en-US" sz="2800" baseline="-25000" dirty="0">
              <a:latin typeface="Times New Roman"/>
              <a:cs typeface="Times New Roman"/>
            </a:endParaRPr>
          </a:p>
        </p:txBody>
      </p:sp>
      <p:sp>
        <p:nvSpPr>
          <p:cNvPr id="7" name="二等辺三角形 6"/>
          <p:cNvSpPr/>
          <p:nvPr/>
        </p:nvSpPr>
        <p:spPr>
          <a:xfrm>
            <a:off x="382411" y="2146740"/>
            <a:ext cx="4142792" cy="2824970"/>
          </a:xfrm>
          <a:prstGeom prst="triangle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 rot="16200000">
            <a:off x="2364286" y="3996948"/>
            <a:ext cx="105679" cy="105679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9" name="直線コネクタ 8"/>
          <p:cNvCxnSpPr>
            <a:stCxn id="7" idx="0"/>
          </p:cNvCxnSpPr>
          <p:nvPr/>
        </p:nvCxnSpPr>
        <p:spPr>
          <a:xfrm>
            <a:off x="2453807" y="2146740"/>
            <a:ext cx="0" cy="635919"/>
          </a:xfrm>
          <a:prstGeom prst="line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2179375" y="2245103"/>
            <a:ext cx="3600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 smtClean="0">
                <a:latin typeface="Times New Roman"/>
                <a:cs typeface="Times New Roman"/>
              </a:rPr>
              <a:t>P</a:t>
            </a:r>
            <a:endParaRPr kumimoji="1" lang="ja-JP" altLang="en-US" sz="2000" dirty="0">
              <a:latin typeface="Times New Roman"/>
              <a:cs typeface="Times New Roman"/>
            </a:endParaRPr>
          </a:p>
        </p:txBody>
      </p:sp>
      <p:sp>
        <p:nvSpPr>
          <p:cNvPr id="11" name="二等辺三角形 10"/>
          <p:cNvSpPr/>
          <p:nvPr/>
        </p:nvSpPr>
        <p:spPr>
          <a:xfrm>
            <a:off x="968407" y="2935163"/>
            <a:ext cx="2986577" cy="2036547"/>
          </a:xfrm>
          <a:prstGeom prst="triangle">
            <a:avLst/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2368910" y="2791299"/>
            <a:ext cx="169794" cy="169794"/>
          </a:xfrm>
          <a:prstGeom prst="ellipse">
            <a:avLst/>
          </a:prstGeom>
          <a:solidFill>
            <a:srgbClr val="FFFFFF"/>
          </a:solidFill>
          <a:ln w="38100" cmpd="dbl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44045" y="3824812"/>
            <a:ext cx="5496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i="1" dirty="0" smtClean="0">
                <a:latin typeface="Times New Roman"/>
                <a:cs typeface="Times New Roman"/>
              </a:rPr>
              <a:t>≥ d</a:t>
            </a:r>
            <a:endParaRPr kumimoji="1" lang="ja-JP" altLang="en-US" sz="2000" dirty="0">
              <a:latin typeface="Times New Roman"/>
              <a:cs typeface="Times New Roman"/>
            </a:endParaRPr>
          </a:p>
        </p:txBody>
      </p:sp>
      <p:grpSp>
        <p:nvGrpSpPr>
          <p:cNvPr id="45" name="図形グループ 44"/>
          <p:cNvGrpSpPr/>
          <p:nvPr/>
        </p:nvGrpSpPr>
        <p:grpSpPr>
          <a:xfrm>
            <a:off x="2538704" y="832618"/>
            <a:ext cx="6261871" cy="3158944"/>
            <a:chOff x="2538704" y="832618"/>
            <a:chExt cx="6261871" cy="3158944"/>
          </a:xfrm>
        </p:grpSpPr>
        <p:sp>
          <p:nvSpPr>
            <p:cNvPr id="15" name="二等辺三角形 14"/>
            <p:cNvSpPr/>
            <p:nvPr/>
          </p:nvSpPr>
          <p:spPr>
            <a:xfrm>
              <a:off x="5388191" y="1964822"/>
              <a:ext cx="2482424" cy="1692765"/>
            </a:xfrm>
            <a:prstGeom prst="triangle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円/楕円 15"/>
            <p:cNvSpPr/>
            <p:nvPr/>
          </p:nvSpPr>
          <p:spPr>
            <a:xfrm rot="16200000">
              <a:off x="6535879" y="1853021"/>
              <a:ext cx="169794" cy="16979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二等辺三角形 16"/>
            <p:cNvSpPr/>
            <p:nvPr/>
          </p:nvSpPr>
          <p:spPr>
            <a:xfrm>
              <a:off x="4657783" y="832618"/>
              <a:ext cx="4142792" cy="2824970"/>
            </a:xfrm>
            <a:prstGeom prst="triangle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7532711" y="832618"/>
              <a:ext cx="114541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i="1" dirty="0" smtClean="0">
                  <a:latin typeface="Times New Roman"/>
                  <a:cs typeface="Times New Roman"/>
                </a:rPr>
                <a:t>GST</a:t>
              </a:r>
              <a:r>
                <a:rPr kumimoji="1" lang="en-US" altLang="ja-JP" sz="2800" i="1" baseline="-25000" dirty="0" smtClean="0">
                  <a:latin typeface="Times New Roman"/>
                  <a:cs typeface="Times New Roman"/>
                </a:rPr>
                <a:t>D</a:t>
              </a:r>
              <a:r>
                <a:rPr kumimoji="1" lang="en-US" altLang="ja-JP" sz="2000" i="1" baseline="30000" dirty="0" smtClean="0">
                  <a:latin typeface="Times New Roman"/>
                  <a:cs typeface="Times New Roman"/>
                </a:rPr>
                <a:t>R</a:t>
              </a:r>
              <a:endParaRPr kumimoji="1" lang="ja-JP" altLang="en-US" sz="2800" baseline="30000" dirty="0">
                <a:latin typeface="Times New Roman"/>
                <a:cs typeface="Times New Roman"/>
              </a:endParaRPr>
            </a:p>
          </p:txBody>
        </p:sp>
        <p:cxnSp>
          <p:nvCxnSpPr>
            <p:cNvPr id="19" name="直線コネクタ 18"/>
            <p:cNvCxnSpPr>
              <a:stCxn id="17" idx="0"/>
              <a:endCxn id="16" idx="6"/>
            </p:cNvCxnSpPr>
            <p:nvPr/>
          </p:nvCxnSpPr>
          <p:spPr>
            <a:xfrm flipH="1">
              <a:off x="6620776" y="832618"/>
              <a:ext cx="108403" cy="1020403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円/楕円 19"/>
            <p:cNvSpPr/>
            <p:nvPr/>
          </p:nvSpPr>
          <p:spPr>
            <a:xfrm rot="16200000">
              <a:off x="6268181" y="2728026"/>
              <a:ext cx="105679" cy="1056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" name="円/楕円 20"/>
            <p:cNvSpPr/>
            <p:nvPr/>
          </p:nvSpPr>
          <p:spPr>
            <a:xfrm rot="16200000">
              <a:off x="7009945" y="2955079"/>
              <a:ext cx="105679" cy="1056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円/楕円 21"/>
            <p:cNvSpPr/>
            <p:nvPr/>
          </p:nvSpPr>
          <p:spPr>
            <a:xfrm rot="16200000">
              <a:off x="6064552" y="3067272"/>
              <a:ext cx="105679" cy="1056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円/楕円 22"/>
            <p:cNvSpPr/>
            <p:nvPr/>
          </p:nvSpPr>
          <p:spPr>
            <a:xfrm rot="16200000">
              <a:off x="6426306" y="3077357"/>
              <a:ext cx="105679" cy="1056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円/楕円 23"/>
            <p:cNvSpPr/>
            <p:nvPr/>
          </p:nvSpPr>
          <p:spPr>
            <a:xfrm rot="16200000">
              <a:off x="6850522" y="3317879"/>
              <a:ext cx="105679" cy="1056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円/楕円 24"/>
            <p:cNvSpPr/>
            <p:nvPr/>
          </p:nvSpPr>
          <p:spPr>
            <a:xfrm rot="16200000">
              <a:off x="7248049" y="3309801"/>
              <a:ext cx="105679" cy="1056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6" name="直線コネクタ 25"/>
            <p:cNvCxnSpPr>
              <a:stCxn id="20" idx="1"/>
              <a:endCxn id="22" idx="6"/>
            </p:cNvCxnSpPr>
            <p:nvPr/>
          </p:nvCxnSpPr>
          <p:spPr>
            <a:xfrm flipH="1">
              <a:off x="6117392" y="2818229"/>
              <a:ext cx="166265" cy="249043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>
              <a:stCxn id="20" idx="3"/>
              <a:endCxn id="23" idx="6"/>
            </p:cNvCxnSpPr>
            <p:nvPr/>
          </p:nvCxnSpPr>
          <p:spPr>
            <a:xfrm>
              <a:off x="6358384" y="2818229"/>
              <a:ext cx="120762" cy="259128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>
              <a:stCxn id="21" idx="1"/>
              <a:endCxn id="24" idx="6"/>
            </p:cNvCxnSpPr>
            <p:nvPr/>
          </p:nvCxnSpPr>
          <p:spPr>
            <a:xfrm flipH="1">
              <a:off x="6903362" y="3045282"/>
              <a:ext cx="122059" cy="272597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>
              <a:stCxn id="21" idx="3"/>
              <a:endCxn id="25" idx="6"/>
            </p:cNvCxnSpPr>
            <p:nvPr/>
          </p:nvCxnSpPr>
          <p:spPr>
            <a:xfrm>
              <a:off x="7100148" y="3045282"/>
              <a:ext cx="200741" cy="264519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フリーフォーム 29"/>
            <p:cNvSpPr/>
            <p:nvPr/>
          </p:nvSpPr>
          <p:spPr>
            <a:xfrm>
              <a:off x="6316208" y="2024979"/>
              <a:ext cx="302333" cy="700718"/>
            </a:xfrm>
            <a:custGeom>
              <a:avLst/>
              <a:gdLst>
                <a:gd name="connsiteX0" fmla="*/ 302333 w 302333"/>
                <a:gd name="connsiteY0" fmla="*/ 0 h 700718"/>
                <a:gd name="connsiteX1" fmla="*/ 176426 w 302333"/>
                <a:gd name="connsiteY1" fmla="*/ 224449 h 700718"/>
                <a:gd name="connsiteX2" fmla="*/ 187374 w 302333"/>
                <a:gd name="connsiteY2" fmla="*/ 394154 h 700718"/>
                <a:gd name="connsiteX3" fmla="*/ 23148 w 302333"/>
                <a:gd name="connsiteY3" fmla="*/ 580282 h 700718"/>
                <a:gd name="connsiteX4" fmla="*/ 1251 w 302333"/>
                <a:gd name="connsiteY4" fmla="*/ 700718 h 700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2333" h="700718">
                  <a:moveTo>
                    <a:pt x="302333" y="0"/>
                  </a:moveTo>
                  <a:cubicBezTo>
                    <a:pt x="248959" y="79378"/>
                    <a:pt x="195586" y="158757"/>
                    <a:pt x="176426" y="224449"/>
                  </a:cubicBezTo>
                  <a:cubicBezTo>
                    <a:pt x="157266" y="290141"/>
                    <a:pt x="212920" y="334849"/>
                    <a:pt x="187374" y="394154"/>
                  </a:cubicBezTo>
                  <a:cubicBezTo>
                    <a:pt x="161828" y="453459"/>
                    <a:pt x="54168" y="529188"/>
                    <a:pt x="23148" y="580282"/>
                  </a:cubicBezTo>
                  <a:cubicBezTo>
                    <a:pt x="-7872" y="631376"/>
                    <a:pt x="1251" y="700718"/>
                    <a:pt x="1251" y="700718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フリーフォーム 30"/>
            <p:cNvSpPr/>
            <p:nvPr/>
          </p:nvSpPr>
          <p:spPr>
            <a:xfrm>
              <a:off x="6629489" y="2019505"/>
              <a:ext cx="444706" cy="930640"/>
            </a:xfrm>
            <a:custGeom>
              <a:avLst/>
              <a:gdLst>
                <a:gd name="connsiteX0" fmla="*/ 0 w 444706"/>
                <a:gd name="connsiteY0" fmla="*/ 0 h 930640"/>
                <a:gd name="connsiteX1" fmla="*/ 93062 w 444706"/>
                <a:gd name="connsiteY1" fmla="*/ 273718 h 930640"/>
                <a:gd name="connsiteX2" fmla="*/ 229918 w 444706"/>
                <a:gd name="connsiteY2" fmla="*/ 426999 h 930640"/>
                <a:gd name="connsiteX3" fmla="*/ 246340 w 444706"/>
                <a:gd name="connsiteY3" fmla="*/ 645974 h 930640"/>
                <a:gd name="connsiteX4" fmla="*/ 426990 w 444706"/>
                <a:gd name="connsiteY4" fmla="*/ 804730 h 930640"/>
                <a:gd name="connsiteX5" fmla="*/ 437938 w 444706"/>
                <a:gd name="connsiteY5" fmla="*/ 930640 h 930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4706" h="930640">
                  <a:moveTo>
                    <a:pt x="0" y="0"/>
                  </a:moveTo>
                  <a:cubicBezTo>
                    <a:pt x="27371" y="101276"/>
                    <a:pt x="54742" y="202552"/>
                    <a:pt x="93062" y="273718"/>
                  </a:cubicBezTo>
                  <a:cubicBezTo>
                    <a:pt x="131382" y="344884"/>
                    <a:pt x="204372" y="364956"/>
                    <a:pt x="229918" y="426999"/>
                  </a:cubicBezTo>
                  <a:cubicBezTo>
                    <a:pt x="255464" y="489042"/>
                    <a:pt x="213495" y="583019"/>
                    <a:pt x="246340" y="645974"/>
                  </a:cubicBezTo>
                  <a:cubicBezTo>
                    <a:pt x="279185" y="708929"/>
                    <a:pt x="395057" y="757286"/>
                    <a:pt x="426990" y="804730"/>
                  </a:cubicBezTo>
                  <a:cubicBezTo>
                    <a:pt x="458923" y="852174"/>
                    <a:pt x="437938" y="930640"/>
                    <a:pt x="437938" y="930640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7091769" y="2756419"/>
              <a:ext cx="5496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i="1" dirty="0" smtClean="0">
                  <a:latin typeface="Times New Roman"/>
                  <a:cs typeface="Times New Roman"/>
                </a:rPr>
                <a:t>≥ d</a:t>
              </a:r>
              <a:endParaRPr kumimoji="1" lang="ja-JP" altLang="en-US" sz="2000" dirty="0">
                <a:latin typeface="Times New Roman"/>
                <a:cs typeface="Times New Roman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5768211" y="2544658"/>
              <a:ext cx="5367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i="1" dirty="0" smtClean="0">
                  <a:latin typeface="Times New Roman"/>
                  <a:cs typeface="Times New Roman"/>
                </a:rPr>
                <a:t>d</a:t>
              </a:r>
              <a:r>
                <a:rPr lang="en-US" altLang="ja-JP" sz="2000" dirty="0" smtClean="0">
                  <a:latin typeface="Times New Roman"/>
                  <a:cs typeface="Times New Roman"/>
                </a:rPr>
                <a:t> </a:t>
              </a:r>
              <a:r>
                <a:rPr lang="en-US" altLang="ja-JP" sz="2000" i="1" dirty="0" smtClean="0">
                  <a:latin typeface="Times New Roman"/>
                  <a:cs typeface="Times New Roman"/>
                </a:rPr>
                <a:t>≤</a:t>
              </a:r>
              <a:endParaRPr kumimoji="1" lang="ja-JP" altLang="en-US" sz="2000" dirty="0">
                <a:latin typeface="Times New Roman"/>
                <a:cs typeface="Times New Roman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5560594" y="2876122"/>
              <a:ext cx="5688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i="1" dirty="0" smtClean="0">
                  <a:latin typeface="Times New Roman"/>
                  <a:cs typeface="Times New Roman"/>
                </a:rPr>
                <a:t>d</a:t>
              </a:r>
              <a:r>
                <a:rPr lang="en-US" altLang="ja-JP" sz="2000" dirty="0" smtClean="0">
                  <a:latin typeface="Times New Roman"/>
                  <a:cs typeface="Times New Roman"/>
                </a:rPr>
                <a:t> </a:t>
              </a:r>
              <a:r>
                <a:rPr lang="en-US" altLang="ja-JP" sz="2000" i="1" dirty="0" smtClean="0">
                  <a:latin typeface="Times New Roman"/>
                  <a:cs typeface="Times New Roman"/>
                </a:rPr>
                <a:t>&gt;</a:t>
              </a:r>
              <a:endParaRPr kumimoji="1" lang="ja-JP" altLang="en-US" sz="2000" dirty="0">
                <a:latin typeface="Times New Roman"/>
                <a:cs typeface="Times New Roman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6358932" y="3145194"/>
              <a:ext cx="626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i="1" dirty="0" smtClean="0">
                  <a:latin typeface="Times New Roman"/>
                  <a:cs typeface="Times New Roman"/>
                </a:rPr>
                <a:t>d &gt;</a:t>
              </a:r>
              <a:endParaRPr kumimoji="1" lang="ja-JP" altLang="en-US" sz="2000" i="1" dirty="0">
                <a:latin typeface="Times New Roman"/>
                <a:cs typeface="Times New Roman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6473672" y="2883272"/>
              <a:ext cx="5793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>
                  <a:latin typeface="Times New Roman"/>
                  <a:cs typeface="Times New Roman"/>
                </a:rPr>
                <a:t>&lt;</a:t>
              </a:r>
              <a:r>
                <a:rPr lang="en-US" altLang="ja-JP" sz="2000" dirty="0" smtClean="0">
                  <a:latin typeface="Times New Roman"/>
                  <a:cs typeface="Times New Roman"/>
                </a:rPr>
                <a:t> </a:t>
              </a:r>
              <a:r>
                <a:rPr lang="en-US" altLang="ja-JP" sz="2000" i="1" dirty="0" smtClean="0">
                  <a:latin typeface="Times New Roman"/>
                  <a:cs typeface="Times New Roman"/>
                </a:rPr>
                <a:t>d</a:t>
              </a:r>
              <a:endParaRPr kumimoji="1" lang="ja-JP" altLang="en-US" sz="2000" i="1" dirty="0">
                <a:latin typeface="Times New Roman"/>
                <a:cs typeface="Times New Roman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7318605" y="3139719"/>
              <a:ext cx="5793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>
                  <a:latin typeface="Times New Roman"/>
                  <a:cs typeface="Times New Roman"/>
                </a:rPr>
                <a:t>&lt;</a:t>
              </a:r>
              <a:r>
                <a:rPr lang="en-US" altLang="ja-JP" sz="2000" dirty="0" smtClean="0">
                  <a:latin typeface="Times New Roman"/>
                  <a:cs typeface="Times New Roman"/>
                </a:rPr>
                <a:t> </a:t>
              </a:r>
              <a:r>
                <a:rPr lang="en-US" altLang="ja-JP" sz="2000" i="1" dirty="0" smtClean="0">
                  <a:latin typeface="Times New Roman"/>
                  <a:cs typeface="Times New Roman"/>
                </a:rPr>
                <a:t>d</a:t>
              </a:r>
              <a:endParaRPr kumimoji="1" lang="ja-JP" altLang="en-US" sz="2000" i="1" dirty="0">
                <a:latin typeface="Times New Roman"/>
                <a:cs typeface="Times New Roman"/>
              </a:endParaRPr>
            </a:p>
          </p:txBody>
        </p:sp>
        <p:cxnSp>
          <p:nvCxnSpPr>
            <p:cNvPr id="38" name="曲線コネクタ 37"/>
            <p:cNvCxnSpPr/>
            <p:nvPr/>
          </p:nvCxnSpPr>
          <p:spPr>
            <a:xfrm flipV="1">
              <a:off x="2538704" y="1979700"/>
              <a:ext cx="3855139" cy="2011862"/>
            </a:xfrm>
            <a:prstGeom prst="curvedConnector3">
              <a:avLst>
                <a:gd name="adj1" fmla="val 50000"/>
              </a:avLst>
            </a:prstGeom>
            <a:ln w="12700" cmpd="sng">
              <a:solidFill>
                <a:srgbClr val="000000"/>
              </a:solidFill>
              <a:prstDash val="dash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テキスト ボックス 46"/>
            <p:cNvSpPr txBox="1"/>
            <p:nvPr/>
          </p:nvSpPr>
          <p:spPr>
            <a:xfrm>
              <a:off x="3824085" y="1237704"/>
              <a:ext cx="26344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i="1" dirty="0" smtClean="0">
                  <a:latin typeface="Times New Roman"/>
                  <a:cs typeface="Times New Roman"/>
                </a:rPr>
                <a:t>L</a:t>
              </a:r>
              <a:r>
                <a:rPr kumimoji="1" lang="en-US" altLang="ja-JP" sz="2400" dirty="0" smtClean="0">
                  <a:latin typeface="Times New Roman"/>
                  <a:cs typeface="Times New Roman"/>
                </a:rPr>
                <a:t>(</a:t>
              </a:r>
              <a:r>
                <a:rPr kumimoji="1" lang="en-US" altLang="ja-JP" sz="2400" i="1" dirty="0" err="1" smtClean="0">
                  <a:latin typeface="Times New Roman"/>
                  <a:cs typeface="Times New Roman"/>
                </a:rPr>
                <a:t>str</a:t>
              </a:r>
              <a:r>
                <a:rPr kumimoji="1" lang="en-US" altLang="ja-JP" sz="2400" dirty="0" smtClean="0">
                  <a:latin typeface="Times New Roman"/>
                  <a:cs typeface="Times New Roman"/>
                </a:rPr>
                <a:t>(</a:t>
              </a:r>
              <a:r>
                <a:rPr kumimoji="1" lang="en-US" altLang="ja-JP" sz="2400" i="1" dirty="0" smtClean="0">
                  <a:latin typeface="Times New Roman"/>
                  <a:cs typeface="Times New Roman"/>
                </a:rPr>
                <a:t>u</a:t>
              </a:r>
              <a:r>
                <a:rPr kumimoji="1" lang="en-US" altLang="ja-JP" sz="2400" dirty="0" smtClean="0">
                  <a:latin typeface="Times New Roman"/>
                  <a:cs typeface="Times New Roman"/>
                </a:rPr>
                <a:t>)</a:t>
              </a:r>
              <a:r>
                <a:rPr kumimoji="1" lang="en-US" altLang="ja-JP" sz="2400" i="1" baseline="30000" dirty="0" smtClean="0">
                  <a:latin typeface="Times New Roman"/>
                  <a:cs typeface="Times New Roman"/>
                </a:rPr>
                <a:t>R</a:t>
              </a:r>
              <a:r>
                <a:rPr kumimoji="1" lang="en-US" altLang="ja-JP" sz="2400" dirty="0" smtClean="0">
                  <a:latin typeface="Times New Roman"/>
                  <a:cs typeface="Times New Roman"/>
                </a:rPr>
                <a:t>) = </a:t>
              </a:r>
              <a:r>
                <a:rPr kumimoji="1" lang="en-US" altLang="ja-JP" sz="2400" i="1" dirty="0" smtClean="0">
                  <a:latin typeface="Times New Roman"/>
                  <a:cs typeface="Times New Roman"/>
                </a:rPr>
                <a:t>r</a:t>
              </a:r>
              <a:r>
                <a:rPr kumimoji="1" lang="en-US" altLang="ja-JP" sz="2400" dirty="0" smtClean="0">
                  <a:latin typeface="Times New Roman"/>
                  <a:cs typeface="Times New Roman"/>
                </a:rPr>
                <a:t>(</a:t>
              </a:r>
              <a:r>
                <a:rPr kumimoji="1" lang="en-US" altLang="ja-JP" sz="2400" i="1" dirty="0" smtClean="0">
                  <a:latin typeface="Times New Roman"/>
                  <a:cs typeface="Times New Roman"/>
                </a:rPr>
                <a:t>u</a:t>
              </a:r>
              <a:r>
                <a:rPr kumimoji="1" lang="en-US" altLang="ja-JP" sz="2400" dirty="0" smtClean="0">
                  <a:latin typeface="Times New Roman"/>
                  <a:cs typeface="Times New Roman"/>
                </a:rPr>
                <a:t>)</a:t>
              </a:r>
              <a:endParaRPr kumimoji="1" lang="ja-JP" altLang="en-US" sz="2400" dirty="0">
                <a:latin typeface="Times New Roman"/>
                <a:cs typeface="Times New Roman"/>
              </a:endParaRPr>
            </a:p>
          </p:txBody>
        </p:sp>
        <p:cxnSp>
          <p:nvCxnSpPr>
            <p:cNvPr id="49" name="直線矢印コネクタ 48"/>
            <p:cNvCxnSpPr/>
            <p:nvPr/>
          </p:nvCxnSpPr>
          <p:spPr>
            <a:xfrm>
              <a:off x="5972131" y="1562074"/>
              <a:ext cx="433561" cy="289799"/>
            </a:xfrm>
            <a:prstGeom prst="straightConnector1">
              <a:avLst/>
            </a:prstGeom>
            <a:ln w="25400" cmpd="sng">
              <a:solidFill>
                <a:schemeClr val="tx1"/>
              </a:solidFill>
              <a:prstDash val="soli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テキスト ボックス 50"/>
          <p:cNvSpPr txBox="1"/>
          <p:nvPr/>
        </p:nvSpPr>
        <p:spPr>
          <a:xfrm>
            <a:off x="676068" y="2820784"/>
            <a:ext cx="942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i="1" dirty="0" smtClean="0">
                <a:latin typeface="Times New Roman"/>
                <a:cs typeface="Times New Roman"/>
              </a:rPr>
              <a:t>L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400" i="1" dirty="0">
                <a:latin typeface="Times New Roman"/>
                <a:cs typeface="Times New Roman"/>
              </a:rPr>
              <a:t>P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)</a:t>
            </a:r>
            <a:endParaRPr kumimoji="1" lang="ja-JP" altLang="en-US" sz="2400" dirty="0">
              <a:latin typeface="Times New Roman"/>
              <a:cs typeface="Times New Roman"/>
            </a:endParaRPr>
          </a:p>
        </p:txBody>
      </p:sp>
      <p:cxnSp>
        <p:nvCxnSpPr>
          <p:cNvPr id="53" name="直線矢印コネクタ 52"/>
          <p:cNvCxnSpPr/>
          <p:nvPr/>
        </p:nvCxnSpPr>
        <p:spPr>
          <a:xfrm flipV="1">
            <a:off x="1510772" y="2876196"/>
            <a:ext cx="755385" cy="95846"/>
          </a:xfrm>
          <a:prstGeom prst="straightConnector1">
            <a:avLst/>
          </a:prstGeom>
          <a:ln w="25400" cmpd="sng"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8" name="図形グループ 47"/>
          <p:cNvGrpSpPr/>
          <p:nvPr/>
        </p:nvGrpSpPr>
        <p:grpSpPr>
          <a:xfrm>
            <a:off x="3229548" y="3824812"/>
            <a:ext cx="5600978" cy="2824970"/>
            <a:chOff x="3229548" y="3824812"/>
            <a:chExt cx="5600978" cy="2824970"/>
          </a:xfrm>
        </p:grpSpPr>
        <p:sp>
          <p:nvSpPr>
            <p:cNvPr id="50" name="二等辺三角形 49"/>
            <p:cNvSpPr/>
            <p:nvPr/>
          </p:nvSpPr>
          <p:spPr>
            <a:xfrm>
              <a:off x="5418142" y="4957016"/>
              <a:ext cx="2482424" cy="1692765"/>
            </a:xfrm>
            <a:prstGeom prst="triangle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円/楕円 51"/>
            <p:cNvSpPr/>
            <p:nvPr/>
          </p:nvSpPr>
          <p:spPr>
            <a:xfrm rot="16200000">
              <a:off x="6565830" y="4845215"/>
              <a:ext cx="169794" cy="16979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二等辺三角形 53"/>
            <p:cNvSpPr/>
            <p:nvPr/>
          </p:nvSpPr>
          <p:spPr>
            <a:xfrm>
              <a:off x="4687734" y="3824812"/>
              <a:ext cx="4142792" cy="2824970"/>
            </a:xfrm>
            <a:prstGeom prst="triangle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6" name="直線コネクタ 55"/>
            <p:cNvCxnSpPr>
              <a:stCxn id="54" idx="0"/>
              <a:endCxn id="52" idx="6"/>
            </p:cNvCxnSpPr>
            <p:nvPr/>
          </p:nvCxnSpPr>
          <p:spPr>
            <a:xfrm flipH="1">
              <a:off x="6650727" y="3824812"/>
              <a:ext cx="108403" cy="1020403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円/楕円 56"/>
            <p:cNvSpPr/>
            <p:nvPr/>
          </p:nvSpPr>
          <p:spPr>
            <a:xfrm rot="16200000">
              <a:off x="6298132" y="5720220"/>
              <a:ext cx="105679" cy="1056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8" name="円/楕円 57"/>
            <p:cNvSpPr/>
            <p:nvPr/>
          </p:nvSpPr>
          <p:spPr>
            <a:xfrm rot="16200000">
              <a:off x="7039896" y="5947273"/>
              <a:ext cx="105679" cy="1056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9" name="円/楕円 58"/>
            <p:cNvSpPr/>
            <p:nvPr/>
          </p:nvSpPr>
          <p:spPr>
            <a:xfrm rot="16200000">
              <a:off x="6094503" y="6059466"/>
              <a:ext cx="105679" cy="1056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0" name="円/楕円 59"/>
            <p:cNvSpPr/>
            <p:nvPr/>
          </p:nvSpPr>
          <p:spPr>
            <a:xfrm rot="16200000">
              <a:off x="6456257" y="6069551"/>
              <a:ext cx="105679" cy="1056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1" name="円/楕円 60"/>
            <p:cNvSpPr/>
            <p:nvPr/>
          </p:nvSpPr>
          <p:spPr>
            <a:xfrm rot="16200000">
              <a:off x="6880473" y="6310073"/>
              <a:ext cx="105679" cy="1056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2" name="円/楕円 61"/>
            <p:cNvSpPr/>
            <p:nvPr/>
          </p:nvSpPr>
          <p:spPr>
            <a:xfrm rot="16200000">
              <a:off x="7278000" y="6301995"/>
              <a:ext cx="105679" cy="1056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3" name="直線コネクタ 62"/>
            <p:cNvCxnSpPr>
              <a:stCxn id="57" idx="1"/>
              <a:endCxn id="59" idx="6"/>
            </p:cNvCxnSpPr>
            <p:nvPr/>
          </p:nvCxnSpPr>
          <p:spPr>
            <a:xfrm flipH="1">
              <a:off x="6147343" y="5810423"/>
              <a:ext cx="166265" cy="249043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>
              <a:stCxn id="57" idx="3"/>
              <a:endCxn id="60" idx="6"/>
            </p:cNvCxnSpPr>
            <p:nvPr/>
          </p:nvCxnSpPr>
          <p:spPr>
            <a:xfrm>
              <a:off x="6388335" y="5810423"/>
              <a:ext cx="120762" cy="259128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>
              <a:stCxn id="58" idx="1"/>
              <a:endCxn id="61" idx="6"/>
            </p:cNvCxnSpPr>
            <p:nvPr/>
          </p:nvCxnSpPr>
          <p:spPr>
            <a:xfrm flipH="1">
              <a:off x="6933313" y="6037476"/>
              <a:ext cx="122059" cy="272597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/>
            <p:cNvCxnSpPr>
              <a:stCxn id="58" idx="3"/>
              <a:endCxn id="62" idx="6"/>
            </p:cNvCxnSpPr>
            <p:nvPr/>
          </p:nvCxnSpPr>
          <p:spPr>
            <a:xfrm>
              <a:off x="7130099" y="6037476"/>
              <a:ext cx="200741" cy="264519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フリーフォーム 66"/>
            <p:cNvSpPr/>
            <p:nvPr/>
          </p:nvSpPr>
          <p:spPr>
            <a:xfrm>
              <a:off x="6346159" y="5017173"/>
              <a:ext cx="302333" cy="700718"/>
            </a:xfrm>
            <a:custGeom>
              <a:avLst/>
              <a:gdLst>
                <a:gd name="connsiteX0" fmla="*/ 302333 w 302333"/>
                <a:gd name="connsiteY0" fmla="*/ 0 h 700718"/>
                <a:gd name="connsiteX1" fmla="*/ 176426 w 302333"/>
                <a:gd name="connsiteY1" fmla="*/ 224449 h 700718"/>
                <a:gd name="connsiteX2" fmla="*/ 187374 w 302333"/>
                <a:gd name="connsiteY2" fmla="*/ 394154 h 700718"/>
                <a:gd name="connsiteX3" fmla="*/ 23148 w 302333"/>
                <a:gd name="connsiteY3" fmla="*/ 580282 h 700718"/>
                <a:gd name="connsiteX4" fmla="*/ 1251 w 302333"/>
                <a:gd name="connsiteY4" fmla="*/ 700718 h 700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2333" h="700718">
                  <a:moveTo>
                    <a:pt x="302333" y="0"/>
                  </a:moveTo>
                  <a:cubicBezTo>
                    <a:pt x="248959" y="79378"/>
                    <a:pt x="195586" y="158757"/>
                    <a:pt x="176426" y="224449"/>
                  </a:cubicBezTo>
                  <a:cubicBezTo>
                    <a:pt x="157266" y="290141"/>
                    <a:pt x="212920" y="334849"/>
                    <a:pt x="187374" y="394154"/>
                  </a:cubicBezTo>
                  <a:cubicBezTo>
                    <a:pt x="161828" y="453459"/>
                    <a:pt x="54168" y="529188"/>
                    <a:pt x="23148" y="580282"/>
                  </a:cubicBezTo>
                  <a:cubicBezTo>
                    <a:pt x="-7872" y="631376"/>
                    <a:pt x="1251" y="700718"/>
                    <a:pt x="1251" y="700718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フリーフォーム 67"/>
            <p:cNvSpPr/>
            <p:nvPr/>
          </p:nvSpPr>
          <p:spPr>
            <a:xfrm>
              <a:off x="6659440" y="5011699"/>
              <a:ext cx="444706" cy="930640"/>
            </a:xfrm>
            <a:custGeom>
              <a:avLst/>
              <a:gdLst>
                <a:gd name="connsiteX0" fmla="*/ 0 w 444706"/>
                <a:gd name="connsiteY0" fmla="*/ 0 h 930640"/>
                <a:gd name="connsiteX1" fmla="*/ 93062 w 444706"/>
                <a:gd name="connsiteY1" fmla="*/ 273718 h 930640"/>
                <a:gd name="connsiteX2" fmla="*/ 229918 w 444706"/>
                <a:gd name="connsiteY2" fmla="*/ 426999 h 930640"/>
                <a:gd name="connsiteX3" fmla="*/ 246340 w 444706"/>
                <a:gd name="connsiteY3" fmla="*/ 645974 h 930640"/>
                <a:gd name="connsiteX4" fmla="*/ 426990 w 444706"/>
                <a:gd name="connsiteY4" fmla="*/ 804730 h 930640"/>
                <a:gd name="connsiteX5" fmla="*/ 437938 w 444706"/>
                <a:gd name="connsiteY5" fmla="*/ 930640 h 930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4706" h="930640">
                  <a:moveTo>
                    <a:pt x="0" y="0"/>
                  </a:moveTo>
                  <a:cubicBezTo>
                    <a:pt x="27371" y="101276"/>
                    <a:pt x="54742" y="202552"/>
                    <a:pt x="93062" y="273718"/>
                  </a:cubicBezTo>
                  <a:cubicBezTo>
                    <a:pt x="131382" y="344884"/>
                    <a:pt x="204372" y="364956"/>
                    <a:pt x="229918" y="426999"/>
                  </a:cubicBezTo>
                  <a:cubicBezTo>
                    <a:pt x="255464" y="489042"/>
                    <a:pt x="213495" y="583019"/>
                    <a:pt x="246340" y="645974"/>
                  </a:cubicBezTo>
                  <a:cubicBezTo>
                    <a:pt x="279185" y="708929"/>
                    <a:pt x="395057" y="757286"/>
                    <a:pt x="426990" y="804730"/>
                  </a:cubicBezTo>
                  <a:cubicBezTo>
                    <a:pt x="458923" y="852174"/>
                    <a:pt x="437938" y="930640"/>
                    <a:pt x="437938" y="930640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6" name="曲線コネクタ 75"/>
            <p:cNvCxnSpPr/>
            <p:nvPr/>
          </p:nvCxnSpPr>
          <p:spPr>
            <a:xfrm>
              <a:off x="3229548" y="4302844"/>
              <a:ext cx="3226709" cy="654172"/>
            </a:xfrm>
            <a:prstGeom prst="curvedConnector3">
              <a:avLst>
                <a:gd name="adj1" fmla="val 50000"/>
              </a:avLst>
            </a:prstGeom>
            <a:ln w="12700" cmpd="sng">
              <a:solidFill>
                <a:srgbClr val="000000"/>
              </a:solidFill>
              <a:prstDash val="dash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円/楕円 76"/>
          <p:cNvSpPr/>
          <p:nvPr/>
        </p:nvSpPr>
        <p:spPr>
          <a:xfrm rot="16200000">
            <a:off x="3021440" y="4250004"/>
            <a:ext cx="105679" cy="105679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9" name="正方形/長方形 78"/>
          <p:cNvSpPr/>
          <p:nvPr/>
        </p:nvSpPr>
        <p:spPr>
          <a:xfrm rot="1271336">
            <a:off x="2201271" y="3982833"/>
            <a:ext cx="1105255" cy="319585"/>
          </a:xfrm>
          <a:prstGeom prst="rect">
            <a:avLst/>
          </a:prstGeom>
          <a:noFill/>
          <a:ln w="28575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sp>
        <p:nvSpPr>
          <p:cNvPr id="80" name="正方形/長方形 79"/>
          <p:cNvSpPr/>
          <p:nvPr/>
        </p:nvSpPr>
        <p:spPr>
          <a:xfrm rot="875286">
            <a:off x="6152350" y="2711058"/>
            <a:ext cx="1105255" cy="319585"/>
          </a:xfrm>
          <a:prstGeom prst="rect">
            <a:avLst/>
          </a:prstGeom>
          <a:noFill/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sp>
        <p:nvSpPr>
          <p:cNvPr id="81" name="正方形/長方形 80"/>
          <p:cNvSpPr/>
          <p:nvPr/>
        </p:nvSpPr>
        <p:spPr>
          <a:xfrm rot="875286">
            <a:off x="6151828" y="5711523"/>
            <a:ext cx="1105255" cy="319585"/>
          </a:xfrm>
          <a:prstGeom prst="rect">
            <a:avLst/>
          </a:prstGeom>
          <a:noFill/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2003826" y="3655152"/>
            <a:ext cx="656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i="1" dirty="0">
                <a:latin typeface="Times New Roman"/>
                <a:cs typeface="Times New Roman"/>
              </a:rPr>
              <a:t>u</a:t>
            </a:r>
            <a:endParaRPr kumimoji="1" lang="ja-JP" altLang="en-US" sz="2400" dirty="0">
              <a:latin typeface="Times New Roman"/>
              <a:cs typeface="Times New Roman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7330840" y="1832410"/>
            <a:ext cx="2086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i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cand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kumimoji="1" lang="en-US" altLang="ja-JP" sz="240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kumimoji="1" lang="en-US" altLang="ja-JP" sz="24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)</a:t>
            </a:r>
            <a:endParaRPr kumimoji="1" lang="ja-JP" alt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cxnSp>
        <p:nvCxnSpPr>
          <p:cNvPr id="84" name="直線矢印コネクタ 83"/>
          <p:cNvCxnSpPr/>
          <p:nvPr/>
        </p:nvCxnSpPr>
        <p:spPr>
          <a:xfrm flipH="1">
            <a:off x="7074195" y="2146740"/>
            <a:ext cx="698616" cy="635919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/>
          <p:cNvSpPr txBox="1"/>
          <p:nvPr/>
        </p:nvSpPr>
        <p:spPr>
          <a:xfrm>
            <a:off x="1877461" y="4141255"/>
            <a:ext cx="8211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i="1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REx</a:t>
            </a:r>
            <a:endParaRPr kumimoji="1" lang="ja-JP" altLang="en-US" sz="2800" baseline="-250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258131" y="5690918"/>
            <a:ext cx="4624508" cy="598085"/>
          </a:xfrm>
          <a:prstGeom prst="rect">
            <a:avLst/>
          </a:prstGeom>
          <a:noFill/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2800" i="1" dirty="0" err="1">
                <a:latin typeface="Times New Roman"/>
                <a:cs typeface="Times New Roman"/>
              </a:rPr>
              <a:t>C</a:t>
            </a:r>
            <a:r>
              <a:rPr kumimoji="1" lang="en-US" altLang="ja-JP" sz="2800" i="1" dirty="0" err="1" smtClean="0">
                <a:latin typeface="Times New Roman"/>
                <a:cs typeface="Times New Roman"/>
              </a:rPr>
              <a:t>and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err="1" smtClean="0">
                <a:latin typeface="Times New Roman"/>
                <a:cs typeface="Times New Roman"/>
              </a:rPr>
              <a:t>REx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 = 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∪</a:t>
            </a:r>
            <a:r>
              <a:rPr kumimoji="1" lang="en-US" altLang="ja-JP" sz="2800" i="1" baseline="-25000" dirty="0" err="1" smtClean="0">
                <a:latin typeface="Times New Roman"/>
                <a:cs typeface="Times New Roman"/>
              </a:rPr>
              <a:t>u</a:t>
            </a:r>
            <a:r>
              <a:rPr lang="en-US" altLang="ja-JP" sz="2800" baseline="-25000" dirty="0" err="1" smtClean="0">
                <a:latin typeface="Times New Roman"/>
                <a:cs typeface="Times New Roman"/>
              </a:rPr>
              <a:t>∈</a:t>
            </a:r>
            <a:r>
              <a:rPr lang="en-US" altLang="ja-JP" sz="2800" i="1" baseline="-25000" dirty="0" err="1" smtClean="0">
                <a:latin typeface="Times New Roman"/>
                <a:cs typeface="Times New Roman"/>
              </a:rPr>
              <a:t>REx</a:t>
            </a:r>
            <a:r>
              <a:rPr lang="en-US" altLang="ja-JP" sz="2800" baseline="-25000" dirty="0" smtClean="0">
                <a:latin typeface="Times New Roman"/>
                <a:cs typeface="Times New Roman"/>
              </a:rPr>
              <a:t> </a:t>
            </a:r>
            <a:r>
              <a:rPr lang="en-US" altLang="ja-JP" sz="2800" i="1" dirty="0" err="1" smtClean="0">
                <a:latin typeface="Times New Roman"/>
                <a:cs typeface="Times New Roman"/>
              </a:rPr>
              <a:t>cand</a:t>
            </a:r>
            <a:r>
              <a:rPr lang="en-US" altLang="ja-JP" sz="2800" dirty="0" smtClean="0">
                <a:latin typeface="Times New Roman"/>
                <a:cs typeface="Times New Roman"/>
              </a:rPr>
              <a:t>(</a:t>
            </a:r>
            <a:r>
              <a:rPr lang="en-US" altLang="ja-JP" sz="2800" i="1" dirty="0" smtClean="0">
                <a:latin typeface="Times New Roman"/>
                <a:cs typeface="Times New Roman"/>
              </a:rPr>
              <a:t>u</a:t>
            </a:r>
            <a:r>
              <a:rPr lang="en-US" altLang="ja-JP" sz="2800" dirty="0" smtClean="0">
                <a:latin typeface="Times New Roman"/>
                <a:cs typeface="Times New Roman"/>
              </a:rPr>
              <a:t>)</a:t>
            </a:r>
            <a:endParaRPr kumimoji="1" lang="en-US" altLang="ja-JP" sz="2800" dirty="0">
              <a:latin typeface="Times New Roman"/>
              <a:cs typeface="Times New Roman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258131" y="5212338"/>
            <a:ext cx="2868988" cy="598085"/>
          </a:xfrm>
          <a:prstGeom prst="rect">
            <a:avLst/>
          </a:prstGeom>
          <a:noFill/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2800" u="sng" dirty="0" smtClean="0">
                <a:latin typeface="Calibri"/>
                <a:cs typeface="Calibri"/>
              </a:rPr>
              <a:t>set of candidates</a:t>
            </a:r>
            <a:endParaRPr kumimoji="1" lang="en-US" altLang="ja-JP" sz="2800" u="sng" dirty="0">
              <a:latin typeface="Calibri"/>
              <a:cs typeface="Calibri"/>
            </a:endParaRPr>
          </a:p>
        </p:txBody>
      </p:sp>
      <p:cxnSp>
        <p:nvCxnSpPr>
          <p:cNvPr id="91" name="直線矢印コネクタ 90"/>
          <p:cNvCxnSpPr/>
          <p:nvPr/>
        </p:nvCxnSpPr>
        <p:spPr>
          <a:xfrm flipV="1">
            <a:off x="3229548" y="3045282"/>
            <a:ext cx="3086660" cy="2627811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/>
          <p:nvPr/>
        </p:nvCxnSpPr>
        <p:spPr>
          <a:xfrm flipV="1">
            <a:off x="3229548" y="5577486"/>
            <a:ext cx="2742583" cy="95607"/>
          </a:xfrm>
          <a:prstGeom prst="straightConnector1">
            <a:avLst/>
          </a:prstGeom>
          <a:ln w="25400" cmpd="sng">
            <a:solidFill>
              <a:srgbClr val="FF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4655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 animBg="1"/>
      <p:bldP spid="80" grpId="0" animBg="1"/>
      <p:bldP spid="81" grpId="0" animBg="1"/>
      <p:bldP spid="83" grpId="0"/>
      <p:bldP spid="8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813185"/>
            <a:ext cx="8042276" cy="1759764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i="1" dirty="0" err="1" smtClean="0">
                <a:latin typeface="Times New Roman"/>
                <a:cs typeface="Times New Roman"/>
              </a:rPr>
              <a:t>Cand</a:t>
            </a:r>
            <a:r>
              <a:rPr kumimoji="1" lang="en-US" altLang="ja-JP" dirty="0" smtClean="0"/>
              <a:t>(</a:t>
            </a:r>
            <a:r>
              <a:rPr kumimoji="1" lang="en-US" altLang="ja-JP" i="1" dirty="0" err="1" smtClean="0">
                <a:latin typeface="Times New Roman"/>
                <a:cs typeface="Times New Roman"/>
              </a:rPr>
              <a:t>REx</a:t>
            </a:r>
            <a:r>
              <a:rPr kumimoji="1" lang="en-US" altLang="ja-JP" dirty="0" smtClean="0"/>
              <a:t>) may contains non-answers.</a:t>
            </a:r>
          </a:p>
          <a:p>
            <a:pPr marL="0" indent="0">
              <a:buNone/>
            </a:pPr>
            <a:r>
              <a:rPr lang="en-US" altLang="ja-JP" dirty="0"/>
              <a:t>We want to remove such nodes from </a:t>
            </a:r>
            <a:r>
              <a:rPr lang="en-US" altLang="ja-JP" i="1" dirty="0" err="1">
                <a:latin typeface="Times New Roman"/>
                <a:cs typeface="Times New Roman"/>
              </a:rPr>
              <a:t>Cand</a:t>
            </a:r>
            <a:r>
              <a:rPr lang="en-US" altLang="ja-JP" dirty="0"/>
              <a:t>(</a:t>
            </a:r>
            <a:r>
              <a:rPr lang="en-US" altLang="ja-JP" i="1" dirty="0" err="1">
                <a:latin typeface="Times New Roman"/>
                <a:cs typeface="Times New Roman"/>
              </a:rPr>
              <a:t>REx</a:t>
            </a:r>
            <a:r>
              <a:rPr lang="en-US" altLang="ja-JP" dirty="0"/>
              <a:t>)</a:t>
            </a:r>
            <a:r>
              <a:rPr lang="en-US" altLang="ja-JP" dirty="0" smtClean="0"/>
              <a:t>,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so we characterize above nodes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i="1" dirty="0" err="1" smtClean="0"/>
              <a:t>Cand</a:t>
            </a:r>
            <a:r>
              <a:rPr kumimoji="1" lang="en-US" altLang="ja-JP" dirty="0" smtClean="0"/>
              <a:t>(</a:t>
            </a:r>
            <a:r>
              <a:rPr kumimoji="1" lang="en-US" altLang="ja-JP" i="1" dirty="0" err="1" smtClean="0"/>
              <a:t>REx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8775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813185"/>
            <a:ext cx="8042276" cy="1048096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The nodes in </a:t>
            </a:r>
            <a:r>
              <a:rPr lang="en-US" altLang="ja-JP" i="1" dirty="0" err="1">
                <a:latin typeface="Times New Roman"/>
                <a:cs typeface="Times New Roman"/>
              </a:rPr>
              <a:t>Cand</a:t>
            </a:r>
            <a:r>
              <a:rPr lang="en-US" altLang="ja-JP" dirty="0"/>
              <a:t>(</a:t>
            </a:r>
            <a:r>
              <a:rPr lang="en-US" altLang="ja-JP" i="1" dirty="0" err="1">
                <a:latin typeface="Times New Roman"/>
                <a:cs typeface="Times New Roman"/>
              </a:rPr>
              <a:t>REx</a:t>
            </a:r>
            <a:r>
              <a:rPr lang="en-US" altLang="ja-JP" dirty="0"/>
              <a:t>) </a:t>
            </a:r>
            <a:r>
              <a:rPr kumimoji="1" lang="en-US" altLang="ja-JP" dirty="0" smtClean="0"/>
              <a:t>which </a:t>
            </a:r>
            <a:r>
              <a:rPr lang="en-US" altLang="ja-JP" dirty="0" smtClean="0"/>
              <a:t>are not answers</a:t>
            </a:r>
            <a:br>
              <a:rPr lang="en-US" altLang="ja-JP" dirty="0" smtClean="0"/>
            </a:br>
            <a:r>
              <a:rPr lang="en-US" altLang="ja-JP" dirty="0" smtClean="0"/>
              <a:t>are not </a:t>
            </a:r>
            <a:r>
              <a:rPr lang="en-US" altLang="ja-JP" i="1" dirty="0" smtClean="0">
                <a:latin typeface="Times New Roman"/>
                <a:cs typeface="Times New Roman"/>
              </a:rPr>
              <a:t>d</a:t>
            </a:r>
            <a:r>
              <a:rPr lang="en-US" altLang="ja-JP" dirty="0" smtClean="0"/>
              <a:t>-right-maximal.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Non-answers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291819" y="2145937"/>
            <a:ext cx="7409209" cy="437948"/>
          </a:xfrm>
          <a:prstGeom prst="rect">
            <a:avLst/>
          </a:prstGeom>
          <a:noFill/>
          <a:ln w="28575" cmpd="sng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6890" y="1990285"/>
            <a:ext cx="634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i="1" dirty="0" smtClean="0">
                <a:latin typeface="Times New Roman"/>
                <a:cs typeface="Times New Roman"/>
              </a:rPr>
              <a:t>T</a:t>
            </a:r>
            <a:r>
              <a:rPr kumimoji="1" lang="en-US" altLang="ja-JP" sz="3600" i="1" baseline="-25000" dirty="0">
                <a:latin typeface="Times New Roman"/>
                <a:cs typeface="Times New Roman"/>
              </a:rPr>
              <a:t>i</a:t>
            </a:r>
            <a:endParaRPr kumimoji="1" lang="ja-JP" altLang="en-US" sz="3600" i="1" baseline="-25000" dirty="0">
              <a:latin typeface="Times New Roman"/>
              <a:cs typeface="Times New Roman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196394" y="2193687"/>
            <a:ext cx="1059092" cy="342449"/>
          </a:xfrm>
          <a:prstGeom prst="rect">
            <a:avLst/>
          </a:prstGeom>
          <a:solidFill>
            <a:schemeClr val="bg1">
              <a:alpha val="50000"/>
            </a:schemeClr>
          </a:solidFill>
          <a:ln w="19050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800" i="1" dirty="0" smtClean="0">
                <a:latin typeface="Times New Roman"/>
                <a:cs typeface="Times New Roman"/>
              </a:rPr>
              <a:t>P</a:t>
            </a:r>
            <a:endParaRPr kumimoji="1" lang="ja-JP" altLang="en-US" sz="2800" i="1" dirty="0" smtClean="0">
              <a:latin typeface="Times New Roman"/>
              <a:cs typeface="Times New Roman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4196394" y="2761424"/>
            <a:ext cx="3653050" cy="0"/>
          </a:xfrm>
          <a:prstGeom prst="line">
            <a:avLst/>
          </a:prstGeom>
          <a:ln w="38100" cmpd="sng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4196394" y="3336864"/>
            <a:ext cx="2175121" cy="0"/>
          </a:xfrm>
          <a:prstGeom prst="line">
            <a:avLst/>
          </a:prstGeom>
          <a:ln w="38100" cmpd="sng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850148" y="3036990"/>
            <a:ext cx="2346246" cy="0"/>
          </a:xfrm>
          <a:prstGeom prst="line">
            <a:avLst/>
          </a:prstGeom>
          <a:ln w="38100" cmpd="sng">
            <a:solidFill>
              <a:srgbClr val="0000FF"/>
            </a:solidFill>
            <a:prstDash val="solid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4196394" y="3036990"/>
            <a:ext cx="2974297" cy="0"/>
          </a:xfrm>
          <a:prstGeom prst="line">
            <a:avLst/>
          </a:prstGeom>
          <a:ln w="38100" cmpd="sng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850148" y="2761424"/>
            <a:ext cx="2346246" cy="0"/>
          </a:xfrm>
          <a:prstGeom prst="line">
            <a:avLst/>
          </a:prstGeom>
          <a:ln w="38100" cmpd="sng">
            <a:solidFill>
              <a:srgbClr val="0000FF"/>
            </a:solidFill>
            <a:prstDash val="solid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850148" y="3336864"/>
            <a:ext cx="2346246" cy="0"/>
          </a:xfrm>
          <a:prstGeom prst="line">
            <a:avLst/>
          </a:prstGeom>
          <a:ln w="38100" cmpd="sng">
            <a:solidFill>
              <a:srgbClr val="0000FF"/>
            </a:solidFill>
            <a:prstDash val="solid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コンテンツ プレースホルダー 1"/>
          <p:cNvSpPr txBox="1">
            <a:spLocks/>
          </p:cNvSpPr>
          <p:nvPr/>
        </p:nvSpPr>
        <p:spPr>
          <a:xfrm>
            <a:off x="1477836" y="2987993"/>
            <a:ext cx="526419" cy="566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sz="3600" b="1" smtClean="0"/>
              <a:t>×</a:t>
            </a:r>
            <a:endParaRPr lang="ja-JP" altLang="en-US" sz="3600" b="1" dirty="0"/>
          </a:p>
        </p:txBody>
      </p:sp>
      <p:sp>
        <p:nvSpPr>
          <p:cNvPr id="14" name="コンテンツ プレースホルダー 1"/>
          <p:cNvSpPr txBox="1">
            <a:spLocks/>
          </p:cNvSpPr>
          <p:nvPr/>
        </p:nvSpPr>
        <p:spPr>
          <a:xfrm>
            <a:off x="1477836" y="2680411"/>
            <a:ext cx="526419" cy="566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sz="3600" b="1" smtClean="0"/>
              <a:t>×</a:t>
            </a:r>
            <a:endParaRPr lang="ja-JP" altLang="en-US" sz="3600" b="1" dirty="0"/>
          </a:p>
        </p:txBody>
      </p:sp>
      <p:sp>
        <p:nvSpPr>
          <p:cNvPr id="15" name="コンテンツ プレースホルダー 1"/>
          <p:cNvSpPr txBox="1">
            <a:spLocks/>
          </p:cNvSpPr>
          <p:nvPr/>
        </p:nvSpPr>
        <p:spPr>
          <a:xfrm>
            <a:off x="549275" y="3735609"/>
            <a:ext cx="8042276" cy="149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/>
              <a:t>We should check weather </a:t>
            </a:r>
            <a:r>
              <a:rPr lang="en-US" altLang="ja-JP" i="1" dirty="0" smtClean="0">
                <a:latin typeface="Times New Roman"/>
                <a:cs typeface="Times New Roman"/>
              </a:rPr>
              <a:t>d</a:t>
            </a:r>
            <a:r>
              <a:rPr lang="en-US" altLang="ja-JP" dirty="0" smtClean="0"/>
              <a:t>-right-maximal or not.</a:t>
            </a:r>
            <a:br>
              <a:rPr lang="en-US" altLang="ja-JP" dirty="0" smtClean="0"/>
            </a:br>
            <a:r>
              <a:rPr lang="en-US" altLang="ja-JP" dirty="0" smtClean="0"/>
              <a:t>To do so, we </a:t>
            </a:r>
            <a:r>
              <a:rPr lang="ja-JP" altLang="ja-JP" dirty="0" smtClean="0"/>
              <a:t>n</a:t>
            </a:r>
            <a:r>
              <a:rPr lang="en-US" altLang="ja-JP" dirty="0" err="1" smtClean="0"/>
              <a:t>eed</a:t>
            </a:r>
            <a:r>
              <a:rPr lang="en-US" altLang="ja-JP" dirty="0" smtClean="0"/>
              <a:t> </a:t>
            </a:r>
            <a:r>
              <a:rPr lang="en-US" altLang="ja-JP" dirty="0" smtClean="0"/>
              <a:t>information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/>
              <a:t> </a:t>
            </a:r>
            <a:r>
              <a:rPr lang="en-US" altLang="ja-JP" dirty="0" smtClean="0"/>
              <a:t>node</a:t>
            </a:r>
            <a:r>
              <a:rPr lang="ja-JP" altLang="en-US" dirty="0" smtClean="0"/>
              <a:t> </a:t>
            </a:r>
            <a:r>
              <a:rPr lang="en-US" altLang="ja-JP" i="1" dirty="0" smtClean="0">
                <a:latin typeface="Times New Roman"/>
                <a:cs typeface="Times New Roman"/>
              </a:rPr>
              <a:t>r’</a:t>
            </a:r>
            <a:r>
              <a:rPr lang="en-US" altLang="ja-JP" dirty="0" smtClean="0">
                <a:latin typeface="Times New Roman"/>
                <a:cs typeface="Times New Roman"/>
              </a:rPr>
              <a:t>(</a:t>
            </a:r>
            <a:r>
              <a:rPr lang="en-US" altLang="ja-JP" i="1" dirty="0" smtClean="0">
                <a:latin typeface="Times New Roman"/>
                <a:cs typeface="Times New Roman"/>
              </a:rPr>
              <a:t>v</a:t>
            </a:r>
            <a:r>
              <a:rPr lang="en-US" altLang="ja-JP" dirty="0" smtClean="0">
                <a:latin typeface="Times New Roman"/>
                <a:cs typeface="Times New Roman"/>
              </a:rPr>
              <a:t>) </a:t>
            </a:r>
            <a:br>
              <a:rPr lang="en-US" altLang="ja-JP" dirty="0" smtClean="0">
                <a:latin typeface="Times New Roman"/>
                <a:cs typeface="Times New Roman"/>
              </a:rPr>
            </a:br>
            <a:r>
              <a:rPr lang="en-US" altLang="ja-JP" dirty="0" smtClean="0"/>
              <a:t>for each node </a:t>
            </a:r>
            <a:r>
              <a:rPr lang="en-US" altLang="ja-JP" i="1" dirty="0" smtClean="0">
                <a:latin typeface="Times New Roman"/>
                <a:cs typeface="Times New Roman"/>
              </a:rPr>
              <a:t>v</a:t>
            </a:r>
            <a:r>
              <a:rPr lang="en-US" altLang="ja-JP" dirty="0" smtClean="0"/>
              <a:t> in </a:t>
            </a:r>
            <a:r>
              <a:rPr lang="en-US" altLang="ja-JP" i="1" dirty="0" smtClean="0">
                <a:latin typeface="Times New Roman"/>
                <a:cs typeface="Times New Roman"/>
              </a:rPr>
              <a:t>GST</a:t>
            </a:r>
            <a:r>
              <a:rPr lang="en-US" altLang="ja-JP" i="1" baseline="-25000" dirty="0" smtClean="0">
                <a:latin typeface="Times New Roman"/>
                <a:cs typeface="Times New Roman"/>
              </a:rPr>
              <a:t>D</a:t>
            </a:r>
            <a:r>
              <a:rPr lang="en-US" altLang="ja-JP" sz="2000" i="1" baseline="30000" dirty="0" smtClean="0">
                <a:latin typeface="Times New Roman"/>
                <a:cs typeface="Times New Roman"/>
              </a:rPr>
              <a:t>R</a:t>
            </a:r>
            <a:r>
              <a:rPr lang="en-US" altLang="ja-JP" dirty="0">
                <a:latin typeface="Times New Roman"/>
                <a:cs typeface="Times New Roman"/>
              </a:rPr>
              <a:t>.</a:t>
            </a:r>
            <a:endParaRPr lang="en-US" altLang="ja-JP" sz="2000" dirty="0">
              <a:latin typeface="Times New Roman"/>
              <a:cs typeface="Times New Roman"/>
            </a:endParaRPr>
          </a:p>
        </p:txBody>
      </p:sp>
      <p:sp>
        <p:nvSpPr>
          <p:cNvPr id="16" name="コンテンツ プレースホルダー 1"/>
          <p:cNvSpPr txBox="1">
            <a:spLocks/>
          </p:cNvSpPr>
          <p:nvPr/>
        </p:nvSpPr>
        <p:spPr>
          <a:xfrm>
            <a:off x="549275" y="5424933"/>
            <a:ext cx="8042276" cy="1122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i="1" dirty="0" smtClean="0">
                <a:latin typeface="Times New Roman"/>
                <a:cs typeface="Times New Roman"/>
              </a:rPr>
              <a:t>r’</a:t>
            </a:r>
            <a:r>
              <a:rPr lang="en-US" altLang="ja-JP" dirty="0" smtClean="0">
                <a:latin typeface="Times New Roman"/>
                <a:cs typeface="Times New Roman"/>
              </a:rPr>
              <a:t>(</a:t>
            </a:r>
            <a:r>
              <a:rPr lang="en-US" altLang="ja-JP" i="1" dirty="0" smtClean="0">
                <a:latin typeface="Times New Roman"/>
                <a:cs typeface="Times New Roman"/>
              </a:rPr>
              <a:t>v</a:t>
            </a:r>
            <a:r>
              <a:rPr lang="en-US" altLang="ja-JP" dirty="0" smtClean="0">
                <a:latin typeface="Times New Roman"/>
                <a:cs typeface="Times New Roman"/>
              </a:rPr>
              <a:t>)</a:t>
            </a:r>
            <a:r>
              <a:rPr lang="en-US" altLang="ja-JP" dirty="0" smtClean="0"/>
              <a:t> : node in </a:t>
            </a:r>
            <a:r>
              <a:rPr lang="en-US" altLang="ja-JP" i="1" dirty="0" smtClean="0">
                <a:latin typeface="Times New Roman"/>
                <a:cs typeface="Times New Roman"/>
              </a:rPr>
              <a:t>GST</a:t>
            </a:r>
            <a:r>
              <a:rPr lang="en-US" altLang="ja-JP" i="1" baseline="-25000" dirty="0" smtClean="0">
                <a:latin typeface="Times New Roman"/>
                <a:cs typeface="Times New Roman"/>
              </a:rPr>
              <a:t>D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s.t.</a:t>
            </a:r>
            <a:r>
              <a:rPr lang="en-US" altLang="ja-JP" dirty="0" smtClean="0"/>
              <a:t> </a:t>
            </a:r>
            <a:r>
              <a:rPr lang="en-US" altLang="ja-JP" i="1" dirty="0" err="1" smtClean="0">
                <a:latin typeface="Times New Roman"/>
                <a:cs typeface="Times New Roman"/>
              </a:rPr>
              <a:t>str</a:t>
            </a:r>
            <a:r>
              <a:rPr lang="en-US" altLang="ja-JP" dirty="0" smtClean="0">
                <a:latin typeface="Times New Roman"/>
                <a:cs typeface="Times New Roman"/>
              </a:rPr>
              <a:t>(</a:t>
            </a:r>
            <a:r>
              <a:rPr lang="en-US" altLang="ja-JP" i="1" dirty="0" smtClean="0">
                <a:latin typeface="Times New Roman"/>
                <a:cs typeface="Times New Roman"/>
              </a:rPr>
              <a:t>v</a:t>
            </a:r>
            <a:r>
              <a:rPr lang="en-US" altLang="ja-JP" dirty="0" smtClean="0">
                <a:latin typeface="Times New Roman"/>
                <a:cs typeface="Times New Roman"/>
              </a:rPr>
              <a:t>)</a:t>
            </a:r>
            <a:r>
              <a:rPr lang="en-US" altLang="ja-JP" i="1" baseline="30000" dirty="0" smtClean="0">
                <a:latin typeface="Times New Roman"/>
                <a:cs typeface="Times New Roman"/>
              </a:rPr>
              <a:t>R</a:t>
            </a:r>
            <a:r>
              <a:rPr lang="en-US" altLang="ja-JP" i="1" dirty="0" smtClean="0">
                <a:latin typeface="Times New Roman"/>
                <a:cs typeface="Times New Roman"/>
              </a:rPr>
              <a:t> = </a:t>
            </a:r>
            <a:r>
              <a:rPr lang="en-US" altLang="ja-JP" i="1" dirty="0" err="1">
                <a:latin typeface="Times New Roman"/>
                <a:cs typeface="Times New Roman"/>
              </a:rPr>
              <a:t>str</a:t>
            </a:r>
            <a:r>
              <a:rPr lang="en-US" altLang="ja-JP" dirty="0" smtClean="0">
                <a:latin typeface="Times New Roman"/>
                <a:cs typeface="Times New Roman"/>
              </a:rPr>
              <a:t>(</a:t>
            </a:r>
            <a:r>
              <a:rPr lang="en-US" altLang="ja-JP" i="1" dirty="0" smtClean="0">
                <a:latin typeface="Times New Roman"/>
                <a:cs typeface="Times New Roman"/>
              </a:rPr>
              <a:t>r’</a:t>
            </a:r>
            <a:r>
              <a:rPr lang="en-US" altLang="ja-JP" dirty="0" smtClean="0">
                <a:latin typeface="Times New Roman"/>
                <a:cs typeface="Times New Roman"/>
              </a:rPr>
              <a:t>(</a:t>
            </a:r>
            <a:r>
              <a:rPr lang="en-US" altLang="ja-JP" i="1" dirty="0" smtClean="0">
                <a:latin typeface="Times New Roman"/>
                <a:cs typeface="Times New Roman"/>
              </a:rPr>
              <a:t>v</a:t>
            </a:r>
            <a:r>
              <a:rPr lang="en-US" altLang="ja-JP" dirty="0" smtClean="0">
                <a:latin typeface="Times New Roman"/>
                <a:cs typeface="Times New Roman"/>
              </a:rPr>
              <a:t>))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           (It may be implicit node.)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14306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Remove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non-answers</a:t>
            </a:r>
            <a:endParaRPr kumimoji="1" lang="ja-JP" altLang="en-US" dirty="0"/>
          </a:p>
        </p:txBody>
      </p:sp>
      <p:grpSp>
        <p:nvGrpSpPr>
          <p:cNvPr id="71" name="図形グループ 70"/>
          <p:cNvGrpSpPr/>
          <p:nvPr/>
        </p:nvGrpSpPr>
        <p:grpSpPr>
          <a:xfrm>
            <a:off x="382411" y="2146740"/>
            <a:ext cx="4142792" cy="2824970"/>
            <a:chOff x="382411" y="3767434"/>
            <a:chExt cx="4142792" cy="2824970"/>
          </a:xfrm>
        </p:grpSpPr>
        <p:sp>
          <p:nvSpPr>
            <p:cNvPr id="72" name="フリーフォーム 71"/>
            <p:cNvSpPr/>
            <p:nvPr/>
          </p:nvSpPr>
          <p:spPr>
            <a:xfrm>
              <a:off x="2418969" y="4592736"/>
              <a:ext cx="146900" cy="1019520"/>
            </a:xfrm>
            <a:custGeom>
              <a:avLst/>
              <a:gdLst>
                <a:gd name="connsiteX0" fmla="*/ 34558 w 146900"/>
                <a:gd name="connsiteY0" fmla="*/ 0 h 1019520"/>
                <a:gd name="connsiteX1" fmla="*/ 146874 w 146900"/>
                <a:gd name="connsiteY1" fmla="*/ 388800 h 1019520"/>
                <a:gd name="connsiteX2" fmla="*/ 25918 w 146900"/>
                <a:gd name="connsiteY2" fmla="*/ 578880 h 1019520"/>
                <a:gd name="connsiteX3" fmla="*/ 77756 w 146900"/>
                <a:gd name="connsiteY3" fmla="*/ 794880 h 1019520"/>
                <a:gd name="connsiteX4" fmla="*/ 0 w 146900"/>
                <a:gd name="connsiteY4" fmla="*/ 1019520 h 1019520"/>
                <a:gd name="connsiteX5" fmla="*/ 0 w 146900"/>
                <a:gd name="connsiteY5" fmla="*/ 1019520 h 1019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6900" h="1019520">
                  <a:moveTo>
                    <a:pt x="34558" y="0"/>
                  </a:moveTo>
                  <a:cubicBezTo>
                    <a:pt x="91436" y="146160"/>
                    <a:pt x="148314" y="292320"/>
                    <a:pt x="146874" y="388800"/>
                  </a:cubicBezTo>
                  <a:cubicBezTo>
                    <a:pt x="145434" y="485280"/>
                    <a:pt x="37438" y="511200"/>
                    <a:pt x="25918" y="578880"/>
                  </a:cubicBezTo>
                  <a:cubicBezTo>
                    <a:pt x="14398" y="646560"/>
                    <a:pt x="82076" y="721440"/>
                    <a:pt x="77756" y="794880"/>
                  </a:cubicBezTo>
                  <a:cubicBezTo>
                    <a:pt x="73436" y="868320"/>
                    <a:pt x="0" y="1019520"/>
                    <a:pt x="0" y="1019520"/>
                  </a:cubicBezTo>
                  <a:lnTo>
                    <a:pt x="0" y="1019520"/>
                  </a:ln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676068" y="3767434"/>
              <a:ext cx="10502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i="1" dirty="0" smtClean="0">
                  <a:latin typeface="Times New Roman"/>
                  <a:cs typeface="Times New Roman"/>
                </a:rPr>
                <a:t>GST</a:t>
              </a:r>
              <a:r>
                <a:rPr kumimoji="1" lang="en-US" altLang="ja-JP" sz="2800" i="1" baseline="-25000" dirty="0" smtClean="0">
                  <a:latin typeface="Times New Roman"/>
                  <a:cs typeface="Times New Roman"/>
                </a:rPr>
                <a:t>D</a:t>
              </a:r>
              <a:endParaRPr kumimoji="1" lang="ja-JP" altLang="en-US" sz="28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74" name="二等辺三角形 73"/>
            <p:cNvSpPr/>
            <p:nvPr/>
          </p:nvSpPr>
          <p:spPr>
            <a:xfrm>
              <a:off x="382411" y="3767434"/>
              <a:ext cx="4142792" cy="2824970"/>
            </a:xfrm>
            <a:prstGeom prst="triangle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円/楕円 74"/>
            <p:cNvSpPr/>
            <p:nvPr/>
          </p:nvSpPr>
          <p:spPr>
            <a:xfrm rot="16200000">
              <a:off x="2364286" y="5617642"/>
              <a:ext cx="105679" cy="105679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78" name="直線コネクタ 77"/>
            <p:cNvCxnSpPr>
              <a:stCxn id="74" idx="0"/>
            </p:cNvCxnSpPr>
            <p:nvPr/>
          </p:nvCxnSpPr>
          <p:spPr>
            <a:xfrm>
              <a:off x="2453807" y="3767434"/>
              <a:ext cx="0" cy="635919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テキスト ボックス 84"/>
            <p:cNvSpPr txBox="1"/>
            <p:nvPr/>
          </p:nvSpPr>
          <p:spPr>
            <a:xfrm>
              <a:off x="2179375" y="3865797"/>
              <a:ext cx="36003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i="1" dirty="0" smtClean="0">
                  <a:latin typeface="Times New Roman"/>
                  <a:cs typeface="Times New Roman"/>
                </a:rPr>
                <a:t>P</a:t>
              </a:r>
              <a:endParaRPr kumimoji="1" lang="ja-JP" altLang="en-US" sz="2000" dirty="0">
                <a:latin typeface="Times New Roman"/>
                <a:cs typeface="Times New Roman"/>
              </a:endParaRPr>
            </a:p>
          </p:txBody>
        </p:sp>
        <p:sp>
          <p:nvSpPr>
            <p:cNvPr id="86" name="二等辺三角形 85"/>
            <p:cNvSpPr/>
            <p:nvPr/>
          </p:nvSpPr>
          <p:spPr>
            <a:xfrm>
              <a:off x="968407" y="4555857"/>
              <a:ext cx="2986577" cy="2036547"/>
            </a:xfrm>
            <a:prstGeom prst="triangle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円/楕円 87"/>
            <p:cNvSpPr/>
            <p:nvPr/>
          </p:nvSpPr>
          <p:spPr>
            <a:xfrm>
              <a:off x="2368910" y="4411993"/>
              <a:ext cx="169794" cy="169794"/>
            </a:xfrm>
            <a:prstGeom prst="ellipse">
              <a:avLst/>
            </a:prstGeom>
            <a:solidFill>
              <a:srgbClr val="FFFFFF"/>
            </a:solidFill>
            <a:ln w="38100" cmpd="dbl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2444045" y="5445506"/>
              <a:ext cx="5496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i="1" dirty="0" smtClean="0">
                  <a:latin typeface="Times New Roman"/>
                  <a:cs typeface="Times New Roman"/>
                </a:rPr>
                <a:t>≥ d</a:t>
              </a:r>
              <a:endParaRPr kumimoji="1" lang="ja-JP" altLang="en-US" sz="2000" dirty="0">
                <a:latin typeface="Times New Roman"/>
                <a:cs typeface="Times New Roman"/>
              </a:endParaRPr>
            </a:p>
          </p:txBody>
        </p:sp>
      </p:grpSp>
      <p:grpSp>
        <p:nvGrpSpPr>
          <p:cNvPr id="93" name="図形グループ 92"/>
          <p:cNvGrpSpPr/>
          <p:nvPr/>
        </p:nvGrpSpPr>
        <p:grpSpPr>
          <a:xfrm>
            <a:off x="2576817" y="2146740"/>
            <a:ext cx="6261871" cy="2824970"/>
            <a:chOff x="2576817" y="3767434"/>
            <a:chExt cx="6261871" cy="2824970"/>
          </a:xfrm>
        </p:grpSpPr>
        <p:sp>
          <p:nvSpPr>
            <p:cNvPr id="95" name="二等辺三角形 94"/>
            <p:cNvSpPr/>
            <p:nvPr/>
          </p:nvSpPr>
          <p:spPr>
            <a:xfrm>
              <a:off x="5426304" y="4899638"/>
              <a:ext cx="2482424" cy="1692765"/>
            </a:xfrm>
            <a:prstGeom prst="triangle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円/楕円 95"/>
            <p:cNvSpPr/>
            <p:nvPr/>
          </p:nvSpPr>
          <p:spPr>
            <a:xfrm rot="16200000">
              <a:off x="6573992" y="4787837"/>
              <a:ext cx="169794" cy="16979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二等辺三角形 96"/>
            <p:cNvSpPr/>
            <p:nvPr/>
          </p:nvSpPr>
          <p:spPr>
            <a:xfrm>
              <a:off x="4695896" y="3767434"/>
              <a:ext cx="4142792" cy="2824970"/>
            </a:xfrm>
            <a:prstGeom prst="triangle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テキスト ボックス 97"/>
            <p:cNvSpPr txBox="1"/>
            <p:nvPr/>
          </p:nvSpPr>
          <p:spPr>
            <a:xfrm>
              <a:off x="7570824" y="3767434"/>
              <a:ext cx="114541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i="1" dirty="0" smtClean="0">
                  <a:latin typeface="Times New Roman"/>
                  <a:cs typeface="Times New Roman"/>
                </a:rPr>
                <a:t>GST</a:t>
              </a:r>
              <a:r>
                <a:rPr kumimoji="1" lang="en-US" altLang="ja-JP" sz="2800" i="1" baseline="-25000" dirty="0" smtClean="0">
                  <a:latin typeface="Times New Roman"/>
                  <a:cs typeface="Times New Roman"/>
                </a:rPr>
                <a:t>D</a:t>
              </a:r>
              <a:r>
                <a:rPr kumimoji="1" lang="en-US" altLang="ja-JP" sz="2000" i="1" baseline="30000" dirty="0" smtClean="0">
                  <a:latin typeface="Times New Roman"/>
                  <a:cs typeface="Times New Roman"/>
                </a:rPr>
                <a:t>R</a:t>
              </a:r>
              <a:endParaRPr kumimoji="1" lang="ja-JP" altLang="en-US" sz="2800" baseline="30000" dirty="0">
                <a:latin typeface="Times New Roman"/>
                <a:cs typeface="Times New Roman"/>
              </a:endParaRPr>
            </a:p>
          </p:txBody>
        </p:sp>
        <p:cxnSp>
          <p:nvCxnSpPr>
            <p:cNvPr id="99" name="直線コネクタ 98"/>
            <p:cNvCxnSpPr>
              <a:stCxn id="97" idx="0"/>
              <a:endCxn id="96" idx="6"/>
            </p:cNvCxnSpPr>
            <p:nvPr/>
          </p:nvCxnSpPr>
          <p:spPr>
            <a:xfrm flipH="1">
              <a:off x="6658889" y="3767434"/>
              <a:ext cx="108403" cy="1020403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円/楕円 99"/>
            <p:cNvSpPr/>
            <p:nvPr/>
          </p:nvSpPr>
          <p:spPr>
            <a:xfrm rot="16200000">
              <a:off x="6306294" y="5662842"/>
              <a:ext cx="105679" cy="1056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1" name="円/楕円 100"/>
            <p:cNvSpPr/>
            <p:nvPr/>
          </p:nvSpPr>
          <p:spPr>
            <a:xfrm rot="16200000">
              <a:off x="7048058" y="5889895"/>
              <a:ext cx="105679" cy="105679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2" name="円/楕円 101"/>
            <p:cNvSpPr/>
            <p:nvPr/>
          </p:nvSpPr>
          <p:spPr>
            <a:xfrm rot="16200000">
              <a:off x="6102665" y="6002088"/>
              <a:ext cx="105679" cy="1056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3" name="円/楕円 102"/>
            <p:cNvSpPr/>
            <p:nvPr/>
          </p:nvSpPr>
          <p:spPr>
            <a:xfrm rot="16200000">
              <a:off x="6464419" y="6012173"/>
              <a:ext cx="105679" cy="1056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4" name="円/楕円 103"/>
            <p:cNvSpPr/>
            <p:nvPr/>
          </p:nvSpPr>
          <p:spPr>
            <a:xfrm rot="16200000">
              <a:off x="6888635" y="6252695"/>
              <a:ext cx="105679" cy="1056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5" name="円/楕円 104"/>
            <p:cNvSpPr/>
            <p:nvPr/>
          </p:nvSpPr>
          <p:spPr>
            <a:xfrm rot="16200000">
              <a:off x="7286162" y="6244617"/>
              <a:ext cx="105679" cy="10567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06" name="直線コネクタ 105"/>
            <p:cNvCxnSpPr>
              <a:stCxn id="100" idx="1"/>
              <a:endCxn id="102" idx="6"/>
            </p:cNvCxnSpPr>
            <p:nvPr/>
          </p:nvCxnSpPr>
          <p:spPr>
            <a:xfrm flipH="1">
              <a:off x="6155505" y="5753045"/>
              <a:ext cx="166265" cy="249043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コネクタ 106"/>
            <p:cNvCxnSpPr>
              <a:stCxn id="100" idx="3"/>
              <a:endCxn id="103" idx="6"/>
            </p:cNvCxnSpPr>
            <p:nvPr/>
          </p:nvCxnSpPr>
          <p:spPr>
            <a:xfrm>
              <a:off x="6396497" y="5753045"/>
              <a:ext cx="120762" cy="259128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コネクタ 107"/>
            <p:cNvCxnSpPr>
              <a:stCxn id="101" idx="1"/>
              <a:endCxn id="104" idx="6"/>
            </p:cNvCxnSpPr>
            <p:nvPr/>
          </p:nvCxnSpPr>
          <p:spPr>
            <a:xfrm flipH="1">
              <a:off x="6941475" y="5980098"/>
              <a:ext cx="122059" cy="272597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コネクタ 108"/>
            <p:cNvCxnSpPr>
              <a:stCxn id="101" idx="3"/>
              <a:endCxn id="105" idx="6"/>
            </p:cNvCxnSpPr>
            <p:nvPr/>
          </p:nvCxnSpPr>
          <p:spPr>
            <a:xfrm>
              <a:off x="7138261" y="5980098"/>
              <a:ext cx="200741" cy="264519"/>
            </a:xfrm>
            <a:prstGeom prst="line">
              <a:avLst/>
            </a:pr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フリーフォーム 109"/>
            <p:cNvSpPr/>
            <p:nvPr/>
          </p:nvSpPr>
          <p:spPr>
            <a:xfrm>
              <a:off x="6354321" y="4959795"/>
              <a:ext cx="302333" cy="700718"/>
            </a:xfrm>
            <a:custGeom>
              <a:avLst/>
              <a:gdLst>
                <a:gd name="connsiteX0" fmla="*/ 302333 w 302333"/>
                <a:gd name="connsiteY0" fmla="*/ 0 h 700718"/>
                <a:gd name="connsiteX1" fmla="*/ 176426 w 302333"/>
                <a:gd name="connsiteY1" fmla="*/ 224449 h 700718"/>
                <a:gd name="connsiteX2" fmla="*/ 187374 w 302333"/>
                <a:gd name="connsiteY2" fmla="*/ 394154 h 700718"/>
                <a:gd name="connsiteX3" fmla="*/ 23148 w 302333"/>
                <a:gd name="connsiteY3" fmla="*/ 580282 h 700718"/>
                <a:gd name="connsiteX4" fmla="*/ 1251 w 302333"/>
                <a:gd name="connsiteY4" fmla="*/ 700718 h 700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2333" h="700718">
                  <a:moveTo>
                    <a:pt x="302333" y="0"/>
                  </a:moveTo>
                  <a:cubicBezTo>
                    <a:pt x="248959" y="79378"/>
                    <a:pt x="195586" y="158757"/>
                    <a:pt x="176426" y="224449"/>
                  </a:cubicBezTo>
                  <a:cubicBezTo>
                    <a:pt x="157266" y="290141"/>
                    <a:pt x="212920" y="334849"/>
                    <a:pt x="187374" y="394154"/>
                  </a:cubicBezTo>
                  <a:cubicBezTo>
                    <a:pt x="161828" y="453459"/>
                    <a:pt x="54168" y="529188"/>
                    <a:pt x="23148" y="580282"/>
                  </a:cubicBezTo>
                  <a:cubicBezTo>
                    <a:pt x="-7872" y="631376"/>
                    <a:pt x="1251" y="700718"/>
                    <a:pt x="1251" y="700718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フリーフォーム 110"/>
            <p:cNvSpPr/>
            <p:nvPr/>
          </p:nvSpPr>
          <p:spPr>
            <a:xfrm>
              <a:off x="6667602" y="4954321"/>
              <a:ext cx="444706" cy="930640"/>
            </a:xfrm>
            <a:custGeom>
              <a:avLst/>
              <a:gdLst>
                <a:gd name="connsiteX0" fmla="*/ 0 w 444706"/>
                <a:gd name="connsiteY0" fmla="*/ 0 h 930640"/>
                <a:gd name="connsiteX1" fmla="*/ 93062 w 444706"/>
                <a:gd name="connsiteY1" fmla="*/ 273718 h 930640"/>
                <a:gd name="connsiteX2" fmla="*/ 229918 w 444706"/>
                <a:gd name="connsiteY2" fmla="*/ 426999 h 930640"/>
                <a:gd name="connsiteX3" fmla="*/ 246340 w 444706"/>
                <a:gd name="connsiteY3" fmla="*/ 645974 h 930640"/>
                <a:gd name="connsiteX4" fmla="*/ 426990 w 444706"/>
                <a:gd name="connsiteY4" fmla="*/ 804730 h 930640"/>
                <a:gd name="connsiteX5" fmla="*/ 437938 w 444706"/>
                <a:gd name="connsiteY5" fmla="*/ 930640 h 930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4706" h="930640">
                  <a:moveTo>
                    <a:pt x="0" y="0"/>
                  </a:moveTo>
                  <a:cubicBezTo>
                    <a:pt x="27371" y="101276"/>
                    <a:pt x="54742" y="202552"/>
                    <a:pt x="93062" y="273718"/>
                  </a:cubicBezTo>
                  <a:cubicBezTo>
                    <a:pt x="131382" y="344884"/>
                    <a:pt x="204372" y="364956"/>
                    <a:pt x="229918" y="426999"/>
                  </a:cubicBezTo>
                  <a:cubicBezTo>
                    <a:pt x="255464" y="489042"/>
                    <a:pt x="213495" y="583019"/>
                    <a:pt x="246340" y="645974"/>
                  </a:cubicBezTo>
                  <a:cubicBezTo>
                    <a:pt x="279185" y="708929"/>
                    <a:pt x="395057" y="757286"/>
                    <a:pt x="426990" y="804730"/>
                  </a:cubicBezTo>
                  <a:cubicBezTo>
                    <a:pt x="458923" y="852174"/>
                    <a:pt x="437938" y="930640"/>
                    <a:pt x="437938" y="930640"/>
                  </a:cubicBez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テキスト ボックス 111"/>
            <p:cNvSpPr txBox="1"/>
            <p:nvPr/>
          </p:nvSpPr>
          <p:spPr>
            <a:xfrm>
              <a:off x="7129882" y="5691235"/>
              <a:ext cx="5496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i="1" dirty="0" smtClean="0">
                  <a:latin typeface="Times New Roman"/>
                  <a:cs typeface="Times New Roman"/>
                </a:rPr>
                <a:t>≥ d</a:t>
              </a:r>
              <a:endParaRPr kumimoji="1" lang="ja-JP" altLang="en-US" sz="2000" dirty="0">
                <a:latin typeface="Times New Roman"/>
                <a:cs typeface="Times New Roman"/>
              </a:endParaRPr>
            </a:p>
          </p:txBody>
        </p:sp>
        <p:sp>
          <p:nvSpPr>
            <p:cNvPr id="113" name="テキスト ボックス 112"/>
            <p:cNvSpPr txBox="1"/>
            <p:nvPr/>
          </p:nvSpPr>
          <p:spPr>
            <a:xfrm>
              <a:off x="5806324" y="5479474"/>
              <a:ext cx="5367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i="1" dirty="0" smtClean="0">
                  <a:latin typeface="Times New Roman"/>
                  <a:cs typeface="Times New Roman"/>
                </a:rPr>
                <a:t>d</a:t>
              </a:r>
              <a:r>
                <a:rPr lang="en-US" altLang="ja-JP" sz="2000" dirty="0" smtClean="0">
                  <a:latin typeface="Times New Roman"/>
                  <a:cs typeface="Times New Roman"/>
                </a:rPr>
                <a:t> </a:t>
              </a:r>
              <a:r>
                <a:rPr lang="en-US" altLang="ja-JP" sz="2000" i="1" dirty="0" smtClean="0">
                  <a:latin typeface="Times New Roman"/>
                  <a:cs typeface="Times New Roman"/>
                </a:rPr>
                <a:t>≤</a:t>
              </a:r>
              <a:endParaRPr kumimoji="1" lang="ja-JP" altLang="en-US" sz="2000" dirty="0">
                <a:latin typeface="Times New Roman"/>
                <a:cs typeface="Times New Roman"/>
              </a:endParaRPr>
            </a:p>
          </p:txBody>
        </p:sp>
        <p:sp>
          <p:nvSpPr>
            <p:cNvPr id="114" name="テキスト ボックス 113"/>
            <p:cNvSpPr txBox="1"/>
            <p:nvPr/>
          </p:nvSpPr>
          <p:spPr>
            <a:xfrm>
              <a:off x="5598707" y="5810938"/>
              <a:ext cx="5688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i="1" dirty="0" smtClean="0">
                  <a:latin typeface="Times New Roman"/>
                  <a:cs typeface="Times New Roman"/>
                </a:rPr>
                <a:t>d</a:t>
              </a:r>
              <a:r>
                <a:rPr lang="en-US" altLang="ja-JP" sz="2000" dirty="0" smtClean="0">
                  <a:latin typeface="Times New Roman"/>
                  <a:cs typeface="Times New Roman"/>
                </a:rPr>
                <a:t> </a:t>
              </a:r>
              <a:r>
                <a:rPr lang="en-US" altLang="ja-JP" sz="2000" i="1" dirty="0" smtClean="0">
                  <a:latin typeface="Times New Roman"/>
                  <a:cs typeface="Times New Roman"/>
                </a:rPr>
                <a:t>&gt;</a:t>
              </a:r>
              <a:endParaRPr kumimoji="1" lang="ja-JP" altLang="en-US" sz="2000" dirty="0">
                <a:latin typeface="Times New Roman"/>
                <a:cs typeface="Times New Roman"/>
              </a:endParaRPr>
            </a:p>
          </p:txBody>
        </p:sp>
        <p:sp>
          <p:nvSpPr>
            <p:cNvPr id="115" name="テキスト ボックス 114"/>
            <p:cNvSpPr txBox="1"/>
            <p:nvPr/>
          </p:nvSpPr>
          <p:spPr>
            <a:xfrm>
              <a:off x="6397045" y="6080010"/>
              <a:ext cx="626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i="1" dirty="0" smtClean="0">
                  <a:latin typeface="Times New Roman"/>
                  <a:cs typeface="Times New Roman"/>
                </a:rPr>
                <a:t>d &gt;</a:t>
              </a:r>
              <a:endParaRPr kumimoji="1" lang="ja-JP" altLang="en-US" sz="2000" i="1" dirty="0">
                <a:latin typeface="Times New Roman"/>
                <a:cs typeface="Times New Roman"/>
              </a:endParaRPr>
            </a:p>
          </p:txBody>
        </p:sp>
        <p:sp>
          <p:nvSpPr>
            <p:cNvPr id="116" name="テキスト ボックス 115"/>
            <p:cNvSpPr txBox="1"/>
            <p:nvPr/>
          </p:nvSpPr>
          <p:spPr>
            <a:xfrm>
              <a:off x="6511785" y="5818088"/>
              <a:ext cx="5793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>
                  <a:latin typeface="Times New Roman"/>
                  <a:cs typeface="Times New Roman"/>
                </a:rPr>
                <a:t>&lt;</a:t>
              </a:r>
              <a:r>
                <a:rPr lang="en-US" altLang="ja-JP" sz="2000" dirty="0" smtClean="0">
                  <a:latin typeface="Times New Roman"/>
                  <a:cs typeface="Times New Roman"/>
                </a:rPr>
                <a:t> </a:t>
              </a:r>
              <a:r>
                <a:rPr lang="en-US" altLang="ja-JP" sz="2000" i="1" dirty="0" smtClean="0">
                  <a:latin typeface="Times New Roman"/>
                  <a:cs typeface="Times New Roman"/>
                </a:rPr>
                <a:t>d</a:t>
              </a:r>
              <a:endParaRPr kumimoji="1" lang="ja-JP" altLang="en-US" sz="2000" i="1" dirty="0">
                <a:latin typeface="Times New Roman"/>
                <a:cs typeface="Times New Roman"/>
              </a:endParaRPr>
            </a:p>
          </p:txBody>
        </p:sp>
        <p:sp>
          <p:nvSpPr>
            <p:cNvPr id="117" name="テキスト ボックス 116"/>
            <p:cNvSpPr txBox="1"/>
            <p:nvPr/>
          </p:nvSpPr>
          <p:spPr>
            <a:xfrm>
              <a:off x="7356718" y="6074535"/>
              <a:ext cx="5793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>
                  <a:latin typeface="Times New Roman"/>
                  <a:cs typeface="Times New Roman"/>
                </a:rPr>
                <a:t>&lt;</a:t>
              </a:r>
              <a:r>
                <a:rPr lang="en-US" altLang="ja-JP" sz="2000" dirty="0" smtClean="0">
                  <a:latin typeface="Times New Roman"/>
                  <a:cs typeface="Times New Roman"/>
                </a:rPr>
                <a:t> </a:t>
              </a:r>
              <a:r>
                <a:rPr lang="en-US" altLang="ja-JP" sz="2000" i="1" dirty="0" smtClean="0">
                  <a:latin typeface="Times New Roman"/>
                  <a:cs typeface="Times New Roman"/>
                </a:rPr>
                <a:t>d</a:t>
              </a:r>
              <a:endParaRPr kumimoji="1" lang="ja-JP" altLang="en-US" sz="2000" i="1" dirty="0">
                <a:latin typeface="Times New Roman"/>
                <a:cs typeface="Times New Roman"/>
              </a:endParaRPr>
            </a:p>
          </p:txBody>
        </p:sp>
        <p:cxnSp>
          <p:nvCxnSpPr>
            <p:cNvPr id="118" name="曲線コネクタ 117"/>
            <p:cNvCxnSpPr/>
            <p:nvPr/>
          </p:nvCxnSpPr>
          <p:spPr>
            <a:xfrm rot="5400000" flipH="1" flipV="1">
              <a:off x="4218001" y="3273331"/>
              <a:ext cx="572772" cy="3855139"/>
            </a:xfrm>
            <a:prstGeom prst="curvedConnector2">
              <a:avLst/>
            </a:prstGeom>
            <a:ln w="12700" cmpd="sng">
              <a:solidFill>
                <a:srgbClr val="000000"/>
              </a:solidFill>
              <a:prstDash val="dash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0" name="正方形/長方形 119"/>
          <p:cNvSpPr/>
          <p:nvPr/>
        </p:nvSpPr>
        <p:spPr>
          <a:xfrm>
            <a:off x="5415066" y="5030108"/>
            <a:ext cx="3025550" cy="9643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800" i="1" dirty="0" err="1" smtClean="0">
                <a:latin typeface="Times New Roman"/>
                <a:cs typeface="Times New Roman"/>
              </a:rPr>
              <a:t>weight</a:t>
            </a:r>
            <a:r>
              <a:rPr kumimoji="1" lang="en-US" altLang="ja-JP" sz="2800" i="1" baseline="-25000" dirty="0" err="1" smtClean="0">
                <a:latin typeface="Times New Roman"/>
                <a:cs typeface="Times New Roman"/>
              </a:rPr>
              <a:t>D</a:t>
            </a:r>
            <a:r>
              <a:rPr kumimoji="1" lang="en-US" altLang="ja-JP" sz="2000" i="1" baseline="30000" dirty="0" err="1" smtClean="0">
                <a:latin typeface="Times New Roman"/>
                <a:cs typeface="Times New Roman"/>
              </a:rPr>
              <a:t>R</a:t>
            </a:r>
            <a:r>
              <a:rPr kumimoji="1" lang="en-US" altLang="ja-JP" sz="2800" dirty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kumimoji="1" lang="en-US" altLang="ja-JP" sz="2800" dirty="0">
                <a:latin typeface="Times New Roman"/>
                <a:cs typeface="Times New Roman"/>
              </a:rPr>
              <a:t>) 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≥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d</a:t>
            </a:r>
            <a:br>
              <a:rPr kumimoji="1" lang="en-US" altLang="ja-JP" sz="2800" i="1" dirty="0" smtClean="0">
                <a:latin typeface="Times New Roman"/>
                <a:cs typeface="Times New Roman"/>
              </a:rPr>
            </a:br>
            <a:r>
              <a:rPr kumimoji="1" lang="en-US" altLang="ja-JP" sz="2800" i="1" dirty="0" err="1" smtClean="0">
                <a:latin typeface="Times New Roman"/>
                <a:cs typeface="Times New Roman"/>
              </a:rPr>
              <a:t>maxchild</a:t>
            </a:r>
            <a:r>
              <a:rPr kumimoji="1" lang="en-US" altLang="ja-JP" sz="2800" i="1" baseline="-25000" dirty="0" err="1" smtClean="0">
                <a:latin typeface="Times New Roman"/>
                <a:cs typeface="Times New Roman"/>
              </a:rPr>
              <a:t>D</a:t>
            </a:r>
            <a:r>
              <a:rPr kumimoji="1" lang="en-US" altLang="ja-JP" sz="2000" i="1" baseline="30000" dirty="0" err="1" smtClean="0">
                <a:latin typeface="Times New Roman"/>
                <a:cs typeface="Times New Roman"/>
              </a:rPr>
              <a:t>R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 </a:t>
            </a:r>
            <a:r>
              <a:rPr kumimoji="1" lang="en-US" altLang="ja-JP" sz="2800" dirty="0">
                <a:latin typeface="Times New Roman"/>
                <a:cs typeface="Times New Roman"/>
              </a:rPr>
              <a:t>&lt;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d</a:t>
            </a:r>
            <a:endParaRPr kumimoji="1" lang="en-US" altLang="ja-JP" sz="2800" i="1" dirty="0">
              <a:latin typeface="Times New Roman"/>
              <a:cs typeface="Times New Roman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3862198" y="2551826"/>
            <a:ext cx="2634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latin typeface="Times New Roman"/>
                <a:cs typeface="Times New Roman"/>
              </a:rPr>
              <a:t>L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400" i="1" dirty="0" err="1" smtClean="0">
                <a:latin typeface="Times New Roman"/>
                <a:cs typeface="Times New Roman"/>
              </a:rPr>
              <a:t>str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400" i="1" dirty="0" smtClean="0">
                <a:latin typeface="Times New Roman"/>
                <a:cs typeface="Times New Roman"/>
              </a:rPr>
              <a:t>u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)</a:t>
            </a:r>
            <a:r>
              <a:rPr kumimoji="1" lang="en-US" altLang="ja-JP" sz="2400" i="1" baseline="30000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) = </a:t>
            </a:r>
            <a:r>
              <a:rPr kumimoji="1" lang="en-US" altLang="ja-JP" sz="2400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400" i="1" dirty="0" smtClean="0">
                <a:latin typeface="Times New Roman"/>
                <a:cs typeface="Times New Roman"/>
              </a:rPr>
              <a:t>u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)</a:t>
            </a:r>
            <a:endParaRPr kumimoji="1" lang="ja-JP" altLang="en-US" sz="2400" dirty="0">
              <a:latin typeface="Times New Roman"/>
              <a:cs typeface="Times New Roman"/>
            </a:endParaRPr>
          </a:p>
        </p:txBody>
      </p:sp>
      <p:cxnSp>
        <p:nvCxnSpPr>
          <p:cNvPr id="122" name="直線矢印コネクタ 121"/>
          <p:cNvCxnSpPr/>
          <p:nvPr/>
        </p:nvCxnSpPr>
        <p:spPr>
          <a:xfrm>
            <a:off x="6010244" y="2876196"/>
            <a:ext cx="433561" cy="289799"/>
          </a:xfrm>
          <a:prstGeom prst="straightConnector1">
            <a:avLst/>
          </a:prstGeom>
          <a:ln w="25400" cmpd="sng"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テキスト ボックス 122"/>
          <p:cNvSpPr txBox="1"/>
          <p:nvPr/>
        </p:nvSpPr>
        <p:spPr>
          <a:xfrm>
            <a:off x="676068" y="2820784"/>
            <a:ext cx="942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i="1" dirty="0" smtClean="0">
                <a:latin typeface="Times New Roman"/>
                <a:cs typeface="Times New Roman"/>
              </a:rPr>
              <a:t>L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400" i="1" dirty="0">
                <a:latin typeface="Times New Roman"/>
                <a:cs typeface="Times New Roman"/>
              </a:rPr>
              <a:t>P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)</a:t>
            </a:r>
            <a:endParaRPr kumimoji="1" lang="ja-JP" altLang="en-US" sz="2400" dirty="0">
              <a:latin typeface="Times New Roman"/>
              <a:cs typeface="Times New Roman"/>
            </a:endParaRPr>
          </a:p>
        </p:txBody>
      </p:sp>
      <p:cxnSp>
        <p:nvCxnSpPr>
          <p:cNvPr id="124" name="直線矢印コネクタ 123"/>
          <p:cNvCxnSpPr/>
          <p:nvPr/>
        </p:nvCxnSpPr>
        <p:spPr>
          <a:xfrm flipV="1">
            <a:off x="1510772" y="2876196"/>
            <a:ext cx="755385" cy="95846"/>
          </a:xfrm>
          <a:prstGeom prst="straightConnector1">
            <a:avLst/>
          </a:prstGeom>
          <a:ln w="25400" cmpd="sng"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テキスト ボックス 124"/>
          <p:cNvSpPr txBox="1"/>
          <p:nvPr/>
        </p:nvSpPr>
        <p:spPr>
          <a:xfrm>
            <a:off x="1872469" y="3752790"/>
            <a:ext cx="656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i="1" dirty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endParaRPr kumimoji="1" lang="ja-JP" altLang="en-US" sz="2400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126" name="円/楕円 125"/>
          <p:cNvSpPr/>
          <p:nvPr/>
        </p:nvSpPr>
        <p:spPr>
          <a:xfrm rot="16200000">
            <a:off x="3075879" y="4380113"/>
            <a:ext cx="105679" cy="105679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27" name="曲線コネクタ 126"/>
          <p:cNvCxnSpPr/>
          <p:nvPr/>
        </p:nvCxnSpPr>
        <p:spPr>
          <a:xfrm rot="10800000" flipV="1">
            <a:off x="3328078" y="3991561"/>
            <a:ext cx="2956321" cy="399917"/>
          </a:xfrm>
          <a:prstGeom prst="curvedConnector3">
            <a:avLst>
              <a:gd name="adj1" fmla="val 50000"/>
            </a:avLst>
          </a:prstGeom>
          <a:ln w="12700" cmpd="sng">
            <a:solidFill>
              <a:srgbClr val="000000"/>
            </a:solidFill>
            <a:prstDash val="dash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テキスト ボックス 127"/>
          <p:cNvSpPr txBox="1"/>
          <p:nvPr/>
        </p:nvSpPr>
        <p:spPr>
          <a:xfrm>
            <a:off x="2926979" y="4387373"/>
            <a:ext cx="802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latin typeface="Times New Roman"/>
                <a:cs typeface="Times New Roman"/>
              </a:rPr>
              <a:t>r’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400" i="1" dirty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)</a:t>
            </a:r>
            <a:endParaRPr kumimoji="1" lang="ja-JP" altLang="en-US" sz="2400" dirty="0">
              <a:latin typeface="Times New Roman"/>
              <a:cs typeface="Times New Roman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6229659" y="3708060"/>
            <a:ext cx="656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endParaRPr kumimoji="1" lang="ja-JP" altLang="en-US"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30" name="コンテンツ プレースホルダー 1"/>
          <p:cNvSpPr txBox="1">
            <a:spLocks/>
          </p:cNvSpPr>
          <p:nvPr/>
        </p:nvSpPr>
        <p:spPr>
          <a:xfrm>
            <a:off x="549275" y="874380"/>
            <a:ext cx="8042276" cy="10416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/>
              <a:t>We</a:t>
            </a:r>
            <a:r>
              <a:rPr lang="ja-JP" altLang="en-US" dirty="0" smtClean="0"/>
              <a:t> </a:t>
            </a:r>
            <a:r>
              <a:rPr lang="en-US" altLang="ja-JP" dirty="0" smtClean="0"/>
              <a:t>check</a:t>
            </a:r>
            <a:r>
              <a:rPr lang="ja-JP" altLang="en-US" dirty="0" smtClean="0"/>
              <a:t> </a:t>
            </a:r>
            <a:r>
              <a:rPr lang="en-US" altLang="ja-JP" dirty="0" smtClean="0"/>
              <a:t>whether </a:t>
            </a:r>
            <a:r>
              <a:rPr lang="ja-JP" altLang="ja-JP" dirty="0" smtClean="0"/>
              <a:t>t</a:t>
            </a:r>
            <a:r>
              <a:rPr lang="en-US" altLang="ja-JP" dirty="0" smtClean="0"/>
              <a:t>he</a:t>
            </a:r>
            <a:r>
              <a:rPr lang="ja-JP" altLang="en-US" dirty="0" smtClean="0"/>
              <a:t> </a:t>
            </a:r>
            <a:r>
              <a:rPr lang="en-US" altLang="ja-JP" dirty="0" smtClean="0"/>
              <a:t>node</a:t>
            </a:r>
            <a:r>
              <a:rPr lang="ja-JP" altLang="en-US" dirty="0" smtClean="0"/>
              <a:t> </a:t>
            </a:r>
            <a:r>
              <a:rPr lang="en-US" altLang="ja-JP" i="1" dirty="0" smtClean="0">
                <a:latin typeface="Times New Roman"/>
                <a:cs typeface="Times New Roman"/>
              </a:rPr>
              <a:t>v</a:t>
            </a:r>
            <a:r>
              <a:rPr lang="ja-JP" altLang="en-US" dirty="0" smtClean="0"/>
              <a:t> </a:t>
            </a:r>
            <a:r>
              <a:rPr lang="en-US" altLang="ja-JP" dirty="0" smtClean="0"/>
              <a:t>is</a:t>
            </a:r>
            <a:r>
              <a:rPr lang="ja-JP" altLang="en-US" dirty="0" smtClean="0"/>
              <a:t> </a:t>
            </a:r>
            <a:r>
              <a:rPr lang="en-US" altLang="ja-JP" i="1" dirty="0" smtClean="0">
                <a:latin typeface="Times New Roman"/>
                <a:cs typeface="Times New Roman"/>
              </a:rPr>
              <a:t>d</a:t>
            </a:r>
            <a:r>
              <a:rPr lang="en-US" altLang="ja-JP" dirty="0" smtClean="0"/>
              <a:t>-right-maximal or not by checking </a:t>
            </a:r>
            <a:r>
              <a:rPr lang="en-US" altLang="ja-JP" i="1" dirty="0" err="1">
                <a:latin typeface="Times New Roman"/>
                <a:cs typeface="Times New Roman"/>
              </a:rPr>
              <a:t>maxchild</a:t>
            </a:r>
            <a:r>
              <a:rPr lang="en-US" altLang="ja-JP" i="1" baseline="-25000" dirty="0" err="1">
                <a:latin typeface="Times New Roman"/>
                <a:cs typeface="Times New Roman"/>
              </a:rPr>
              <a:t>D</a:t>
            </a:r>
            <a:r>
              <a:rPr lang="en-US" altLang="ja-JP" dirty="0">
                <a:latin typeface="Times New Roman"/>
                <a:cs typeface="Times New Roman"/>
              </a:rPr>
              <a:t>(</a:t>
            </a:r>
            <a:r>
              <a:rPr lang="en-US" altLang="ja-JP" i="1" dirty="0">
                <a:latin typeface="Times New Roman"/>
                <a:cs typeface="Times New Roman"/>
              </a:rPr>
              <a:t>r’</a:t>
            </a:r>
            <a:r>
              <a:rPr lang="en-US" altLang="ja-JP" dirty="0">
                <a:latin typeface="Times New Roman"/>
                <a:cs typeface="Times New Roman"/>
              </a:rPr>
              <a:t>(</a:t>
            </a:r>
            <a:r>
              <a:rPr lang="en-US" altLang="ja-JP" i="1" dirty="0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lang="en-US" altLang="ja-JP" dirty="0">
                <a:latin typeface="Times New Roman"/>
                <a:cs typeface="Times New Roman"/>
              </a:rPr>
              <a:t>)</a:t>
            </a:r>
            <a:r>
              <a:rPr lang="en-US" altLang="ja-JP" dirty="0" smtClean="0">
                <a:latin typeface="Times New Roman"/>
                <a:cs typeface="Times New Roman"/>
              </a:rPr>
              <a:t>)</a:t>
            </a:r>
            <a:r>
              <a:rPr lang="en-US" altLang="ja-JP" dirty="0" smtClean="0">
                <a:latin typeface="Times New Roman"/>
                <a:cs typeface="Times New Roman"/>
              </a:rPr>
              <a:t>.</a:t>
            </a:r>
            <a:endParaRPr lang="en-US" altLang="ja-JP" dirty="0"/>
          </a:p>
        </p:txBody>
      </p:sp>
      <p:sp>
        <p:nvSpPr>
          <p:cNvPr id="131" name="正方形/長方形 130"/>
          <p:cNvSpPr/>
          <p:nvPr/>
        </p:nvSpPr>
        <p:spPr>
          <a:xfrm>
            <a:off x="928717" y="5030108"/>
            <a:ext cx="3199578" cy="5147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800" i="1" dirty="0" err="1" smtClean="0">
                <a:latin typeface="Times New Roman"/>
                <a:cs typeface="Times New Roman"/>
              </a:rPr>
              <a:t>maxchild</a:t>
            </a:r>
            <a:r>
              <a:rPr kumimoji="1" lang="en-US" altLang="ja-JP" sz="2800" i="1" baseline="-25000" dirty="0" err="1" smtClean="0">
                <a:latin typeface="Times New Roman"/>
                <a:cs typeface="Times New Roman"/>
              </a:rPr>
              <a:t>D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r’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v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)) </a:t>
            </a:r>
            <a:r>
              <a:rPr kumimoji="1" lang="en-US" altLang="ja-JP" sz="2800" dirty="0">
                <a:latin typeface="Times New Roman"/>
                <a:cs typeface="Times New Roman"/>
              </a:rPr>
              <a:t>&lt;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d</a:t>
            </a:r>
            <a:endParaRPr kumimoji="1" lang="en-US" altLang="ja-JP" sz="2800" i="1" dirty="0">
              <a:latin typeface="Times New Roman"/>
              <a:cs typeface="Times New Roman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859245" y="5994477"/>
            <a:ext cx="23341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i="1" dirty="0">
                <a:latin typeface="Times New Roman"/>
                <a:cs typeface="Times New Roman"/>
              </a:rPr>
              <a:t>d</a:t>
            </a:r>
            <a:r>
              <a:rPr kumimoji="1" lang="en-US" altLang="ja-JP" sz="2800" dirty="0" smtClean="0">
                <a:latin typeface="Calibri"/>
                <a:cs typeface="Calibri"/>
              </a:rPr>
              <a:t>-left-maximal</a:t>
            </a:r>
            <a:endParaRPr kumimoji="1" lang="ja-JP" altLang="en-US" sz="2800" dirty="0">
              <a:latin typeface="Calibri"/>
              <a:cs typeface="Calibri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284803" y="5994477"/>
            <a:ext cx="25375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i="1" dirty="0">
                <a:latin typeface="Times New Roman"/>
                <a:cs typeface="Times New Roman"/>
              </a:rPr>
              <a:t>d</a:t>
            </a:r>
            <a:r>
              <a:rPr kumimoji="1" lang="en-US" altLang="ja-JP" sz="2800" dirty="0" smtClean="0">
                <a:latin typeface="Calibri"/>
                <a:cs typeface="Calibri"/>
              </a:rPr>
              <a:t>-right-maximal</a:t>
            </a:r>
            <a:endParaRPr kumimoji="1" lang="ja-JP" alt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3843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813185"/>
            <a:ext cx="8042276" cy="664891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We define the following </a:t>
            </a:r>
            <a:r>
              <a:rPr kumimoji="1" lang="en-US" altLang="ja-JP" dirty="0" smtClean="0"/>
              <a:t>sub</a:t>
            </a:r>
            <a:r>
              <a:rPr kumimoji="1" lang="en-US" altLang="ja-JP" dirty="0" smtClean="0"/>
              <a:t>set </a:t>
            </a:r>
            <a:r>
              <a:rPr kumimoji="1" lang="en-US" altLang="ja-JP" dirty="0" smtClean="0"/>
              <a:t>of </a:t>
            </a:r>
            <a:r>
              <a:rPr lang="en-US" altLang="ja-JP" dirty="0" smtClean="0"/>
              <a:t>answers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Remove non-answers</a:t>
            </a:r>
            <a:endParaRPr kumimoji="1" lang="ja-JP" altLang="en-US" dirty="0"/>
          </a:p>
        </p:txBody>
      </p:sp>
      <p:sp>
        <p:nvSpPr>
          <p:cNvPr id="4" name="コンテンツ プレースホルダー 1"/>
          <p:cNvSpPr txBox="1">
            <a:spLocks/>
          </p:cNvSpPr>
          <p:nvPr/>
        </p:nvSpPr>
        <p:spPr>
          <a:xfrm>
            <a:off x="549275" y="1496202"/>
            <a:ext cx="8042276" cy="6648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i="1" dirty="0" err="1" smtClean="0">
                <a:latin typeface="Times New Roman"/>
                <a:cs typeface="Times New Roman"/>
              </a:rPr>
              <a:t>cand</a:t>
            </a:r>
            <a:r>
              <a:rPr lang="en-US" altLang="ja-JP" i="1" dirty="0" smtClean="0">
                <a:latin typeface="Times New Roman"/>
                <a:cs typeface="Times New Roman"/>
              </a:rPr>
              <a:t>’</a:t>
            </a:r>
            <a:r>
              <a:rPr lang="en-US" altLang="ja-JP" dirty="0" smtClean="0">
                <a:latin typeface="Times New Roman"/>
                <a:cs typeface="Times New Roman"/>
              </a:rPr>
              <a:t>(</a:t>
            </a:r>
            <a:r>
              <a:rPr lang="en-US" altLang="ja-JP" i="1" dirty="0" smtClean="0">
                <a:latin typeface="Times New Roman"/>
                <a:cs typeface="Times New Roman"/>
              </a:rPr>
              <a:t>u</a:t>
            </a:r>
            <a:r>
              <a:rPr lang="en-US" altLang="ja-JP" dirty="0" smtClean="0">
                <a:latin typeface="Times New Roman"/>
                <a:cs typeface="Times New Roman"/>
              </a:rPr>
              <a:t>) = {</a:t>
            </a:r>
            <a:r>
              <a:rPr lang="en-US" altLang="ja-JP" i="1" dirty="0" smtClean="0">
                <a:latin typeface="Times New Roman"/>
                <a:cs typeface="Times New Roman"/>
              </a:rPr>
              <a:t>v</a:t>
            </a:r>
            <a:r>
              <a:rPr lang="en-US" altLang="ja-JP" dirty="0" smtClean="0">
                <a:latin typeface="Times New Roman"/>
                <a:cs typeface="Times New Roman"/>
              </a:rPr>
              <a:t> | </a:t>
            </a:r>
            <a:r>
              <a:rPr lang="en-US" altLang="ja-JP" i="1" dirty="0" err="1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lang="en-US" altLang="ja-JP" dirty="0" err="1">
                <a:latin typeface="Times New Roman"/>
                <a:cs typeface="Times New Roman"/>
              </a:rPr>
              <a:t>∈</a:t>
            </a:r>
            <a:r>
              <a:rPr lang="en-US" altLang="ja-JP" i="1" dirty="0" err="1">
                <a:latin typeface="Times New Roman"/>
                <a:cs typeface="Times New Roman"/>
              </a:rPr>
              <a:t>cand</a:t>
            </a:r>
            <a:r>
              <a:rPr lang="en-US" altLang="ja-JP" dirty="0">
                <a:latin typeface="Times New Roman"/>
                <a:cs typeface="Times New Roman"/>
              </a:rPr>
              <a:t>(</a:t>
            </a:r>
            <a:r>
              <a:rPr lang="en-US" altLang="ja-JP" i="1" dirty="0">
                <a:latin typeface="Times New Roman"/>
                <a:cs typeface="Times New Roman"/>
              </a:rPr>
              <a:t>u</a:t>
            </a:r>
            <a:r>
              <a:rPr lang="en-US" altLang="ja-JP" dirty="0">
                <a:latin typeface="Times New Roman"/>
                <a:cs typeface="Times New Roman"/>
              </a:rPr>
              <a:t>)</a:t>
            </a:r>
            <a:r>
              <a:rPr lang="en-US" altLang="ja-JP" dirty="0" smtClean="0">
                <a:latin typeface="Times New Roman"/>
                <a:cs typeface="Times New Roman"/>
              </a:rPr>
              <a:t> and </a:t>
            </a:r>
            <a:r>
              <a:rPr lang="en-US" altLang="ja-JP" i="1" dirty="0" err="1" smtClean="0">
                <a:latin typeface="Times New Roman"/>
                <a:cs typeface="Times New Roman"/>
              </a:rPr>
              <a:t>maxchild</a:t>
            </a:r>
            <a:r>
              <a:rPr lang="en-US" altLang="ja-JP" i="1" baseline="-25000" dirty="0" err="1" smtClean="0">
                <a:latin typeface="Times New Roman"/>
                <a:cs typeface="Times New Roman"/>
              </a:rPr>
              <a:t>D</a:t>
            </a:r>
            <a:r>
              <a:rPr lang="en-US" altLang="ja-JP" dirty="0" smtClean="0">
                <a:latin typeface="Times New Roman"/>
                <a:cs typeface="Times New Roman"/>
              </a:rPr>
              <a:t>(</a:t>
            </a:r>
            <a:r>
              <a:rPr lang="en-US" altLang="ja-JP" i="1" dirty="0" smtClean="0">
                <a:latin typeface="Times New Roman"/>
                <a:cs typeface="Times New Roman"/>
              </a:rPr>
              <a:t>r’</a:t>
            </a:r>
            <a:r>
              <a:rPr lang="en-US" altLang="ja-JP" dirty="0" smtClean="0">
                <a:latin typeface="Times New Roman"/>
                <a:cs typeface="Times New Roman"/>
              </a:rPr>
              <a:t>(</a:t>
            </a:r>
            <a:r>
              <a:rPr lang="en-US" altLang="ja-JP" i="1" dirty="0" smtClean="0">
                <a:latin typeface="Times New Roman"/>
                <a:cs typeface="Times New Roman"/>
              </a:rPr>
              <a:t>v</a:t>
            </a:r>
            <a:r>
              <a:rPr lang="en-US" altLang="ja-JP" dirty="0" smtClean="0">
                <a:latin typeface="Times New Roman"/>
                <a:cs typeface="Times New Roman"/>
              </a:rPr>
              <a:t>)) &lt; </a:t>
            </a:r>
            <a:r>
              <a:rPr lang="en-US" altLang="ja-JP" i="1" dirty="0" smtClean="0">
                <a:latin typeface="Times New Roman"/>
                <a:cs typeface="Times New Roman"/>
              </a:rPr>
              <a:t>d</a:t>
            </a:r>
            <a:r>
              <a:rPr lang="en-US" altLang="ja-JP" dirty="0" smtClean="0">
                <a:latin typeface="Times New Roman"/>
                <a:cs typeface="Times New Roman"/>
              </a:rPr>
              <a:t>}</a:t>
            </a:r>
            <a:endParaRPr lang="ja-JP" altLang="en-US" dirty="0">
              <a:latin typeface="Times New Roman"/>
              <a:cs typeface="Times New Roman"/>
            </a:endParaRPr>
          </a:p>
        </p:txBody>
      </p:sp>
      <p:sp>
        <p:nvSpPr>
          <p:cNvPr id="5" name="コンテンツ プレースホルダー 1"/>
          <p:cNvSpPr txBox="1">
            <a:spLocks/>
          </p:cNvSpPr>
          <p:nvPr/>
        </p:nvSpPr>
        <p:spPr>
          <a:xfrm>
            <a:off x="549275" y="2640739"/>
            <a:ext cx="8042276" cy="664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 smtClean="0"/>
              <a:t>We compute </a:t>
            </a:r>
            <a:r>
              <a:rPr lang="en-US" altLang="ja-JP" i="1" dirty="0" err="1">
                <a:latin typeface="Times New Roman"/>
                <a:cs typeface="Times New Roman"/>
              </a:rPr>
              <a:t>cand</a:t>
            </a:r>
            <a:r>
              <a:rPr lang="en-US" altLang="ja-JP" i="1" dirty="0">
                <a:latin typeface="Times New Roman"/>
                <a:cs typeface="Times New Roman"/>
              </a:rPr>
              <a:t>’</a:t>
            </a:r>
            <a:r>
              <a:rPr lang="en-US" altLang="ja-JP" dirty="0">
                <a:latin typeface="Times New Roman"/>
                <a:cs typeface="Times New Roman"/>
              </a:rPr>
              <a:t>(</a:t>
            </a:r>
            <a:r>
              <a:rPr lang="en-US" altLang="ja-JP" i="1" dirty="0">
                <a:latin typeface="Times New Roman"/>
                <a:cs typeface="Times New Roman"/>
              </a:rPr>
              <a:t>u</a:t>
            </a:r>
            <a:r>
              <a:rPr lang="en-US" altLang="ja-JP" dirty="0">
                <a:latin typeface="Times New Roman"/>
                <a:cs typeface="Times New Roman"/>
              </a:rPr>
              <a:t>)</a:t>
            </a:r>
            <a:r>
              <a:rPr lang="en-US" altLang="ja-JP" dirty="0" smtClean="0"/>
              <a:t> by using range reporting query.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8616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図形グループ 11"/>
          <p:cNvGrpSpPr/>
          <p:nvPr/>
        </p:nvGrpSpPr>
        <p:grpSpPr>
          <a:xfrm>
            <a:off x="2474160" y="3127263"/>
            <a:ext cx="4640926" cy="3071011"/>
            <a:chOff x="2474160" y="3127263"/>
            <a:chExt cx="4640926" cy="3071011"/>
          </a:xfrm>
        </p:grpSpPr>
        <p:sp>
          <p:nvSpPr>
            <p:cNvPr id="9" name="正方形/長方形 8"/>
            <p:cNvSpPr/>
            <p:nvPr/>
          </p:nvSpPr>
          <p:spPr>
            <a:xfrm>
              <a:off x="3886405" y="3127263"/>
              <a:ext cx="1346557" cy="51815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mpd="sng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5768529" y="3978724"/>
              <a:ext cx="1346557" cy="51815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mpd="sng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2474160" y="5680115"/>
              <a:ext cx="1346557" cy="51815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mpd="sng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</p:grp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813185"/>
            <a:ext cx="8042276" cy="1026199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 smtClean="0"/>
              <a:t>The string which is common among some documents</a:t>
            </a:r>
            <a:br>
              <a:rPr lang="en-US" altLang="ja-JP" dirty="0" smtClean="0"/>
            </a:br>
            <a:r>
              <a:rPr lang="en-US" altLang="ja-JP" dirty="0" smtClean="0"/>
              <a:t>characterizes </a:t>
            </a:r>
            <a:r>
              <a:rPr lang="en-US" altLang="ja-JP" dirty="0" smtClean="0"/>
              <a:t>a </a:t>
            </a:r>
            <a:r>
              <a:rPr lang="en-US" altLang="ja-JP" dirty="0" smtClean="0"/>
              <a:t>set </a:t>
            </a:r>
            <a:r>
              <a:rPr lang="en-US" altLang="ja-JP" dirty="0" smtClean="0"/>
              <a:t>of documents.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Characteristic</a:t>
            </a:r>
            <a:r>
              <a:rPr kumimoji="1" lang="ja-JP" altLang="en-US" dirty="0" smtClean="0"/>
              <a:t> </a:t>
            </a:r>
            <a:r>
              <a:rPr lang="en-US" altLang="ja-JP" dirty="0" smtClean="0"/>
              <a:t>String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of</a:t>
            </a:r>
            <a:r>
              <a:rPr kumimoji="1" lang="ja-JP" altLang="en-US" dirty="0" smtClean="0"/>
              <a:t> </a:t>
            </a:r>
            <a:r>
              <a:rPr lang="en-US" altLang="ja-JP" dirty="0"/>
              <a:t>D</a:t>
            </a:r>
            <a:r>
              <a:rPr kumimoji="1" lang="en-US" altLang="ja-JP" dirty="0" smtClean="0"/>
              <a:t>ocuments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7196407"/>
              </p:ext>
            </p:extLst>
          </p:nvPr>
        </p:nvGraphicFramePr>
        <p:xfrm>
          <a:off x="549275" y="2220555"/>
          <a:ext cx="8042292" cy="51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382"/>
                <a:gridCol w="378770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kumimoji="1" lang="en-US" altLang="ja-JP" sz="2800" b="0" baseline="-250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kumimoji="1" lang="ja-JP" altLang="en-US" sz="2800" b="0" baseline="-250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p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g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t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err="1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g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0439153"/>
              </p:ext>
            </p:extLst>
          </p:nvPr>
        </p:nvGraphicFramePr>
        <p:xfrm>
          <a:off x="549275" y="3072518"/>
          <a:ext cx="8042292" cy="51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382"/>
                <a:gridCol w="378770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kumimoji="1" lang="en-US" altLang="ja-JP" sz="2800" b="0" i="0" baseline="-250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kumimoji="1" lang="ja-JP" altLang="en-US" sz="2800" b="0" baseline="-250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o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m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p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err="1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p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3537618"/>
              </p:ext>
            </p:extLst>
          </p:nvPr>
        </p:nvGraphicFramePr>
        <p:xfrm>
          <a:off x="549275" y="3924481"/>
          <a:ext cx="8042292" cy="51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382"/>
                <a:gridCol w="378770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kumimoji="1" lang="en-US" altLang="ja-JP" sz="2800" b="0" i="0" baseline="-250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kumimoji="1" lang="ja-JP" altLang="en-US" sz="2800" b="0" baseline="-250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p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p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err="1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t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2374644"/>
              </p:ext>
            </p:extLst>
          </p:nvPr>
        </p:nvGraphicFramePr>
        <p:xfrm>
          <a:off x="549275" y="4776444"/>
          <a:ext cx="8042292" cy="51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382"/>
                <a:gridCol w="378770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kumimoji="1" lang="en-US" altLang="ja-JP" sz="2800" b="0" i="0" baseline="-250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kumimoji="1" lang="ja-JP" altLang="en-US" sz="2800" b="0" baseline="-250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t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o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f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4757453"/>
              </p:ext>
            </p:extLst>
          </p:nvPr>
        </p:nvGraphicFramePr>
        <p:xfrm>
          <a:off x="549275" y="5628408"/>
          <a:ext cx="8042292" cy="51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382"/>
                <a:gridCol w="378770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kumimoji="1" lang="en-US" altLang="ja-JP" sz="2800" b="0" i="0" baseline="-250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kumimoji="1" lang="ja-JP" altLang="en-US" sz="2800" b="0" baseline="-250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w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p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o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m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p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d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8172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1101724" y="3345973"/>
            <a:ext cx="6298867" cy="11867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i="1" dirty="0" err="1" smtClean="0">
                <a:latin typeface="Times New Roman"/>
                <a:cs typeface="Times New Roman"/>
              </a:rPr>
              <a:t>preord</a:t>
            </a:r>
            <a:r>
              <a:rPr lang="en-US" altLang="ja-JP" sz="2400" dirty="0" smtClean="0">
                <a:latin typeface="Times New Roman"/>
                <a:cs typeface="Times New Roman"/>
              </a:rPr>
              <a:t>(</a:t>
            </a:r>
            <a:r>
              <a:rPr lang="en-US" altLang="ja-JP" sz="2400" i="1" dirty="0" smtClean="0">
                <a:latin typeface="Times New Roman"/>
                <a:cs typeface="Times New Roman"/>
              </a:rPr>
              <a:t>v</a:t>
            </a:r>
            <a:r>
              <a:rPr lang="en-US" altLang="ja-JP" sz="2400" dirty="0" smtClean="0">
                <a:latin typeface="Times New Roman"/>
                <a:cs typeface="Times New Roman"/>
              </a:rPr>
              <a:t>)</a:t>
            </a:r>
            <a:r>
              <a:rPr lang="en-US" altLang="ja-JP" sz="2400" dirty="0" smtClean="0"/>
              <a:t> : rank of preorder </a:t>
            </a:r>
            <a:r>
              <a:rPr lang="en-US" altLang="ja-JP" sz="2400" dirty="0" smtClean="0"/>
              <a:t>traversal </a:t>
            </a:r>
            <a:r>
              <a:rPr lang="en-US" altLang="ja-JP" sz="2400" dirty="0" smtClean="0"/>
              <a:t>in </a:t>
            </a:r>
            <a:r>
              <a:rPr lang="en-US" altLang="ja-JP" sz="2400" i="1" dirty="0" smtClean="0">
                <a:latin typeface="Times New Roman"/>
                <a:cs typeface="Times New Roman"/>
              </a:rPr>
              <a:t>GST</a:t>
            </a:r>
            <a:r>
              <a:rPr lang="en-US" altLang="ja-JP" sz="2400" i="1" baseline="-25000" dirty="0" smtClean="0">
                <a:latin typeface="Times New Roman"/>
                <a:cs typeface="Times New Roman"/>
              </a:rPr>
              <a:t>D’</a:t>
            </a:r>
            <a:endParaRPr lang="en-US" altLang="ja-JP" sz="2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ja-JP" sz="2400" i="1" dirty="0" smtClean="0">
                <a:latin typeface="Times New Roman"/>
                <a:cs typeface="Times New Roman"/>
              </a:rPr>
              <a:t>end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400" i="1" dirty="0" smtClean="0">
                <a:latin typeface="Times New Roman"/>
                <a:cs typeface="Times New Roman"/>
              </a:rPr>
              <a:t>v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) : maximum rank in </a:t>
            </a:r>
            <a:r>
              <a:rPr lang="en-US" altLang="ja-JP" sz="2400" i="1" dirty="0">
                <a:latin typeface="Times New Roman"/>
                <a:cs typeface="Times New Roman"/>
              </a:rPr>
              <a:t>GST</a:t>
            </a:r>
            <a:r>
              <a:rPr lang="en-US" altLang="ja-JP" sz="2400" i="1" baseline="-25000" dirty="0">
                <a:latin typeface="Times New Roman"/>
                <a:cs typeface="Times New Roman"/>
              </a:rPr>
              <a:t>D</a:t>
            </a:r>
            <a:r>
              <a:rPr lang="en-US" altLang="ja-JP" sz="2400" i="1" baseline="-25000" dirty="0" smtClean="0">
                <a:latin typeface="Times New Roman"/>
                <a:cs typeface="Times New Roman"/>
              </a:rPr>
              <a:t>’</a:t>
            </a:r>
            <a:r>
              <a:rPr lang="en-US" altLang="en-US" sz="2400" dirty="0" smtClean="0">
                <a:latin typeface="Times New Roman"/>
                <a:cs typeface="Times New Roman"/>
              </a:rPr>
              <a:t>(</a:t>
            </a:r>
            <a:r>
              <a:rPr lang="en-US" altLang="en-US" sz="2400" i="1" dirty="0">
                <a:latin typeface="Times New Roman"/>
                <a:cs typeface="Times New Roman"/>
              </a:rPr>
              <a:t>v</a:t>
            </a:r>
            <a:r>
              <a:rPr lang="en-US" altLang="en-US" sz="2400" dirty="0" smtClean="0">
                <a:latin typeface="Times New Roman"/>
                <a:cs typeface="Times New Roman"/>
              </a:rPr>
              <a:t>)</a:t>
            </a:r>
            <a:endParaRPr lang="en-US" altLang="ja-JP" sz="2400" dirty="0">
              <a:latin typeface="Times New Roman"/>
              <a:cs typeface="Times New Roman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Computing </a:t>
            </a:r>
            <a:r>
              <a:rPr kumimoji="1" lang="en-US" altLang="ja-JP" i="1" dirty="0" err="1" smtClean="0"/>
              <a:t>cand</a:t>
            </a:r>
            <a:r>
              <a:rPr kumimoji="1" lang="en-US" altLang="ja-JP" i="1" dirty="0" smtClean="0"/>
              <a:t>’</a:t>
            </a:r>
            <a:r>
              <a:rPr kumimoji="1" lang="en-US" altLang="ja-JP" dirty="0" smtClean="0"/>
              <a:t>(</a:t>
            </a:r>
            <a:r>
              <a:rPr kumimoji="1" lang="en-US" altLang="ja-JP" i="1" dirty="0" smtClean="0"/>
              <a:t>u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549275" y="1419000"/>
            <a:ext cx="6041193" cy="19094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indent="-457200">
              <a:buFont typeface="Arial"/>
              <a:buChar char="•"/>
            </a:pPr>
            <a:r>
              <a:rPr kumimoji="1" lang="en-US" altLang="ja-JP" sz="2800" i="1" dirty="0" err="1" smtClean="0">
                <a:latin typeface="Times New Roman"/>
                <a:cs typeface="Times New Roman"/>
              </a:rPr>
              <a:t>preord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u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)) ≤ </a:t>
            </a:r>
            <a:r>
              <a:rPr kumimoji="1" lang="en-US" altLang="ja-JP" sz="2800" i="1" dirty="0" err="1" smtClean="0">
                <a:latin typeface="Times New Roman"/>
                <a:cs typeface="Times New Roman"/>
              </a:rPr>
              <a:t>preord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v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 ≤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end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u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))</a:t>
            </a:r>
            <a:endParaRPr lang="en-US" altLang="ja-JP" sz="2800" dirty="0">
              <a:latin typeface="Times New Roman"/>
              <a:cs typeface="Times New Roman"/>
            </a:endParaRPr>
          </a:p>
          <a:p>
            <a:pPr marL="457200" indent="-457200">
              <a:buFont typeface="Arial"/>
              <a:buChar char="•"/>
            </a:pPr>
            <a:r>
              <a:rPr kumimoji="1" lang="en-US" altLang="ja-JP" sz="2800" i="1" dirty="0" smtClean="0">
                <a:latin typeface="Times New Roman"/>
                <a:cs typeface="Times New Roman"/>
              </a:rPr>
              <a:t>weight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v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 ≥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d</a:t>
            </a:r>
          </a:p>
          <a:p>
            <a:pPr marL="457200" indent="-457200">
              <a:buFont typeface="Arial"/>
              <a:buChar char="•"/>
            </a:pPr>
            <a:r>
              <a:rPr kumimoji="1" lang="en-US" altLang="ja-JP" sz="2800" i="1" dirty="0" err="1" smtClean="0">
                <a:latin typeface="Times New Roman"/>
                <a:cs typeface="Times New Roman"/>
              </a:rPr>
              <a:t>maxchild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kumimoji="1" lang="en-US" altLang="ja-JP" sz="2800" dirty="0">
                <a:latin typeface="Times New Roman"/>
                <a:cs typeface="Times New Roman"/>
              </a:rPr>
              <a:t>) &lt;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d</a:t>
            </a:r>
          </a:p>
          <a:p>
            <a:pPr marL="457200" indent="-457200">
              <a:buFont typeface="Arial"/>
              <a:buChar char="•"/>
            </a:pPr>
            <a:r>
              <a:rPr kumimoji="1" lang="en-US" altLang="ja-JP" sz="2800" i="1" dirty="0" err="1" smtClean="0">
                <a:latin typeface="Times New Roman"/>
                <a:cs typeface="Times New Roman"/>
              </a:rPr>
              <a:t>maxchild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r’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v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)) &lt;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d</a:t>
            </a:r>
            <a:endParaRPr kumimoji="1" lang="en-US" altLang="ja-JP" sz="2800" dirty="0">
              <a:latin typeface="Times New Roman"/>
              <a:cs typeface="Times New Roman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49275" y="4713675"/>
            <a:ext cx="8241664" cy="12424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indent="-457200">
              <a:buFont typeface="Arial"/>
              <a:buChar char="•"/>
            </a:pPr>
            <a:r>
              <a:rPr kumimoji="1" lang="en-US" altLang="ja-JP" sz="2800" i="1" dirty="0" err="1" smtClean="0">
                <a:latin typeface="Times New Roman"/>
                <a:cs typeface="Times New Roman"/>
              </a:rPr>
              <a:t>preord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u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)) ≤ </a:t>
            </a:r>
            <a:r>
              <a:rPr kumimoji="1" lang="en-US" altLang="ja-JP" sz="2800" i="1" dirty="0" err="1" smtClean="0">
                <a:latin typeface="Times New Roman"/>
                <a:cs typeface="Times New Roman"/>
              </a:rPr>
              <a:t>preord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v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 ≤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end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r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u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))</a:t>
            </a:r>
            <a:endParaRPr lang="en-US" altLang="ja-JP" sz="2800" dirty="0">
              <a:latin typeface="Times New Roman"/>
              <a:cs typeface="Times New Roman"/>
            </a:endParaRPr>
          </a:p>
          <a:p>
            <a:pPr marL="457200" indent="-457200">
              <a:buFont typeface="Arial"/>
              <a:buChar char="•"/>
            </a:pPr>
            <a:r>
              <a:rPr kumimoji="1" lang="en-US" altLang="ja-JP" sz="2800" dirty="0" smtClean="0">
                <a:latin typeface="Times New Roman"/>
                <a:cs typeface="Times New Roman"/>
              </a:rPr>
              <a:t>max{</a:t>
            </a:r>
            <a:r>
              <a:rPr kumimoji="1" lang="en-US" altLang="ja-JP" sz="2800" i="1" dirty="0" err="1" smtClean="0">
                <a:latin typeface="Times New Roman"/>
                <a:cs typeface="Times New Roman"/>
              </a:rPr>
              <a:t>maxchild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), </a:t>
            </a:r>
            <a:r>
              <a:rPr kumimoji="1" lang="en-US" altLang="ja-JP" sz="2800" i="1" dirty="0" err="1" smtClean="0">
                <a:latin typeface="Times New Roman"/>
                <a:cs typeface="Times New Roman"/>
              </a:rPr>
              <a:t>maxchild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r’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v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))} &lt;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d 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≤ </a:t>
            </a:r>
            <a:r>
              <a:rPr kumimoji="1" lang="en-US" altLang="ja-JP" sz="2800" i="1" dirty="0">
                <a:latin typeface="Times New Roman"/>
                <a:cs typeface="Times New Roman"/>
              </a:rPr>
              <a:t>weight</a:t>
            </a:r>
            <a:r>
              <a:rPr kumimoji="1" lang="en-US" altLang="ja-JP" sz="2800" dirty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>
                <a:latin typeface="Times New Roman"/>
                <a:cs typeface="Times New Roman"/>
              </a:rPr>
              <a:t>v</a:t>
            </a:r>
            <a:r>
              <a:rPr kumimoji="1" lang="en-US" altLang="ja-JP" sz="2800" dirty="0"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7" name="コンテンツ プレースホルダー 1"/>
          <p:cNvSpPr txBox="1">
            <a:spLocks/>
          </p:cNvSpPr>
          <p:nvPr/>
        </p:nvSpPr>
        <p:spPr>
          <a:xfrm>
            <a:off x="549275" y="834200"/>
            <a:ext cx="8042276" cy="621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smtClean="0"/>
              <a:t>The nodes </a:t>
            </a:r>
            <a:r>
              <a:rPr lang="en-US" altLang="ja-JP" i="1" smtClean="0">
                <a:latin typeface="Times New Roman"/>
                <a:cs typeface="Times New Roman"/>
              </a:rPr>
              <a:t>v</a:t>
            </a:r>
            <a:r>
              <a:rPr lang="en-US" altLang="ja-JP" smtClean="0"/>
              <a:t> in </a:t>
            </a:r>
            <a:r>
              <a:rPr lang="en-US" altLang="ja-JP" i="1" smtClean="0">
                <a:latin typeface="Times New Roman"/>
                <a:cs typeface="Times New Roman"/>
              </a:rPr>
              <a:t>cand’</a:t>
            </a:r>
            <a:r>
              <a:rPr lang="en-US" altLang="ja-JP" smtClean="0">
                <a:latin typeface="Times New Roman"/>
                <a:cs typeface="Times New Roman"/>
              </a:rPr>
              <a:t>(</a:t>
            </a:r>
            <a:r>
              <a:rPr lang="en-US" altLang="ja-JP" i="1" smtClean="0">
                <a:latin typeface="Times New Roman"/>
                <a:cs typeface="Times New Roman"/>
              </a:rPr>
              <a:t>u</a:t>
            </a:r>
            <a:r>
              <a:rPr lang="en-US" altLang="ja-JP" smtClean="0">
                <a:latin typeface="Times New Roman"/>
                <a:cs typeface="Times New Roman"/>
              </a:rPr>
              <a:t>)</a:t>
            </a:r>
            <a:r>
              <a:rPr lang="en-US" altLang="ja-JP" smtClean="0"/>
              <a:t> satisfy the following.</a:t>
            </a:r>
            <a:endParaRPr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810124" y="3367871"/>
            <a:ext cx="0" cy="1296276"/>
          </a:xfrm>
          <a:prstGeom prst="straightConnector1">
            <a:avLst/>
          </a:prstGeom>
          <a:ln w="57150" cmpd="sng">
            <a:solidFill>
              <a:schemeClr val="tx1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コンテンツ プレースホルダー 1"/>
          <p:cNvSpPr txBox="1">
            <a:spLocks/>
          </p:cNvSpPr>
          <p:nvPr/>
        </p:nvSpPr>
        <p:spPr>
          <a:xfrm>
            <a:off x="549275" y="5924458"/>
            <a:ext cx="8042276" cy="9335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sz="2400" dirty="0" smtClean="0"/>
              <a:t>We compute the nodes which satisfy these formula</a:t>
            </a:r>
            <a:br>
              <a:rPr lang="en-US" altLang="ja-JP" sz="2400" dirty="0" smtClean="0"/>
            </a:br>
            <a:r>
              <a:rPr lang="en-US" altLang="ja-JP" sz="2400" dirty="0" smtClean="0"/>
              <a:t>by using segment intersection query.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35278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813185"/>
            <a:ext cx="8307350" cy="10590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/>
              <a:t>The nodes in </a:t>
            </a:r>
            <a:r>
              <a:rPr lang="en-US" altLang="ja-JP" i="1" dirty="0">
                <a:latin typeface="Times New Roman"/>
                <a:cs typeface="Times New Roman"/>
              </a:rPr>
              <a:t>GST</a:t>
            </a:r>
            <a:r>
              <a:rPr lang="en-US" altLang="ja-JP" i="1" baseline="-25000" dirty="0">
                <a:latin typeface="Times New Roman"/>
                <a:cs typeface="Times New Roman"/>
              </a:rPr>
              <a:t>D</a:t>
            </a:r>
            <a:r>
              <a:rPr lang="en-US" altLang="ja-JP" i="1" baseline="-25000" dirty="0" smtClean="0">
                <a:latin typeface="Times New Roman"/>
                <a:cs typeface="Times New Roman"/>
              </a:rPr>
              <a:t>’</a:t>
            </a:r>
            <a:r>
              <a:rPr kumimoji="1" lang="en-US" altLang="ja-JP" dirty="0" smtClean="0"/>
              <a:t> correspond to </a:t>
            </a:r>
            <a:r>
              <a:rPr kumimoji="1" lang="en-US" altLang="ja-JP" dirty="0" smtClean="0">
                <a:solidFill>
                  <a:srgbClr val="0000FF"/>
                </a:solidFill>
              </a:rPr>
              <a:t>horizontal segments</a:t>
            </a:r>
            <a:r>
              <a:rPr kumimoji="1" lang="en-US" altLang="ja-JP" dirty="0" smtClean="0"/>
              <a:t>.</a:t>
            </a:r>
            <a:br>
              <a:rPr kumimoji="1" lang="en-US" altLang="ja-JP" dirty="0" smtClean="0"/>
            </a:br>
            <a:r>
              <a:rPr lang="en-US" altLang="ja-JP" dirty="0" smtClean="0"/>
              <a:t>The query correspond to </a:t>
            </a:r>
            <a:r>
              <a:rPr lang="en-US" altLang="ja-JP" dirty="0" smtClean="0">
                <a:solidFill>
                  <a:srgbClr val="FF0000"/>
                </a:solidFill>
              </a:rPr>
              <a:t>vertical segment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Segment Intersection </a:t>
            </a:r>
            <a:r>
              <a:rPr lang="en-US" altLang="ja-JP" dirty="0" smtClean="0"/>
              <a:t>Query </a:t>
            </a:r>
            <a:r>
              <a:rPr lang="en-US" altLang="ja-JP" dirty="0" smtClean="0"/>
              <a:t>Problem</a:t>
            </a:r>
            <a:endParaRPr kumimoji="1" lang="ja-JP" altLang="en-US" dirty="0"/>
          </a:p>
        </p:txBody>
      </p:sp>
      <p:cxnSp>
        <p:nvCxnSpPr>
          <p:cNvPr id="35" name="直線矢印コネクタ 34"/>
          <p:cNvCxnSpPr/>
          <p:nvPr/>
        </p:nvCxnSpPr>
        <p:spPr>
          <a:xfrm flipV="1">
            <a:off x="2675758" y="3302938"/>
            <a:ext cx="0" cy="307658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36" name="直線矢印コネクタ 35"/>
          <p:cNvCxnSpPr/>
          <p:nvPr/>
        </p:nvCxnSpPr>
        <p:spPr>
          <a:xfrm>
            <a:off x="2675758" y="6379526"/>
            <a:ext cx="4127253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grpSp>
        <p:nvGrpSpPr>
          <p:cNvPr id="6" name="図形グループ 5"/>
          <p:cNvGrpSpPr/>
          <p:nvPr/>
        </p:nvGrpSpPr>
        <p:grpSpPr>
          <a:xfrm>
            <a:off x="4158666" y="4738725"/>
            <a:ext cx="1049312" cy="101185"/>
            <a:chOff x="4158666" y="4738725"/>
            <a:chExt cx="1049312" cy="101185"/>
          </a:xfrm>
        </p:grpSpPr>
        <p:cxnSp>
          <p:nvCxnSpPr>
            <p:cNvPr id="41" name="直線コネクタ 40"/>
            <p:cNvCxnSpPr>
              <a:stCxn id="52" idx="6"/>
              <a:endCxn id="53" idx="6"/>
            </p:cNvCxnSpPr>
            <p:nvPr/>
          </p:nvCxnSpPr>
          <p:spPr>
            <a:xfrm>
              <a:off x="4258087" y="4788436"/>
              <a:ext cx="949891" cy="1764"/>
            </a:xfrm>
            <a:prstGeom prst="lin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</a:ln>
            <a:effectLst/>
          </p:spPr>
        </p:cxnSp>
        <p:sp>
          <p:nvSpPr>
            <p:cNvPr id="52" name="円/楕円 51"/>
            <p:cNvSpPr/>
            <p:nvPr/>
          </p:nvSpPr>
          <p:spPr>
            <a:xfrm>
              <a:off x="4158666" y="4738725"/>
              <a:ext cx="99421" cy="99421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solidFill>
                <a:srgbClr val="0000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53" name="円/楕円 52"/>
            <p:cNvSpPr/>
            <p:nvPr/>
          </p:nvSpPr>
          <p:spPr>
            <a:xfrm>
              <a:off x="5108557" y="4740489"/>
              <a:ext cx="99421" cy="99421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solidFill>
                <a:srgbClr val="0000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5" name="図形グループ 4"/>
          <p:cNvGrpSpPr/>
          <p:nvPr/>
        </p:nvGrpSpPr>
        <p:grpSpPr>
          <a:xfrm>
            <a:off x="3219673" y="4072866"/>
            <a:ext cx="1706987" cy="100927"/>
            <a:chOff x="3219673" y="4072866"/>
            <a:chExt cx="1706987" cy="100927"/>
          </a:xfrm>
        </p:grpSpPr>
        <p:cxnSp>
          <p:nvCxnSpPr>
            <p:cNvPr id="42" name="直線コネクタ 41"/>
            <p:cNvCxnSpPr>
              <a:stCxn id="54" idx="6"/>
              <a:endCxn id="55" idx="2"/>
            </p:cNvCxnSpPr>
            <p:nvPr/>
          </p:nvCxnSpPr>
          <p:spPr>
            <a:xfrm>
              <a:off x="3319094" y="4122577"/>
              <a:ext cx="1508145" cy="1506"/>
            </a:xfrm>
            <a:prstGeom prst="lin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</a:ln>
            <a:effectLst/>
          </p:spPr>
        </p:cxnSp>
        <p:sp>
          <p:nvSpPr>
            <p:cNvPr id="54" name="円/楕円 53"/>
            <p:cNvSpPr/>
            <p:nvPr/>
          </p:nvSpPr>
          <p:spPr>
            <a:xfrm>
              <a:off x="3219673" y="4072866"/>
              <a:ext cx="99421" cy="99421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solidFill>
                <a:srgbClr val="0000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55" name="円/楕円 54"/>
            <p:cNvSpPr/>
            <p:nvPr/>
          </p:nvSpPr>
          <p:spPr>
            <a:xfrm>
              <a:off x="4827239" y="4074372"/>
              <a:ext cx="99421" cy="99421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solidFill>
                <a:srgbClr val="0000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7" name="図形グループ 6"/>
          <p:cNvGrpSpPr/>
          <p:nvPr/>
        </p:nvGrpSpPr>
        <p:grpSpPr>
          <a:xfrm>
            <a:off x="3666071" y="5286708"/>
            <a:ext cx="1508198" cy="99421"/>
            <a:chOff x="3666071" y="5286708"/>
            <a:chExt cx="1508198" cy="99421"/>
          </a:xfrm>
        </p:grpSpPr>
        <p:cxnSp>
          <p:nvCxnSpPr>
            <p:cNvPr id="40" name="直線コネクタ 39"/>
            <p:cNvCxnSpPr>
              <a:stCxn id="56" idx="6"/>
              <a:endCxn id="51" idx="2"/>
            </p:cNvCxnSpPr>
            <p:nvPr/>
          </p:nvCxnSpPr>
          <p:spPr>
            <a:xfrm>
              <a:off x="3765492" y="5336419"/>
              <a:ext cx="1309356" cy="0"/>
            </a:xfrm>
            <a:prstGeom prst="lin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</a:ln>
            <a:effectLst/>
          </p:spPr>
        </p:cxnSp>
        <p:sp>
          <p:nvSpPr>
            <p:cNvPr id="51" name="円/楕円 50"/>
            <p:cNvSpPr/>
            <p:nvPr/>
          </p:nvSpPr>
          <p:spPr>
            <a:xfrm>
              <a:off x="5074848" y="5286708"/>
              <a:ext cx="99421" cy="99421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solidFill>
                <a:srgbClr val="0000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56" name="円/楕円 55"/>
            <p:cNvSpPr/>
            <p:nvPr/>
          </p:nvSpPr>
          <p:spPr>
            <a:xfrm>
              <a:off x="3666071" y="5286708"/>
              <a:ext cx="99421" cy="99421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solidFill>
                <a:srgbClr val="0000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9" name="図形グループ 8"/>
          <p:cNvGrpSpPr/>
          <p:nvPr/>
        </p:nvGrpSpPr>
        <p:grpSpPr>
          <a:xfrm>
            <a:off x="3195323" y="5979458"/>
            <a:ext cx="1040917" cy="99421"/>
            <a:chOff x="3195323" y="5979458"/>
            <a:chExt cx="1040917" cy="99421"/>
          </a:xfrm>
        </p:grpSpPr>
        <p:cxnSp>
          <p:nvCxnSpPr>
            <p:cNvPr id="37" name="直線コネクタ 36"/>
            <p:cNvCxnSpPr>
              <a:stCxn id="58" idx="6"/>
              <a:endCxn id="57" idx="2"/>
            </p:cNvCxnSpPr>
            <p:nvPr/>
          </p:nvCxnSpPr>
          <p:spPr>
            <a:xfrm>
              <a:off x="3294744" y="6029169"/>
              <a:ext cx="842075" cy="0"/>
            </a:xfrm>
            <a:prstGeom prst="lin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</a:ln>
            <a:effectLst/>
          </p:spPr>
        </p:cxnSp>
        <p:sp>
          <p:nvSpPr>
            <p:cNvPr id="57" name="円/楕円 56"/>
            <p:cNvSpPr/>
            <p:nvPr/>
          </p:nvSpPr>
          <p:spPr>
            <a:xfrm>
              <a:off x="4136819" y="5979458"/>
              <a:ext cx="99421" cy="99421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solidFill>
                <a:srgbClr val="0000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58" name="円/楕円 57"/>
            <p:cNvSpPr/>
            <p:nvPr/>
          </p:nvSpPr>
          <p:spPr>
            <a:xfrm>
              <a:off x="3195323" y="5979458"/>
              <a:ext cx="99421" cy="99421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solidFill>
                <a:srgbClr val="0000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8" name="図形グループ 7"/>
          <p:cNvGrpSpPr/>
          <p:nvPr/>
        </p:nvGrpSpPr>
        <p:grpSpPr>
          <a:xfrm>
            <a:off x="4855053" y="5763609"/>
            <a:ext cx="1378708" cy="99421"/>
            <a:chOff x="4855053" y="5763609"/>
            <a:chExt cx="1378708" cy="99421"/>
          </a:xfrm>
        </p:grpSpPr>
        <p:cxnSp>
          <p:nvCxnSpPr>
            <p:cNvPr id="43" name="直線コネクタ 42"/>
            <p:cNvCxnSpPr>
              <a:stCxn id="60" idx="6"/>
              <a:endCxn id="59" idx="2"/>
            </p:cNvCxnSpPr>
            <p:nvPr/>
          </p:nvCxnSpPr>
          <p:spPr>
            <a:xfrm>
              <a:off x="4954474" y="5813320"/>
              <a:ext cx="1179866" cy="0"/>
            </a:xfrm>
            <a:prstGeom prst="lin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</a:ln>
            <a:effectLst/>
          </p:spPr>
        </p:cxnSp>
        <p:sp>
          <p:nvSpPr>
            <p:cNvPr id="59" name="円/楕円 58"/>
            <p:cNvSpPr/>
            <p:nvPr/>
          </p:nvSpPr>
          <p:spPr>
            <a:xfrm>
              <a:off x="6134340" y="5763609"/>
              <a:ext cx="99421" cy="99421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solidFill>
                <a:srgbClr val="0000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60" name="円/楕円 59"/>
            <p:cNvSpPr/>
            <p:nvPr/>
          </p:nvSpPr>
          <p:spPr>
            <a:xfrm>
              <a:off x="4855053" y="5763609"/>
              <a:ext cx="99421" cy="99421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solidFill>
                <a:srgbClr val="0000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4" name="図形グループ 3"/>
          <p:cNvGrpSpPr/>
          <p:nvPr/>
        </p:nvGrpSpPr>
        <p:grpSpPr>
          <a:xfrm>
            <a:off x="5116931" y="3813117"/>
            <a:ext cx="1384600" cy="99421"/>
            <a:chOff x="5116931" y="3813117"/>
            <a:chExt cx="1384600" cy="99421"/>
          </a:xfrm>
        </p:grpSpPr>
        <p:cxnSp>
          <p:nvCxnSpPr>
            <p:cNvPr id="38" name="直線コネクタ 37"/>
            <p:cNvCxnSpPr>
              <a:stCxn id="62" idx="6"/>
              <a:endCxn id="61" idx="2"/>
            </p:cNvCxnSpPr>
            <p:nvPr/>
          </p:nvCxnSpPr>
          <p:spPr>
            <a:xfrm>
              <a:off x="5216352" y="3862828"/>
              <a:ext cx="1185758" cy="0"/>
            </a:xfrm>
            <a:prstGeom prst="line">
              <a:avLst/>
            </a:prstGeom>
            <a:noFill/>
            <a:ln w="25400" cap="flat" cmpd="sng" algn="ctr">
              <a:solidFill>
                <a:srgbClr val="0000FF"/>
              </a:solidFill>
              <a:prstDash val="solid"/>
            </a:ln>
            <a:effectLst/>
          </p:spPr>
        </p:cxnSp>
        <p:sp>
          <p:nvSpPr>
            <p:cNvPr id="61" name="円/楕円 60"/>
            <p:cNvSpPr/>
            <p:nvPr/>
          </p:nvSpPr>
          <p:spPr>
            <a:xfrm>
              <a:off x="6402110" y="3813117"/>
              <a:ext cx="99421" cy="99421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solidFill>
                <a:srgbClr val="0000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sp>
          <p:nvSpPr>
            <p:cNvPr id="62" name="円/楕円 61"/>
            <p:cNvSpPr/>
            <p:nvPr/>
          </p:nvSpPr>
          <p:spPr>
            <a:xfrm>
              <a:off x="5116931" y="3813117"/>
              <a:ext cx="99421" cy="99421"/>
            </a:xfrm>
            <a:prstGeom prst="ellipse">
              <a:avLst/>
            </a:prstGeom>
            <a:solidFill>
              <a:srgbClr val="0000FF"/>
            </a:solidFill>
            <a:ln w="9525" cap="flat" cmpd="sng" algn="ctr">
              <a:solidFill>
                <a:srgbClr val="0000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grpSp>
        <p:nvGrpSpPr>
          <p:cNvPr id="10" name="図形グループ 9"/>
          <p:cNvGrpSpPr/>
          <p:nvPr/>
        </p:nvGrpSpPr>
        <p:grpSpPr>
          <a:xfrm>
            <a:off x="1024132" y="4089730"/>
            <a:ext cx="3583713" cy="2685767"/>
            <a:chOff x="1024132" y="4089730"/>
            <a:chExt cx="3583713" cy="2685767"/>
          </a:xfrm>
        </p:grpSpPr>
        <p:cxnSp>
          <p:nvCxnSpPr>
            <p:cNvPr id="39" name="直線コネクタ 38"/>
            <p:cNvCxnSpPr>
              <a:stCxn id="44" idx="4"/>
              <a:endCxn id="63" idx="0"/>
            </p:cNvCxnSpPr>
            <p:nvPr/>
          </p:nvCxnSpPr>
          <p:spPr>
            <a:xfrm>
              <a:off x="4394535" y="4403725"/>
              <a:ext cx="0" cy="1126834"/>
            </a:xfrm>
            <a:prstGeom prst="line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</p:cxnSp>
        <p:sp>
          <p:nvSpPr>
            <p:cNvPr id="44" name="円/楕円 43"/>
            <p:cNvSpPr/>
            <p:nvPr/>
          </p:nvSpPr>
          <p:spPr>
            <a:xfrm>
              <a:off x="4344824" y="4304304"/>
              <a:ext cx="99421" cy="99421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cxnSp>
          <p:nvCxnSpPr>
            <p:cNvPr id="45" name="直線コネクタ 44"/>
            <p:cNvCxnSpPr/>
            <p:nvPr/>
          </p:nvCxnSpPr>
          <p:spPr>
            <a:xfrm>
              <a:off x="2702729" y="4354015"/>
              <a:ext cx="1680858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ysDash"/>
            </a:ln>
            <a:effectLst/>
          </p:spPr>
        </p:cxnSp>
        <p:cxnSp>
          <p:nvCxnSpPr>
            <p:cNvPr id="46" name="直線コネクタ 45"/>
            <p:cNvCxnSpPr/>
            <p:nvPr/>
          </p:nvCxnSpPr>
          <p:spPr>
            <a:xfrm>
              <a:off x="2686706" y="5580270"/>
              <a:ext cx="1680858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ysDash"/>
            </a:ln>
            <a:effectLst/>
          </p:spPr>
        </p:cxnSp>
        <p:sp>
          <p:nvSpPr>
            <p:cNvPr id="47" name="テキスト ボックス 46"/>
            <p:cNvSpPr txBox="1"/>
            <p:nvPr/>
          </p:nvSpPr>
          <p:spPr>
            <a:xfrm>
              <a:off x="1024132" y="5314521"/>
              <a:ext cx="17574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2400" i="1" kern="0" dirty="0" err="1" smtClean="0">
                  <a:solidFill>
                    <a:srgbClr val="FF0000"/>
                  </a:solidFill>
                  <a:latin typeface="Times New Roman"/>
                  <a:cs typeface="Times New Roman"/>
                </a:rPr>
                <a:t>preord</a:t>
              </a:r>
              <a:r>
                <a:rPr kumimoji="1" lang="en-US" altLang="ja-JP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cs typeface="Times New Roman"/>
                </a:rPr>
                <a:t>(</a:t>
              </a:r>
              <a:r>
                <a:rPr kumimoji="1" lang="en-US" altLang="ja-JP" sz="2400" i="1" kern="0" dirty="0">
                  <a:solidFill>
                    <a:srgbClr val="FF0000"/>
                  </a:solidFill>
                  <a:latin typeface="Times New Roman"/>
                  <a:cs typeface="Times New Roman"/>
                </a:rPr>
                <a:t>r</a:t>
              </a:r>
              <a:r>
                <a:rPr kumimoji="1" lang="en-US" altLang="ja-JP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cs typeface="Times New Roman"/>
                </a:rPr>
                <a:t>(</a:t>
              </a:r>
              <a:r>
                <a:rPr kumimoji="1" lang="en-US" altLang="ja-JP" sz="24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cs typeface="Times New Roman"/>
                </a:rPr>
                <a:t>u</a:t>
              </a:r>
              <a:r>
                <a:rPr kumimoji="1" lang="en-US" altLang="ja-JP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cs typeface="Times New Roman"/>
                </a:rPr>
                <a:t>))</a:t>
              </a:r>
              <a:endPara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cs typeface="Times New Roman"/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1396364" y="4089730"/>
              <a:ext cx="13351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4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cs typeface="Times New Roman"/>
                </a:rPr>
                <a:t>end</a:t>
              </a:r>
              <a:r>
                <a:rPr kumimoji="1" lang="en-US" altLang="ja-JP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cs typeface="Times New Roman"/>
                </a:rPr>
                <a:t>(</a:t>
              </a:r>
              <a:r>
                <a:rPr kumimoji="1" lang="en-US" altLang="ja-JP" sz="24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cs typeface="Times New Roman"/>
                </a:rPr>
                <a:t>r</a:t>
              </a:r>
              <a:r>
                <a:rPr kumimoji="1" lang="en-US" altLang="ja-JP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cs typeface="Times New Roman"/>
                </a:rPr>
                <a:t>(</a:t>
              </a:r>
              <a:r>
                <a:rPr kumimoji="1" lang="en-US" altLang="ja-JP" sz="24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cs typeface="Times New Roman"/>
                </a:rPr>
                <a:t>u</a:t>
              </a:r>
              <a:r>
                <a:rPr kumimoji="1" lang="en-US" altLang="ja-JP" sz="2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cs typeface="Times New Roman"/>
                </a:rPr>
                <a:t>))</a:t>
              </a:r>
              <a:endPara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cs typeface="Times New Roman"/>
              </a:endParaRPr>
            </a:p>
          </p:txBody>
        </p:sp>
        <p:cxnSp>
          <p:nvCxnSpPr>
            <p:cNvPr id="49" name="直線コネクタ 48"/>
            <p:cNvCxnSpPr/>
            <p:nvPr/>
          </p:nvCxnSpPr>
          <p:spPr>
            <a:xfrm>
              <a:off x="4396201" y="5580270"/>
              <a:ext cx="0" cy="799256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ysDash"/>
            </a:ln>
            <a:effectLst/>
          </p:spPr>
        </p:cxnSp>
        <p:sp>
          <p:nvSpPr>
            <p:cNvPr id="50" name="テキスト ボックス 49"/>
            <p:cNvSpPr txBox="1"/>
            <p:nvPr/>
          </p:nvSpPr>
          <p:spPr>
            <a:xfrm>
              <a:off x="4208377" y="6313832"/>
              <a:ext cx="3994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2400" b="0" i="1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/>
                  <a:cs typeface="Times New Roman"/>
                </a:rPr>
                <a:t>d</a:t>
              </a:r>
              <a:endPara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cs typeface="Times New Roman"/>
              </a:endParaRPr>
            </a:p>
          </p:txBody>
        </p:sp>
        <p:sp>
          <p:nvSpPr>
            <p:cNvPr id="63" name="円/楕円 62"/>
            <p:cNvSpPr/>
            <p:nvPr/>
          </p:nvSpPr>
          <p:spPr>
            <a:xfrm>
              <a:off x="4344824" y="5530559"/>
              <a:ext cx="99421" cy="99421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</p:grpSp>
      <p:sp>
        <p:nvSpPr>
          <p:cNvPr id="64" name="正方形/長方形 63"/>
          <p:cNvSpPr/>
          <p:nvPr/>
        </p:nvSpPr>
        <p:spPr>
          <a:xfrm>
            <a:off x="510552" y="1899897"/>
            <a:ext cx="8039539" cy="12424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280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beg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))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 ≤ </a:t>
            </a:r>
            <a:r>
              <a:rPr kumimoji="1" lang="en-US" altLang="ja-JP" sz="2800" i="1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preord</a:t>
            </a:r>
            <a:r>
              <a:rPr kumimoji="1" lang="en-US" altLang="ja-JP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kumimoji="1" lang="en-US" altLang="ja-JP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 ≤ </a:t>
            </a:r>
            <a:r>
              <a:rPr kumimoji="1" lang="en-US" altLang="ja-JP" sz="280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end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))</a:t>
            </a:r>
            <a:r>
              <a:rPr lang="en-US" altLang="ja-JP" sz="2800" dirty="0">
                <a:latin typeface="Times New Roman"/>
                <a:cs typeface="Times New Roman"/>
              </a:rPr>
              <a:t/>
            </a:r>
            <a:br>
              <a:rPr lang="en-US" altLang="ja-JP" sz="2800" dirty="0">
                <a:latin typeface="Times New Roman"/>
                <a:cs typeface="Times New Roman"/>
              </a:rPr>
            </a:br>
            <a:r>
              <a:rPr kumimoji="1" lang="en-US" altLang="ja-JP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max{</a:t>
            </a:r>
            <a:r>
              <a:rPr kumimoji="1" lang="en-US" altLang="ja-JP" sz="2800" i="1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maxchild</a:t>
            </a:r>
            <a:r>
              <a:rPr kumimoji="1" lang="en-US" altLang="ja-JP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kumimoji="1" lang="en-US" altLang="ja-JP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), </a:t>
            </a:r>
            <a:r>
              <a:rPr kumimoji="1" lang="en-US" altLang="ja-JP" sz="2800" i="1" dirty="0" err="1" smtClean="0">
                <a:solidFill>
                  <a:srgbClr val="0000FF"/>
                </a:solidFill>
                <a:latin typeface="Times New Roman"/>
                <a:cs typeface="Times New Roman"/>
              </a:rPr>
              <a:t>maxxhild</a:t>
            </a:r>
            <a:r>
              <a:rPr kumimoji="1" lang="en-US" altLang="ja-JP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r’</a:t>
            </a:r>
            <a:r>
              <a:rPr kumimoji="1" lang="en-US" altLang="ja-JP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kumimoji="1" lang="en-US" altLang="ja-JP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r>
              <a:rPr kumimoji="1" lang="en-US" altLang="ja-JP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r>
              <a:rPr kumimoji="1" lang="en-US" altLang="ja-JP" sz="28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}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 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&lt; </a:t>
            </a:r>
            <a:r>
              <a:rPr kumimoji="1" lang="en-US" altLang="ja-JP" sz="280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d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 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≤ </a:t>
            </a:r>
            <a:r>
              <a:rPr kumimoji="1" lang="en-US" altLang="ja-JP" sz="2800" i="1" dirty="0">
                <a:solidFill>
                  <a:srgbClr val="0000FF"/>
                </a:solidFill>
                <a:latin typeface="Times New Roman"/>
                <a:cs typeface="Times New Roman"/>
              </a:rPr>
              <a:t>weight</a:t>
            </a:r>
            <a:r>
              <a:rPr kumimoji="1" lang="en-US" altLang="ja-JP" sz="2800" dirty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kumimoji="1" lang="en-US" altLang="ja-JP" sz="2800" dirty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21820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813185"/>
            <a:ext cx="8042276" cy="610148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The number of horizontal segments is </a:t>
            </a:r>
            <a:r>
              <a:rPr kumimoji="1" lang="en-US" altLang="ja-JP" i="1" dirty="0" smtClean="0">
                <a:latin typeface="Times New Roman"/>
                <a:cs typeface="Times New Roman"/>
              </a:rPr>
              <a:t>O</a:t>
            </a:r>
            <a:r>
              <a:rPr kumimoji="1" lang="en-US" altLang="ja-JP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i="1" dirty="0" smtClean="0">
                <a:latin typeface="Times New Roman"/>
                <a:cs typeface="Times New Roman"/>
              </a:rPr>
              <a:t>n</a:t>
            </a:r>
            <a:r>
              <a:rPr kumimoji="1" lang="en-US" altLang="ja-JP" dirty="0" smtClean="0">
                <a:latin typeface="Times New Roman"/>
                <a:cs typeface="Times New Roman"/>
              </a:rPr>
              <a:t>)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Computing </a:t>
            </a:r>
            <a:r>
              <a:rPr kumimoji="1" lang="en-US" altLang="ja-JP" i="1" dirty="0" err="1" smtClean="0"/>
              <a:t>cand</a:t>
            </a:r>
            <a:r>
              <a:rPr kumimoji="1" lang="en-US" altLang="ja-JP" i="1" dirty="0" smtClean="0"/>
              <a:t>’</a:t>
            </a:r>
            <a:r>
              <a:rPr kumimoji="1" lang="en-US" altLang="ja-JP" dirty="0" smtClean="0"/>
              <a:t>(</a:t>
            </a:r>
            <a:r>
              <a:rPr kumimoji="1" lang="en-US" altLang="ja-JP" i="1" dirty="0" smtClean="0"/>
              <a:t>u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grpSp>
        <p:nvGrpSpPr>
          <p:cNvPr id="34" name="図形グループ 33"/>
          <p:cNvGrpSpPr/>
          <p:nvPr/>
        </p:nvGrpSpPr>
        <p:grpSpPr>
          <a:xfrm>
            <a:off x="549275" y="1499968"/>
            <a:ext cx="8042276" cy="2321132"/>
            <a:chOff x="549275" y="3860587"/>
            <a:chExt cx="8042276" cy="2321132"/>
          </a:xfrm>
        </p:grpSpPr>
        <p:sp>
          <p:nvSpPr>
            <p:cNvPr id="65" name="正方形/長方形 64"/>
            <p:cNvSpPr/>
            <p:nvPr/>
          </p:nvSpPr>
          <p:spPr>
            <a:xfrm>
              <a:off x="549275" y="4078148"/>
              <a:ext cx="8042276" cy="2103571"/>
            </a:xfrm>
            <a:prstGeom prst="rect">
              <a:avLst/>
            </a:prstGeom>
            <a:noFill/>
            <a:ln w="38100" cmpd="dbl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0000" tIns="45720" rIns="144000" bIns="9360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Segment Intersection Query can be answered in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O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(</a:t>
              </a:r>
              <a:r>
                <a:rPr kumimoji="1" lang="en-US" altLang="ja-JP" sz="2800" dirty="0" err="1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loglog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n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+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k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)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 time with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O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(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n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)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 space data structure</a:t>
              </a:r>
            </a:p>
            <a:p>
              <a:pPr lvl="0"/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where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n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 is the number of segments and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k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 is the size of output.</a:t>
              </a:r>
              <a:endParaRPr kumimoji="1" lang="en-US" altLang="ja-JP" sz="28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937495" y="3860587"/>
              <a:ext cx="3124072" cy="435121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en-US" sz="2400" b="1" dirty="0" smtClean="0">
                  <a:latin typeface="Calibri"/>
                  <a:cs typeface="Calibri"/>
                </a:rPr>
                <a:t>Lemma </a:t>
              </a:r>
              <a:r>
                <a:rPr kumimoji="1" lang="en-US" altLang="en-US" sz="2400" dirty="0" smtClean="0">
                  <a:latin typeface="Calibri"/>
                  <a:cs typeface="Calibri"/>
                </a:rPr>
                <a:t>[Chan, 2013]</a:t>
              </a:r>
              <a:endParaRPr kumimoji="1" lang="ja-JP" altLang="en-US" sz="2400" dirty="0" smtClean="0">
                <a:latin typeface="Calibri"/>
                <a:cs typeface="Calibri"/>
              </a:endParaRPr>
            </a:p>
          </p:txBody>
        </p:sp>
      </p:grpSp>
      <p:grpSp>
        <p:nvGrpSpPr>
          <p:cNvPr id="67" name="図形グループ 66"/>
          <p:cNvGrpSpPr/>
          <p:nvPr/>
        </p:nvGrpSpPr>
        <p:grpSpPr>
          <a:xfrm>
            <a:off x="549275" y="4345758"/>
            <a:ext cx="8042276" cy="1851219"/>
            <a:chOff x="549275" y="3860587"/>
            <a:chExt cx="8042276" cy="1851219"/>
          </a:xfrm>
        </p:grpSpPr>
        <p:sp>
          <p:nvSpPr>
            <p:cNvPr id="68" name="正方形/長方形 67"/>
            <p:cNvSpPr/>
            <p:nvPr/>
          </p:nvSpPr>
          <p:spPr>
            <a:xfrm>
              <a:off x="549275" y="4078149"/>
              <a:ext cx="8042276" cy="1633657"/>
            </a:xfrm>
            <a:prstGeom prst="rect">
              <a:avLst/>
            </a:prstGeom>
            <a:noFill/>
            <a:ln w="38100" cmpd="dbl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0000" tIns="45720" rIns="144000" bIns="9360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For any node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u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 in </a:t>
              </a:r>
              <a:r>
                <a:rPr kumimoji="1" lang="en-US" altLang="ja-JP" sz="2800" i="1" dirty="0" err="1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REx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, </a:t>
              </a:r>
              <a:r>
                <a:rPr kumimoji="1" lang="en-US" altLang="ja-JP" sz="2800" i="1" dirty="0" err="1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cand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’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(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u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)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 can be answered in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O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(</a:t>
              </a:r>
              <a:r>
                <a:rPr kumimoji="1" lang="en-US" altLang="ja-JP" sz="2800" dirty="0" err="1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loglog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n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+ |</a:t>
              </a:r>
              <a:r>
                <a:rPr kumimoji="1" lang="en-US" altLang="ja-JP" sz="2800" i="1" dirty="0" err="1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cand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’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(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u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)|)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 time with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O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(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n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)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 space data structure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Calibri"/>
                  <a:cs typeface="Calibri"/>
                </a:rPr>
                <a:t>.</a:t>
              </a:r>
              <a:endParaRPr kumimoji="1" lang="en-US" altLang="ja-JP" sz="2800" dirty="0" smtClean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937495" y="3860587"/>
              <a:ext cx="3124072" cy="435121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en-US" sz="2400" b="1" dirty="0" smtClean="0">
                  <a:latin typeface="Calibri"/>
                  <a:cs typeface="Calibri"/>
                </a:rPr>
                <a:t>Lemma</a:t>
              </a:r>
              <a:endParaRPr kumimoji="1" lang="ja-JP" altLang="en-US" sz="2400" dirty="0" smtClean="0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6693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We can obtain the set of answers by computing </a:t>
            </a:r>
            <a:r>
              <a:rPr lang="en-US" altLang="ja-JP" i="1" dirty="0" err="1">
                <a:solidFill>
                  <a:srgbClr val="000000"/>
                </a:solidFill>
                <a:latin typeface="Times New Roman"/>
                <a:cs typeface="Times New Roman"/>
              </a:rPr>
              <a:t>cand</a:t>
            </a:r>
            <a:r>
              <a:rPr lang="en-US" altLang="ja-JP" i="1" dirty="0">
                <a:solidFill>
                  <a:srgbClr val="000000"/>
                </a:solidFill>
                <a:latin typeface="Times New Roman"/>
                <a:cs typeface="Times New Roman"/>
              </a:rPr>
              <a:t>’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altLang="ja-JP" i="1" dirty="0">
                <a:solidFill>
                  <a:srgbClr val="000000"/>
                </a:solidFill>
                <a:latin typeface="Times New Roman"/>
                <a:cs typeface="Times New Roman"/>
              </a:rPr>
              <a:t>u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for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all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node</a:t>
            </a:r>
            <a:r>
              <a:rPr kumimoji="1" lang="ja-JP" altLang="en-US" dirty="0" smtClean="0"/>
              <a:t> </a:t>
            </a:r>
            <a:r>
              <a:rPr lang="en-US" altLang="ja-JP" i="1" dirty="0">
                <a:solidFill>
                  <a:srgbClr val="000000"/>
                </a:solidFill>
                <a:latin typeface="Times New Roman"/>
                <a:cs typeface="Times New Roman"/>
              </a:rPr>
              <a:t>u</a:t>
            </a:r>
            <a:r>
              <a:rPr lang="en-US" altLang="ja-JP" dirty="0">
                <a:solidFill>
                  <a:srgbClr val="000000"/>
                </a:solidFill>
              </a:rPr>
              <a:t> in </a:t>
            </a:r>
            <a:r>
              <a:rPr lang="en-US" altLang="ja-JP" i="1" dirty="0" err="1" smtClean="0">
                <a:solidFill>
                  <a:srgbClr val="000000"/>
                </a:solidFill>
                <a:latin typeface="Times New Roman"/>
                <a:cs typeface="Times New Roman"/>
              </a:rPr>
              <a:t>REx</a:t>
            </a:r>
            <a:r>
              <a:rPr kumimoji="1" lang="en-US" altLang="ja-JP" dirty="0" smtClean="0"/>
              <a:t>.</a:t>
            </a:r>
          </a:p>
          <a:p>
            <a:pPr marL="0" indent="0">
              <a:buNone/>
            </a:pPr>
            <a:r>
              <a:rPr lang="ja-JP" altLang="ja-JP" dirty="0" smtClean="0"/>
              <a:t>T</a:t>
            </a:r>
            <a:r>
              <a:rPr lang="en-US" altLang="ja-JP" dirty="0" smtClean="0"/>
              <a:t>here</a:t>
            </a:r>
            <a:r>
              <a:rPr lang="ja-JP" altLang="en-US" dirty="0" smtClean="0"/>
              <a:t> </a:t>
            </a:r>
            <a:r>
              <a:rPr lang="en-US" altLang="ja-JP" dirty="0" smtClean="0"/>
              <a:t>exist</a:t>
            </a:r>
            <a:r>
              <a:rPr lang="ja-JP" altLang="en-US" dirty="0" smtClean="0"/>
              <a:t> </a:t>
            </a:r>
            <a:r>
              <a:rPr lang="ja-JP" altLang="ja-JP" dirty="0" smtClean="0"/>
              <a:t>d</a:t>
            </a:r>
            <a:r>
              <a:rPr lang="en-US" altLang="ja-JP" dirty="0" err="1" smtClean="0"/>
              <a:t>uplication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and nodes </a:t>
            </a:r>
            <a:r>
              <a:rPr lang="en-US" altLang="ja-JP" i="1" dirty="0" smtClean="0">
                <a:latin typeface="Times New Roman"/>
                <a:cs typeface="Times New Roman"/>
              </a:rPr>
              <a:t>u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s.t.</a:t>
            </a:r>
            <a:r>
              <a:rPr lang="en-US" altLang="ja-JP" dirty="0" smtClean="0"/>
              <a:t> </a:t>
            </a:r>
            <a:r>
              <a:rPr lang="en-US" altLang="ja-JP" i="1" dirty="0" err="1">
                <a:solidFill>
                  <a:srgbClr val="000000"/>
                </a:solidFill>
                <a:latin typeface="Times New Roman"/>
                <a:cs typeface="Times New Roman"/>
              </a:rPr>
              <a:t>cand</a:t>
            </a:r>
            <a:r>
              <a:rPr lang="en-US" altLang="ja-JP" i="1" dirty="0">
                <a:solidFill>
                  <a:srgbClr val="000000"/>
                </a:solidFill>
                <a:latin typeface="Times New Roman"/>
                <a:cs typeface="Times New Roman"/>
              </a:rPr>
              <a:t>’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lang="en-US" altLang="ja-JP" i="1" dirty="0">
                <a:solidFill>
                  <a:srgbClr val="000000"/>
                </a:solidFill>
                <a:latin typeface="Times New Roman"/>
                <a:cs typeface="Times New Roman"/>
              </a:rPr>
              <a:t>u</a:t>
            </a:r>
            <a:r>
              <a:rPr lang="en-US" altLang="ja-JP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lang="ja-JP" altLang="en-US" dirty="0">
                <a:latin typeface="Times New Roman"/>
                <a:cs typeface="Times New Roman"/>
              </a:rPr>
              <a:t> </a:t>
            </a:r>
            <a:r>
              <a:rPr lang="ja-JP" altLang="ja-JP" dirty="0">
                <a:latin typeface="Times New Roman"/>
                <a:cs typeface="Times New Roman"/>
              </a:rPr>
              <a:t>=</a:t>
            </a:r>
            <a:r>
              <a:rPr lang="ja-JP" altLang="en-US" dirty="0" smtClean="0">
                <a:latin typeface="Times New Roman"/>
                <a:cs typeface="Times New Roman"/>
              </a:rPr>
              <a:t> </a:t>
            </a:r>
            <a:r>
              <a:rPr lang="en-US" altLang="ja-JP" dirty="0" smtClean="0">
                <a:latin typeface="Times New Roman"/>
                <a:cs typeface="Times New Roman"/>
              </a:rPr>
              <a:t>∅</a:t>
            </a:r>
            <a:r>
              <a:rPr lang="en-US" altLang="ja-JP" dirty="0" smtClean="0"/>
              <a:t>.</a:t>
            </a:r>
          </a:p>
          <a:p>
            <a:pPr marL="0" indent="0">
              <a:buNone/>
            </a:pPr>
            <a:r>
              <a:rPr kumimoji="1" lang="en-US" altLang="ja-JP" dirty="0" smtClean="0"/>
              <a:t>We can skip such right extensions by using a </a:t>
            </a:r>
            <a:r>
              <a:rPr kumimoji="1" lang="en-US" altLang="ja-JP" dirty="0" smtClean="0">
                <a:solidFill>
                  <a:srgbClr val="FF0000"/>
                </a:solidFill>
              </a:rPr>
              <a:t>range reporting query</a:t>
            </a:r>
            <a:r>
              <a:rPr kumimoji="1" lang="en-US" altLang="ja-JP" dirty="0" smtClean="0"/>
              <a:t> and a </a:t>
            </a:r>
            <a:r>
              <a:rPr kumimoji="1" lang="en-US" altLang="ja-JP" dirty="0" smtClean="0">
                <a:solidFill>
                  <a:srgbClr val="FF0000"/>
                </a:solidFill>
              </a:rPr>
              <a:t>binary search</a:t>
            </a:r>
            <a:r>
              <a:rPr kumimoji="1" lang="en-US" altLang="ja-JP" dirty="0" smtClean="0"/>
              <a:t> on </a:t>
            </a:r>
            <a:r>
              <a:rPr kumimoji="1" lang="en-US" altLang="ja-JP" i="1" dirty="0" smtClean="0">
                <a:latin typeface="Times New Roman"/>
                <a:cs typeface="Times New Roman"/>
              </a:rPr>
              <a:t>GST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Meaningful Right Extensions</a:t>
            </a:r>
            <a:endParaRPr kumimoji="1" lang="ja-JP" altLang="en-US" dirty="0"/>
          </a:p>
        </p:txBody>
      </p:sp>
      <p:grpSp>
        <p:nvGrpSpPr>
          <p:cNvPr id="4" name="図形グループ 3"/>
          <p:cNvGrpSpPr/>
          <p:nvPr/>
        </p:nvGrpSpPr>
        <p:grpSpPr>
          <a:xfrm>
            <a:off x="549275" y="4081573"/>
            <a:ext cx="8042276" cy="2301190"/>
            <a:chOff x="549275" y="3860587"/>
            <a:chExt cx="8042276" cy="2301190"/>
          </a:xfrm>
        </p:grpSpPr>
        <p:sp>
          <p:nvSpPr>
            <p:cNvPr id="5" name="正方形/長方形 4"/>
            <p:cNvSpPr/>
            <p:nvPr/>
          </p:nvSpPr>
          <p:spPr>
            <a:xfrm>
              <a:off x="549275" y="4078148"/>
              <a:ext cx="8042276" cy="2083629"/>
            </a:xfrm>
            <a:prstGeom prst="rect">
              <a:avLst/>
            </a:prstGeom>
            <a:noFill/>
            <a:ln w="38100" cmpd="dbl">
              <a:solidFill>
                <a:schemeClr val="accent6">
                  <a:lumMod val="60000"/>
                  <a:lumOff val="4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0000" tIns="45720" rIns="144000" bIns="9360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There exists an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O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(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n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log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n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)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-space data structure which can compute the all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-right-maximal extensions of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P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 in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O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(|</a:t>
              </a:r>
              <a:r>
                <a:rPr kumimoji="1" lang="en-US" altLang="ja-JP" sz="2800" i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P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| + </a:t>
              </a:r>
              <a:r>
                <a:rPr kumimoji="1" lang="en-US" altLang="ja-JP" sz="2800" i="1" dirty="0" err="1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occ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log</a:t>
              </a:r>
              <a:r>
                <a:rPr kumimoji="1" lang="en-US" altLang="ja-JP" sz="2800" baseline="300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2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n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+ </a:t>
              </a:r>
              <a:r>
                <a:rPr kumimoji="1" lang="en-US" altLang="ja-JP" sz="2800" i="1" dirty="0" err="1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rocc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log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n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) 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time.</a:t>
              </a:r>
              <a:endParaRPr kumimoji="1" lang="en-US" altLang="ja-JP" sz="28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937494" y="3860587"/>
              <a:ext cx="1771839" cy="435121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chemeClr val="accent6">
                  <a:lumMod val="60000"/>
                  <a:lumOff val="4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en-US" sz="2400" b="1" dirty="0" smtClean="0">
                  <a:latin typeface="Calibri"/>
                  <a:cs typeface="Calibri"/>
                </a:rPr>
                <a:t>Theorem</a:t>
              </a:r>
              <a:endParaRPr kumimoji="1" lang="ja-JP" altLang="en-US" sz="2400" b="1" dirty="0" smtClean="0">
                <a:latin typeface="Calibri"/>
                <a:cs typeface="Calibri"/>
              </a:endParaRPr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6130668" y="5463408"/>
            <a:ext cx="1554562" cy="427000"/>
          </a:xfrm>
          <a:prstGeom prst="rect">
            <a:avLst/>
          </a:prstGeom>
          <a:noFill/>
          <a:ln w="28575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5517601" y="3525486"/>
            <a:ext cx="1872043" cy="1740845"/>
          </a:xfrm>
          <a:prstGeom prst="straightConnector1">
            <a:avLst/>
          </a:prstGeom>
          <a:ln w="38100" cmpd="sng">
            <a:solidFill>
              <a:srgbClr val="0000FF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/>
        </p:nvSpPr>
        <p:spPr>
          <a:xfrm>
            <a:off x="4432920" y="5463408"/>
            <a:ext cx="602985" cy="427000"/>
          </a:xfrm>
          <a:prstGeom prst="rect">
            <a:avLst/>
          </a:prstGeom>
          <a:noFill/>
          <a:ln w="28575" cmpd="sng">
            <a:solidFill>
              <a:srgbClr val="0000FF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2560877" y="3646271"/>
            <a:ext cx="1872043" cy="1740845"/>
          </a:xfrm>
          <a:prstGeom prst="straightConnector1">
            <a:avLst/>
          </a:prstGeom>
          <a:ln w="38100" cmpd="sng">
            <a:solidFill>
              <a:srgbClr val="0000FF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950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grpSp>
        <p:nvGrpSpPr>
          <p:cNvPr id="4" name="図形グループ 3"/>
          <p:cNvGrpSpPr/>
          <p:nvPr/>
        </p:nvGrpSpPr>
        <p:grpSpPr>
          <a:xfrm>
            <a:off x="549275" y="862026"/>
            <a:ext cx="8042276" cy="1844278"/>
            <a:chOff x="549275" y="3860587"/>
            <a:chExt cx="8042276" cy="1844278"/>
          </a:xfrm>
        </p:grpSpPr>
        <p:sp>
          <p:nvSpPr>
            <p:cNvPr id="5" name="正方形/長方形 4"/>
            <p:cNvSpPr/>
            <p:nvPr/>
          </p:nvSpPr>
          <p:spPr>
            <a:xfrm>
              <a:off x="549275" y="4078149"/>
              <a:ext cx="8042276" cy="1626716"/>
            </a:xfrm>
            <a:prstGeom prst="rect">
              <a:avLst/>
            </a:prstGeom>
            <a:noFill/>
            <a:ln w="38100" cmpd="dbl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0000" tIns="45720" rIns="144000" bIns="9360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kumimoji="1" lang="en-US" altLang="en-US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Let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= {</a:t>
              </a:r>
              <a:r>
                <a:rPr kumimoji="1" lang="en-US" altLang="ja-JP" sz="2800" i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T</a:t>
              </a:r>
              <a:r>
                <a:rPr kumimoji="1" lang="en-US" altLang="ja-JP" sz="2800" baseline="-250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1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, …, </a:t>
              </a:r>
              <a:r>
                <a:rPr kumimoji="1" lang="en-US" altLang="ja-JP" sz="2800" i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T</a:t>
              </a:r>
              <a:r>
                <a:rPr kumimoji="1" lang="en-US" altLang="ja-JP" sz="2800" i="1" baseline="-250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m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}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be a set of strings.</a:t>
              </a:r>
              <a:r>
                <a:rPr kumimoji="1" lang="ja-JP" altLang="en-US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Calibri"/>
                  <a:cs typeface="Calibri"/>
                </a:rPr>
                <a:t/>
              </a:r>
              <a:br>
                <a:rPr kumimoji="1" lang="en-US" altLang="ja-JP" sz="2800" dirty="0">
                  <a:solidFill>
                    <a:srgbClr val="000000"/>
                  </a:solidFill>
                  <a:latin typeface="Calibri"/>
                  <a:cs typeface="Calibri"/>
                </a:rPr>
              </a:b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Given a pattern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P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and positive integer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(≤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m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)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,</a:t>
              </a:r>
              <a:b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</a:b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compute all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-left-right-maximal extensions of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P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.</a:t>
              </a:r>
              <a:endParaRPr kumimoji="1" lang="en-US" altLang="ja-JP" sz="28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937494" y="3860587"/>
              <a:ext cx="1771839" cy="435121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en-US" sz="2400" b="1" dirty="0" smtClean="0">
                  <a:latin typeface="Calibri"/>
                  <a:cs typeface="Calibri"/>
                </a:rPr>
                <a:t>Problem</a:t>
              </a:r>
              <a:endParaRPr kumimoji="1" lang="ja-JP" altLang="en-US" sz="2400" b="1" dirty="0" smtClean="0">
                <a:latin typeface="Calibri"/>
                <a:cs typeface="Calibri"/>
              </a:endParaRPr>
            </a:p>
          </p:txBody>
        </p:sp>
      </p:grpSp>
      <p:grpSp>
        <p:nvGrpSpPr>
          <p:cNvPr id="7" name="図形グループ 6"/>
          <p:cNvGrpSpPr/>
          <p:nvPr/>
        </p:nvGrpSpPr>
        <p:grpSpPr>
          <a:xfrm>
            <a:off x="549275" y="3018570"/>
            <a:ext cx="8042276" cy="2301190"/>
            <a:chOff x="549275" y="3860587"/>
            <a:chExt cx="8042276" cy="2301190"/>
          </a:xfrm>
        </p:grpSpPr>
        <p:sp>
          <p:nvSpPr>
            <p:cNvPr id="8" name="正方形/長方形 7"/>
            <p:cNvSpPr/>
            <p:nvPr/>
          </p:nvSpPr>
          <p:spPr>
            <a:xfrm>
              <a:off x="549275" y="4078148"/>
              <a:ext cx="8042276" cy="2083629"/>
            </a:xfrm>
            <a:prstGeom prst="rect">
              <a:avLst/>
            </a:prstGeom>
            <a:noFill/>
            <a:ln w="38100" cmpd="dbl">
              <a:solidFill>
                <a:schemeClr val="accent6">
                  <a:lumMod val="60000"/>
                  <a:lumOff val="4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0000" tIns="45720" rIns="144000" bIns="9360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There exists an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O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(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n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log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n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)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-space data structure which can compute the all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-right-maximal extensions of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P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 in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O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(|</a:t>
              </a:r>
              <a:r>
                <a:rPr kumimoji="1" lang="en-US" altLang="ja-JP" sz="2800" i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P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| + </a:t>
              </a:r>
              <a:r>
                <a:rPr kumimoji="1" lang="en-US" altLang="ja-JP" sz="2800" i="1" dirty="0" err="1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occ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log</a:t>
              </a:r>
              <a:r>
                <a:rPr kumimoji="1" lang="en-US" altLang="ja-JP" sz="2800" baseline="300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2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n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+ </a:t>
              </a:r>
              <a:r>
                <a:rPr kumimoji="1" lang="en-US" altLang="ja-JP" sz="2800" i="1" dirty="0" err="1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rocc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log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n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) 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time.</a:t>
              </a:r>
              <a:endParaRPr kumimoji="1" lang="en-US" altLang="ja-JP" sz="28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937494" y="3860587"/>
              <a:ext cx="1771839" cy="435121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chemeClr val="accent6">
                  <a:lumMod val="60000"/>
                  <a:lumOff val="4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en-US" sz="2400" b="1" dirty="0" smtClean="0">
                  <a:latin typeface="Calibri"/>
                  <a:cs typeface="Calibri"/>
                </a:rPr>
                <a:t>Theorem</a:t>
              </a:r>
              <a:endParaRPr kumimoji="1" lang="ja-JP" altLang="en-US" sz="2400" b="1" dirty="0" smtClean="0">
                <a:latin typeface="Calibri"/>
                <a:cs typeface="Calibri"/>
              </a:endParaRPr>
            </a:p>
          </p:txBody>
        </p:sp>
      </p:grp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549275" y="5329397"/>
            <a:ext cx="8042276" cy="1451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i="1" smtClean="0">
                <a:latin typeface="Times New Roman"/>
                <a:cs typeface="Times New Roman"/>
              </a:rPr>
              <a:t>     n</a:t>
            </a:r>
            <a:r>
              <a:rPr lang="en-US" altLang="ja-JP" smtClean="0">
                <a:latin typeface="Times New Roman"/>
                <a:cs typeface="Times New Roman"/>
              </a:rPr>
              <a:t> </a:t>
            </a:r>
            <a:r>
              <a:rPr lang="en-US" altLang="ja-JP" smtClean="0"/>
              <a:t>: total length of strings in </a:t>
            </a:r>
            <a:r>
              <a:rPr lang="en-US" altLang="ja-JP" i="1" smtClean="0">
                <a:latin typeface="Times New Roman"/>
                <a:cs typeface="Times New Roman"/>
              </a:rPr>
              <a:t>D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en-US" altLang="ja-JP" i="1" smtClean="0">
                <a:latin typeface="Times New Roman"/>
                <a:cs typeface="Times New Roman"/>
              </a:rPr>
              <a:t>rocc</a:t>
            </a:r>
            <a:r>
              <a:rPr lang="en-US" altLang="ja-JP" smtClean="0"/>
              <a:t> : number of </a:t>
            </a:r>
            <a:r>
              <a:rPr lang="en-US" altLang="ja-JP" i="1" smtClean="0">
                <a:latin typeface="Times New Roman"/>
                <a:cs typeface="Times New Roman"/>
              </a:rPr>
              <a:t>d</a:t>
            </a:r>
            <a:r>
              <a:rPr lang="en-US" altLang="ja-JP" smtClean="0"/>
              <a:t>-right-maximal extensions of </a:t>
            </a:r>
            <a:r>
              <a:rPr lang="en-US" altLang="ja-JP" i="1" smtClean="0">
                <a:latin typeface="Times New Roman"/>
                <a:cs typeface="Times New Roman"/>
              </a:rPr>
              <a:t>P</a:t>
            </a:r>
            <a:br>
              <a:rPr lang="en-US" altLang="ja-JP" i="1" smtClean="0">
                <a:latin typeface="Times New Roman"/>
                <a:cs typeface="Times New Roman"/>
              </a:rPr>
            </a:br>
            <a:r>
              <a:rPr lang="en-US" altLang="ja-JP" i="1" smtClean="0">
                <a:latin typeface="Times New Roman"/>
                <a:cs typeface="Times New Roman"/>
              </a:rPr>
              <a:t> occ</a:t>
            </a:r>
            <a:r>
              <a:rPr lang="en-US" altLang="ja-JP" smtClean="0"/>
              <a:t> : number of </a:t>
            </a:r>
            <a:r>
              <a:rPr lang="en-US" altLang="ja-JP" i="1" smtClean="0">
                <a:latin typeface="Times New Roman"/>
                <a:cs typeface="Times New Roman"/>
              </a:rPr>
              <a:t>d</a:t>
            </a:r>
            <a:r>
              <a:rPr lang="en-US" altLang="ja-JP" smtClean="0"/>
              <a:t>-left-right-maximal extensions of </a:t>
            </a:r>
            <a:r>
              <a:rPr lang="en-US" altLang="ja-JP" i="1" smtClean="0">
                <a:latin typeface="Times New Roman"/>
                <a:cs typeface="Times New Roman"/>
              </a:rPr>
              <a:t>P</a:t>
            </a:r>
            <a:endParaRPr lang="en-US" altLang="ja-JP" i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4070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813185"/>
            <a:ext cx="8042276" cy="3533454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Consider a more efficient algorithm.</a:t>
            </a:r>
          </a:p>
          <a:p>
            <a:r>
              <a:rPr lang="en-US" altLang="ja-JP" dirty="0" smtClean="0"/>
              <a:t>Can a s</a:t>
            </a:r>
            <a:r>
              <a:rPr kumimoji="1" lang="en-US" altLang="ja-JP" dirty="0" smtClean="0"/>
              <a:t>ingle document version</a:t>
            </a:r>
            <a:r>
              <a:rPr lang="en-US" altLang="ja-JP" dirty="0" smtClean="0"/>
              <a:t> be</a:t>
            </a:r>
            <a:r>
              <a:rPr lang="ja-JP" altLang="en-US" dirty="0" smtClean="0"/>
              <a:t> </a:t>
            </a:r>
            <a:r>
              <a:rPr lang="en-US" altLang="ja-JP" dirty="0" smtClean="0"/>
              <a:t>solved more easily?</a:t>
            </a:r>
          </a:p>
          <a:p>
            <a:pPr lvl="1"/>
            <a:r>
              <a:rPr kumimoji="1" lang="en-US" altLang="ja-JP" dirty="0" smtClean="0"/>
              <a:t>special case of this problem</a:t>
            </a:r>
            <a:endParaRPr kumimoji="1" lang="en-US" altLang="ja-JP" dirty="0"/>
          </a:p>
          <a:p>
            <a:r>
              <a:rPr lang="en-US" altLang="ja-JP" dirty="0" smtClean="0"/>
              <a:t>Consider the minimal discriminating words problem for left-right extensions.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Future Work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9275" y="4346639"/>
            <a:ext cx="8042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000" i="1" dirty="0" smtClean="0">
                <a:solidFill>
                  <a:srgbClr val="FF0000"/>
                </a:solidFill>
                <a:latin typeface="Calibri"/>
                <a:cs typeface="Calibri"/>
              </a:rPr>
              <a:t>Thank You !</a:t>
            </a:r>
            <a:endParaRPr kumimoji="1" lang="ja-JP" altLang="en-US" sz="6000" i="1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6805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100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813185"/>
            <a:ext cx="8042276" cy="1113788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err="1" smtClean="0"/>
              <a:t>Cand</a:t>
            </a:r>
            <a:r>
              <a:rPr kumimoji="1" lang="en-US" altLang="ja-JP" dirty="0" smtClean="0"/>
              <a:t>’(</a:t>
            </a:r>
            <a:r>
              <a:rPr kumimoji="1" lang="en-US" altLang="ja-JP" dirty="0" err="1" smtClean="0"/>
              <a:t>REx</a:t>
            </a:r>
            <a:r>
              <a:rPr kumimoji="1" lang="en-US" altLang="ja-JP" dirty="0" smtClean="0"/>
              <a:t>) may contains duplications because of definition of </a:t>
            </a:r>
            <a:r>
              <a:rPr kumimoji="1" lang="en-US" altLang="ja-JP" dirty="0" err="1" smtClean="0"/>
              <a:t>REx</a:t>
            </a:r>
            <a:r>
              <a:rPr kumimoji="1" lang="en-US" altLang="ja-JP" dirty="0" smtClean="0"/>
              <a:t>.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About </a:t>
            </a:r>
            <a:r>
              <a:rPr kumimoji="1" lang="en-US" altLang="ja-JP" dirty="0" err="1" smtClean="0"/>
              <a:t>Cand</a:t>
            </a:r>
            <a:r>
              <a:rPr kumimoji="1" lang="en-US" altLang="ja-JP" dirty="0" smtClean="0"/>
              <a:t>’(</a:t>
            </a:r>
            <a:r>
              <a:rPr kumimoji="1" lang="en-US" altLang="ja-JP" dirty="0" err="1" smtClean="0"/>
              <a:t>REx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コンテンツ プレースホルダー 1"/>
          <p:cNvSpPr txBox="1">
            <a:spLocks/>
          </p:cNvSpPr>
          <p:nvPr/>
        </p:nvSpPr>
        <p:spPr>
          <a:xfrm>
            <a:off x="549275" y="2027614"/>
            <a:ext cx="8042276" cy="1103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dirty="0" smtClean="0"/>
              <a:t>We want to remove such nodes from </a:t>
            </a:r>
            <a:r>
              <a:rPr lang="en-US" altLang="ja-JP" dirty="0" err="1" smtClean="0"/>
              <a:t>Cand</a:t>
            </a:r>
            <a:r>
              <a:rPr lang="en-US" altLang="ja-JP" dirty="0" smtClean="0"/>
              <a:t>’(</a:t>
            </a:r>
            <a:r>
              <a:rPr lang="en-US" altLang="ja-JP" dirty="0" err="1" smtClean="0"/>
              <a:t>REx</a:t>
            </a:r>
            <a:r>
              <a:rPr lang="en-US" altLang="ja-JP" dirty="0" smtClean="0"/>
              <a:t>),</a:t>
            </a:r>
            <a:br>
              <a:rPr lang="en-US" altLang="ja-JP" dirty="0" smtClean="0"/>
            </a:br>
            <a:r>
              <a:rPr lang="en-US" altLang="ja-JP" dirty="0" smtClean="0"/>
              <a:t>so we characterize above nodes.</a:t>
            </a:r>
          </a:p>
        </p:txBody>
      </p:sp>
    </p:spTree>
    <p:extLst>
      <p:ext uri="{BB962C8B-B14F-4D97-AF65-F5344CB8AC3E}">
        <p14:creationId xmlns:p14="http://schemas.microsoft.com/office/powerpoint/2010/main" val="990428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813185"/>
            <a:ext cx="8042276" cy="1048096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If there exists an answer </a:t>
            </a:r>
            <a:r>
              <a:rPr kumimoji="1" lang="en-US" altLang="ja-JP" dirty="0" err="1" smtClean="0"/>
              <a:t>s.t.</a:t>
            </a:r>
            <a:r>
              <a:rPr kumimoji="1" lang="en-US" altLang="ja-JP" dirty="0" smtClean="0"/>
              <a:t> P occurs in the answer</a:t>
            </a:r>
            <a:br>
              <a:rPr kumimoji="1" lang="en-US" altLang="ja-JP" dirty="0" smtClean="0"/>
            </a:br>
            <a:r>
              <a:rPr kumimoji="1" lang="en-US" altLang="ja-JP" dirty="0" smtClean="0"/>
              <a:t>at least two times, there exist duplicated answers.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Duplicated Answers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776650" y="2148358"/>
            <a:ext cx="8018789" cy="3883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 cmpd="sng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183015" y="2190342"/>
            <a:ext cx="914348" cy="293897"/>
          </a:xfrm>
          <a:prstGeom prst="rect">
            <a:avLst/>
          </a:prstGeom>
          <a:solidFill>
            <a:srgbClr val="FFFFFF"/>
          </a:solidFill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400" i="1" dirty="0" smtClean="0">
                <a:latin typeface="Times New Roman"/>
                <a:cs typeface="Times New Roman"/>
              </a:rPr>
              <a:t>P</a:t>
            </a:r>
            <a:endParaRPr kumimoji="1" lang="ja-JP" altLang="en-US" sz="2400" i="1" dirty="0" smtClean="0">
              <a:latin typeface="Times New Roman"/>
              <a:cs typeface="Times New Roman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2172190" y="2768506"/>
            <a:ext cx="5285250" cy="0"/>
          </a:xfrm>
          <a:prstGeom prst="straightConnector1">
            <a:avLst/>
          </a:prstGeom>
          <a:ln w="38100" cmpd="sng">
            <a:solidFill>
              <a:srgbClr val="FF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H="1">
            <a:off x="1534160" y="2884974"/>
            <a:ext cx="5923281" cy="0"/>
          </a:xfrm>
          <a:prstGeom prst="straightConnector1">
            <a:avLst/>
          </a:prstGeom>
          <a:ln w="38100" cmpd="sng">
            <a:solidFill>
              <a:srgbClr val="0000FF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318385" y="2106544"/>
            <a:ext cx="483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dirty="0" smtClean="0">
                <a:latin typeface="Times New Roman"/>
                <a:cs typeface="Times New Roman"/>
              </a:rPr>
              <a:t>T</a:t>
            </a:r>
            <a:r>
              <a:rPr kumimoji="1" lang="en-US" altLang="ja-JP" sz="2400" i="1" baseline="-25000" dirty="0">
                <a:latin typeface="Times New Roman"/>
                <a:cs typeface="Times New Roman"/>
              </a:rPr>
              <a:t>i</a:t>
            </a:r>
            <a:endParaRPr kumimoji="1" lang="ja-JP" altLang="en-US" sz="2400" i="1" baseline="-25000" dirty="0">
              <a:latin typeface="Times New Roman"/>
              <a:cs typeface="Times New Roman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910241" y="2195043"/>
            <a:ext cx="914348" cy="293897"/>
          </a:xfrm>
          <a:prstGeom prst="rect">
            <a:avLst/>
          </a:prstGeom>
          <a:solidFill>
            <a:srgbClr val="FFFFFF"/>
          </a:solidFill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400" i="1" dirty="0" smtClean="0">
                <a:latin typeface="Times New Roman"/>
                <a:cs typeface="Times New Roman"/>
              </a:rPr>
              <a:t>P</a:t>
            </a:r>
            <a:endParaRPr kumimoji="1" lang="ja-JP" altLang="en-US" sz="2400" i="1" dirty="0" smtClean="0">
              <a:latin typeface="Times New Roman"/>
              <a:cs typeface="Times New Roman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666210" y="2199623"/>
            <a:ext cx="914348" cy="293897"/>
          </a:xfrm>
          <a:prstGeom prst="rect">
            <a:avLst/>
          </a:prstGeom>
          <a:solidFill>
            <a:srgbClr val="FFFFFF"/>
          </a:solidFill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400" i="1" dirty="0" smtClean="0">
                <a:latin typeface="Times New Roman"/>
                <a:cs typeface="Times New Roman"/>
              </a:rPr>
              <a:t>P</a:t>
            </a:r>
            <a:endParaRPr kumimoji="1" lang="ja-JP" altLang="en-US" sz="2400" i="1" dirty="0" smtClean="0">
              <a:latin typeface="Times New Roman"/>
              <a:cs typeface="Times New Roman"/>
            </a:endParaRP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3910241" y="3203263"/>
            <a:ext cx="3547199" cy="0"/>
          </a:xfrm>
          <a:prstGeom prst="straightConnector1">
            <a:avLst/>
          </a:prstGeom>
          <a:ln w="38100" cmpd="sng">
            <a:solidFill>
              <a:srgbClr val="FF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H="1">
            <a:off x="1534159" y="3329891"/>
            <a:ext cx="5923281" cy="0"/>
          </a:xfrm>
          <a:prstGeom prst="straightConnector1">
            <a:avLst/>
          </a:prstGeom>
          <a:ln w="38100" cmpd="sng">
            <a:solidFill>
              <a:srgbClr val="0000FF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5666210" y="3680659"/>
            <a:ext cx="1791230" cy="0"/>
          </a:xfrm>
          <a:prstGeom prst="straightConnector1">
            <a:avLst/>
          </a:prstGeom>
          <a:ln w="38100" cmpd="sng">
            <a:solidFill>
              <a:srgbClr val="FF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H="1">
            <a:off x="1534159" y="3807287"/>
            <a:ext cx="5923281" cy="0"/>
          </a:xfrm>
          <a:prstGeom prst="straightConnector1">
            <a:avLst/>
          </a:prstGeom>
          <a:ln w="38100" cmpd="sng">
            <a:solidFill>
              <a:srgbClr val="0000FF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5656050" y="1935134"/>
            <a:ext cx="10160" cy="213106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3900081" y="1935134"/>
            <a:ext cx="0" cy="213106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2160671" y="1935134"/>
            <a:ext cx="0" cy="2131060"/>
          </a:xfrm>
          <a:prstGeom prst="line">
            <a:avLst/>
          </a:prstGeom>
          <a:ln w="12700" cmpd="sng">
            <a:solidFill>
              <a:schemeClr val="tx1"/>
            </a:solidFill>
            <a:prstDash val="dash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8" name="図形グループ 17"/>
          <p:cNvGrpSpPr/>
          <p:nvPr/>
        </p:nvGrpSpPr>
        <p:grpSpPr>
          <a:xfrm>
            <a:off x="549275" y="4259043"/>
            <a:ext cx="8042276" cy="1817484"/>
            <a:chOff x="549275" y="3860587"/>
            <a:chExt cx="8042276" cy="1817484"/>
          </a:xfrm>
        </p:grpSpPr>
        <p:sp>
          <p:nvSpPr>
            <p:cNvPr id="19" name="正方形/長方形 18"/>
            <p:cNvSpPr/>
            <p:nvPr/>
          </p:nvSpPr>
          <p:spPr>
            <a:xfrm>
              <a:off x="549275" y="4078149"/>
              <a:ext cx="8042276" cy="1599922"/>
            </a:xfrm>
            <a:prstGeom prst="rect">
              <a:avLst/>
            </a:prstGeom>
            <a:noFill/>
            <a:ln w="38100" cmpd="dbl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0000" tIns="45720" rIns="144000" bIns="9360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Let u be a node in </a:t>
              </a:r>
              <a:r>
                <a:rPr kumimoji="1" lang="en-US" altLang="ja-JP" sz="2800" dirty="0" err="1" smtClean="0">
                  <a:solidFill>
                    <a:srgbClr val="000000"/>
                  </a:solidFill>
                  <a:latin typeface="Calibri"/>
                  <a:cs typeface="Calibri"/>
                </a:rPr>
                <a:t>REx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kumimoji="1" lang="en-US" altLang="ja-JP" sz="2800" dirty="0" err="1" smtClean="0">
                  <a:solidFill>
                    <a:srgbClr val="000000"/>
                  </a:solidFill>
                  <a:latin typeface="Calibri"/>
                  <a:cs typeface="Calibri"/>
                </a:rPr>
                <a:t>s.t.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 P occurs in </a:t>
              </a:r>
              <a:r>
                <a:rPr kumimoji="1" lang="en-US" altLang="ja-JP" sz="2800" dirty="0" err="1" smtClean="0">
                  <a:solidFill>
                    <a:srgbClr val="000000"/>
                  </a:solidFill>
                  <a:latin typeface="Calibri"/>
                  <a:cs typeface="Calibri"/>
                </a:rPr>
                <a:t>str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(u) at least two times. For any node v </a:t>
              </a:r>
              <a:r>
                <a:rPr kumimoji="1" lang="en-US" altLang="ja-JP" sz="2800" dirty="0" err="1" smtClean="0">
                  <a:solidFill>
                    <a:srgbClr val="000000"/>
                  </a:solidFill>
                  <a:latin typeface="Calibri"/>
                  <a:cs typeface="Calibri"/>
                </a:rPr>
                <a:t>s.t.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kumimoji="1" lang="en-US" altLang="ja-JP" sz="2800" dirty="0" err="1" smtClean="0">
                  <a:solidFill>
                    <a:srgbClr val="000000"/>
                  </a:solidFill>
                  <a:latin typeface="Calibri"/>
                  <a:cs typeface="Calibri"/>
                </a:rPr>
                <a:t>str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(v) is a proper suffix of </a:t>
              </a:r>
              <a:r>
                <a:rPr kumimoji="1" lang="en-US" altLang="ja-JP" sz="2800" dirty="0" err="1" smtClean="0">
                  <a:solidFill>
                    <a:srgbClr val="000000"/>
                  </a:solidFill>
                  <a:latin typeface="Calibri"/>
                  <a:cs typeface="Calibri"/>
                </a:rPr>
                <a:t>str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(u), </a:t>
              </a:r>
              <a:r>
                <a:rPr kumimoji="1" lang="en-US" altLang="ja-JP" sz="2800" dirty="0" err="1" smtClean="0">
                  <a:solidFill>
                    <a:srgbClr val="000000"/>
                  </a:solidFill>
                  <a:latin typeface="Calibri"/>
                  <a:cs typeface="Calibri"/>
                </a:rPr>
                <a:t>cand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’(u) ⊆ </a:t>
              </a:r>
              <a:r>
                <a:rPr kumimoji="1" lang="en-US" altLang="ja-JP" sz="2800" dirty="0" err="1" smtClean="0">
                  <a:solidFill>
                    <a:srgbClr val="000000"/>
                  </a:solidFill>
                  <a:latin typeface="Calibri"/>
                  <a:cs typeface="Calibri"/>
                </a:rPr>
                <a:t>cand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’(v).</a:t>
              </a:r>
              <a:endParaRPr kumimoji="1" lang="en-US" altLang="ja-JP" sz="28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937495" y="3860587"/>
              <a:ext cx="1722778" cy="435121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en-US" sz="2400" b="1" dirty="0" smtClean="0">
                  <a:latin typeface="Calibri"/>
                  <a:cs typeface="Calibri"/>
                </a:rPr>
                <a:t>Lemma</a:t>
              </a:r>
              <a:endParaRPr kumimoji="1" lang="ja-JP" altLang="en-US" sz="2400" dirty="0" smtClean="0">
                <a:latin typeface="Calibri"/>
                <a:cs typeface="Calibri"/>
              </a:endParaRPr>
            </a:p>
          </p:txBody>
        </p:sp>
      </p:grpSp>
      <p:sp>
        <p:nvSpPr>
          <p:cNvPr id="21" name="コンテンツ プレースホルダー 1"/>
          <p:cNvSpPr txBox="1">
            <a:spLocks/>
          </p:cNvSpPr>
          <p:nvPr/>
        </p:nvSpPr>
        <p:spPr>
          <a:xfrm>
            <a:off x="7425439" y="2855535"/>
            <a:ext cx="526419" cy="566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sz="3600" b="1" smtClean="0"/>
              <a:t>×</a:t>
            </a:r>
            <a:endParaRPr lang="ja-JP" altLang="en-US" sz="3600" b="1" dirty="0"/>
          </a:p>
        </p:txBody>
      </p:sp>
      <p:sp>
        <p:nvSpPr>
          <p:cNvPr id="22" name="コンテンツ プレースホルダー 1"/>
          <p:cNvSpPr txBox="1">
            <a:spLocks/>
          </p:cNvSpPr>
          <p:nvPr/>
        </p:nvSpPr>
        <p:spPr>
          <a:xfrm>
            <a:off x="7425439" y="2427514"/>
            <a:ext cx="526419" cy="5663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sz="3600" b="1" smtClean="0"/>
              <a:t>×</a:t>
            </a:r>
            <a:endParaRPr lang="ja-JP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830581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813185"/>
            <a:ext cx="8042276" cy="58825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We use the following lemma.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Checking P’s</a:t>
            </a:r>
            <a:endParaRPr kumimoji="1" lang="ja-JP" altLang="en-US" dirty="0"/>
          </a:p>
        </p:txBody>
      </p:sp>
      <p:grpSp>
        <p:nvGrpSpPr>
          <p:cNvPr id="4" name="図形グループ 3"/>
          <p:cNvGrpSpPr/>
          <p:nvPr/>
        </p:nvGrpSpPr>
        <p:grpSpPr>
          <a:xfrm>
            <a:off x="549275" y="1510916"/>
            <a:ext cx="8042276" cy="1817484"/>
            <a:chOff x="549275" y="3860587"/>
            <a:chExt cx="8042276" cy="1817484"/>
          </a:xfrm>
        </p:grpSpPr>
        <p:sp>
          <p:nvSpPr>
            <p:cNvPr id="5" name="正方形/長方形 4"/>
            <p:cNvSpPr/>
            <p:nvPr/>
          </p:nvSpPr>
          <p:spPr>
            <a:xfrm>
              <a:off x="549275" y="4078149"/>
              <a:ext cx="8042276" cy="1599922"/>
            </a:xfrm>
            <a:prstGeom prst="rect">
              <a:avLst/>
            </a:prstGeom>
            <a:noFill/>
            <a:ln w="38100" cmpd="dbl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0000" tIns="45720" rIns="144000" bIns="9360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Let u be a node in </a:t>
              </a:r>
              <a:r>
                <a:rPr kumimoji="1" lang="en-US" altLang="ja-JP" sz="2800" dirty="0" err="1" smtClean="0">
                  <a:solidFill>
                    <a:srgbClr val="000000"/>
                  </a:solidFill>
                  <a:latin typeface="Calibri"/>
                  <a:cs typeface="Calibri"/>
                </a:rPr>
                <a:t>REx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.</a:t>
              </a:r>
              <a:b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</a:br>
              <a:r>
                <a:rPr kumimoji="1" lang="en-US" altLang="ja-JP" sz="2800" dirty="0" err="1" smtClean="0">
                  <a:solidFill>
                    <a:srgbClr val="000000"/>
                  </a:solidFill>
                  <a:latin typeface="Calibri"/>
                  <a:cs typeface="Calibri"/>
                </a:rPr>
                <a:t>preord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(u1) &lt; beg(L(P)) </a:t>
              </a:r>
              <a:r>
                <a:rPr kumimoji="1" lang="en-US" altLang="ja-JP" sz="2800" dirty="0" smtClean="0">
                  <a:latin typeface="Times New Roman"/>
                  <a:cs typeface="Times New Roman"/>
                </a:rPr>
                <a:t>≤ end(L(P)) &lt; </a:t>
              </a:r>
              <a:r>
                <a:rPr kumimoji="1" lang="en-US" altLang="ja-JP" sz="2800" dirty="0" err="1" smtClean="0">
                  <a:latin typeface="Times New Roman"/>
                  <a:cs typeface="Times New Roman"/>
                </a:rPr>
                <a:t>preord</a:t>
              </a:r>
              <a:r>
                <a:rPr kumimoji="1" lang="en-US" altLang="ja-JP" sz="2800" dirty="0" smtClean="0">
                  <a:latin typeface="Times New Roman"/>
                  <a:cs typeface="Times New Roman"/>
                </a:rPr>
                <a:t>(u2)</a:t>
              </a:r>
            </a:p>
            <a:p>
              <a:pPr lvl="0"/>
              <a:r>
                <a:rPr kumimoji="1" lang="en-US" altLang="ja-JP" sz="2800" dirty="0" err="1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iff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 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P occurs in </a:t>
              </a:r>
              <a:r>
                <a:rPr kumimoji="1" lang="en-US" altLang="ja-JP" sz="2800" dirty="0" err="1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str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(u) at once (P is a prefix of </a:t>
              </a:r>
              <a:r>
                <a:rPr kumimoji="1" lang="en-US" altLang="ja-JP" sz="2800" dirty="0" err="1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str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(u)).</a:t>
              </a:r>
              <a:endParaRPr kumimoji="1" lang="en-US" altLang="ja-JP" sz="28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937495" y="3860587"/>
              <a:ext cx="1722778" cy="435121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en-US" sz="2400" b="1" dirty="0" smtClean="0">
                  <a:latin typeface="Calibri"/>
                  <a:cs typeface="Calibri"/>
                </a:rPr>
                <a:t>Lemma</a:t>
              </a:r>
              <a:endParaRPr kumimoji="1" lang="ja-JP" altLang="en-US" sz="2400" dirty="0" smtClean="0">
                <a:latin typeface="Calibri"/>
                <a:cs typeface="Calibri"/>
              </a:endParaRPr>
            </a:p>
          </p:txBody>
        </p:sp>
      </p:grpSp>
      <p:sp>
        <p:nvSpPr>
          <p:cNvPr id="7" name="コンテンツ プレースホルダー 1"/>
          <p:cNvSpPr txBox="1">
            <a:spLocks/>
          </p:cNvSpPr>
          <p:nvPr/>
        </p:nvSpPr>
        <p:spPr>
          <a:xfrm>
            <a:off x="549275" y="3494737"/>
            <a:ext cx="8042276" cy="2669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dirty="0" smtClean="0"/>
              <a:t>k : </a:t>
            </a:r>
            <a:r>
              <a:rPr lang="en-US" altLang="ja-JP" dirty="0" err="1" smtClean="0"/>
              <a:t>SA</a:t>
            </a:r>
            <a:r>
              <a:rPr lang="en-US" altLang="ja-JP" baseline="-25000" dirty="0" err="1" smtClean="0"/>
              <a:t>str</a:t>
            </a:r>
            <a:r>
              <a:rPr lang="en-US" altLang="ja-JP" baseline="-25000" dirty="0" smtClean="0"/>
              <a:t>(u)</a:t>
            </a:r>
            <a:r>
              <a:rPr lang="en-US" altLang="ja-JP" dirty="0" smtClean="0"/>
              <a:t>[k] = 1</a:t>
            </a:r>
          </a:p>
          <a:p>
            <a:pPr marL="0" indent="0">
              <a:buFont typeface="Wingdings 2" pitchFamily="18" charset="2"/>
              <a:buNone/>
            </a:pPr>
            <a:r>
              <a:rPr lang="en-US" altLang="ja-JP" dirty="0" smtClean="0"/>
              <a:t>u1 : </a:t>
            </a:r>
            <a:r>
              <a:rPr lang="en-US" altLang="ja-JP" dirty="0" err="1" smtClean="0"/>
              <a:t>str</a:t>
            </a:r>
            <a:r>
              <a:rPr lang="en-US" altLang="ja-JP" dirty="0" smtClean="0"/>
              <a:t>(u1) = </a:t>
            </a:r>
            <a:r>
              <a:rPr lang="en-US" altLang="ja-JP" dirty="0" err="1" smtClean="0"/>
              <a:t>str</a:t>
            </a:r>
            <a:r>
              <a:rPr lang="en-US" altLang="ja-JP" dirty="0" smtClean="0"/>
              <a:t>(u)[</a:t>
            </a:r>
            <a:r>
              <a:rPr lang="en-US" altLang="ja-JP" dirty="0" err="1" smtClean="0"/>
              <a:t>SA</a:t>
            </a:r>
            <a:r>
              <a:rPr lang="en-US" altLang="ja-JP" baseline="-25000" dirty="0" err="1" smtClean="0"/>
              <a:t>str</a:t>
            </a:r>
            <a:r>
              <a:rPr lang="en-US" altLang="ja-JP" baseline="-25000" dirty="0" smtClean="0"/>
              <a:t>(u)</a:t>
            </a:r>
            <a:r>
              <a:rPr lang="en-US" altLang="ja-JP" dirty="0" smtClean="0"/>
              <a:t>[k−1]..|</a:t>
            </a:r>
            <a:r>
              <a:rPr lang="en-US" altLang="ja-JP" dirty="0" err="1" smtClean="0"/>
              <a:t>str</a:t>
            </a:r>
            <a:r>
              <a:rPr lang="en-US" altLang="ja-JP" dirty="0" smtClean="0"/>
              <a:t>(u)|]</a:t>
            </a:r>
          </a:p>
          <a:p>
            <a:pPr marL="0" indent="0">
              <a:buNone/>
            </a:pPr>
            <a:r>
              <a:rPr lang="en-US" altLang="ja-JP" dirty="0" smtClean="0"/>
              <a:t>u2 </a:t>
            </a:r>
            <a:r>
              <a:rPr lang="en-US" altLang="ja-JP" dirty="0"/>
              <a:t>: </a:t>
            </a:r>
            <a:r>
              <a:rPr lang="en-US" altLang="ja-JP" dirty="0" err="1"/>
              <a:t>str</a:t>
            </a:r>
            <a:r>
              <a:rPr lang="en-US" altLang="ja-JP" dirty="0"/>
              <a:t>(</a:t>
            </a:r>
            <a:r>
              <a:rPr lang="en-US" altLang="ja-JP" dirty="0" smtClean="0"/>
              <a:t>u2) </a:t>
            </a:r>
            <a:r>
              <a:rPr lang="en-US" altLang="ja-JP" dirty="0"/>
              <a:t>= </a:t>
            </a:r>
            <a:r>
              <a:rPr lang="en-US" altLang="ja-JP" dirty="0" err="1"/>
              <a:t>str</a:t>
            </a:r>
            <a:r>
              <a:rPr lang="en-US" altLang="ja-JP" dirty="0"/>
              <a:t>(u)[</a:t>
            </a:r>
            <a:r>
              <a:rPr lang="en-US" altLang="ja-JP" dirty="0" err="1"/>
              <a:t>SA</a:t>
            </a:r>
            <a:r>
              <a:rPr lang="en-US" altLang="ja-JP" baseline="-25000" dirty="0" err="1"/>
              <a:t>str</a:t>
            </a:r>
            <a:r>
              <a:rPr lang="en-US" altLang="ja-JP" baseline="-25000" dirty="0"/>
              <a:t>(u)</a:t>
            </a:r>
            <a:r>
              <a:rPr lang="en-US" altLang="ja-JP" dirty="0"/>
              <a:t>[</a:t>
            </a:r>
            <a:r>
              <a:rPr lang="en-US" altLang="ja-JP" dirty="0" smtClean="0"/>
              <a:t>k</a:t>
            </a:r>
            <a:r>
              <a:rPr lang="en-US" altLang="ja-JP" dirty="0"/>
              <a:t>+</a:t>
            </a:r>
            <a:r>
              <a:rPr lang="en-US" altLang="ja-JP" dirty="0" smtClean="0"/>
              <a:t>1</a:t>
            </a:r>
            <a:r>
              <a:rPr lang="en-US" altLang="ja-JP" dirty="0"/>
              <a:t>]..|</a:t>
            </a:r>
            <a:r>
              <a:rPr lang="en-US" altLang="ja-JP" dirty="0" err="1"/>
              <a:t>str</a:t>
            </a:r>
            <a:r>
              <a:rPr lang="en-US" altLang="ja-JP" dirty="0"/>
              <a:t>(u)|</a:t>
            </a:r>
            <a:r>
              <a:rPr lang="en-US" altLang="ja-JP" dirty="0" smtClean="0"/>
              <a:t>]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6254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1574801" y="4913483"/>
            <a:ext cx="7016750" cy="1049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i="1" dirty="0" smtClean="0">
                <a:latin typeface="Times New Roman"/>
                <a:cs typeface="Times New Roman"/>
              </a:rPr>
              <a:t>W</a:t>
            </a:r>
            <a:r>
              <a:rPr lang="en-US" altLang="ja-JP" i="1" baseline="-25000" dirty="0" smtClean="0">
                <a:latin typeface="Times New Roman"/>
                <a:cs typeface="Times New Roman"/>
              </a:rPr>
              <a:t>D</a:t>
            </a:r>
            <a:r>
              <a:rPr lang="en-US" altLang="ja-JP" dirty="0" smtClean="0">
                <a:latin typeface="Times New Roman"/>
                <a:cs typeface="Times New Roman"/>
              </a:rPr>
              <a:t>(</a:t>
            </a:r>
            <a:r>
              <a:rPr lang="en-US" altLang="ja-JP" i="1" dirty="0">
                <a:latin typeface="Times New Roman"/>
                <a:cs typeface="Times New Roman"/>
              </a:rPr>
              <a:t>x</a:t>
            </a:r>
            <a:r>
              <a:rPr lang="en-US" altLang="ja-JP" dirty="0" smtClean="0">
                <a:latin typeface="Times New Roman"/>
                <a:cs typeface="Times New Roman"/>
              </a:rPr>
              <a:t>) </a:t>
            </a:r>
            <a:r>
              <a:rPr lang="en-US" altLang="ja-JP" dirty="0" smtClean="0"/>
              <a:t>: number of distinct strings in </a:t>
            </a:r>
            <a:r>
              <a:rPr lang="en-US" altLang="ja-JP" i="1" dirty="0" smtClean="0">
                <a:latin typeface="Times New Roman"/>
                <a:cs typeface="Times New Roman"/>
              </a:rPr>
              <a:t>D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               which have </a:t>
            </a:r>
            <a:r>
              <a:rPr lang="en-US" altLang="ja-JP" i="1" dirty="0">
                <a:latin typeface="Times New Roman"/>
                <a:cs typeface="Times New Roman"/>
              </a:rPr>
              <a:t>x</a:t>
            </a:r>
            <a:r>
              <a:rPr lang="en-US" altLang="ja-JP" dirty="0" smtClean="0"/>
              <a:t> </a:t>
            </a:r>
            <a:r>
              <a:rPr lang="en-US" altLang="ja-JP" dirty="0" smtClean="0"/>
              <a:t>as a substring.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i="1" dirty="0" smtClean="0"/>
              <a:t>d</a:t>
            </a:r>
            <a:r>
              <a:rPr kumimoji="1" lang="en-US" altLang="ja-JP" dirty="0" smtClean="0"/>
              <a:t>-Right-Maximal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Generic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Words</a:t>
            </a:r>
            <a:endParaRPr kumimoji="1" lang="ja-JP" altLang="en-US" dirty="0"/>
          </a:p>
        </p:txBody>
      </p:sp>
      <p:grpSp>
        <p:nvGrpSpPr>
          <p:cNvPr id="4" name="図形グループ 3"/>
          <p:cNvGrpSpPr/>
          <p:nvPr/>
        </p:nvGrpSpPr>
        <p:grpSpPr>
          <a:xfrm>
            <a:off x="549275" y="862026"/>
            <a:ext cx="8042276" cy="1844278"/>
            <a:chOff x="549275" y="3860587"/>
            <a:chExt cx="8042276" cy="1844278"/>
          </a:xfrm>
        </p:grpSpPr>
        <p:sp>
          <p:nvSpPr>
            <p:cNvPr id="5" name="正方形/長方形 4"/>
            <p:cNvSpPr/>
            <p:nvPr/>
          </p:nvSpPr>
          <p:spPr>
            <a:xfrm>
              <a:off x="549275" y="4078149"/>
              <a:ext cx="8042276" cy="1626716"/>
            </a:xfrm>
            <a:prstGeom prst="rect">
              <a:avLst/>
            </a:prstGeom>
            <a:noFill/>
            <a:ln w="38100" cmpd="dbl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0000" tIns="45720" rIns="144000" bIns="9360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kumimoji="1" lang="en-US" altLang="en-US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Let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= {</a:t>
              </a:r>
              <a:r>
                <a:rPr kumimoji="1" lang="en-US" altLang="ja-JP" sz="2800" i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T</a:t>
              </a:r>
              <a:r>
                <a:rPr kumimoji="1" lang="en-US" altLang="ja-JP" sz="2800" baseline="-250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1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, …, </a:t>
              </a:r>
              <a:r>
                <a:rPr kumimoji="1" lang="en-US" altLang="ja-JP" sz="2800" i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T</a:t>
              </a:r>
              <a:r>
                <a:rPr kumimoji="1" lang="en-US" altLang="ja-JP" sz="2800" i="1" baseline="-250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m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}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be a set of strings.</a:t>
              </a:r>
              <a:r>
                <a:rPr kumimoji="1" lang="ja-JP" altLang="en-US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Calibri"/>
                  <a:cs typeface="Calibri"/>
                </a:rPr>
                <a:t/>
              </a:r>
              <a:br>
                <a:rPr kumimoji="1" lang="en-US" altLang="ja-JP" sz="2800" dirty="0">
                  <a:solidFill>
                    <a:srgbClr val="000000"/>
                  </a:solidFill>
                  <a:latin typeface="Calibri"/>
                  <a:cs typeface="Calibri"/>
                </a:rPr>
              </a:b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Given a pattern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P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and positive integer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(≤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m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)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,</a:t>
              </a:r>
              <a:b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</a:b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compute all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-right-maximal extensions of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P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.</a:t>
              </a:r>
              <a:endParaRPr kumimoji="1" lang="en-US" altLang="ja-JP" sz="28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937494" y="3860587"/>
              <a:ext cx="4943694" cy="435121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en-US" sz="2400" b="1" dirty="0" smtClean="0">
                  <a:latin typeface="Calibri"/>
                  <a:cs typeface="Calibri"/>
                </a:rPr>
                <a:t>Problem</a:t>
              </a:r>
              <a:r>
                <a:rPr kumimoji="1" lang="en-US" altLang="en-US" sz="2400" dirty="0" smtClean="0">
                  <a:latin typeface="Calibri"/>
                  <a:cs typeface="Calibri"/>
                </a:rPr>
                <a:t> [</a:t>
              </a:r>
              <a:r>
                <a:rPr kumimoji="1" lang="en-US" altLang="en-US" sz="2400" dirty="0" err="1" smtClean="0">
                  <a:latin typeface="Calibri"/>
                  <a:cs typeface="Calibri"/>
                </a:rPr>
                <a:t>Kucherov</a:t>
              </a:r>
              <a:r>
                <a:rPr kumimoji="1" lang="en-US" altLang="en-US" sz="2400" dirty="0" smtClean="0">
                  <a:latin typeface="Calibri"/>
                  <a:cs typeface="Calibri"/>
                </a:rPr>
                <a:t> et al., SPIRE 2012]</a:t>
              </a:r>
              <a:endParaRPr kumimoji="1" lang="ja-JP" altLang="en-US" sz="2400" dirty="0" smtClean="0">
                <a:latin typeface="Calibri"/>
                <a:cs typeface="Calibri"/>
              </a:endParaRPr>
            </a:p>
          </p:txBody>
        </p:sp>
      </p:grpSp>
      <p:cxnSp>
        <p:nvCxnSpPr>
          <p:cNvPr id="8" name="直線コネクタ 7"/>
          <p:cNvCxnSpPr/>
          <p:nvPr/>
        </p:nvCxnSpPr>
        <p:spPr>
          <a:xfrm>
            <a:off x="2479473" y="2630569"/>
            <a:ext cx="4664129" cy="0"/>
          </a:xfrm>
          <a:prstGeom prst="line">
            <a:avLst/>
          </a:prstGeom>
          <a:ln w="25400" cmpd="sng">
            <a:solidFill>
              <a:srgbClr val="FF0000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1574801" y="2857500"/>
            <a:ext cx="7016750" cy="1968500"/>
          </a:xfrm>
          <a:prstGeom prst="rect">
            <a:avLst/>
          </a:prstGeom>
          <a:solidFill>
            <a:srgbClr val="F3C8A5"/>
          </a:solidFill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2800" dirty="0" smtClean="0">
                <a:latin typeface="Calibri"/>
                <a:cs typeface="Calibri"/>
              </a:rPr>
              <a:t>A string </a:t>
            </a:r>
            <a:r>
              <a:rPr kumimoji="1" lang="en-US" altLang="ja-JP" sz="2800" i="1" dirty="0">
                <a:latin typeface="Times New Roman"/>
                <a:cs typeface="Times New Roman"/>
              </a:rPr>
              <a:t>x</a:t>
            </a:r>
            <a:r>
              <a:rPr kumimoji="1" lang="en-US" altLang="ja-JP" sz="2800" dirty="0" smtClean="0">
                <a:latin typeface="Calibri"/>
                <a:cs typeface="Calibri"/>
              </a:rPr>
              <a:t> is a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d</a:t>
            </a:r>
            <a:r>
              <a:rPr kumimoji="1" lang="en-US" altLang="ja-JP" sz="2800" dirty="0" smtClean="0">
                <a:latin typeface="Calibri"/>
                <a:cs typeface="Calibri"/>
              </a:rPr>
              <a:t>-right-maximal extension of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P</a:t>
            </a:r>
            <a:r>
              <a:rPr kumimoji="1" lang="en-US" altLang="ja-JP" sz="2800" dirty="0" smtClean="0">
                <a:latin typeface="Calibri"/>
                <a:cs typeface="Calibri"/>
              </a:rPr>
              <a:t> if</a:t>
            </a:r>
          </a:p>
          <a:p>
            <a:pPr marL="914400" lvl="1" indent="-457200">
              <a:buFont typeface="Arial"/>
              <a:buChar char="•"/>
            </a:pPr>
            <a:r>
              <a:rPr kumimoji="1" lang="en-US" altLang="ja-JP" sz="2800" i="1" dirty="0" smtClean="0">
                <a:latin typeface="Times New Roman"/>
                <a:cs typeface="Times New Roman"/>
              </a:rPr>
              <a:t>P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 </a:t>
            </a:r>
            <a:r>
              <a:rPr kumimoji="1" lang="en-US" altLang="ja-JP" sz="2800" dirty="0">
                <a:latin typeface="Calibri"/>
                <a:cs typeface="Calibri"/>
              </a:rPr>
              <a:t>is a prefix of</a:t>
            </a:r>
            <a:r>
              <a:rPr kumimoji="1" lang="en-US" altLang="ja-JP" sz="2800" dirty="0">
                <a:latin typeface="Times New Roman"/>
                <a:cs typeface="Times New Roman"/>
              </a:rPr>
              <a:t>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x</a:t>
            </a:r>
            <a:endParaRPr kumimoji="1" lang="en-US" altLang="ja-JP" sz="2800" i="1" dirty="0">
              <a:latin typeface="Times New Roman"/>
              <a:cs typeface="Times New Roman"/>
            </a:endParaRPr>
          </a:p>
          <a:p>
            <a:pPr marL="914400" lvl="1" indent="-457200">
              <a:buFont typeface="Arial"/>
              <a:buChar char="•"/>
            </a:pPr>
            <a:r>
              <a:rPr kumimoji="1" lang="en-US" altLang="ja-JP" sz="2800" i="1" dirty="0" smtClean="0">
                <a:latin typeface="Times New Roman"/>
                <a:cs typeface="Times New Roman"/>
              </a:rPr>
              <a:t>W</a:t>
            </a:r>
            <a:r>
              <a:rPr kumimoji="1" lang="en-US" altLang="ja-JP" sz="2800" i="1" baseline="-25000" dirty="0" smtClean="0">
                <a:latin typeface="Times New Roman"/>
                <a:cs typeface="Times New Roman"/>
              </a:rPr>
              <a:t>D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x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 </a:t>
            </a:r>
            <a:r>
              <a:rPr kumimoji="1" lang="en-US" altLang="ja-JP" sz="2800" dirty="0">
                <a:latin typeface="Times New Roman"/>
                <a:cs typeface="Times New Roman"/>
              </a:rPr>
              <a:t>≥ </a:t>
            </a:r>
            <a:r>
              <a:rPr kumimoji="1" lang="en-US" altLang="ja-JP" sz="2800" i="1" dirty="0">
                <a:latin typeface="Times New Roman"/>
                <a:cs typeface="Times New Roman"/>
              </a:rPr>
              <a:t>d</a:t>
            </a:r>
          </a:p>
          <a:p>
            <a:pPr marL="914400" lvl="1" indent="-457200">
              <a:buFont typeface="Arial"/>
              <a:buChar char="•"/>
            </a:pPr>
            <a:r>
              <a:rPr kumimoji="1" lang="en-US" altLang="ja-JP" sz="2800" i="1" dirty="0" smtClean="0">
                <a:latin typeface="Times New Roman"/>
                <a:cs typeface="Times New Roman"/>
              </a:rPr>
              <a:t>W</a:t>
            </a:r>
            <a:r>
              <a:rPr kumimoji="1" lang="en-US" altLang="ja-JP" sz="2800" i="1" baseline="-25000" dirty="0" smtClean="0">
                <a:latin typeface="Times New Roman"/>
                <a:cs typeface="Times New Roman"/>
              </a:rPr>
              <a:t>D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err="1" smtClean="0">
                <a:latin typeface="Times New Roman"/>
                <a:cs typeface="Times New Roman"/>
              </a:rPr>
              <a:t>xa</a:t>
            </a:r>
            <a:r>
              <a:rPr kumimoji="1" lang="en-US" altLang="ja-JP" sz="2800" dirty="0">
                <a:latin typeface="Times New Roman"/>
                <a:cs typeface="Times New Roman"/>
              </a:rPr>
              <a:t>) &lt;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d </a:t>
            </a:r>
            <a:r>
              <a:rPr kumimoji="1" lang="en-US" altLang="ja-JP" sz="2800" dirty="0" smtClean="0">
                <a:latin typeface="Calibri"/>
                <a:cs typeface="Calibri"/>
              </a:rPr>
              <a:t>for any character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a.</a:t>
            </a:r>
            <a:endParaRPr kumimoji="1" lang="en-US" altLang="ja-JP" sz="2800" i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08103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813185"/>
            <a:ext cx="8042276" cy="566353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Checking P’s</a:t>
            </a:r>
            <a:endParaRPr kumimoji="1" lang="ja-JP" altLang="en-US" dirty="0"/>
          </a:p>
        </p:txBody>
      </p:sp>
      <p:grpSp>
        <p:nvGrpSpPr>
          <p:cNvPr id="59" name="図形グループ 58"/>
          <p:cNvGrpSpPr/>
          <p:nvPr/>
        </p:nvGrpSpPr>
        <p:grpSpPr>
          <a:xfrm>
            <a:off x="3776931" y="2006282"/>
            <a:ext cx="5187690" cy="3583630"/>
            <a:chOff x="3711243" y="2006282"/>
            <a:chExt cx="5187690" cy="3583630"/>
          </a:xfrm>
        </p:grpSpPr>
        <p:sp>
          <p:nvSpPr>
            <p:cNvPr id="5" name="フリーフォーム 4"/>
            <p:cNvSpPr/>
            <p:nvPr/>
          </p:nvSpPr>
          <p:spPr>
            <a:xfrm>
              <a:off x="6266087" y="2049504"/>
              <a:ext cx="146900" cy="1349999"/>
            </a:xfrm>
            <a:custGeom>
              <a:avLst/>
              <a:gdLst>
                <a:gd name="connsiteX0" fmla="*/ 34558 w 146900"/>
                <a:gd name="connsiteY0" fmla="*/ 0 h 1019520"/>
                <a:gd name="connsiteX1" fmla="*/ 146874 w 146900"/>
                <a:gd name="connsiteY1" fmla="*/ 388800 h 1019520"/>
                <a:gd name="connsiteX2" fmla="*/ 25918 w 146900"/>
                <a:gd name="connsiteY2" fmla="*/ 578880 h 1019520"/>
                <a:gd name="connsiteX3" fmla="*/ 77756 w 146900"/>
                <a:gd name="connsiteY3" fmla="*/ 794880 h 1019520"/>
                <a:gd name="connsiteX4" fmla="*/ 0 w 146900"/>
                <a:gd name="connsiteY4" fmla="*/ 1019520 h 1019520"/>
                <a:gd name="connsiteX5" fmla="*/ 0 w 146900"/>
                <a:gd name="connsiteY5" fmla="*/ 1019520 h 1019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6900" h="1019520">
                  <a:moveTo>
                    <a:pt x="34558" y="0"/>
                  </a:moveTo>
                  <a:cubicBezTo>
                    <a:pt x="91436" y="146160"/>
                    <a:pt x="148314" y="292320"/>
                    <a:pt x="146874" y="388800"/>
                  </a:cubicBezTo>
                  <a:cubicBezTo>
                    <a:pt x="145434" y="485280"/>
                    <a:pt x="37438" y="511200"/>
                    <a:pt x="25918" y="578880"/>
                  </a:cubicBezTo>
                  <a:cubicBezTo>
                    <a:pt x="14398" y="646560"/>
                    <a:pt x="82076" y="721440"/>
                    <a:pt x="77756" y="794880"/>
                  </a:cubicBezTo>
                  <a:cubicBezTo>
                    <a:pt x="73436" y="868320"/>
                    <a:pt x="0" y="1019520"/>
                    <a:pt x="0" y="1019520"/>
                  </a:cubicBezTo>
                  <a:lnTo>
                    <a:pt x="0" y="1019520"/>
                  </a:ln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6759062" y="2006282"/>
              <a:ext cx="10502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i="1" dirty="0" smtClean="0">
                  <a:latin typeface="Times New Roman"/>
                  <a:cs typeface="Times New Roman"/>
                </a:rPr>
                <a:t>GST</a:t>
              </a:r>
              <a:r>
                <a:rPr kumimoji="1" lang="en-US" altLang="ja-JP" sz="2800" i="1" baseline="-25000" dirty="0" smtClean="0">
                  <a:latin typeface="Times New Roman"/>
                  <a:cs typeface="Times New Roman"/>
                </a:rPr>
                <a:t>D</a:t>
              </a:r>
              <a:endParaRPr kumimoji="1" lang="ja-JP" altLang="en-US" sz="28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7" name="二等辺三角形 6"/>
            <p:cNvSpPr/>
            <p:nvPr/>
          </p:nvSpPr>
          <p:spPr>
            <a:xfrm>
              <a:off x="3711243" y="2049505"/>
              <a:ext cx="5187690" cy="3537486"/>
            </a:xfrm>
            <a:prstGeom prst="triangle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 rot="16200000">
              <a:off x="6189154" y="4488442"/>
              <a:ext cx="139724" cy="1397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6328878" y="2589527"/>
              <a:ext cx="4301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i="1" dirty="0" smtClean="0">
                  <a:latin typeface="Times New Roman"/>
                  <a:cs typeface="Times New Roman"/>
                </a:rPr>
                <a:t>P</a:t>
              </a:r>
              <a:endParaRPr kumimoji="1" lang="ja-JP" altLang="en-US" sz="2800" dirty="0">
                <a:latin typeface="Times New Roman"/>
                <a:cs typeface="Times New Roman"/>
              </a:endParaRPr>
            </a:p>
          </p:txBody>
        </p:sp>
        <p:sp>
          <p:nvSpPr>
            <p:cNvPr id="11" name="二等辺三角形 10"/>
            <p:cNvSpPr/>
            <p:nvPr/>
          </p:nvSpPr>
          <p:spPr>
            <a:xfrm>
              <a:off x="4811799" y="3553365"/>
              <a:ext cx="2986577" cy="2036547"/>
            </a:xfrm>
            <a:prstGeom prst="triangle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6202420" y="3399504"/>
              <a:ext cx="169794" cy="169794"/>
            </a:xfrm>
            <a:prstGeom prst="ellipse">
              <a:avLst/>
            </a:prstGeom>
            <a:solidFill>
              <a:srgbClr val="FFFFFF"/>
            </a:solidFill>
            <a:ln w="38100" cmpd="dbl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7143638" y="2876141"/>
              <a:ext cx="9422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400" i="1" dirty="0" smtClean="0">
                  <a:latin typeface="Times New Roman"/>
                  <a:cs typeface="Times New Roman"/>
                </a:rPr>
                <a:t>L</a:t>
              </a:r>
              <a:r>
                <a:rPr kumimoji="1" lang="en-US" altLang="ja-JP" sz="2400" dirty="0" smtClean="0">
                  <a:latin typeface="Times New Roman"/>
                  <a:cs typeface="Times New Roman"/>
                </a:rPr>
                <a:t>(</a:t>
              </a:r>
              <a:r>
                <a:rPr kumimoji="1" lang="en-US" altLang="ja-JP" sz="2400" i="1" dirty="0">
                  <a:latin typeface="Times New Roman"/>
                  <a:cs typeface="Times New Roman"/>
                </a:rPr>
                <a:t>P</a:t>
              </a:r>
              <a:r>
                <a:rPr kumimoji="1" lang="en-US" altLang="ja-JP" sz="2400" dirty="0" smtClean="0">
                  <a:latin typeface="Times New Roman"/>
                  <a:cs typeface="Times New Roman"/>
                </a:rPr>
                <a:t>)</a:t>
              </a:r>
              <a:endParaRPr kumimoji="1" lang="ja-JP" altLang="en-US" sz="2400" dirty="0">
                <a:latin typeface="Times New Roman"/>
                <a:cs typeface="Times New Roman"/>
              </a:endParaRPr>
            </a:p>
          </p:txBody>
        </p:sp>
        <p:cxnSp>
          <p:nvCxnSpPr>
            <p:cNvPr id="15" name="直線矢印コネクタ 14"/>
            <p:cNvCxnSpPr/>
            <p:nvPr/>
          </p:nvCxnSpPr>
          <p:spPr>
            <a:xfrm flipH="1">
              <a:off x="6412987" y="3112747"/>
              <a:ext cx="867181" cy="286757"/>
            </a:xfrm>
            <a:prstGeom prst="straightConnector1">
              <a:avLst/>
            </a:prstGeom>
            <a:ln w="25400" cmpd="sng">
              <a:solidFill>
                <a:schemeClr val="tx1"/>
              </a:solidFill>
              <a:prstDash val="soli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フリーフォーム 47"/>
            <p:cNvSpPr/>
            <p:nvPr/>
          </p:nvSpPr>
          <p:spPr>
            <a:xfrm>
              <a:off x="6266087" y="3584750"/>
              <a:ext cx="146900" cy="903691"/>
            </a:xfrm>
            <a:custGeom>
              <a:avLst/>
              <a:gdLst>
                <a:gd name="connsiteX0" fmla="*/ 34558 w 146900"/>
                <a:gd name="connsiteY0" fmla="*/ 0 h 1019520"/>
                <a:gd name="connsiteX1" fmla="*/ 146874 w 146900"/>
                <a:gd name="connsiteY1" fmla="*/ 388800 h 1019520"/>
                <a:gd name="connsiteX2" fmla="*/ 25918 w 146900"/>
                <a:gd name="connsiteY2" fmla="*/ 578880 h 1019520"/>
                <a:gd name="connsiteX3" fmla="*/ 77756 w 146900"/>
                <a:gd name="connsiteY3" fmla="*/ 794880 h 1019520"/>
                <a:gd name="connsiteX4" fmla="*/ 0 w 146900"/>
                <a:gd name="connsiteY4" fmla="*/ 1019520 h 1019520"/>
                <a:gd name="connsiteX5" fmla="*/ 0 w 146900"/>
                <a:gd name="connsiteY5" fmla="*/ 1019520 h 1019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6900" h="1019520">
                  <a:moveTo>
                    <a:pt x="34558" y="0"/>
                  </a:moveTo>
                  <a:cubicBezTo>
                    <a:pt x="91436" y="146160"/>
                    <a:pt x="148314" y="292320"/>
                    <a:pt x="146874" y="388800"/>
                  </a:cubicBezTo>
                  <a:cubicBezTo>
                    <a:pt x="145434" y="485280"/>
                    <a:pt x="37438" y="511200"/>
                    <a:pt x="25918" y="578880"/>
                  </a:cubicBezTo>
                  <a:cubicBezTo>
                    <a:pt x="14398" y="646560"/>
                    <a:pt x="82076" y="721440"/>
                    <a:pt x="77756" y="794880"/>
                  </a:cubicBezTo>
                  <a:cubicBezTo>
                    <a:pt x="73436" y="868320"/>
                    <a:pt x="0" y="1019520"/>
                    <a:pt x="0" y="1019520"/>
                  </a:cubicBezTo>
                  <a:lnTo>
                    <a:pt x="0" y="1019520"/>
                  </a:ln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5853622" y="4093927"/>
              <a:ext cx="4529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800" i="1" dirty="0" smtClean="0">
                  <a:latin typeface="Times New Roman"/>
                  <a:cs typeface="Times New Roman"/>
                </a:rPr>
                <a:t>u</a:t>
              </a:r>
              <a:endParaRPr kumimoji="1" lang="ja-JP" altLang="en-US" sz="2800" i="1" dirty="0">
                <a:latin typeface="Times New Roman"/>
                <a:cs typeface="Times New Roman"/>
              </a:endParaRPr>
            </a:p>
          </p:txBody>
        </p:sp>
        <p:sp>
          <p:nvSpPr>
            <p:cNvPr id="50" name="円/楕円 49"/>
            <p:cNvSpPr/>
            <p:nvPr/>
          </p:nvSpPr>
          <p:spPr>
            <a:xfrm rot="16200000">
              <a:off x="4771125" y="4982688"/>
              <a:ext cx="139724" cy="1397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円/楕円 50"/>
            <p:cNvSpPr/>
            <p:nvPr/>
          </p:nvSpPr>
          <p:spPr>
            <a:xfrm rot="16200000">
              <a:off x="7616877" y="4826815"/>
              <a:ext cx="139724" cy="139724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53" name="曲線コネクタ 52"/>
            <p:cNvCxnSpPr>
              <a:stCxn id="8" idx="0"/>
              <a:endCxn id="50" idx="6"/>
            </p:cNvCxnSpPr>
            <p:nvPr/>
          </p:nvCxnSpPr>
          <p:spPr>
            <a:xfrm rot="10800000" flipV="1">
              <a:off x="4840988" y="4558304"/>
              <a:ext cx="1348167" cy="424384"/>
            </a:xfrm>
            <a:prstGeom prst="curvedConnector2">
              <a:avLst/>
            </a:prstGeom>
            <a:ln w="25400" cmpd="sng">
              <a:solidFill>
                <a:schemeClr val="tx1"/>
              </a:solidFill>
              <a:prstDash val="sys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曲線コネクタ 54"/>
            <p:cNvCxnSpPr>
              <a:stCxn id="8" idx="4"/>
              <a:endCxn id="51" idx="6"/>
            </p:cNvCxnSpPr>
            <p:nvPr/>
          </p:nvCxnSpPr>
          <p:spPr>
            <a:xfrm>
              <a:off x="6328878" y="4558304"/>
              <a:ext cx="1357861" cy="268511"/>
            </a:xfrm>
            <a:prstGeom prst="curvedConnector2">
              <a:avLst/>
            </a:prstGeom>
            <a:ln w="25400" cmpd="sng">
              <a:solidFill>
                <a:schemeClr val="tx1"/>
              </a:solidFill>
              <a:prstDash val="sys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図形グループ 62"/>
          <p:cNvGrpSpPr/>
          <p:nvPr/>
        </p:nvGrpSpPr>
        <p:grpSpPr>
          <a:xfrm>
            <a:off x="192445" y="1971687"/>
            <a:ext cx="4648804" cy="3516660"/>
            <a:chOff x="192445" y="1971687"/>
            <a:chExt cx="4648804" cy="3516660"/>
          </a:xfrm>
        </p:grpSpPr>
        <p:grpSp>
          <p:nvGrpSpPr>
            <p:cNvPr id="44" name="図形グループ 43"/>
            <p:cNvGrpSpPr/>
            <p:nvPr/>
          </p:nvGrpSpPr>
          <p:grpSpPr>
            <a:xfrm>
              <a:off x="290977" y="1971687"/>
              <a:ext cx="4550272" cy="3516660"/>
              <a:chOff x="220853" y="1933189"/>
              <a:chExt cx="4550272" cy="3516660"/>
            </a:xfrm>
          </p:grpSpPr>
          <p:sp>
            <p:nvSpPr>
              <p:cNvPr id="20" name="正方形/長方形 19"/>
              <p:cNvSpPr/>
              <p:nvPr/>
            </p:nvSpPr>
            <p:spPr>
              <a:xfrm>
                <a:off x="798957" y="3105883"/>
                <a:ext cx="1747551" cy="38836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28575" cmpd="sng">
                <a:solidFill>
                  <a:schemeClr val="accent5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en-US" altLang="ja-JP" sz="2400" dirty="0" err="1" smtClean="0">
                    <a:latin typeface="Times New Roman"/>
                    <a:cs typeface="Times New Roman"/>
                  </a:rPr>
                  <a:t>str</a:t>
                </a:r>
                <a:r>
                  <a:rPr kumimoji="1" lang="en-US" altLang="ja-JP" sz="2400" dirty="0" smtClean="0">
                    <a:latin typeface="Times New Roman"/>
                    <a:cs typeface="Times New Roman"/>
                  </a:rPr>
                  <a:t>(u1)</a:t>
                </a:r>
                <a:endParaRPr kumimoji="1" lang="ja-JP" altLang="en-US" sz="2400" dirty="0" smtClean="0">
                  <a:latin typeface="Times New Roman"/>
                  <a:cs typeface="Times New Roman"/>
                </a:endParaRPr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368526" y="3022736"/>
                <a:ext cx="2701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dirty="0">
                    <a:latin typeface="Times New Roman"/>
                    <a:cs typeface="Times New Roman"/>
                  </a:rPr>
                  <a:t>i</a:t>
                </a:r>
                <a:endParaRPr kumimoji="1" lang="ja-JP" altLang="en-US" sz="2400" baseline="-25000" dirty="0">
                  <a:latin typeface="Times New Roman"/>
                  <a:cs typeface="Times New Roman"/>
                </a:endParaRPr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798957" y="3776355"/>
                <a:ext cx="2857542" cy="38836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28575" cmpd="sng">
                <a:solidFill>
                  <a:schemeClr val="accent5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kumimoji="1" lang="ja-JP" altLang="en-US" sz="3200" dirty="0" smtClean="0">
                  <a:solidFill>
                    <a:srgbClr val="595959"/>
                  </a:solidFill>
                </a:endParaRPr>
              </a:p>
            </p:txBody>
          </p:sp>
          <p:sp>
            <p:nvSpPr>
              <p:cNvPr id="23" name="テキスト ボックス 22"/>
              <p:cNvSpPr txBox="1"/>
              <p:nvPr/>
            </p:nvSpPr>
            <p:spPr>
              <a:xfrm>
                <a:off x="368526" y="3685065"/>
                <a:ext cx="3385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dirty="0" smtClean="0">
                    <a:latin typeface="Times New Roman"/>
                    <a:cs typeface="Times New Roman"/>
                  </a:rPr>
                  <a:t>1</a:t>
                </a:r>
                <a:endParaRPr kumimoji="1" lang="ja-JP" altLang="en-US" sz="2400" dirty="0">
                  <a:latin typeface="Times New Roman"/>
                  <a:cs typeface="Times New Roman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798957" y="4438684"/>
                <a:ext cx="2244476" cy="38836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28575" cmpd="sng">
                <a:solidFill>
                  <a:schemeClr val="accent5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en-US" altLang="ja-JP" sz="2400" dirty="0" err="1" smtClean="0">
                    <a:latin typeface="Times New Roman"/>
                    <a:cs typeface="Times New Roman"/>
                  </a:rPr>
                  <a:t>str</a:t>
                </a:r>
                <a:r>
                  <a:rPr kumimoji="1" lang="en-US" altLang="ja-JP" sz="2400" dirty="0" smtClean="0">
                    <a:latin typeface="Times New Roman"/>
                    <a:cs typeface="Times New Roman"/>
                  </a:rPr>
                  <a:t>(u2)</a:t>
                </a:r>
                <a:endParaRPr kumimoji="1" lang="ja-JP" altLang="en-US" sz="2400" dirty="0" smtClean="0">
                  <a:latin typeface="Times New Roman"/>
                  <a:cs typeface="Times New Roman"/>
                </a:endParaRPr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>
                <a:off x="368526" y="4355537"/>
                <a:ext cx="3257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i="1" dirty="0">
                    <a:latin typeface="Times New Roman"/>
                    <a:cs typeface="Times New Roman"/>
                  </a:rPr>
                  <a:t>j</a:t>
                </a:r>
                <a:endParaRPr kumimoji="1" lang="ja-JP" altLang="en-US" sz="2400" baseline="-25000" dirty="0">
                  <a:latin typeface="Times New Roman"/>
                  <a:cs typeface="Times New Roman"/>
                </a:endParaRPr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849536" y="3818248"/>
                <a:ext cx="1174340" cy="293897"/>
              </a:xfrm>
              <a:prstGeom prst="rect">
                <a:avLst/>
              </a:prstGeom>
              <a:solidFill>
                <a:schemeClr val="bg1"/>
              </a:solidFill>
              <a:ln w="28575" cmpd="sng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kumimoji="1" lang="en-US" altLang="ja-JP" sz="2400" i="1" dirty="0" smtClean="0">
                    <a:latin typeface="Times New Roman"/>
                    <a:cs typeface="Times New Roman"/>
                  </a:rPr>
                  <a:t>P</a:t>
                </a:r>
                <a:endParaRPr kumimoji="1" lang="ja-JP" altLang="en-US" sz="2400" i="1" dirty="0">
                  <a:latin typeface="Times New Roman"/>
                  <a:cs typeface="Times New Roman"/>
                </a:endParaRPr>
              </a:p>
            </p:txBody>
          </p:sp>
          <p:sp>
            <p:nvSpPr>
              <p:cNvPr id="40" name="テキスト ボックス 39"/>
              <p:cNvSpPr txBox="1"/>
              <p:nvPr/>
            </p:nvSpPr>
            <p:spPr>
              <a:xfrm>
                <a:off x="220853" y="1933189"/>
                <a:ext cx="5781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dirty="0" smtClean="0">
                    <a:latin typeface="Times New Roman"/>
                    <a:cs typeface="Times New Roman"/>
                  </a:rPr>
                  <a:t>SA</a:t>
                </a:r>
                <a:endParaRPr kumimoji="1" lang="ja-JP" altLang="en-US" sz="2400" baseline="-25000" dirty="0">
                  <a:latin typeface="Times New Roman"/>
                  <a:cs typeface="Times New Roman"/>
                </a:endParaRPr>
              </a:p>
            </p:txBody>
          </p:sp>
          <p:sp>
            <p:nvSpPr>
              <p:cNvPr id="41" name="テキスト ボックス 40"/>
              <p:cNvSpPr txBox="1"/>
              <p:nvPr/>
            </p:nvSpPr>
            <p:spPr>
              <a:xfrm rot="5400000">
                <a:off x="367832" y="2467291"/>
                <a:ext cx="52147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…</a:t>
                </a:r>
                <a:endParaRPr kumimoji="1" lang="ja-JP" altLang="en-US" sz="2800" dirty="0"/>
              </a:p>
            </p:txBody>
          </p:sp>
          <p:sp>
            <p:nvSpPr>
              <p:cNvPr id="42" name="テキスト ボックス 41"/>
              <p:cNvSpPr txBox="1"/>
              <p:nvPr/>
            </p:nvSpPr>
            <p:spPr>
              <a:xfrm rot="5400000">
                <a:off x="367832" y="4927503"/>
                <a:ext cx="52147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 dirty="0" smtClean="0"/>
                  <a:t>…</a:t>
                </a:r>
                <a:endParaRPr kumimoji="1" lang="ja-JP" altLang="en-US" sz="2800" dirty="0"/>
              </a:p>
            </p:txBody>
          </p:sp>
          <p:sp>
            <p:nvSpPr>
              <p:cNvPr id="43" name="テキスト ボックス 42"/>
              <p:cNvSpPr txBox="1"/>
              <p:nvPr/>
            </p:nvSpPr>
            <p:spPr>
              <a:xfrm>
                <a:off x="3669291" y="3719288"/>
                <a:ext cx="110183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dirty="0" smtClean="0">
                    <a:latin typeface="Times New Roman"/>
                    <a:cs typeface="Times New Roman"/>
                  </a:rPr>
                  <a:t>= </a:t>
                </a:r>
                <a:r>
                  <a:rPr kumimoji="1" lang="en-US" altLang="ja-JP" sz="2400" dirty="0" err="1" smtClean="0">
                    <a:latin typeface="Times New Roman"/>
                    <a:cs typeface="Times New Roman"/>
                  </a:rPr>
                  <a:t>str</a:t>
                </a:r>
                <a:r>
                  <a:rPr kumimoji="1" lang="en-US" altLang="ja-JP" sz="2400" dirty="0" smtClean="0">
                    <a:latin typeface="Times New Roman"/>
                    <a:cs typeface="Times New Roman"/>
                  </a:rPr>
                  <a:t>(u)</a:t>
                </a:r>
                <a:endParaRPr kumimoji="1" lang="ja-JP" altLang="en-US" sz="2400" baseline="-25000" dirty="0">
                  <a:latin typeface="Times New Roman"/>
                  <a:cs typeface="Times New Roman"/>
                </a:endParaRPr>
              </a:p>
            </p:txBody>
          </p:sp>
        </p:grpSp>
        <p:sp>
          <p:nvSpPr>
            <p:cNvPr id="60" name="円/楕円 59"/>
            <p:cNvSpPr/>
            <p:nvPr/>
          </p:nvSpPr>
          <p:spPr>
            <a:xfrm rot="16200000">
              <a:off x="192445" y="3918417"/>
              <a:ext cx="139724" cy="1397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1" name="円/楕円 60"/>
            <p:cNvSpPr/>
            <p:nvPr/>
          </p:nvSpPr>
          <p:spPr>
            <a:xfrm rot="16200000">
              <a:off x="192445" y="3259780"/>
              <a:ext cx="139724" cy="1397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2" name="円/楕円 61"/>
            <p:cNvSpPr/>
            <p:nvPr/>
          </p:nvSpPr>
          <p:spPr>
            <a:xfrm rot="16200000">
              <a:off x="192445" y="4617147"/>
              <a:ext cx="139724" cy="139724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742877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813185"/>
            <a:ext cx="8042276" cy="686789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Checking P’s</a:t>
            </a:r>
            <a:endParaRPr kumimoji="1" lang="ja-JP" altLang="en-US" dirty="0"/>
          </a:p>
        </p:txBody>
      </p:sp>
      <p:grpSp>
        <p:nvGrpSpPr>
          <p:cNvPr id="4" name="図形グループ 3"/>
          <p:cNvGrpSpPr/>
          <p:nvPr/>
        </p:nvGrpSpPr>
        <p:grpSpPr>
          <a:xfrm>
            <a:off x="3776931" y="2006282"/>
            <a:ext cx="5187690" cy="3583630"/>
            <a:chOff x="3711243" y="2006282"/>
            <a:chExt cx="5187690" cy="3583630"/>
          </a:xfrm>
        </p:grpSpPr>
        <p:sp>
          <p:nvSpPr>
            <p:cNvPr id="5" name="フリーフォーム 4"/>
            <p:cNvSpPr/>
            <p:nvPr/>
          </p:nvSpPr>
          <p:spPr>
            <a:xfrm>
              <a:off x="6266087" y="2049504"/>
              <a:ext cx="146900" cy="1349999"/>
            </a:xfrm>
            <a:custGeom>
              <a:avLst/>
              <a:gdLst>
                <a:gd name="connsiteX0" fmla="*/ 34558 w 146900"/>
                <a:gd name="connsiteY0" fmla="*/ 0 h 1019520"/>
                <a:gd name="connsiteX1" fmla="*/ 146874 w 146900"/>
                <a:gd name="connsiteY1" fmla="*/ 388800 h 1019520"/>
                <a:gd name="connsiteX2" fmla="*/ 25918 w 146900"/>
                <a:gd name="connsiteY2" fmla="*/ 578880 h 1019520"/>
                <a:gd name="connsiteX3" fmla="*/ 77756 w 146900"/>
                <a:gd name="connsiteY3" fmla="*/ 794880 h 1019520"/>
                <a:gd name="connsiteX4" fmla="*/ 0 w 146900"/>
                <a:gd name="connsiteY4" fmla="*/ 1019520 h 1019520"/>
                <a:gd name="connsiteX5" fmla="*/ 0 w 146900"/>
                <a:gd name="connsiteY5" fmla="*/ 1019520 h 1019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6900" h="1019520">
                  <a:moveTo>
                    <a:pt x="34558" y="0"/>
                  </a:moveTo>
                  <a:cubicBezTo>
                    <a:pt x="91436" y="146160"/>
                    <a:pt x="148314" y="292320"/>
                    <a:pt x="146874" y="388800"/>
                  </a:cubicBezTo>
                  <a:cubicBezTo>
                    <a:pt x="145434" y="485280"/>
                    <a:pt x="37438" y="511200"/>
                    <a:pt x="25918" y="578880"/>
                  </a:cubicBezTo>
                  <a:cubicBezTo>
                    <a:pt x="14398" y="646560"/>
                    <a:pt x="82076" y="721440"/>
                    <a:pt x="77756" y="794880"/>
                  </a:cubicBezTo>
                  <a:cubicBezTo>
                    <a:pt x="73436" y="868320"/>
                    <a:pt x="0" y="1019520"/>
                    <a:pt x="0" y="1019520"/>
                  </a:cubicBezTo>
                  <a:lnTo>
                    <a:pt x="0" y="1019520"/>
                  </a:ln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6759062" y="2006282"/>
              <a:ext cx="10502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i="1" dirty="0" smtClean="0">
                  <a:latin typeface="Times New Roman"/>
                  <a:cs typeface="Times New Roman"/>
                </a:rPr>
                <a:t>GST</a:t>
              </a:r>
              <a:r>
                <a:rPr kumimoji="1" lang="en-US" altLang="ja-JP" sz="2800" i="1" baseline="-25000" dirty="0" smtClean="0">
                  <a:latin typeface="Times New Roman"/>
                  <a:cs typeface="Times New Roman"/>
                </a:rPr>
                <a:t>D</a:t>
              </a:r>
              <a:endParaRPr kumimoji="1" lang="ja-JP" altLang="en-US" sz="28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7" name="二等辺三角形 6"/>
            <p:cNvSpPr/>
            <p:nvPr/>
          </p:nvSpPr>
          <p:spPr>
            <a:xfrm>
              <a:off x="3711243" y="2049505"/>
              <a:ext cx="5187690" cy="3537486"/>
            </a:xfrm>
            <a:prstGeom prst="triangle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/楕円 7"/>
            <p:cNvSpPr/>
            <p:nvPr/>
          </p:nvSpPr>
          <p:spPr>
            <a:xfrm rot="16200000">
              <a:off x="6189154" y="4488442"/>
              <a:ext cx="139724" cy="1397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6328878" y="2589527"/>
              <a:ext cx="4301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i="1" dirty="0" smtClean="0">
                  <a:latin typeface="Times New Roman"/>
                  <a:cs typeface="Times New Roman"/>
                </a:rPr>
                <a:t>P</a:t>
              </a:r>
              <a:endParaRPr kumimoji="1" lang="ja-JP" altLang="en-US" sz="2800" dirty="0">
                <a:latin typeface="Times New Roman"/>
                <a:cs typeface="Times New Roman"/>
              </a:endParaRPr>
            </a:p>
          </p:txBody>
        </p:sp>
        <p:sp>
          <p:nvSpPr>
            <p:cNvPr id="10" name="二等辺三角形 9"/>
            <p:cNvSpPr/>
            <p:nvPr/>
          </p:nvSpPr>
          <p:spPr>
            <a:xfrm>
              <a:off x="4811799" y="3553365"/>
              <a:ext cx="2986577" cy="2036547"/>
            </a:xfrm>
            <a:prstGeom prst="triangle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6202420" y="3399504"/>
              <a:ext cx="169794" cy="169794"/>
            </a:xfrm>
            <a:prstGeom prst="ellipse">
              <a:avLst/>
            </a:prstGeom>
            <a:solidFill>
              <a:srgbClr val="FFFFFF"/>
            </a:solidFill>
            <a:ln w="38100" cmpd="dbl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7143638" y="2876141"/>
              <a:ext cx="9422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400" i="1" dirty="0" smtClean="0">
                  <a:latin typeface="Times New Roman"/>
                  <a:cs typeface="Times New Roman"/>
                </a:rPr>
                <a:t>L</a:t>
              </a:r>
              <a:r>
                <a:rPr kumimoji="1" lang="en-US" altLang="ja-JP" sz="2400" dirty="0" smtClean="0">
                  <a:latin typeface="Times New Roman"/>
                  <a:cs typeface="Times New Roman"/>
                </a:rPr>
                <a:t>(</a:t>
              </a:r>
              <a:r>
                <a:rPr kumimoji="1" lang="en-US" altLang="ja-JP" sz="2400" i="1" dirty="0">
                  <a:latin typeface="Times New Roman"/>
                  <a:cs typeface="Times New Roman"/>
                </a:rPr>
                <a:t>P</a:t>
              </a:r>
              <a:r>
                <a:rPr kumimoji="1" lang="en-US" altLang="ja-JP" sz="2400" dirty="0" smtClean="0">
                  <a:latin typeface="Times New Roman"/>
                  <a:cs typeface="Times New Roman"/>
                </a:rPr>
                <a:t>)</a:t>
              </a:r>
              <a:endParaRPr kumimoji="1" lang="ja-JP" altLang="en-US" sz="2400" dirty="0">
                <a:latin typeface="Times New Roman"/>
                <a:cs typeface="Times New Roman"/>
              </a:endParaRPr>
            </a:p>
          </p:txBody>
        </p:sp>
        <p:cxnSp>
          <p:nvCxnSpPr>
            <p:cNvPr id="13" name="直線矢印コネクタ 12"/>
            <p:cNvCxnSpPr/>
            <p:nvPr/>
          </p:nvCxnSpPr>
          <p:spPr>
            <a:xfrm flipH="1">
              <a:off x="6412987" y="3112747"/>
              <a:ext cx="867181" cy="286757"/>
            </a:xfrm>
            <a:prstGeom prst="straightConnector1">
              <a:avLst/>
            </a:prstGeom>
            <a:ln w="25400" cmpd="sng">
              <a:solidFill>
                <a:schemeClr val="tx1"/>
              </a:solidFill>
              <a:prstDash val="soli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フリーフォーム 13"/>
            <p:cNvSpPr/>
            <p:nvPr/>
          </p:nvSpPr>
          <p:spPr>
            <a:xfrm>
              <a:off x="6266087" y="3584750"/>
              <a:ext cx="146900" cy="903691"/>
            </a:xfrm>
            <a:custGeom>
              <a:avLst/>
              <a:gdLst>
                <a:gd name="connsiteX0" fmla="*/ 34558 w 146900"/>
                <a:gd name="connsiteY0" fmla="*/ 0 h 1019520"/>
                <a:gd name="connsiteX1" fmla="*/ 146874 w 146900"/>
                <a:gd name="connsiteY1" fmla="*/ 388800 h 1019520"/>
                <a:gd name="connsiteX2" fmla="*/ 25918 w 146900"/>
                <a:gd name="connsiteY2" fmla="*/ 578880 h 1019520"/>
                <a:gd name="connsiteX3" fmla="*/ 77756 w 146900"/>
                <a:gd name="connsiteY3" fmla="*/ 794880 h 1019520"/>
                <a:gd name="connsiteX4" fmla="*/ 0 w 146900"/>
                <a:gd name="connsiteY4" fmla="*/ 1019520 h 1019520"/>
                <a:gd name="connsiteX5" fmla="*/ 0 w 146900"/>
                <a:gd name="connsiteY5" fmla="*/ 1019520 h 1019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6900" h="1019520">
                  <a:moveTo>
                    <a:pt x="34558" y="0"/>
                  </a:moveTo>
                  <a:cubicBezTo>
                    <a:pt x="91436" y="146160"/>
                    <a:pt x="148314" y="292320"/>
                    <a:pt x="146874" y="388800"/>
                  </a:cubicBezTo>
                  <a:cubicBezTo>
                    <a:pt x="145434" y="485280"/>
                    <a:pt x="37438" y="511200"/>
                    <a:pt x="25918" y="578880"/>
                  </a:cubicBezTo>
                  <a:cubicBezTo>
                    <a:pt x="14398" y="646560"/>
                    <a:pt x="82076" y="721440"/>
                    <a:pt x="77756" y="794880"/>
                  </a:cubicBezTo>
                  <a:cubicBezTo>
                    <a:pt x="73436" y="868320"/>
                    <a:pt x="0" y="1019520"/>
                    <a:pt x="0" y="1019520"/>
                  </a:cubicBezTo>
                  <a:lnTo>
                    <a:pt x="0" y="1019520"/>
                  </a:lnTo>
                </a:path>
              </a:pathLst>
            </a:custGeom>
            <a:ln w="1270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5853622" y="4093927"/>
              <a:ext cx="4529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800" i="1" dirty="0" smtClean="0">
                  <a:latin typeface="Times New Roman"/>
                  <a:cs typeface="Times New Roman"/>
                </a:rPr>
                <a:t>u</a:t>
              </a:r>
              <a:endParaRPr kumimoji="1" lang="ja-JP" altLang="en-US" sz="2800" i="1" dirty="0">
                <a:latin typeface="Times New Roman"/>
                <a:cs typeface="Times New Roman"/>
              </a:endParaRPr>
            </a:p>
          </p:txBody>
        </p:sp>
        <p:sp>
          <p:nvSpPr>
            <p:cNvPr id="16" name="円/楕円 15"/>
            <p:cNvSpPr/>
            <p:nvPr/>
          </p:nvSpPr>
          <p:spPr>
            <a:xfrm rot="16200000">
              <a:off x="4771125" y="4982688"/>
              <a:ext cx="139724" cy="1397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円/楕円 16"/>
            <p:cNvSpPr/>
            <p:nvPr/>
          </p:nvSpPr>
          <p:spPr>
            <a:xfrm rot="16200000">
              <a:off x="6927177" y="5122412"/>
              <a:ext cx="139724" cy="139724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8" name="曲線コネクタ 17"/>
            <p:cNvCxnSpPr>
              <a:stCxn id="8" idx="0"/>
              <a:endCxn id="16" idx="6"/>
            </p:cNvCxnSpPr>
            <p:nvPr/>
          </p:nvCxnSpPr>
          <p:spPr>
            <a:xfrm rot="10800000" flipV="1">
              <a:off x="4840988" y="4558304"/>
              <a:ext cx="1348167" cy="424384"/>
            </a:xfrm>
            <a:prstGeom prst="curvedConnector2">
              <a:avLst/>
            </a:prstGeom>
            <a:ln w="25400" cmpd="sng">
              <a:solidFill>
                <a:schemeClr val="tx1"/>
              </a:solidFill>
              <a:prstDash val="sys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曲線コネクタ 18"/>
            <p:cNvCxnSpPr>
              <a:stCxn id="8" idx="4"/>
              <a:endCxn id="17" idx="6"/>
            </p:cNvCxnSpPr>
            <p:nvPr/>
          </p:nvCxnSpPr>
          <p:spPr>
            <a:xfrm>
              <a:off x="6328878" y="4558304"/>
              <a:ext cx="668161" cy="564108"/>
            </a:xfrm>
            <a:prstGeom prst="curvedConnector2">
              <a:avLst/>
            </a:prstGeom>
            <a:ln w="25400" cmpd="sng">
              <a:solidFill>
                <a:schemeClr val="tx1"/>
              </a:solidFill>
              <a:prstDash val="sys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図形グループ 37"/>
          <p:cNvGrpSpPr/>
          <p:nvPr/>
        </p:nvGrpSpPr>
        <p:grpSpPr>
          <a:xfrm>
            <a:off x="192445" y="1971687"/>
            <a:ext cx="4648804" cy="3516660"/>
            <a:chOff x="192445" y="1971687"/>
            <a:chExt cx="4648804" cy="3516660"/>
          </a:xfrm>
        </p:grpSpPr>
        <p:sp>
          <p:nvSpPr>
            <p:cNvPr id="25" name="正方形/長方形 24"/>
            <p:cNvSpPr/>
            <p:nvPr/>
          </p:nvSpPr>
          <p:spPr>
            <a:xfrm>
              <a:off x="869081" y="3144381"/>
              <a:ext cx="1747551" cy="38836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mpd="sng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2400" dirty="0" err="1" smtClean="0">
                  <a:latin typeface="Times New Roman"/>
                  <a:cs typeface="Times New Roman"/>
                </a:rPr>
                <a:t>str</a:t>
              </a:r>
              <a:r>
                <a:rPr kumimoji="1" lang="en-US" altLang="ja-JP" sz="2400" dirty="0" smtClean="0">
                  <a:latin typeface="Times New Roman"/>
                  <a:cs typeface="Times New Roman"/>
                </a:rPr>
                <a:t>(u1)</a:t>
              </a:r>
              <a:endParaRPr kumimoji="1" lang="ja-JP" altLang="en-US" sz="2400" dirty="0" smtClean="0">
                <a:latin typeface="Times New Roman"/>
                <a:cs typeface="Times New Roman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438650" y="3061234"/>
              <a:ext cx="2701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Times New Roman"/>
                  <a:cs typeface="Times New Roman"/>
                </a:rPr>
                <a:t>i</a:t>
              </a:r>
              <a:endParaRPr kumimoji="1" lang="ja-JP" altLang="en-US" sz="24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869081" y="3814853"/>
              <a:ext cx="2857542" cy="38836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mpd="sng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438650" y="3723563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Times New Roman"/>
                  <a:cs typeface="Times New Roman"/>
                </a:rPr>
                <a:t>1</a:t>
              </a:r>
              <a:endParaRPr kumimoji="1" lang="ja-JP" altLang="en-US" sz="2400" dirty="0">
                <a:latin typeface="Times New Roman"/>
                <a:cs typeface="Times New Roman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869081" y="4477182"/>
              <a:ext cx="2244476" cy="38836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mpd="sng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2400" dirty="0" smtClean="0">
                <a:latin typeface="Times New Roman"/>
                <a:cs typeface="Times New Roman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438650" y="4394035"/>
              <a:ext cx="3257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i="1" dirty="0">
                  <a:latin typeface="Times New Roman"/>
                  <a:cs typeface="Times New Roman"/>
                </a:rPr>
                <a:t>j</a:t>
              </a:r>
              <a:endParaRPr kumimoji="1" lang="ja-JP" altLang="en-US" sz="24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919660" y="3856746"/>
              <a:ext cx="1174340" cy="293897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2400" i="1" dirty="0" smtClean="0">
                  <a:latin typeface="Times New Roman"/>
                  <a:cs typeface="Times New Roman"/>
                </a:rPr>
                <a:t>P</a:t>
              </a:r>
              <a:endParaRPr kumimoji="1" lang="ja-JP" altLang="en-US" sz="2400" i="1" dirty="0">
                <a:latin typeface="Times New Roman"/>
                <a:cs typeface="Times New Roman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290977" y="1971687"/>
              <a:ext cx="57810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Times New Roman"/>
                  <a:cs typeface="Times New Roman"/>
                </a:rPr>
                <a:t>SA</a:t>
              </a:r>
              <a:endParaRPr kumimoji="1" lang="ja-JP" altLang="en-US" sz="24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 rot="5400000">
              <a:off x="437956" y="2505789"/>
              <a:ext cx="52147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…</a:t>
              </a:r>
              <a:endParaRPr kumimoji="1" lang="ja-JP" altLang="en-US" sz="2800" dirty="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 rot="5400000">
              <a:off x="437956" y="4966001"/>
              <a:ext cx="52147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800" dirty="0" smtClean="0"/>
                <a:t>…</a:t>
              </a:r>
              <a:endParaRPr kumimoji="1" lang="ja-JP" altLang="en-US" sz="2800" dirty="0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3739415" y="3757786"/>
              <a:ext cx="11018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Times New Roman"/>
                  <a:cs typeface="Times New Roman"/>
                </a:rPr>
                <a:t>= </a:t>
              </a:r>
              <a:r>
                <a:rPr kumimoji="1" lang="en-US" altLang="ja-JP" sz="2400" dirty="0" err="1" smtClean="0">
                  <a:latin typeface="Times New Roman"/>
                  <a:cs typeface="Times New Roman"/>
                </a:rPr>
                <a:t>str</a:t>
              </a:r>
              <a:r>
                <a:rPr kumimoji="1" lang="en-US" altLang="ja-JP" sz="2400" dirty="0" smtClean="0">
                  <a:latin typeface="Times New Roman"/>
                  <a:cs typeface="Times New Roman"/>
                </a:rPr>
                <a:t>(u)</a:t>
              </a:r>
              <a:endParaRPr kumimoji="1" lang="ja-JP" altLang="en-US" sz="24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22" name="円/楕円 21"/>
            <p:cNvSpPr/>
            <p:nvPr/>
          </p:nvSpPr>
          <p:spPr>
            <a:xfrm rot="16200000">
              <a:off x="192445" y="3918417"/>
              <a:ext cx="139724" cy="139724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円/楕円 22"/>
            <p:cNvSpPr/>
            <p:nvPr/>
          </p:nvSpPr>
          <p:spPr>
            <a:xfrm rot="16200000">
              <a:off x="192445" y="3259780"/>
              <a:ext cx="139724" cy="139724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円/楕円 23"/>
            <p:cNvSpPr/>
            <p:nvPr/>
          </p:nvSpPr>
          <p:spPr>
            <a:xfrm rot="16200000">
              <a:off x="192445" y="4617147"/>
              <a:ext cx="139724" cy="139724"/>
            </a:xfrm>
            <a:prstGeom prst="ellipse">
              <a:avLst/>
            </a:prstGeom>
            <a:solidFill>
              <a:srgbClr val="008000"/>
            </a:solidFill>
            <a:ln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919660" y="4524789"/>
              <a:ext cx="1174340" cy="293897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2400" i="1" dirty="0" smtClean="0">
                  <a:latin typeface="Times New Roman"/>
                  <a:cs typeface="Times New Roman"/>
                </a:rPr>
                <a:t>P</a:t>
              </a:r>
              <a:endParaRPr kumimoji="1" lang="ja-JP" altLang="en-US" sz="2400" i="1" dirty="0">
                <a:latin typeface="Times New Roman"/>
                <a:cs typeface="Times New Roman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3135453" y="4429092"/>
              <a:ext cx="12557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Times New Roman"/>
                  <a:cs typeface="Times New Roman"/>
                </a:rPr>
                <a:t>= </a:t>
              </a:r>
              <a:r>
                <a:rPr kumimoji="1" lang="en-US" altLang="ja-JP" sz="2400" dirty="0" err="1" smtClean="0">
                  <a:latin typeface="Times New Roman"/>
                  <a:cs typeface="Times New Roman"/>
                </a:rPr>
                <a:t>str</a:t>
              </a:r>
              <a:r>
                <a:rPr kumimoji="1" lang="en-US" altLang="ja-JP" sz="2400" dirty="0" smtClean="0">
                  <a:latin typeface="Times New Roman"/>
                  <a:cs typeface="Times New Roman"/>
                </a:rPr>
                <a:t>(u2)</a:t>
              </a:r>
              <a:endParaRPr kumimoji="1" lang="ja-JP" altLang="en-US" sz="2400" baseline="-25000" dirty="0">
                <a:latin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22774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smtClean="0">
                <a:latin typeface="Times New Roman"/>
                <a:cs typeface="Times New Roman"/>
              </a:rPr>
              <a:t>≤ ≥ &lt; &gt; ≺ ≻ ≼ ≽ </a:t>
            </a:r>
            <a:r>
              <a:rPr lang="en-US" altLang="ja-JP" dirty="0">
                <a:latin typeface="Times New Roman"/>
                <a:cs typeface="Times New Roman"/>
              </a:rPr>
              <a:t>≠</a:t>
            </a:r>
            <a:endParaRPr kumimoji="1" lang="en-US" altLang="ja-JP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altLang="ja-JP" dirty="0" smtClean="0">
                <a:latin typeface="Times New Roman"/>
                <a:cs typeface="Times New Roman"/>
              </a:rPr>
              <a:t>∈ ∉ ∑ ∅ ∀ ∃ ⇔</a:t>
            </a:r>
            <a:endParaRPr kumimoji="1" lang="ja-JP" altLang="en-US" dirty="0">
              <a:latin typeface="Times New Roman"/>
              <a:cs typeface="Times New Roman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symbol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3135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813184"/>
            <a:ext cx="8042276" cy="59601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4000" spc="1500" dirty="0" smtClean="0"/>
              <a:t>P=</a:t>
            </a:r>
            <a:r>
              <a:rPr kumimoji="1" lang="en-US" altLang="ja-JP" sz="4000" spc="1500" dirty="0" err="1" smtClean="0"/>
              <a:t>aa,d</a:t>
            </a:r>
            <a:r>
              <a:rPr kumimoji="1" lang="en-US" altLang="ja-JP" sz="4000" spc="1500" dirty="0" smtClean="0"/>
              <a:t>=2 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z="4000" spc="1500" dirty="0" smtClean="0"/>
              <a:t> </a:t>
            </a:r>
            <a:r>
              <a:rPr kumimoji="1" lang="en-US" altLang="ja-JP" sz="4000" spc="1500" dirty="0" err="1" smtClean="0"/>
              <a:t>ababaabaaaacb</a:t>
            </a:r>
            <a:endParaRPr kumimoji="1" lang="en-US" altLang="ja-JP" sz="4000" spc="1500" dirty="0" smtClean="0"/>
          </a:p>
          <a:p>
            <a:pPr marL="0" indent="0">
              <a:buNone/>
            </a:pPr>
            <a:endParaRPr kumimoji="1" lang="en-US" altLang="ja-JP" sz="4000" spc="1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ja-JP" sz="4000" spc="1500" dirty="0" smtClean="0"/>
              <a:t> </a:t>
            </a:r>
            <a:r>
              <a:rPr lang="en-US" altLang="ja-JP" sz="4000" spc="1500" dirty="0" err="1" smtClean="0"/>
              <a:t>cbaabacabaabc</a:t>
            </a:r>
            <a:endParaRPr lang="en-US" altLang="ja-JP" sz="4000" spc="1500" dirty="0" smtClean="0"/>
          </a:p>
          <a:p>
            <a:pPr marL="0" indent="0">
              <a:buNone/>
            </a:pPr>
            <a:endParaRPr lang="en-US" altLang="ja-JP" sz="4000" spc="1500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z="4000" spc="1500" dirty="0" smtClean="0"/>
              <a:t> </a:t>
            </a:r>
            <a:r>
              <a:rPr kumimoji="1" lang="en-US" altLang="ja-JP" sz="4000" spc="1500" dirty="0" err="1" smtClean="0"/>
              <a:t>bbabaaca</a:t>
            </a:r>
            <a:endParaRPr kumimoji="1" lang="ja-JP" altLang="en-US" sz="4000" spc="15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具体例（案）</a:t>
            </a:r>
            <a:endParaRPr kumimoji="1" lang="ja-JP" altLang="en-US" dirty="0"/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2741084" y="2529411"/>
            <a:ext cx="2137831" cy="0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1803402" y="4237561"/>
            <a:ext cx="2137831" cy="0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>
            <a:off x="2326217" y="2660645"/>
            <a:ext cx="2137831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4442882" y="4089399"/>
            <a:ext cx="2137831" cy="0"/>
          </a:xfrm>
          <a:prstGeom prst="straightConnector1">
            <a:avLst/>
          </a:prstGeom>
          <a:ln w="28575" cmpd="sng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1803402" y="2813045"/>
            <a:ext cx="2137831" cy="0"/>
          </a:xfrm>
          <a:prstGeom prst="straightConnector1">
            <a:avLst/>
          </a:prstGeom>
          <a:ln w="28575" cmpd="sng">
            <a:solidFill>
              <a:srgbClr val="008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1824568" y="5844116"/>
            <a:ext cx="2137831" cy="0"/>
          </a:xfrm>
          <a:prstGeom prst="straightConnector1">
            <a:avLst/>
          </a:prstGeom>
          <a:ln w="28575" cmpd="sng">
            <a:solidFill>
              <a:srgbClr val="008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3158063" y="2385478"/>
            <a:ext cx="1720852" cy="0"/>
          </a:xfrm>
          <a:prstGeom prst="straightConnector1">
            <a:avLst/>
          </a:prstGeom>
          <a:ln w="28575" cmpd="sng">
            <a:solidFill>
              <a:srgbClr val="660066"/>
            </a:solidFill>
            <a:prstDash val="solid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2220381" y="4089399"/>
            <a:ext cx="1720852" cy="0"/>
          </a:xfrm>
          <a:prstGeom prst="straightConnector1">
            <a:avLst/>
          </a:prstGeom>
          <a:ln w="28575" cmpd="sng">
            <a:solidFill>
              <a:srgbClr val="660066"/>
            </a:solidFill>
            <a:prstDash val="solid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5363629" y="2385478"/>
            <a:ext cx="1314454" cy="0"/>
          </a:xfrm>
          <a:prstGeom prst="straightConnector1">
            <a:avLst/>
          </a:prstGeom>
          <a:ln w="28575" cmpd="sng">
            <a:solidFill>
              <a:srgbClr val="FFFF00"/>
            </a:solidFill>
            <a:prstDash val="solid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3149594" y="5988045"/>
            <a:ext cx="1314454" cy="0"/>
          </a:xfrm>
          <a:prstGeom prst="straightConnector1">
            <a:avLst/>
          </a:prstGeom>
          <a:ln w="28575" cmpd="sng">
            <a:solidFill>
              <a:srgbClr val="FFFF00"/>
            </a:solidFill>
            <a:prstDash val="solid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5363629" y="2539994"/>
            <a:ext cx="1314454" cy="0"/>
          </a:xfrm>
          <a:prstGeom prst="straightConnector1">
            <a:avLst/>
          </a:prstGeom>
          <a:ln w="28575" cmpd="sng">
            <a:solidFill>
              <a:srgbClr val="FF66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3139012" y="6163727"/>
            <a:ext cx="1314454" cy="0"/>
          </a:xfrm>
          <a:prstGeom prst="straightConnector1">
            <a:avLst/>
          </a:prstGeom>
          <a:ln w="28575" cmpd="sng">
            <a:solidFill>
              <a:srgbClr val="FF66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479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 rot="20862124">
            <a:off x="2479783" y="2590747"/>
            <a:ext cx="2734484" cy="388435"/>
          </a:xfrm>
          <a:prstGeom prst="rect">
            <a:avLst/>
          </a:prstGeom>
          <a:solidFill>
            <a:srgbClr val="F3C8A5"/>
          </a:solidFill>
          <a:ln w="28575" cmpd="sng">
            <a:noFill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549275" y="813185"/>
            <a:ext cx="8042276" cy="56635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Each answer corresponds to a branching node in </a:t>
            </a:r>
            <a:r>
              <a:rPr kumimoji="1" lang="en-US" altLang="ja-JP" i="1" dirty="0" smtClean="0">
                <a:latin typeface="Times New Roman"/>
                <a:cs typeface="Times New Roman"/>
              </a:rPr>
              <a:t>GST</a:t>
            </a:r>
            <a:r>
              <a:rPr kumimoji="1" lang="en-US" altLang="ja-JP" i="1" baseline="-25000" dirty="0" smtClean="0">
                <a:latin typeface="Times New Roman"/>
                <a:cs typeface="Times New Roman"/>
              </a:rPr>
              <a:t>D</a:t>
            </a:r>
            <a:r>
              <a:rPr kumimoji="1" lang="en-US" altLang="ja-JP" dirty="0" smtClean="0"/>
              <a:t>. 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i="1" dirty="0"/>
              <a:t>d</a:t>
            </a:r>
            <a:r>
              <a:rPr lang="en-US" altLang="ja-JP" dirty="0"/>
              <a:t>-Right-Maximal</a:t>
            </a:r>
            <a:r>
              <a:rPr lang="ja-JP" altLang="en-US" dirty="0"/>
              <a:t> </a:t>
            </a:r>
            <a:r>
              <a:rPr lang="en-US" altLang="ja-JP" dirty="0"/>
              <a:t>Generic</a:t>
            </a:r>
            <a:r>
              <a:rPr lang="ja-JP" altLang="en-US" dirty="0"/>
              <a:t> </a:t>
            </a:r>
            <a:r>
              <a:rPr lang="en-US" altLang="ja-JP" dirty="0"/>
              <a:t>Words</a:t>
            </a:r>
            <a:endParaRPr kumimoji="1" lang="ja-JP" altLang="en-US" dirty="0"/>
          </a:p>
        </p:txBody>
      </p:sp>
      <p:grpSp>
        <p:nvGrpSpPr>
          <p:cNvPr id="2" name="図形グループ 1"/>
          <p:cNvGrpSpPr/>
          <p:nvPr/>
        </p:nvGrpSpPr>
        <p:grpSpPr>
          <a:xfrm>
            <a:off x="82578" y="2245600"/>
            <a:ext cx="8886961" cy="3922728"/>
            <a:chOff x="82578" y="2409835"/>
            <a:chExt cx="8886961" cy="3922728"/>
          </a:xfrm>
        </p:grpSpPr>
        <p:sp>
          <p:nvSpPr>
            <p:cNvPr id="5" name="円/楕円 4"/>
            <p:cNvSpPr/>
            <p:nvPr/>
          </p:nvSpPr>
          <p:spPr>
            <a:xfrm>
              <a:off x="5293292" y="2559577"/>
              <a:ext cx="193509" cy="193509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4151744" y="2842877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6827889" y="4236339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8243951" y="4236339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cxnSp>
          <p:nvCxnSpPr>
            <p:cNvPr id="14" name="直線コネクタ 13"/>
            <p:cNvCxnSpPr>
              <a:stCxn id="5" idx="4"/>
              <a:endCxn id="6" idx="7"/>
            </p:cNvCxnSpPr>
            <p:nvPr/>
          </p:nvCxnSpPr>
          <p:spPr>
            <a:xfrm flipH="1">
              <a:off x="4241482" y="2753086"/>
              <a:ext cx="1148565" cy="105188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>
              <a:stCxn id="5" idx="4"/>
              <a:endCxn id="11" idx="0"/>
            </p:cNvCxnSpPr>
            <p:nvPr/>
          </p:nvCxnSpPr>
          <p:spPr>
            <a:xfrm>
              <a:off x="5390047" y="2753086"/>
              <a:ext cx="1490410" cy="1483253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>
              <a:stCxn id="5" idx="4"/>
              <a:endCxn id="12" idx="1"/>
            </p:cNvCxnSpPr>
            <p:nvPr/>
          </p:nvCxnSpPr>
          <p:spPr>
            <a:xfrm>
              <a:off x="5390047" y="2753086"/>
              <a:ext cx="2869301" cy="1498650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円/楕円 19"/>
            <p:cNvSpPr/>
            <p:nvPr/>
          </p:nvSpPr>
          <p:spPr>
            <a:xfrm>
              <a:off x="2210818" y="3395725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4820282" y="4236339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5688030" y="4236339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cxnSp>
          <p:nvCxnSpPr>
            <p:cNvPr id="24" name="直線コネクタ 23"/>
            <p:cNvCxnSpPr>
              <a:stCxn id="6" idx="4"/>
              <a:endCxn id="20" idx="7"/>
            </p:cNvCxnSpPr>
            <p:nvPr/>
          </p:nvCxnSpPr>
          <p:spPr>
            <a:xfrm flipH="1">
              <a:off x="2300556" y="2948012"/>
              <a:ext cx="1903756" cy="463110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>
              <a:stCxn id="6" idx="4"/>
              <a:endCxn id="21" idx="0"/>
            </p:cNvCxnSpPr>
            <p:nvPr/>
          </p:nvCxnSpPr>
          <p:spPr>
            <a:xfrm>
              <a:off x="4204312" y="2948012"/>
              <a:ext cx="668538" cy="1288327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>
              <a:stCxn id="6" idx="4"/>
              <a:endCxn id="22" idx="1"/>
            </p:cNvCxnSpPr>
            <p:nvPr/>
          </p:nvCxnSpPr>
          <p:spPr>
            <a:xfrm>
              <a:off x="4204312" y="2948012"/>
              <a:ext cx="1499115" cy="1303724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円/楕円 30"/>
            <p:cNvSpPr>
              <a:spLocks noChangeAspect="1"/>
            </p:cNvSpPr>
            <p:nvPr/>
          </p:nvSpPr>
          <p:spPr>
            <a:xfrm>
              <a:off x="2752317" y="6044563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2</a:t>
              </a:r>
              <a:endParaRPr kumimoji="1" lang="ja-JP" altLang="en-US" dirty="0" smtClean="0"/>
            </a:p>
          </p:txBody>
        </p:sp>
        <p:sp>
          <p:nvSpPr>
            <p:cNvPr id="32" name="円/楕円 31"/>
            <p:cNvSpPr/>
            <p:nvPr/>
          </p:nvSpPr>
          <p:spPr>
            <a:xfrm>
              <a:off x="5688030" y="3519727"/>
              <a:ext cx="193509" cy="193509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cxnSp>
          <p:nvCxnSpPr>
            <p:cNvPr id="34" name="直線コネクタ 33"/>
            <p:cNvCxnSpPr>
              <a:stCxn id="6" idx="4"/>
              <a:endCxn id="32" idx="1"/>
            </p:cNvCxnSpPr>
            <p:nvPr/>
          </p:nvCxnSpPr>
          <p:spPr>
            <a:xfrm>
              <a:off x="4204312" y="2948012"/>
              <a:ext cx="1512057" cy="600054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テキスト ボックス 34"/>
            <p:cNvSpPr txBox="1"/>
            <p:nvPr/>
          </p:nvSpPr>
          <p:spPr>
            <a:xfrm>
              <a:off x="4645355" y="2409835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 rot="4758989">
              <a:off x="865006" y="4806295"/>
              <a:ext cx="3971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…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3068696" y="2799156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4561286" y="3429660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5094003" y="3429660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c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1734195" y="4511218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6183202" y="3251940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941905" y="3251940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c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2367189" y="4511218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c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630558" y="4225525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50" name="円/楕円 49"/>
            <p:cNvSpPr/>
            <p:nvPr/>
          </p:nvSpPr>
          <p:spPr>
            <a:xfrm>
              <a:off x="2142625" y="4225525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3724769" y="4225525"/>
              <a:ext cx="105135" cy="105135"/>
            </a:xfrm>
            <a:prstGeom prst="ellipse">
              <a:avLst/>
            </a:prstGeom>
            <a:solidFill>
              <a:srgbClr val="0000FF"/>
            </a:solidFill>
            <a:ln w="28575" cmpd="sng">
              <a:solidFill>
                <a:srgbClr val="0000FF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cxnSp>
          <p:nvCxnSpPr>
            <p:cNvPr id="55" name="直線コネクタ 54"/>
            <p:cNvCxnSpPr>
              <a:stCxn id="20" idx="4"/>
              <a:endCxn id="49" idx="7"/>
            </p:cNvCxnSpPr>
            <p:nvPr/>
          </p:nvCxnSpPr>
          <p:spPr>
            <a:xfrm flipH="1">
              <a:off x="720296" y="3500860"/>
              <a:ext cx="1543090" cy="740062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>
              <a:stCxn id="20" idx="4"/>
              <a:endCxn id="50" idx="0"/>
            </p:cNvCxnSpPr>
            <p:nvPr/>
          </p:nvCxnSpPr>
          <p:spPr>
            <a:xfrm flipH="1">
              <a:off x="2195193" y="3500860"/>
              <a:ext cx="68193" cy="724665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>
              <a:stCxn id="51" idx="0"/>
              <a:endCxn id="20" idx="4"/>
            </p:cNvCxnSpPr>
            <p:nvPr/>
          </p:nvCxnSpPr>
          <p:spPr>
            <a:xfrm flipH="1" flipV="1">
              <a:off x="2263386" y="3500860"/>
              <a:ext cx="1513951" cy="724665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テキスト ボックス 65"/>
            <p:cNvSpPr txBox="1"/>
            <p:nvPr/>
          </p:nvSpPr>
          <p:spPr>
            <a:xfrm>
              <a:off x="1137140" y="3549631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1957848" y="3549631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3050591" y="3549631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c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70" name="円/楕円 69"/>
            <p:cNvSpPr/>
            <p:nvPr/>
          </p:nvSpPr>
          <p:spPr>
            <a:xfrm>
              <a:off x="1868242" y="5127411"/>
              <a:ext cx="105135" cy="105135"/>
            </a:xfrm>
            <a:prstGeom prst="ellipse">
              <a:avLst/>
            </a:prstGeom>
            <a:solidFill>
              <a:srgbClr val="FF0000"/>
            </a:solidFill>
            <a:ln w="28575" cmpd="sng"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71" name="円/楕円 70"/>
            <p:cNvSpPr>
              <a:spLocks noChangeAspect="1"/>
            </p:cNvSpPr>
            <p:nvPr/>
          </p:nvSpPr>
          <p:spPr>
            <a:xfrm>
              <a:off x="895791" y="6044563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1</a:t>
              </a:r>
              <a:endParaRPr kumimoji="1" lang="ja-JP" altLang="en-US" dirty="0" smtClean="0"/>
            </a:p>
          </p:txBody>
        </p:sp>
        <p:sp>
          <p:nvSpPr>
            <p:cNvPr id="72" name="円/楕円 71"/>
            <p:cNvSpPr>
              <a:spLocks noChangeAspect="1"/>
            </p:cNvSpPr>
            <p:nvPr/>
          </p:nvSpPr>
          <p:spPr>
            <a:xfrm>
              <a:off x="276949" y="6044563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1</a:t>
              </a:r>
              <a:endParaRPr kumimoji="1" lang="ja-JP" altLang="en-US" dirty="0" smtClean="0"/>
            </a:p>
          </p:txBody>
        </p:sp>
        <p:cxnSp>
          <p:nvCxnSpPr>
            <p:cNvPr id="73" name="直線コネクタ 72"/>
            <p:cNvCxnSpPr>
              <a:stCxn id="49" idx="4"/>
              <a:endCxn id="72" idx="0"/>
            </p:cNvCxnSpPr>
            <p:nvPr/>
          </p:nvCxnSpPr>
          <p:spPr>
            <a:xfrm flipH="1">
              <a:off x="420949" y="4330660"/>
              <a:ext cx="262177" cy="1713903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>
              <a:stCxn id="49" idx="4"/>
              <a:endCxn id="71" idx="0"/>
            </p:cNvCxnSpPr>
            <p:nvPr/>
          </p:nvCxnSpPr>
          <p:spPr>
            <a:xfrm>
              <a:off x="683126" y="4330660"/>
              <a:ext cx="356665" cy="1713903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テキスト ボックス 80"/>
            <p:cNvSpPr txBox="1"/>
            <p:nvPr/>
          </p:nvSpPr>
          <p:spPr>
            <a:xfrm>
              <a:off x="304530" y="4511218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745293" y="4511218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c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cxnSp>
          <p:nvCxnSpPr>
            <p:cNvPr id="83" name="直線コネクタ 82"/>
            <p:cNvCxnSpPr>
              <a:stCxn id="50" idx="4"/>
              <a:endCxn id="70" idx="0"/>
            </p:cNvCxnSpPr>
            <p:nvPr/>
          </p:nvCxnSpPr>
          <p:spPr>
            <a:xfrm flipH="1">
              <a:off x="1920810" y="4330660"/>
              <a:ext cx="274383" cy="796751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円/楕円 86"/>
            <p:cNvSpPr>
              <a:spLocks noChangeAspect="1"/>
            </p:cNvSpPr>
            <p:nvPr/>
          </p:nvSpPr>
          <p:spPr>
            <a:xfrm>
              <a:off x="2133475" y="6044563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2</a:t>
              </a:r>
              <a:endParaRPr kumimoji="1" lang="ja-JP" altLang="en-US" dirty="0" smtClean="0"/>
            </a:p>
          </p:txBody>
        </p:sp>
        <p:sp>
          <p:nvSpPr>
            <p:cNvPr id="88" name="円/楕円 87"/>
            <p:cNvSpPr>
              <a:spLocks noChangeAspect="1"/>
            </p:cNvSpPr>
            <p:nvPr/>
          </p:nvSpPr>
          <p:spPr>
            <a:xfrm>
              <a:off x="1514633" y="6044563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/>
                <a:t>1</a:t>
              </a:r>
              <a:endParaRPr kumimoji="1" lang="ja-JP" altLang="en-US" dirty="0" smtClean="0"/>
            </a:p>
          </p:txBody>
        </p:sp>
        <p:cxnSp>
          <p:nvCxnSpPr>
            <p:cNvPr id="89" name="直線コネクタ 88"/>
            <p:cNvCxnSpPr>
              <a:stCxn id="70" idx="4"/>
              <a:endCxn id="88" idx="0"/>
            </p:cNvCxnSpPr>
            <p:nvPr/>
          </p:nvCxnSpPr>
          <p:spPr>
            <a:xfrm flipH="1">
              <a:off x="1658633" y="5232546"/>
              <a:ext cx="262177" cy="812017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コネクタ 89"/>
            <p:cNvCxnSpPr>
              <a:stCxn id="70" idx="4"/>
              <a:endCxn id="87" idx="0"/>
            </p:cNvCxnSpPr>
            <p:nvPr/>
          </p:nvCxnSpPr>
          <p:spPr>
            <a:xfrm>
              <a:off x="1920810" y="5232546"/>
              <a:ext cx="356665" cy="812017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テキスト ボックス 90"/>
            <p:cNvSpPr txBox="1"/>
            <p:nvPr/>
          </p:nvSpPr>
          <p:spPr>
            <a:xfrm>
              <a:off x="1514235" y="5201089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2009008" y="5201089"/>
              <a:ext cx="31481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c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cxnSp>
          <p:nvCxnSpPr>
            <p:cNvPr id="104" name="直線コネクタ 103"/>
            <p:cNvCxnSpPr>
              <a:stCxn id="31" idx="0"/>
              <a:endCxn id="50" idx="4"/>
            </p:cNvCxnSpPr>
            <p:nvPr/>
          </p:nvCxnSpPr>
          <p:spPr>
            <a:xfrm flipH="1" flipV="1">
              <a:off x="2195193" y="4330660"/>
              <a:ext cx="701124" cy="1713903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円/楕円 107"/>
            <p:cNvSpPr>
              <a:spLocks noChangeAspect="1"/>
            </p:cNvSpPr>
            <p:nvPr/>
          </p:nvSpPr>
          <p:spPr>
            <a:xfrm>
              <a:off x="3990002" y="6044563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1</a:t>
              </a:r>
              <a:endParaRPr kumimoji="1" lang="ja-JP" altLang="en-US" dirty="0" smtClean="0"/>
            </a:p>
          </p:txBody>
        </p:sp>
        <p:sp>
          <p:nvSpPr>
            <p:cNvPr id="109" name="円/楕円 108"/>
            <p:cNvSpPr>
              <a:spLocks noChangeAspect="1"/>
            </p:cNvSpPr>
            <p:nvPr/>
          </p:nvSpPr>
          <p:spPr>
            <a:xfrm>
              <a:off x="3371159" y="6044563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3</a:t>
              </a:r>
              <a:endParaRPr kumimoji="1" lang="ja-JP" altLang="en-US" dirty="0" smtClean="0"/>
            </a:p>
          </p:txBody>
        </p:sp>
        <p:cxnSp>
          <p:nvCxnSpPr>
            <p:cNvPr id="110" name="直線コネクタ 109"/>
            <p:cNvCxnSpPr>
              <a:stCxn id="51" idx="4"/>
              <a:endCxn id="109" idx="0"/>
            </p:cNvCxnSpPr>
            <p:nvPr/>
          </p:nvCxnSpPr>
          <p:spPr>
            <a:xfrm flipH="1">
              <a:off x="3515159" y="4330660"/>
              <a:ext cx="262178" cy="1713903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コネクタ 110"/>
            <p:cNvCxnSpPr>
              <a:stCxn id="51" idx="4"/>
              <a:endCxn id="108" idx="0"/>
            </p:cNvCxnSpPr>
            <p:nvPr/>
          </p:nvCxnSpPr>
          <p:spPr>
            <a:xfrm>
              <a:off x="3777337" y="4330660"/>
              <a:ext cx="356665" cy="1713903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テキスト ボックス 111"/>
            <p:cNvSpPr txBox="1"/>
            <p:nvPr/>
          </p:nvSpPr>
          <p:spPr>
            <a:xfrm>
              <a:off x="3396263" y="4511218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18" name="テキスト ボックス 117"/>
            <p:cNvSpPr txBox="1"/>
            <p:nvPr/>
          </p:nvSpPr>
          <p:spPr>
            <a:xfrm>
              <a:off x="3847024" y="4511218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cxnSp>
          <p:nvCxnSpPr>
            <p:cNvPr id="123" name="直線コネクタ 122"/>
            <p:cNvCxnSpPr>
              <a:stCxn id="132" idx="1"/>
              <a:endCxn id="5" idx="4"/>
            </p:cNvCxnSpPr>
            <p:nvPr/>
          </p:nvCxnSpPr>
          <p:spPr>
            <a:xfrm flipH="1" flipV="1">
              <a:off x="5390047" y="2753086"/>
              <a:ext cx="2987378" cy="1040725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コネクタ 125"/>
            <p:cNvCxnSpPr>
              <a:stCxn id="133" idx="1"/>
              <a:endCxn id="5" idx="4"/>
            </p:cNvCxnSpPr>
            <p:nvPr/>
          </p:nvCxnSpPr>
          <p:spPr>
            <a:xfrm flipH="1" flipV="1">
              <a:off x="5390047" y="2753086"/>
              <a:ext cx="3107207" cy="698226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コネクタ 128"/>
            <p:cNvCxnSpPr>
              <a:stCxn id="134" idx="2"/>
              <a:endCxn id="5" idx="4"/>
            </p:cNvCxnSpPr>
            <p:nvPr/>
          </p:nvCxnSpPr>
          <p:spPr>
            <a:xfrm flipH="1" flipV="1">
              <a:off x="5390047" y="2753086"/>
              <a:ext cx="3151714" cy="375826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円/楕円 131"/>
            <p:cNvSpPr/>
            <p:nvPr/>
          </p:nvSpPr>
          <p:spPr>
            <a:xfrm>
              <a:off x="8349086" y="3765472"/>
              <a:ext cx="193509" cy="193509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133" name="円/楕円 132"/>
            <p:cNvSpPr/>
            <p:nvPr/>
          </p:nvSpPr>
          <p:spPr>
            <a:xfrm>
              <a:off x="8468915" y="3422973"/>
              <a:ext cx="193509" cy="193509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134" name="円/楕円 133"/>
            <p:cNvSpPr/>
            <p:nvPr/>
          </p:nvSpPr>
          <p:spPr>
            <a:xfrm>
              <a:off x="8541761" y="3032157"/>
              <a:ext cx="193509" cy="193509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149" name="二等辺三角形 148"/>
            <p:cNvSpPr/>
            <p:nvPr/>
          </p:nvSpPr>
          <p:spPr>
            <a:xfrm>
              <a:off x="7626135" y="4324489"/>
              <a:ext cx="1343404" cy="1902038"/>
            </a:xfrm>
            <a:prstGeom prst="triangle">
              <a:avLst/>
            </a:prstGeom>
            <a:noFill/>
            <a:ln w="28575" cmpd="sng">
              <a:solidFill>
                <a:srgbClr val="00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185" name="二等辺三角形 184"/>
            <p:cNvSpPr/>
            <p:nvPr/>
          </p:nvSpPr>
          <p:spPr>
            <a:xfrm>
              <a:off x="6213768" y="4324489"/>
              <a:ext cx="1343404" cy="1902038"/>
            </a:xfrm>
            <a:prstGeom prst="triangle">
              <a:avLst/>
            </a:prstGeom>
            <a:noFill/>
            <a:ln w="28575" cmpd="sng">
              <a:solidFill>
                <a:srgbClr val="00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189" name="二等辺三角形 188"/>
            <p:cNvSpPr/>
            <p:nvPr/>
          </p:nvSpPr>
          <p:spPr>
            <a:xfrm>
              <a:off x="5336092" y="4324489"/>
              <a:ext cx="811586" cy="1902038"/>
            </a:xfrm>
            <a:prstGeom prst="triangle">
              <a:avLst/>
            </a:prstGeom>
            <a:noFill/>
            <a:ln w="28575" cmpd="sng">
              <a:solidFill>
                <a:srgbClr val="00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190" name="二等辺三角形 189"/>
            <p:cNvSpPr/>
            <p:nvPr/>
          </p:nvSpPr>
          <p:spPr>
            <a:xfrm>
              <a:off x="4466465" y="4324489"/>
              <a:ext cx="811586" cy="1902038"/>
            </a:xfrm>
            <a:prstGeom prst="triangle">
              <a:avLst/>
            </a:prstGeom>
            <a:noFill/>
            <a:ln w="28575" cmpd="sng">
              <a:solidFill>
                <a:srgbClr val="00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194" name="テキスト ボックス 193"/>
            <p:cNvSpPr txBox="1"/>
            <p:nvPr/>
          </p:nvSpPr>
          <p:spPr>
            <a:xfrm>
              <a:off x="8224450" y="2725373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1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95" name="テキスト ボックス 194"/>
            <p:cNvSpPr txBox="1"/>
            <p:nvPr/>
          </p:nvSpPr>
          <p:spPr>
            <a:xfrm>
              <a:off x="8197462" y="3049789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>
                  <a:latin typeface="Times New Roman"/>
                  <a:cs typeface="Times New Roman"/>
                </a:rPr>
                <a:t>2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96" name="テキスト ボックス 195"/>
            <p:cNvSpPr txBox="1"/>
            <p:nvPr/>
          </p:nvSpPr>
          <p:spPr>
            <a:xfrm>
              <a:off x="8089528" y="3383736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3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203" name="テキスト ボックス 202"/>
            <p:cNvSpPr txBox="1"/>
            <p:nvPr/>
          </p:nvSpPr>
          <p:spPr>
            <a:xfrm>
              <a:off x="5357980" y="3081078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3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80" name="テキスト ボックス 79"/>
            <p:cNvSpPr txBox="1"/>
            <p:nvPr/>
          </p:nvSpPr>
          <p:spPr>
            <a:xfrm rot="16890635">
              <a:off x="114829" y="4799308"/>
              <a:ext cx="3971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…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84" name="テキスト ボックス 83"/>
            <p:cNvSpPr txBox="1"/>
            <p:nvPr/>
          </p:nvSpPr>
          <p:spPr>
            <a:xfrm rot="16691087">
              <a:off x="3215443" y="4817070"/>
              <a:ext cx="3971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…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85" name="テキスト ボックス 84"/>
            <p:cNvSpPr txBox="1"/>
            <p:nvPr/>
          </p:nvSpPr>
          <p:spPr>
            <a:xfrm rot="17270677">
              <a:off x="1305405" y="5485208"/>
              <a:ext cx="3971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…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86" name="テキスト ボックス 85"/>
            <p:cNvSpPr txBox="1"/>
            <p:nvPr/>
          </p:nvSpPr>
          <p:spPr>
            <a:xfrm rot="4176899">
              <a:off x="2157994" y="5476144"/>
              <a:ext cx="3971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…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93" name="テキスト ボックス 92"/>
            <p:cNvSpPr txBox="1"/>
            <p:nvPr/>
          </p:nvSpPr>
          <p:spPr>
            <a:xfrm rot="4176899">
              <a:off x="2509330" y="4780803"/>
              <a:ext cx="3971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…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94" name="テキスト ボックス 93"/>
            <p:cNvSpPr txBox="1"/>
            <p:nvPr/>
          </p:nvSpPr>
          <p:spPr>
            <a:xfrm rot="4714861">
              <a:off x="3970924" y="4813133"/>
              <a:ext cx="3971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…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</p:grpSp>
      <p:sp>
        <p:nvSpPr>
          <p:cNvPr id="95" name="テキスト ボックス 94"/>
          <p:cNvSpPr txBox="1"/>
          <p:nvPr/>
        </p:nvSpPr>
        <p:spPr>
          <a:xfrm>
            <a:off x="973075" y="2757836"/>
            <a:ext cx="769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i="1" dirty="0" smtClean="0">
                <a:latin typeface="Times New Roman"/>
                <a:cs typeface="Times New Roman"/>
              </a:rPr>
              <a:t>L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400" i="1" dirty="0" smtClean="0">
                <a:latin typeface="Times New Roman"/>
                <a:cs typeface="Times New Roman"/>
              </a:rPr>
              <a:t>P</a:t>
            </a:r>
            <a:r>
              <a:rPr kumimoji="1" lang="en-US" altLang="ja-JP" sz="2400" dirty="0" smtClean="0">
                <a:latin typeface="Times New Roman"/>
                <a:cs typeface="Times New Roman"/>
              </a:rPr>
              <a:t>)</a:t>
            </a:r>
            <a:endParaRPr kumimoji="1" lang="ja-JP" altLang="en-US" sz="2400" dirty="0">
              <a:latin typeface="Times New Roman"/>
              <a:cs typeface="Times New Roman"/>
            </a:endParaRPr>
          </a:p>
        </p:txBody>
      </p:sp>
      <p:cxnSp>
        <p:nvCxnSpPr>
          <p:cNvPr id="9" name="直線矢印コネクタ 8"/>
          <p:cNvCxnSpPr>
            <a:stCxn id="95" idx="3"/>
          </p:cNvCxnSpPr>
          <p:nvPr/>
        </p:nvCxnSpPr>
        <p:spPr>
          <a:xfrm>
            <a:off x="1742415" y="2988669"/>
            <a:ext cx="400210" cy="230832"/>
          </a:xfrm>
          <a:prstGeom prst="straightConnector1">
            <a:avLst/>
          </a:prstGeom>
          <a:ln w="25400" cmpd="sng"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コンテンツ プレースホルダー 1"/>
          <p:cNvSpPr txBox="1">
            <a:spLocks/>
          </p:cNvSpPr>
          <p:nvPr/>
        </p:nvSpPr>
        <p:spPr>
          <a:xfrm>
            <a:off x="543921" y="1307779"/>
            <a:ext cx="1465087" cy="5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sz="2400" u="sng" smtClean="0"/>
              <a:t>Example</a:t>
            </a:r>
            <a:endParaRPr lang="en-US" altLang="ja-JP" sz="2400" u="sng" dirty="0" smtClean="0"/>
          </a:p>
        </p:txBody>
      </p:sp>
      <p:sp>
        <p:nvSpPr>
          <p:cNvPr id="97" name="コンテンツ プレースホルダー 1"/>
          <p:cNvSpPr txBox="1">
            <a:spLocks/>
          </p:cNvSpPr>
          <p:nvPr/>
        </p:nvSpPr>
        <p:spPr>
          <a:xfrm>
            <a:off x="1868242" y="1307779"/>
            <a:ext cx="2188498" cy="5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en-US" altLang="ja-JP" sz="2400" i="1" dirty="0" smtClean="0">
                <a:latin typeface="Times New Roman"/>
                <a:cs typeface="Times New Roman"/>
              </a:rPr>
              <a:t>P</a:t>
            </a:r>
            <a:r>
              <a:rPr lang="en-US" altLang="ja-JP" sz="2400" dirty="0" smtClean="0">
                <a:latin typeface="Times New Roman"/>
                <a:cs typeface="Times New Roman"/>
              </a:rPr>
              <a:t> =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aa</a:t>
            </a:r>
            <a:r>
              <a:rPr lang="en-US" altLang="ja-JP" sz="2400" dirty="0" smtClean="0"/>
              <a:t>, </a:t>
            </a:r>
            <a:r>
              <a:rPr lang="en-US" altLang="ja-JP" sz="2400" i="1" dirty="0" smtClean="0">
                <a:latin typeface="Times New Roman"/>
                <a:cs typeface="Times New Roman"/>
              </a:rPr>
              <a:t>d</a:t>
            </a:r>
            <a:r>
              <a:rPr lang="en-US" altLang="ja-JP" sz="2400" dirty="0" smtClean="0">
                <a:latin typeface="Times New Roman"/>
                <a:cs typeface="Times New Roman"/>
              </a:rPr>
              <a:t> =</a:t>
            </a:r>
            <a:r>
              <a:rPr lang="en-US" altLang="ja-JP" sz="2400" dirty="0" smtClean="0"/>
              <a:t> 2</a:t>
            </a:r>
          </a:p>
        </p:txBody>
      </p:sp>
      <p:sp>
        <p:nvSpPr>
          <p:cNvPr id="99" name="コンテンツ プレースホルダー 1"/>
          <p:cNvSpPr txBox="1">
            <a:spLocks/>
          </p:cNvSpPr>
          <p:nvPr/>
        </p:nvSpPr>
        <p:spPr>
          <a:xfrm>
            <a:off x="543922" y="1723542"/>
            <a:ext cx="8047630" cy="5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i="1" dirty="0" smtClean="0">
                <a:latin typeface="Times New Roman"/>
                <a:cs typeface="Times New Roman"/>
              </a:rPr>
              <a:t>T</a:t>
            </a:r>
            <a:r>
              <a:rPr lang="en-US" altLang="ja-JP" sz="2400" baseline="-25000" dirty="0" smtClean="0">
                <a:latin typeface="Times New Roman"/>
                <a:cs typeface="Times New Roman"/>
              </a:rPr>
              <a:t>1</a:t>
            </a:r>
            <a:r>
              <a:rPr lang="en-US" altLang="ja-JP" sz="2400" dirty="0" smtClean="0">
                <a:latin typeface="Times New Roman"/>
                <a:cs typeface="Times New Roman"/>
              </a:rPr>
              <a:t> =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abab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aaba</a:t>
            </a:r>
            <a:r>
              <a:rPr lang="en-US" altLang="ja-JP" sz="2400" dirty="0" err="1" smtClean="0"/>
              <a:t>a</a:t>
            </a:r>
            <a:r>
              <a:rPr lang="en-US" altLang="ja-JP" sz="2400" dirty="0" err="1" smtClean="0">
                <a:solidFill>
                  <a:srgbClr val="0000FF"/>
                </a:solidFill>
              </a:rPr>
              <a:t>aac</a:t>
            </a:r>
            <a:r>
              <a:rPr lang="en-US" altLang="ja-JP" sz="2400" dirty="0" err="1" smtClean="0"/>
              <a:t>b</a:t>
            </a:r>
            <a:r>
              <a:rPr lang="en-US" altLang="ja-JP" sz="2400" dirty="0" smtClean="0"/>
              <a:t>, </a:t>
            </a:r>
            <a:r>
              <a:rPr lang="en-US" altLang="ja-JP" sz="2400" i="1" dirty="0" smtClean="0">
                <a:latin typeface="Times New Roman"/>
                <a:cs typeface="Times New Roman"/>
              </a:rPr>
              <a:t>T</a:t>
            </a:r>
            <a:r>
              <a:rPr lang="en-US" altLang="ja-JP" sz="2400" baseline="-25000" dirty="0" smtClean="0">
                <a:latin typeface="Times New Roman"/>
                <a:cs typeface="Times New Roman"/>
              </a:rPr>
              <a:t>2</a:t>
            </a:r>
            <a:r>
              <a:rPr lang="en-US" altLang="ja-JP" sz="2400" dirty="0" smtClean="0">
                <a:latin typeface="Times New Roman"/>
                <a:cs typeface="Times New Roman"/>
              </a:rPr>
              <a:t> </a:t>
            </a:r>
            <a:r>
              <a:rPr lang="en-US" altLang="ja-JP" sz="2400" dirty="0">
                <a:latin typeface="Times New Roman"/>
                <a:cs typeface="Times New Roman"/>
              </a:rPr>
              <a:t>=</a:t>
            </a:r>
            <a:r>
              <a:rPr lang="en-US" altLang="ja-JP" sz="2400" dirty="0"/>
              <a:t> </a:t>
            </a:r>
            <a:r>
              <a:rPr lang="en-US" altLang="ja-JP" sz="2400" dirty="0" err="1" smtClean="0"/>
              <a:t>cb</a:t>
            </a:r>
            <a:r>
              <a:rPr lang="en-US" altLang="ja-JP" sz="2400" dirty="0" err="1" smtClean="0">
                <a:solidFill>
                  <a:srgbClr val="FF0000"/>
                </a:solidFill>
              </a:rPr>
              <a:t>aaba</a:t>
            </a:r>
            <a:r>
              <a:rPr lang="en-US" altLang="ja-JP" sz="2400" dirty="0" err="1" smtClean="0"/>
              <a:t>cabaabc</a:t>
            </a:r>
            <a:r>
              <a:rPr lang="en-US" altLang="ja-JP" sz="2400" dirty="0" smtClean="0"/>
              <a:t>, </a:t>
            </a:r>
            <a:r>
              <a:rPr lang="en-US" altLang="ja-JP" sz="2400" i="1" dirty="0" smtClean="0">
                <a:latin typeface="Times New Roman"/>
                <a:cs typeface="Times New Roman"/>
              </a:rPr>
              <a:t>T</a:t>
            </a:r>
            <a:r>
              <a:rPr lang="en-US" altLang="ja-JP" sz="2400" baseline="-25000" dirty="0" smtClean="0">
                <a:latin typeface="Times New Roman"/>
                <a:cs typeface="Times New Roman"/>
              </a:rPr>
              <a:t>3</a:t>
            </a:r>
            <a:r>
              <a:rPr lang="en-US" altLang="ja-JP" sz="2400" dirty="0" smtClean="0">
                <a:latin typeface="Times New Roman"/>
                <a:cs typeface="Times New Roman"/>
              </a:rPr>
              <a:t> </a:t>
            </a:r>
            <a:r>
              <a:rPr lang="en-US" altLang="ja-JP" sz="2400" dirty="0">
                <a:latin typeface="Times New Roman"/>
                <a:cs typeface="Times New Roman"/>
              </a:rPr>
              <a:t>=</a:t>
            </a:r>
            <a:r>
              <a:rPr lang="en-US" altLang="ja-JP" sz="2400" dirty="0"/>
              <a:t> </a:t>
            </a:r>
            <a:r>
              <a:rPr lang="en-US" altLang="ja-JP" sz="2400" dirty="0" err="1" smtClean="0"/>
              <a:t>bbab</a:t>
            </a:r>
            <a:r>
              <a:rPr lang="en-US" altLang="ja-JP" sz="2400" dirty="0" err="1" smtClean="0">
                <a:solidFill>
                  <a:srgbClr val="0000FF"/>
                </a:solidFill>
              </a:rPr>
              <a:t>aac</a:t>
            </a:r>
            <a:r>
              <a:rPr lang="en-US" altLang="ja-JP" sz="2400" dirty="0" err="1" smtClean="0"/>
              <a:t>a</a:t>
            </a:r>
            <a:endParaRPr lang="en-US" altLang="ja-JP" sz="2400" dirty="0"/>
          </a:p>
        </p:txBody>
      </p:sp>
      <p:sp>
        <p:nvSpPr>
          <p:cNvPr id="100" name="コンテンツ プレースホルダー 1"/>
          <p:cNvSpPr txBox="1">
            <a:spLocks/>
          </p:cNvSpPr>
          <p:nvPr/>
        </p:nvSpPr>
        <p:spPr>
          <a:xfrm>
            <a:off x="277328" y="2396696"/>
            <a:ext cx="1465087" cy="5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sz="2400" dirty="0" smtClean="0"/>
              <a:t>locus of </a:t>
            </a:r>
            <a:r>
              <a:rPr lang="en-US" altLang="ja-JP" sz="2400" i="1" dirty="0" smtClean="0">
                <a:latin typeface="Times New Roman"/>
                <a:cs typeface="Times New Roman"/>
              </a:rPr>
              <a:t>P</a:t>
            </a:r>
          </a:p>
        </p:txBody>
      </p:sp>
      <p:sp>
        <p:nvSpPr>
          <p:cNvPr id="101" name="コンテンツ プレースホルダー 3"/>
          <p:cNvSpPr txBox="1">
            <a:spLocks/>
          </p:cNvSpPr>
          <p:nvPr/>
        </p:nvSpPr>
        <p:spPr>
          <a:xfrm>
            <a:off x="582301" y="6255038"/>
            <a:ext cx="8042276" cy="5663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dirty="0" smtClean="0"/>
              <a:t>Such nodes exist in </a:t>
            </a:r>
            <a:r>
              <a:rPr lang="en-US" altLang="ja-JP" i="1" dirty="0" smtClean="0">
                <a:latin typeface="Times New Roman"/>
                <a:cs typeface="Times New Roman"/>
              </a:rPr>
              <a:t>GST</a:t>
            </a:r>
            <a:r>
              <a:rPr lang="en-US" altLang="ja-JP" i="1" baseline="-25000" dirty="0" smtClean="0">
                <a:latin typeface="Times New Roman"/>
                <a:cs typeface="Times New Roman"/>
              </a:rPr>
              <a:t>D</a:t>
            </a:r>
            <a:r>
              <a:rPr lang="en-US" altLang="ja-JP" dirty="0" smtClean="0">
                <a:latin typeface="Times New Roman"/>
                <a:cs typeface="Times New Roman"/>
              </a:rPr>
              <a:t>(</a:t>
            </a:r>
            <a:r>
              <a:rPr lang="en-US" altLang="ja-JP" i="1" dirty="0" smtClean="0">
                <a:latin typeface="Times New Roman"/>
                <a:cs typeface="Times New Roman"/>
              </a:rPr>
              <a:t>L</a:t>
            </a:r>
            <a:r>
              <a:rPr lang="en-US" altLang="ja-JP" dirty="0" smtClean="0">
                <a:latin typeface="Times New Roman"/>
                <a:cs typeface="Times New Roman"/>
              </a:rPr>
              <a:t>(</a:t>
            </a:r>
            <a:r>
              <a:rPr lang="en-US" altLang="ja-JP" i="1" dirty="0" smtClean="0">
                <a:latin typeface="Times New Roman"/>
                <a:cs typeface="Times New Roman"/>
              </a:rPr>
              <a:t>P</a:t>
            </a:r>
            <a:r>
              <a:rPr lang="en-US" altLang="ja-JP" dirty="0" smtClean="0">
                <a:latin typeface="Times New Roman"/>
                <a:cs typeface="Times New Roman"/>
              </a:rPr>
              <a:t>))</a:t>
            </a:r>
            <a:r>
              <a:rPr lang="en-US" altLang="ja-JP" dirty="0" smtClean="0"/>
              <a:t>. 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12687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We cannot use related work [</a:t>
            </a:r>
            <a:r>
              <a:rPr kumimoji="1" lang="en-US" altLang="ja-JP" dirty="0" err="1" smtClean="0"/>
              <a:t>Kucherov</a:t>
            </a:r>
            <a:r>
              <a:rPr kumimoji="1" lang="en-US" altLang="ja-JP" dirty="0" smtClean="0"/>
              <a:t> et al.] directly.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Main Idea</a:t>
            </a:r>
            <a:endParaRPr kumimoji="1" lang="ja-JP" altLang="en-US" dirty="0"/>
          </a:p>
        </p:txBody>
      </p:sp>
      <p:grpSp>
        <p:nvGrpSpPr>
          <p:cNvPr id="4" name="図形グループ 3"/>
          <p:cNvGrpSpPr/>
          <p:nvPr/>
        </p:nvGrpSpPr>
        <p:grpSpPr>
          <a:xfrm>
            <a:off x="536890" y="1826050"/>
            <a:ext cx="8164138" cy="1609829"/>
            <a:chOff x="536890" y="2697586"/>
            <a:chExt cx="8164138" cy="1609829"/>
          </a:xfrm>
        </p:grpSpPr>
        <p:sp>
          <p:nvSpPr>
            <p:cNvPr id="5" name="正方形/長方形 4"/>
            <p:cNvSpPr/>
            <p:nvPr/>
          </p:nvSpPr>
          <p:spPr>
            <a:xfrm>
              <a:off x="1291819" y="2853238"/>
              <a:ext cx="7409209" cy="437948"/>
            </a:xfrm>
            <a:prstGeom prst="rect">
              <a:avLst/>
            </a:prstGeom>
            <a:noFill/>
            <a:ln w="28575" cmpd="sng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536890" y="2697586"/>
              <a:ext cx="63433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i="1" dirty="0" smtClean="0">
                  <a:latin typeface="Times New Roman"/>
                  <a:cs typeface="Times New Roman"/>
                </a:rPr>
                <a:t>T</a:t>
              </a:r>
              <a:r>
                <a:rPr kumimoji="1" lang="en-US" altLang="ja-JP" sz="3600" i="1" baseline="-25000" dirty="0">
                  <a:latin typeface="Times New Roman"/>
                  <a:cs typeface="Times New Roman"/>
                </a:rPr>
                <a:t>i</a:t>
              </a:r>
              <a:endParaRPr kumimoji="1" lang="ja-JP" altLang="en-US" sz="3600" i="1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3856390" y="2900988"/>
              <a:ext cx="1059092" cy="342449"/>
            </a:xfrm>
            <a:prstGeom prst="rect">
              <a:avLst/>
            </a:prstGeom>
            <a:solidFill>
              <a:schemeClr val="bg1">
                <a:alpha val="50000"/>
              </a:schemeClr>
            </a:solidFill>
            <a:ln w="19050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2800" i="1" dirty="0" smtClean="0">
                  <a:latin typeface="Times New Roman"/>
                  <a:cs typeface="Times New Roman"/>
                </a:rPr>
                <a:t>P</a:t>
              </a:r>
              <a:endParaRPr kumimoji="1" lang="ja-JP" altLang="en-US" sz="2800" i="1" dirty="0" smtClean="0">
                <a:latin typeface="Times New Roman"/>
                <a:cs typeface="Times New Roman"/>
              </a:endParaRPr>
            </a:p>
          </p:txBody>
        </p:sp>
        <p:cxnSp>
          <p:nvCxnSpPr>
            <p:cNvPr id="8" name="直線コネクタ 7"/>
            <p:cNvCxnSpPr/>
            <p:nvPr/>
          </p:nvCxnSpPr>
          <p:spPr>
            <a:xfrm>
              <a:off x="3856390" y="3392083"/>
              <a:ext cx="2843554" cy="0"/>
            </a:xfrm>
            <a:prstGeom prst="line">
              <a:avLst/>
            </a:prstGeom>
            <a:ln w="38100" cmpd="sng">
              <a:solidFill>
                <a:srgbClr val="FF0000"/>
              </a:solidFill>
              <a:prstDash val="solid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テキスト ボックス 8"/>
            <p:cNvSpPr txBox="1"/>
            <p:nvPr/>
          </p:nvSpPr>
          <p:spPr>
            <a:xfrm rot="5400000">
              <a:off x="4225381" y="3669838"/>
              <a:ext cx="62882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i="1" dirty="0" smtClean="0">
                  <a:latin typeface="Times New Roman"/>
                  <a:cs typeface="Times New Roman"/>
                </a:rPr>
                <a:t>…</a:t>
              </a:r>
              <a:endParaRPr kumimoji="1" lang="ja-JP" altLang="en-US" sz="3600" baseline="-25000" dirty="0">
                <a:latin typeface="Times New Roman"/>
                <a:cs typeface="Times New Roman"/>
              </a:endParaRPr>
            </a:p>
          </p:txBody>
        </p:sp>
        <p:cxnSp>
          <p:nvCxnSpPr>
            <p:cNvPr id="10" name="直線コネクタ 9"/>
            <p:cNvCxnSpPr/>
            <p:nvPr/>
          </p:nvCxnSpPr>
          <p:spPr>
            <a:xfrm>
              <a:off x="3856390" y="3540515"/>
              <a:ext cx="2372806" cy="0"/>
            </a:xfrm>
            <a:prstGeom prst="line">
              <a:avLst/>
            </a:prstGeom>
            <a:ln w="38100" cmpd="sng">
              <a:solidFill>
                <a:srgbClr val="FF0000"/>
              </a:solidFill>
              <a:prstDash val="solid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3393762" y="3540515"/>
              <a:ext cx="462628" cy="0"/>
            </a:xfrm>
            <a:prstGeom prst="line">
              <a:avLst/>
            </a:prstGeom>
            <a:ln w="38100" cmpd="sng">
              <a:solidFill>
                <a:srgbClr val="0000FF"/>
              </a:solidFill>
              <a:prstDash val="solid"/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3856390" y="3711439"/>
              <a:ext cx="1967744" cy="0"/>
            </a:xfrm>
            <a:prstGeom prst="line">
              <a:avLst/>
            </a:prstGeom>
            <a:ln w="38100" cmpd="sng">
              <a:solidFill>
                <a:srgbClr val="FF0000"/>
              </a:solidFill>
              <a:prstDash val="solid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>
              <a:off x="2988700" y="3711439"/>
              <a:ext cx="867690" cy="0"/>
            </a:xfrm>
            <a:prstGeom prst="line">
              <a:avLst/>
            </a:prstGeom>
            <a:ln w="38100" cmpd="sng">
              <a:solidFill>
                <a:srgbClr val="0000FF"/>
              </a:solidFill>
              <a:prstDash val="solid"/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/>
            <p:cNvCxnSpPr/>
            <p:nvPr/>
          </p:nvCxnSpPr>
          <p:spPr>
            <a:xfrm>
              <a:off x="3856390" y="4225148"/>
              <a:ext cx="1059092" cy="0"/>
            </a:xfrm>
            <a:prstGeom prst="line">
              <a:avLst/>
            </a:prstGeom>
            <a:ln w="38100" cmpd="sng">
              <a:solidFill>
                <a:srgbClr val="FF0000"/>
              </a:solidFill>
              <a:prstDash val="solid"/>
              <a:headEnd type="non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>
              <a:off x="1915834" y="4225148"/>
              <a:ext cx="1940556" cy="0"/>
            </a:xfrm>
            <a:prstGeom prst="line">
              <a:avLst/>
            </a:prstGeom>
            <a:ln w="38100" cmpd="sng">
              <a:solidFill>
                <a:srgbClr val="0000FF"/>
              </a:solidFill>
              <a:prstDash val="solid"/>
              <a:headEnd type="triangle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606234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1098567"/>
              </p:ext>
            </p:extLst>
          </p:nvPr>
        </p:nvGraphicFramePr>
        <p:xfrm>
          <a:off x="549275" y="1487923"/>
          <a:ext cx="8042292" cy="51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382"/>
                <a:gridCol w="378770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kumimoji="1" lang="en-US" altLang="ja-JP" sz="2800" b="0" baseline="-250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kumimoji="1" lang="ja-JP" altLang="en-US" sz="2800" b="0" baseline="-250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p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g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t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err="1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g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Generic Words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4551964"/>
              </p:ext>
            </p:extLst>
          </p:nvPr>
        </p:nvGraphicFramePr>
        <p:xfrm>
          <a:off x="549275" y="2339886"/>
          <a:ext cx="8042292" cy="51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382"/>
                <a:gridCol w="378770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kumimoji="1" lang="en-US" altLang="ja-JP" sz="2800" b="0" i="0" baseline="-250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kumimoji="1" lang="ja-JP" altLang="en-US" sz="2800" b="0" baseline="-250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o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m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p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err="1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p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2177919"/>
              </p:ext>
            </p:extLst>
          </p:nvPr>
        </p:nvGraphicFramePr>
        <p:xfrm>
          <a:off x="549275" y="3191849"/>
          <a:ext cx="8042292" cy="51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382"/>
                <a:gridCol w="378770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kumimoji="1" lang="en-US" altLang="ja-JP" sz="2800" b="0" i="0" baseline="-250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kumimoji="1" lang="ja-JP" altLang="en-US" sz="2800" b="0" baseline="-250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p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p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err="1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i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t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9502697"/>
              </p:ext>
            </p:extLst>
          </p:nvPr>
        </p:nvGraphicFramePr>
        <p:xfrm>
          <a:off x="549275" y="4043812"/>
          <a:ext cx="8042292" cy="51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382"/>
                <a:gridCol w="378770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kumimoji="1" lang="en-US" altLang="ja-JP" sz="2800" b="0" i="0" baseline="-250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kumimoji="1" lang="ja-JP" altLang="en-US" sz="2800" b="0" baseline="-250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t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o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f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n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0252937"/>
              </p:ext>
            </p:extLst>
          </p:nvPr>
        </p:nvGraphicFramePr>
        <p:xfrm>
          <a:off x="549275" y="4895776"/>
          <a:ext cx="8042292" cy="51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382"/>
                <a:gridCol w="378770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  <a:gridCol w="4730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kumimoji="1" lang="en-US" altLang="ja-JP" sz="2800" b="0" i="0" baseline="-250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kumimoji="1" lang="ja-JP" altLang="en-US" sz="2800" b="0" baseline="-250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w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p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o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m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p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r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s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d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四角形吹き出し 9"/>
          <p:cNvSpPr/>
          <p:nvPr/>
        </p:nvSpPr>
        <p:spPr>
          <a:xfrm>
            <a:off x="3676085" y="5879458"/>
            <a:ext cx="4915482" cy="591231"/>
          </a:xfrm>
          <a:prstGeom prst="wedgeRectCallout">
            <a:avLst>
              <a:gd name="adj1" fmla="val -49564"/>
              <a:gd name="adj2" fmla="val -113426"/>
            </a:avLst>
          </a:prstGeom>
          <a:solidFill>
            <a:schemeClr val="accent5">
              <a:lumMod val="20000"/>
              <a:lumOff val="80000"/>
            </a:schemeClr>
          </a:solidFill>
          <a:ln w="28575" cmpd="sng">
            <a:solidFill>
              <a:schemeClr val="accent5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3200" dirty="0" smtClean="0">
                <a:solidFill>
                  <a:srgbClr val="000000"/>
                </a:solidFill>
                <a:latin typeface="Calibri"/>
                <a:cs typeface="Calibri"/>
              </a:rPr>
              <a:t>generic (or characteristic)</a:t>
            </a:r>
            <a:endParaRPr kumimoji="1" lang="ja-JP" altLang="en-US" sz="3200" dirty="0" smtClean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131373" y="2474407"/>
            <a:ext cx="461694" cy="296046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sp>
        <p:nvSpPr>
          <p:cNvPr id="12" name="右矢印 11"/>
          <p:cNvSpPr/>
          <p:nvPr/>
        </p:nvSpPr>
        <p:spPr>
          <a:xfrm>
            <a:off x="131373" y="3327526"/>
            <a:ext cx="461694" cy="296046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131373" y="5035524"/>
            <a:ext cx="461694" cy="296046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866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Main Idea</a:t>
            </a:r>
            <a:endParaRPr kumimoji="1" lang="ja-JP" altLang="en-US" dirty="0"/>
          </a:p>
        </p:txBody>
      </p:sp>
      <p:sp>
        <p:nvSpPr>
          <p:cNvPr id="48" name="正方形/長方形 47"/>
          <p:cNvSpPr/>
          <p:nvPr/>
        </p:nvSpPr>
        <p:spPr>
          <a:xfrm>
            <a:off x="549275" y="2536652"/>
            <a:ext cx="8042276" cy="1024203"/>
          </a:xfrm>
          <a:prstGeom prst="rect">
            <a:avLst/>
          </a:prstGeom>
          <a:noFill/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2800" i="1" dirty="0" err="1" smtClean="0">
                <a:latin typeface="Times New Roman"/>
                <a:cs typeface="Times New Roman"/>
              </a:rPr>
              <a:t>cand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u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 = 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{v | </a:t>
            </a:r>
            <a:r>
              <a:rPr kumimoji="1" lang="en-US" altLang="ja-JP" sz="2800" dirty="0" err="1" smtClean="0">
                <a:latin typeface="Times New Roman"/>
                <a:cs typeface="Times New Roman"/>
              </a:rPr>
              <a:t>v</a:t>
            </a:r>
            <a:r>
              <a:rPr lang="en-US" altLang="ja-JP" sz="2800" dirty="0" err="1" smtClean="0">
                <a:latin typeface="Times New Roman"/>
                <a:cs typeface="Times New Roman"/>
              </a:rPr>
              <a:t>∈</a:t>
            </a:r>
            <a:r>
              <a:rPr lang="en-US" altLang="ja-JP" sz="2800" i="1" dirty="0" err="1" smtClean="0">
                <a:latin typeface="Times New Roman"/>
                <a:cs typeface="Times New Roman"/>
              </a:rPr>
              <a:t>GS</a:t>
            </a:r>
            <a:r>
              <a:rPr kumimoji="1" lang="en-US" altLang="ja-JP" sz="2800" i="1" dirty="0" err="1" smtClean="0">
                <a:latin typeface="Times New Roman"/>
                <a:cs typeface="Times New Roman"/>
              </a:rPr>
              <a:t>T</a:t>
            </a:r>
            <a:r>
              <a:rPr kumimoji="1" lang="en-US" altLang="ja-JP" sz="2800" i="1" baseline="-25000" dirty="0" err="1" smtClean="0">
                <a:latin typeface="Times New Roman"/>
                <a:cs typeface="Times New Roman"/>
              </a:rPr>
              <a:t>D</a:t>
            </a:r>
            <a:r>
              <a:rPr kumimoji="1" lang="en-US" altLang="ja-JP" sz="2000" i="1" baseline="30000" dirty="0" err="1" smtClean="0">
                <a:latin typeface="Times New Roman"/>
                <a:cs typeface="Times New Roman"/>
              </a:rPr>
              <a:t>R</a:t>
            </a:r>
            <a:r>
              <a:rPr lang="en-US" altLang="ja-JP" sz="2800" dirty="0" smtClean="0">
                <a:latin typeface="Times New Roman"/>
                <a:cs typeface="Times New Roman"/>
              </a:rPr>
              <a:t>(r(u)), </a:t>
            </a:r>
            <a:br>
              <a:rPr lang="en-US" altLang="ja-JP" sz="2800" dirty="0" smtClean="0">
                <a:latin typeface="Times New Roman"/>
                <a:cs typeface="Times New Roman"/>
              </a:rPr>
            </a:br>
            <a:r>
              <a:rPr lang="en-US" altLang="ja-JP" sz="2800" dirty="0" smtClean="0">
                <a:latin typeface="Times New Roman"/>
                <a:cs typeface="Times New Roman"/>
              </a:rPr>
              <a:t>                        </a:t>
            </a:r>
            <a:r>
              <a:rPr kumimoji="1" lang="en-US" altLang="ja-JP" sz="2800" i="1" dirty="0" err="1" smtClean="0">
                <a:latin typeface="Times New Roman"/>
                <a:cs typeface="Times New Roman"/>
              </a:rPr>
              <a:t>weight</a:t>
            </a:r>
            <a:r>
              <a:rPr kumimoji="1" lang="en-US" altLang="ja-JP" sz="2800" i="1" baseline="-25000" dirty="0" err="1" smtClean="0">
                <a:latin typeface="Times New Roman"/>
                <a:cs typeface="Times New Roman"/>
              </a:rPr>
              <a:t>D</a:t>
            </a:r>
            <a:r>
              <a:rPr kumimoji="1" lang="en-US" altLang="ja-JP" sz="2000" i="1" baseline="30000" dirty="0" err="1" smtClean="0">
                <a:latin typeface="Times New Roman"/>
                <a:cs typeface="Times New Roman"/>
              </a:rPr>
              <a:t>R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(v) ≥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d, </a:t>
            </a:r>
            <a:r>
              <a:rPr kumimoji="1" lang="en-US" altLang="ja-JP" sz="2800" i="1" dirty="0" err="1">
                <a:latin typeface="Times New Roman"/>
                <a:cs typeface="Times New Roman"/>
              </a:rPr>
              <a:t>maxchild</a:t>
            </a:r>
            <a:r>
              <a:rPr kumimoji="1" lang="en-US" altLang="ja-JP" sz="2800" i="1" baseline="-25000" dirty="0" err="1">
                <a:latin typeface="Times New Roman"/>
                <a:cs typeface="Times New Roman"/>
              </a:rPr>
              <a:t>D</a:t>
            </a:r>
            <a:r>
              <a:rPr kumimoji="1" lang="en-US" altLang="ja-JP" sz="2000" i="1" baseline="30000" dirty="0" err="1">
                <a:latin typeface="Times New Roman"/>
                <a:cs typeface="Times New Roman"/>
              </a:rPr>
              <a:t>R</a:t>
            </a:r>
            <a:r>
              <a:rPr kumimoji="1" lang="en-US" altLang="ja-JP" sz="2800" dirty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kumimoji="1" lang="en-US" altLang="ja-JP" sz="2800" dirty="0">
                <a:latin typeface="Times New Roman"/>
                <a:cs typeface="Times New Roman"/>
              </a:rPr>
              <a:t>) &lt;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d</a:t>
            </a:r>
            <a:r>
              <a:rPr kumimoji="1" lang="en-US" altLang="ja-JP" sz="2800" dirty="0">
                <a:latin typeface="Times New Roman"/>
                <a:cs typeface="Times New Roman"/>
              </a:rPr>
              <a:t>}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549275" y="5663698"/>
            <a:ext cx="8042276" cy="598085"/>
          </a:xfrm>
          <a:prstGeom prst="rect">
            <a:avLst/>
          </a:prstGeom>
          <a:noFill/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2800" i="1" dirty="0" err="1">
                <a:latin typeface="Times New Roman"/>
                <a:cs typeface="Times New Roman"/>
              </a:rPr>
              <a:t>C</a:t>
            </a:r>
            <a:r>
              <a:rPr kumimoji="1" lang="en-US" altLang="ja-JP" sz="2800" i="1" dirty="0" err="1" smtClean="0">
                <a:latin typeface="Times New Roman"/>
                <a:cs typeface="Times New Roman"/>
              </a:rPr>
              <a:t>and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err="1" smtClean="0">
                <a:latin typeface="Times New Roman"/>
                <a:cs typeface="Times New Roman"/>
              </a:rPr>
              <a:t>REx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 = 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∪</a:t>
            </a:r>
            <a:r>
              <a:rPr kumimoji="1" lang="en-US" altLang="ja-JP" sz="2800" baseline="-25000" dirty="0" smtClean="0">
                <a:latin typeface="Times New Roman"/>
                <a:cs typeface="Times New Roman"/>
              </a:rPr>
              <a:t>u</a:t>
            </a:r>
            <a:r>
              <a:rPr lang="en-US" altLang="ja-JP" sz="2800" baseline="-25000" dirty="0">
                <a:latin typeface="Times New Roman"/>
                <a:cs typeface="Times New Roman"/>
              </a:rPr>
              <a:t>∈ </a:t>
            </a:r>
            <a:r>
              <a:rPr lang="en-US" altLang="ja-JP" sz="2800" baseline="-25000" dirty="0" err="1" smtClean="0">
                <a:latin typeface="Times New Roman"/>
                <a:cs typeface="Times New Roman"/>
              </a:rPr>
              <a:t>REx</a:t>
            </a:r>
            <a:r>
              <a:rPr lang="en-US" altLang="ja-JP" sz="2800" baseline="-25000" dirty="0" smtClean="0">
                <a:latin typeface="Times New Roman"/>
                <a:cs typeface="Times New Roman"/>
              </a:rPr>
              <a:t> </a:t>
            </a:r>
            <a:r>
              <a:rPr lang="en-US" altLang="ja-JP" sz="2800" dirty="0" err="1" smtClean="0">
                <a:latin typeface="Times New Roman"/>
                <a:cs typeface="Times New Roman"/>
              </a:rPr>
              <a:t>cand</a:t>
            </a:r>
            <a:r>
              <a:rPr lang="en-US" altLang="ja-JP" sz="2800" dirty="0" smtClean="0">
                <a:latin typeface="Times New Roman"/>
                <a:cs typeface="Times New Roman"/>
              </a:rPr>
              <a:t>(u)</a:t>
            </a:r>
            <a:endParaRPr kumimoji="1" lang="en-US" altLang="ja-JP" sz="2800" dirty="0">
              <a:latin typeface="Times New Roman"/>
              <a:cs typeface="Times New Roman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549275" y="4238808"/>
            <a:ext cx="8042276" cy="710011"/>
          </a:xfrm>
          <a:prstGeom prst="rect">
            <a:avLst/>
          </a:prstGeom>
          <a:noFill/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2800" i="1" dirty="0" err="1" smtClean="0">
                <a:latin typeface="Times New Roman"/>
                <a:cs typeface="Times New Roman"/>
              </a:rPr>
              <a:t>REx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 = 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{u | </a:t>
            </a:r>
            <a:r>
              <a:rPr kumimoji="1" lang="en-US" altLang="ja-JP" sz="2800" dirty="0" err="1">
                <a:latin typeface="Times New Roman"/>
                <a:cs typeface="Times New Roman"/>
              </a:rPr>
              <a:t>u</a:t>
            </a:r>
            <a:r>
              <a:rPr lang="en-US" altLang="ja-JP" sz="2800" dirty="0" err="1" smtClean="0">
                <a:latin typeface="Times New Roman"/>
                <a:cs typeface="Times New Roman"/>
              </a:rPr>
              <a:t>∈</a:t>
            </a:r>
            <a:r>
              <a:rPr lang="en-US" altLang="ja-JP" sz="2800" i="1" dirty="0" err="1" smtClean="0">
                <a:latin typeface="Times New Roman"/>
                <a:cs typeface="Times New Roman"/>
              </a:rPr>
              <a:t>GS</a:t>
            </a:r>
            <a:r>
              <a:rPr kumimoji="1" lang="en-US" altLang="ja-JP" sz="2800" i="1" dirty="0" err="1" smtClean="0">
                <a:latin typeface="Times New Roman"/>
                <a:cs typeface="Times New Roman"/>
              </a:rPr>
              <a:t>T</a:t>
            </a:r>
            <a:r>
              <a:rPr kumimoji="1" lang="en-US" altLang="ja-JP" sz="2800" i="1" baseline="-25000" dirty="0" err="1" smtClean="0">
                <a:latin typeface="Times New Roman"/>
                <a:cs typeface="Times New Roman"/>
              </a:rPr>
              <a:t>D</a:t>
            </a:r>
            <a:r>
              <a:rPr lang="en-US" altLang="ja-JP" sz="2800" dirty="0" smtClean="0">
                <a:latin typeface="Times New Roman"/>
                <a:cs typeface="Times New Roman"/>
              </a:rPr>
              <a:t>(</a:t>
            </a:r>
            <a:r>
              <a:rPr lang="en-US" altLang="ja-JP" sz="2800" dirty="0">
                <a:latin typeface="Times New Roman"/>
                <a:cs typeface="Times New Roman"/>
              </a:rPr>
              <a:t>L</a:t>
            </a:r>
            <a:r>
              <a:rPr lang="en-US" altLang="ja-JP" sz="2800" dirty="0" smtClean="0">
                <a:latin typeface="Times New Roman"/>
                <a:cs typeface="Times New Roman"/>
              </a:rPr>
              <a:t>(</a:t>
            </a:r>
            <a:r>
              <a:rPr lang="en-US" altLang="ja-JP" sz="2800" dirty="0">
                <a:latin typeface="Times New Roman"/>
                <a:cs typeface="Times New Roman"/>
              </a:rPr>
              <a:t>P</a:t>
            </a:r>
            <a:r>
              <a:rPr lang="en-US" altLang="ja-JP" sz="2800" dirty="0" smtClean="0">
                <a:latin typeface="Times New Roman"/>
                <a:cs typeface="Times New Roman"/>
              </a:rPr>
              <a:t>)), </a:t>
            </a:r>
            <a:r>
              <a:rPr kumimoji="1" lang="en-US" altLang="ja-JP" sz="2800" i="1" dirty="0" err="1" smtClean="0">
                <a:latin typeface="Times New Roman"/>
                <a:cs typeface="Times New Roman"/>
              </a:rPr>
              <a:t>weight</a:t>
            </a:r>
            <a:r>
              <a:rPr kumimoji="1" lang="en-US" altLang="ja-JP" sz="2800" i="1" baseline="-25000" dirty="0" err="1" smtClean="0">
                <a:latin typeface="Times New Roman"/>
                <a:cs typeface="Times New Roman"/>
              </a:rPr>
              <a:t>D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dirty="0">
                <a:latin typeface="Times New Roman"/>
                <a:cs typeface="Times New Roman"/>
              </a:rPr>
              <a:t>u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 ≥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d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}</a:t>
            </a:r>
            <a:endParaRPr kumimoji="1" lang="en-US" altLang="ja-JP" sz="2800" dirty="0">
              <a:latin typeface="Times New Roman"/>
              <a:cs typeface="Times New Roman"/>
            </a:endParaRPr>
          </a:p>
        </p:txBody>
      </p:sp>
      <p:sp>
        <p:nvSpPr>
          <p:cNvPr id="39" name="コンテンツ プレースホルダー 38"/>
          <p:cNvSpPr>
            <a:spLocks noGrp="1"/>
          </p:cNvSpPr>
          <p:nvPr>
            <p:ph idx="1"/>
          </p:nvPr>
        </p:nvSpPr>
        <p:spPr>
          <a:xfrm>
            <a:off x="549275" y="813185"/>
            <a:ext cx="8042276" cy="1037147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/>
              <a:t>We define such a set of candidates </a:t>
            </a:r>
            <a:r>
              <a:rPr lang="en-US" altLang="ja-JP" dirty="0" err="1"/>
              <a:t>Cand</a:t>
            </a:r>
            <a:r>
              <a:rPr lang="en-US" altLang="ja-JP" dirty="0"/>
              <a:t>(</a:t>
            </a:r>
            <a:r>
              <a:rPr lang="en-US" altLang="ja-JP" dirty="0" err="1"/>
              <a:t>REx</a:t>
            </a:r>
            <a:r>
              <a:rPr lang="en-US" altLang="ja-JP" dirty="0"/>
              <a:t>) </a:t>
            </a:r>
            <a:br>
              <a:rPr lang="en-US" altLang="ja-JP" dirty="0"/>
            </a:br>
            <a:r>
              <a:rPr lang="en-US" altLang="ja-JP" dirty="0"/>
              <a:t>as the following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55" name="コンテンツ プレースホルダー 38"/>
          <p:cNvSpPr txBox="1">
            <a:spLocks/>
          </p:cNvSpPr>
          <p:nvPr/>
        </p:nvSpPr>
        <p:spPr>
          <a:xfrm>
            <a:off x="549275" y="2057904"/>
            <a:ext cx="8042276" cy="569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u="sng" dirty="0" smtClean="0">
                <a:solidFill>
                  <a:srgbClr val="FF0000"/>
                </a:solidFill>
              </a:rPr>
              <a:t>d-left-maximal extensions</a:t>
            </a:r>
            <a:r>
              <a:rPr lang="en-US" altLang="ja-JP" u="sng" dirty="0" smtClean="0"/>
              <a:t> of a right extension of P</a:t>
            </a:r>
            <a:endParaRPr lang="en-US" altLang="ja-JP" u="sng" dirty="0"/>
          </a:p>
        </p:txBody>
      </p:sp>
      <p:sp>
        <p:nvSpPr>
          <p:cNvPr id="56" name="コンテンツ プレースホルダー 38"/>
          <p:cNvSpPr txBox="1">
            <a:spLocks/>
          </p:cNvSpPr>
          <p:nvPr/>
        </p:nvSpPr>
        <p:spPr>
          <a:xfrm>
            <a:off x="549275" y="3775973"/>
            <a:ext cx="8042276" cy="569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u="sng" dirty="0" smtClean="0">
                <a:solidFill>
                  <a:srgbClr val="0000FF"/>
                </a:solidFill>
              </a:rPr>
              <a:t>right extensions of P</a:t>
            </a:r>
            <a:endParaRPr lang="en-US" altLang="ja-JP" u="sng" dirty="0">
              <a:solidFill>
                <a:srgbClr val="0000FF"/>
              </a:solidFill>
            </a:endParaRPr>
          </a:p>
        </p:txBody>
      </p:sp>
      <p:sp>
        <p:nvSpPr>
          <p:cNvPr id="58" name="コンテンツ プレースホルダー 38"/>
          <p:cNvSpPr txBox="1">
            <a:spLocks/>
          </p:cNvSpPr>
          <p:nvPr/>
        </p:nvSpPr>
        <p:spPr>
          <a:xfrm>
            <a:off x="549275" y="5191569"/>
            <a:ext cx="8042276" cy="569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u="sng" dirty="0" smtClean="0"/>
              <a:t>candidates</a:t>
            </a:r>
            <a:endParaRPr lang="en-US" altLang="ja-JP" u="sng" dirty="0"/>
          </a:p>
        </p:txBody>
      </p:sp>
    </p:spTree>
    <p:extLst>
      <p:ext uri="{BB962C8B-B14F-4D97-AF65-F5344CB8AC3E}">
        <p14:creationId xmlns:p14="http://schemas.microsoft.com/office/powerpoint/2010/main" val="2443690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813185"/>
            <a:ext cx="8042276" cy="1069994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We define a set of answers </a:t>
            </a:r>
            <a:r>
              <a:rPr kumimoji="1" lang="en-US" altLang="ja-JP" dirty="0" err="1" smtClean="0"/>
              <a:t>Cand</a:t>
            </a:r>
            <a:r>
              <a:rPr kumimoji="1" lang="en-US" altLang="ja-JP" dirty="0" smtClean="0"/>
              <a:t>’(</a:t>
            </a:r>
            <a:r>
              <a:rPr kumimoji="1" lang="en-US" altLang="ja-JP" dirty="0" err="1" smtClean="0"/>
              <a:t>REx</a:t>
            </a:r>
            <a:r>
              <a:rPr kumimoji="1" lang="en-US" altLang="ja-JP" dirty="0" smtClean="0"/>
              <a:t>),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by removing non-answers from </a:t>
            </a:r>
            <a:r>
              <a:rPr lang="en-US" altLang="ja-JP" dirty="0" err="1" smtClean="0"/>
              <a:t>Cand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REx</a:t>
            </a:r>
            <a:r>
              <a:rPr lang="en-US" altLang="ja-JP" dirty="0" smtClean="0"/>
              <a:t>).</a:t>
            </a:r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Answers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49275" y="2536652"/>
            <a:ext cx="8042276" cy="1024203"/>
          </a:xfrm>
          <a:prstGeom prst="rect">
            <a:avLst/>
          </a:prstGeom>
          <a:noFill/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2800" i="1" dirty="0" err="1" smtClean="0">
                <a:latin typeface="Times New Roman"/>
                <a:cs typeface="Times New Roman"/>
              </a:rPr>
              <a:t>cand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’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u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 = 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{v | </a:t>
            </a:r>
            <a:r>
              <a:rPr kumimoji="1" lang="en-US" altLang="ja-JP" sz="2800" dirty="0" err="1" smtClean="0">
                <a:latin typeface="Times New Roman"/>
                <a:cs typeface="Times New Roman"/>
              </a:rPr>
              <a:t>v</a:t>
            </a:r>
            <a:r>
              <a:rPr lang="en-US" altLang="ja-JP" sz="2800" dirty="0" err="1" smtClean="0">
                <a:latin typeface="Times New Roman"/>
                <a:cs typeface="Times New Roman"/>
              </a:rPr>
              <a:t>∈</a:t>
            </a:r>
            <a:r>
              <a:rPr lang="en-US" altLang="ja-JP" sz="2800" i="1" dirty="0" err="1" smtClean="0">
                <a:latin typeface="Times New Roman"/>
                <a:cs typeface="Times New Roman"/>
              </a:rPr>
              <a:t>GS</a:t>
            </a:r>
            <a:r>
              <a:rPr kumimoji="1" lang="en-US" altLang="ja-JP" sz="2800" i="1" dirty="0" err="1" smtClean="0">
                <a:latin typeface="Times New Roman"/>
                <a:cs typeface="Times New Roman"/>
              </a:rPr>
              <a:t>T</a:t>
            </a:r>
            <a:r>
              <a:rPr kumimoji="1" lang="en-US" altLang="ja-JP" sz="2800" i="1" baseline="-25000" dirty="0" err="1" smtClean="0">
                <a:latin typeface="Times New Roman"/>
                <a:cs typeface="Times New Roman"/>
              </a:rPr>
              <a:t>D</a:t>
            </a:r>
            <a:r>
              <a:rPr kumimoji="1" lang="en-US" altLang="ja-JP" sz="2000" i="1" baseline="30000" dirty="0" err="1" smtClean="0">
                <a:latin typeface="Times New Roman"/>
                <a:cs typeface="Times New Roman"/>
              </a:rPr>
              <a:t>R</a:t>
            </a:r>
            <a:r>
              <a:rPr lang="en-US" altLang="ja-JP" sz="2800" dirty="0" smtClean="0">
                <a:latin typeface="Times New Roman"/>
                <a:cs typeface="Times New Roman"/>
              </a:rPr>
              <a:t>(r(u)), </a:t>
            </a:r>
            <a:r>
              <a:rPr kumimoji="1" lang="en-US" altLang="ja-JP" sz="2800" i="1" dirty="0" err="1" smtClean="0">
                <a:latin typeface="Times New Roman"/>
                <a:cs typeface="Times New Roman"/>
              </a:rPr>
              <a:t>weight</a:t>
            </a:r>
            <a:r>
              <a:rPr kumimoji="1" lang="en-US" altLang="ja-JP" sz="2800" i="1" baseline="-25000" dirty="0" err="1" smtClean="0">
                <a:latin typeface="Times New Roman"/>
                <a:cs typeface="Times New Roman"/>
              </a:rPr>
              <a:t>D</a:t>
            </a:r>
            <a:r>
              <a:rPr kumimoji="1" lang="en-US" altLang="ja-JP" sz="2000" i="1" baseline="30000" dirty="0" err="1" smtClean="0">
                <a:latin typeface="Times New Roman"/>
                <a:cs typeface="Times New Roman"/>
              </a:rPr>
              <a:t>R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(v) ≥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d, </a:t>
            </a:r>
            <a:br>
              <a:rPr kumimoji="1" lang="en-US" altLang="ja-JP" sz="2800" i="1" dirty="0" smtClean="0">
                <a:latin typeface="Times New Roman"/>
                <a:cs typeface="Times New Roman"/>
              </a:rPr>
            </a:br>
            <a:r>
              <a:rPr kumimoji="1" lang="en-US" altLang="ja-JP" sz="2800" i="1" dirty="0" smtClean="0">
                <a:latin typeface="Times New Roman"/>
                <a:cs typeface="Times New Roman"/>
              </a:rPr>
              <a:t>                         </a:t>
            </a:r>
            <a:r>
              <a:rPr kumimoji="1" lang="en-US" altLang="ja-JP" sz="2800" i="1" dirty="0" err="1" smtClean="0">
                <a:latin typeface="Times New Roman"/>
                <a:cs typeface="Times New Roman"/>
              </a:rPr>
              <a:t>maxchild</a:t>
            </a:r>
            <a:r>
              <a:rPr kumimoji="1" lang="en-US" altLang="ja-JP" sz="2800" i="1" baseline="-25000" dirty="0" err="1" smtClean="0">
                <a:latin typeface="Times New Roman"/>
                <a:cs typeface="Times New Roman"/>
              </a:rPr>
              <a:t>D</a:t>
            </a:r>
            <a:r>
              <a:rPr kumimoji="1" lang="en-US" altLang="ja-JP" sz="2000" i="1" baseline="30000" dirty="0" err="1" smtClean="0">
                <a:latin typeface="Times New Roman"/>
                <a:cs typeface="Times New Roman"/>
              </a:rPr>
              <a:t>R</a:t>
            </a:r>
            <a:r>
              <a:rPr kumimoji="1" lang="en-US" altLang="ja-JP" sz="2800" dirty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>
                <a:solidFill>
                  <a:srgbClr val="000000"/>
                </a:solidFill>
                <a:latin typeface="Times New Roman"/>
                <a:cs typeface="Times New Roman"/>
              </a:rPr>
              <a:t>v</a:t>
            </a:r>
            <a:r>
              <a:rPr kumimoji="1" lang="en-US" altLang="ja-JP" sz="2800" dirty="0">
                <a:latin typeface="Times New Roman"/>
                <a:cs typeface="Times New Roman"/>
              </a:rPr>
              <a:t>) &lt;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d, MFC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v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 &lt;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d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}</a:t>
            </a:r>
            <a:endParaRPr kumimoji="1" lang="en-US" altLang="ja-JP" sz="2800" dirty="0">
              <a:latin typeface="Times New Roman"/>
              <a:cs typeface="Times New Roman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49275" y="4754955"/>
            <a:ext cx="8042276" cy="598085"/>
          </a:xfrm>
          <a:prstGeom prst="rect">
            <a:avLst/>
          </a:prstGeom>
          <a:noFill/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2800" i="1" dirty="0" err="1" smtClean="0">
                <a:latin typeface="Times New Roman"/>
                <a:cs typeface="Times New Roman"/>
              </a:rPr>
              <a:t>Cand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’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 err="1" smtClean="0">
                <a:latin typeface="Times New Roman"/>
                <a:cs typeface="Times New Roman"/>
              </a:rPr>
              <a:t>REx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 = 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∪</a:t>
            </a:r>
            <a:r>
              <a:rPr kumimoji="1" lang="en-US" altLang="ja-JP" sz="2800" baseline="-25000" dirty="0" smtClean="0">
                <a:latin typeface="Times New Roman"/>
                <a:cs typeface="Times New Roman"/>
              </a:rPr>
              <a:t>u</a:t>
            </a:r>
            <a:r>
              <a:rPr lang="en-US" altLang="ja-JP" sz="2800" baseline="-25000" dirty="0">
                <a:latin typeface="Times New Roman"/>
                <a:cs typeface="Times New Roman"/>
              </a:rPr>
              <a:t>∈ </a:t>
            </a:r>
            <a:r>
              <a:rPr lang="en-US" altLang="ja-JP" sz="2800" baseline="-25000" dirty="0" err="1" smtClean="0">
                <a:latin typeface="Times New Roman"/>
                <a:cs typeface="Times New Roman"/>
              </a:rPr>
              <a:t>REx</a:t>
            </a:r>
            <a:r>
              <a:rPr lang="en-US" altLang="ja-JP" sz="2800" baseline="-25000" dirty="0" smtClean="0">
                <a:latin typeface="Times New Roman"/>
                <a:cs typeface="Times New Roman"/>
              </a:rPr>
              <a:t> </a:t>
            </a:r>
            <a:r>
              <a:rPr lang="en-US" altLang="ja-JP" sz="2800" dirty="0" err="1" smtClean="0">
                <a:latin typeface="Times New Roman"/>
                <a:cs typeface="Times New Roman"/>
              </a:rPr>
              <a:t>cand</a:t>
            </a:r>
            <a:r>
              <a:rPr lang="en-US" altLang="ja-JP" sz="2800" dirty="0" smtClean="0">
                <a:latin typeface="Times New Roman"/>
                <a:cs typeface="Times New Roman"/>
              </a:rPr>
              <a:t>’(u)</a:t>
            </a:r>
            <a:endParaRPr kumimoji="1" lang="en-US" altLang="ja-JP" sz="2800" dirty="0">
              <a:latin typeface="Times New Roman"/>
              <a:cs typeface="Times New Roman"/>
            </a:endParaRPr>
          </a:p>
        </p:txBody>
      </p:sp>
      <p:sp>
        <p:nvSpPr>
          <p:cNvPr id="7" name="コンテンツ プレースホルダー 38"/>
          <p:cNvSpPr txBox="1">
            <a:spLocks/>
          </p:cNvSpPr>
          <p:nvPr/>
        </p:nvSpPr>
        <p:spPr>
          <a:xfrm>
            <a:off x="549275" y="2057904"/>
            <a:ext cx="8042276" cy="569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u="sng" dirty="0" smtClean="0">
                <a:solidFill>
                  <a:srgbClr val="000000"/>
                </a:solidFill>
              </a:rPr>
              <a:t>d-left-maximal extensions of a right extension of P</a:t>
            </a:r>
            <a:endParaRPr lang="en-US" altLang="ja-JP" u="sng" dirty="0">
              <a:solidFill>
                <a:srgbClr val="000000"/>
              </a:solidFill>
            </a:endParaRPr>
          </a:p>
        </p:txBody>
      </p:sp>
      <p:sp>
        <p:nvSpPr>
          <p:cNvPr id="9" name="コンテンツ プレースホルダー 38"/>
          <p:cNvSpPr txBox="1">
            <a:spLocks/>
          </p:cNvSpPr>
          <p:nvPr/>
        </p:nvSpPr>
        <p:spPr>
          <a:xfrm>
            <a:off x="549275" y="4282826"/>
            <a:ext cx="8042276" cy="569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u="sng" dirty="0" smtClean="0"/>
              <a:t>answers (with duplications)</a:t>
            </a:r>
            <a:endParaRPr lang="en-US" altLang="ja-JP" u="sng" dirty="0"/>
          </a:p>
        </p:txBody>
      </p:sp>
      <p:cxnSp>
        <p:nvCxnSpPr>
          <p:cNvPr id="11" name="直線コネクタ 10"/>
          <p:cNvCxnSpPr/>
          <p:nvPr/>
        </p:nvCxnSpPr>
        <p:spPr>
          <a:xfrm>
            <a:off x="5550444" y="3517059"/>
            <a:ext cx="1729724" cy="0"/>
          </a:xfrm>
          <a:prstGeom prst="line">
            <a:avLst/>
          </a:prstGeom>
          <a:ln w="25400" cmpd="sng">
            <a:solidFill>
              <a:srgbClr val="FF0000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5550444" y="3515996"/>
            <a:ext cx="1729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 smtClean="0">
                <a:solidFill>
                  <a:srgbClr val="FF0000"/>
                </a:solidFill>
                <a:latin typeface="Calibri"/>
                <a:cs typeface="Calibri"/>
              </a:rPr>
              <a:t>added</a:t>
            </a:r>
            <a:endParaRPr kumimoji="1" lang="ja-JP" altLang="en-US" sz="24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9667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992353" y="2629970"/>
            <a:ext cx="2932068" cy="3862629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i="1" dirty="0" smtClean="0">
                <a:latin typeface="Times New Roman"/>
                <a:cs typeface="Times New Roman"/>
              </a:rPr>
              <a:t>MFC</a:t>
            </a:r>
            <a:r>
              <a:rPr kumimoji="1" lang="en-US" altLang="ja-JP" dirty="0" smtClean="0"/>
              <a:t>(</a:t>
            </a:r>
            <a:r>
              <a:rPr kumimoji="1" lang="en-US" altLang="ja-JP" i="1" dirty="0" smtClean="0">
                <a:latin typeface="Times New Roman"/>
                <a:cs typeface="Times New Roman"/>
              </a:rPr>
              <a:t>v</a:t>
            </a:r>
            <a:r>
              <a:rPr kumimoji="1" lang="en-US" altLang="ja-JP" dirty="0" smtClean="0"/>
              <a:t>) = 3</a:t>
            </a:r>
          </a:p>
          <a:p>
            <a:pPr marL="0" indent="0">
              <a:buNone/>
            </a:pPr>
            <a:r>
              <a:rPr lang="en-US" altLang="ja-JP" i="1" dirty="0" err="1">
                <a:latin typeface="Times New Roman"/>
                <a:cs typeface="Times New Roman"/>
              </a:rPr>
              <a:t>str</a:t>
            </a:r>
            <a:r>
              <a:rPr lang="en-US" altLang="ja-JP" dirty="0"/>
              <a:t>(</a:t>
            </a:r>
            <a:r>
              <a:rPr lang="en-US" altLang="ja-JP" i="1" dirty="0">
                <a:latin typeface="Times New Roman"/>
                <a:cs typeface="Times New Roman"/>
              </a:rPr>
              <a:t>v</a:t>
            </a:r>
            <a:r>
              <a:rPr lang="en-US" altLang="ja-JP" dirty="0"/>
              <a:t>)</a:t>
            </a:r>
            <a:r>
              <a:rPr lang="en-US" altLang="ja-JP" i="1" baseline="30000" dirty="0">
                <a:latin typeface="Times New Roman"/>
                <a:cs typeface="Times New Roman"/>
              </a:rPr>
              <a:t>R</a:t>
            </a:r>
            <a:r>
              <a:rPr lang="en-US" altLang="ja-JP" dirty="0" smtClean="0"/>
              <a:t> is followed by “a” in 3 distinct strings.</a:t>
            </a:r>
          </a:p>
          <a:p>
            <a:pPr marL="0" indent="0">
              <a:buNone/>
            </a:pPr>
            <a:r>
              <a:rPr lang="en-US" altLang="ja-JP" i="1" dirty="0" err="1">
                <a:latin typeface="Times New Roman"/>
                <a:cs typeface="Times New Roman"/>
              </a:rPr>
              <a:t>str</a:t>
            </a:r>
            <a:r>
              <a:rPr lang="en-US" altLang="ja-JP" dirty="0"/>
              <a:t>(</a:t>
            </a:r>
            <a:r>
              <a:rPr lang="en-US" altLang="ja-JP" i="1" dirty="0">
                <a:latin typeface="Times New Roman"/>
                <a:cs typeface="Times New Roman"/>
              </a:rPr>
              <a:t>v</a:t>
            </a:r>
            <a:r>
              <a:rPr lang="en-US" altLang="ja-JP" dirty="0"/>
              <a:t>)</a:t>
            </a:r>
            <a:r>
              <a:rPr lang="en-US" altLang="ja-JP" i="1" baseline="30000" dirty="0">
                <a:latin typeface="Times New Roman"/>
                <a:cs typeface="Times New Roman"/>
              </a:rPr>
              <a:t>R</a:t>
            </a:r>
            <a:r>
              <a:rPr lang="en-US" altLang="ja-JP" dirty="0" smtClean="0"/>
              <a:t> </a:t>
            </a:r>
            <a:r>
              <a:rPr lang="en-US" altLang="ja-JP" dirty="0"/>
              <a:t>is followed by </a:t>
            </a:r>
            <a:r>
              <a:rPr lang="en-US" altLang="ja-JP" dirty="0" smtClean="0"/>
              <a:t>“b” </a:t>
            </a:r>
            <a:r>
              <a:rPr lang="en-US" altLang="ja-JP" dirty="0"/>
              <a:t>in </a:t>
            </a:r>
            <a:r>
              <a:rPr lang="en-US" altLang="ja-JP" dirty="0" smtClean="0"/>
              <a:t>2 </a:t>
            </a:r>
            <a:r>
              <a:rPr lang="en-US" altLang="ja-JP" dirty="0"/>
              <a:t>distinct strings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Non-answers</a:t>
            </a:r>
            <a:endParaRPr kumimoji="1" lang="ja-JP" altLang="en-US" dirty="0"/>
          </a:p>
        </p:txBody>
      </p:sp>
      <p:sp>
        <p:nvSpPr>
          <p:cNvPr id="4" name="コンテンツ プレースホルダー 1"/>
          <p:cNvSpPr txBox="1">
            <a:spLocks/>
          </p:cNvSpPr>
          <p:nvPr/>
        </p:nvSpPr>
        <p:spPr>
          <a:xfrm>
            <a:off x="549275" y="870269"/>
            <a:ext cx="8042276" cy="1122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i="1" dirty="0">
                <a:latin typeface="Times New Roman"/>
                <a:cs typeface="Times New Roman"/>
              </a:rPr>
              <a:t>MFC</a:t>
            </a:r>
            <a:r>
              <a:rPr lang="en-US" altLang="ja-JP" dirty="0">
                <a:latin typeface="Times New Roman"/>
                <a:cs typeface="Times New Roman"/>
              </a:rPr>
              <a:t>(</a:t>
            </a:r>
            <a:r>
              <a:rPr lang="en-US" altLang="ja-JP" i="1" dirty="0">
                <a:latin typeface="Times New Roman"/>
                <a:cs typeface="Times New Roman"/>
              </a:rPr>
              <a:t>v</a:t>
            </a:r>
            <a:r>
              <a:rPr lang="en-US" altLang="ja-JP" dirty="0">
                <a:latin typeface="Times New Roman"/>
                <a:cs typeface="Times New Roman"/>
              </a:rPr>
              <a:t>)</a:t>
            </a:r>
            <a:r>
              <a:rPr lang="en-US" altLang="ja-JP" dirty="0"/>
              <a:t> : the maximum number of strings in </a:t>
            </a:r>
            <a:r>
              <a:rPr lang="en-US" altLang="ja-JP" i="1" dirty="0">
                <a:latin typeface="Times New Roman"/>
                <a:cs typeface="Times New Roman"/>
              </a:rPr>
              <a:t>D</a:t>
            </a:r>
            <a:r>
              <a:rPr lang="en-US" altLang="ja-JP" dirty="0"/>
              <a:t> which have </a:t>
            </a:r>
            <a:r>
              <a:rPr lang="en-US" altLang="ja-JP" i="1" dirty="0" err="1">
                <a:latin typeface="Times New Roman"/>
                <a:cs typeface="Times New Roman"/>
              </a:rPr>
              <a:t>str</a:t>
            </a:r>
            <a:r>
              <a:rPr lang="en-US" altLang="ja-JP" dirty="0"/>
              <a:t>(</a:t>
            </a:r>
            <a:r>
              <a:rPr lang="en-US" altLang="ja-JP" i="1" dirty="0">
                <a:latin typeface="Times New Roman"/>
                <a:cs typeface="Times New Roman"/>
              </a:rPr>
              <a:t>v</a:t>
            </a:r>
            <a:r>
              <a:rPr lang="en-US" altLang="ja-JP" dirty="0"/>
              <a:t>)</a:t>
            </a:r>
            <a:r>
              <a:rPr lang="en-US" altLang="ja-JP" i="1" baseline="30000" dirty="0" err="1">
                <a:latin typeface="Times New Roman"/>
                <a:cs typeface="Times New Roman"/>
              </a:rPr>
              <a:t>R</a:t>
            </a:r>
            <a:r>
              <a:rPr lang="en-US" altLang="ja-JP" i="1" dirty="0" err="1">
                <a:latin typeface="Times New Roman"/>
                <a:cs typeface="Times New Roman"/>
              </a:rPr>
              <a:t>c</a:t>
            </a:r>
            <a:r>
              <a:rPr lang="en-US" altLang="ja-JP" dirty="0"/>
              <a:t> as a substring for any character </a:t>
            </a:r>
            <a:r>
              <a:rPr lang="en-US" altLang="ja-JP" i="1" dirty="0">
                <a:latin typeface="Times New Roman"/>
                <a:cs typeface="Times New Roman"/>
              </a:rPr>
              <a:t>c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grpSp>
        <p:nvGrpSpPr>
          <p:cNvPr id="5" name="図形グループ 4"/>
          <p:cNvGrpSpPr/>
          <p:nvPr/>
        </p:nvGrpSpPr>
        <p:grpSpPr>
          <a:xfrm>
            <a:off x="549275" y="2652190"/>
            <a:ext cx="5252997" cy="3128970"/>
            <a:chOff x="142332" y="2218934"/>
            <a:chExt cx="5252997" cy="3128970"/>
          </a:xfrm>
        </p:grpSpPr>
        <p:sp>
          <p:nvSpPr>
            <p:cNvPr id="6" name="正方形/長方形 5"/>
            <p:cNvSpPr/>
            <p:nvPr/>
          </p:nvSpPr>
          <p:spPr>
            <a:xfrm>
              <a:off x="572762" y="2302081"/>
              <a:ext cx="4822567" cy="38836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mpd="sng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142332" y="2218934"/>
              <a:ext cx="495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i="1" dirty="0" smtClean="0">
                  <a:latin typeface="Times New Roman"/>
                  <a:cs typeface="Times New Roman"/>
                </a:rPr>
                <a:t>T</a:t>
              </a:r>
              <a:r>
                <a:rPr kumimoji="1" lang="en-US" altLang="ja-JP" sz="2400" baseline="-25000" dirty="0" smtClean="0">
                  <a:latin typeface="Times New Roman"/>
                  <a:cs typeface="Times New Roman"/>
                </a:rPr>
                <a:t>1</a:t>
              </a:r>
              <a:endParaRPr kumimoji="1" lang="ja-JP" altLang="en-US" sz="24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572762" y="2964410"/>
              <a:ext cx="4822567" cy="38836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mpd="sng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42332" y="2881263"/>
              <a:ext cx="495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i="1" dirty="0" smtClean="0">
                  <a:latin typeface="Times New Roman"/>
                  <a:cs typeface="Times New Roman"/>
                </a:rPr>
                <a:t>T</a:t>
              </a:r>
              <a:r>
                <a:rPr kumimoji="1" lang="en-US" altLang="ja-JP" sz="2400" baseline="-25000" dirty="0" smtClean="0">
                  <a:latin typeface="Times New Roman"/>
                  <a:cs typeface="Times New Roman"/>
                </a:rPr>
                <a:t>2</a:t>
              </a:r>
              <a:endParaRPr kumimoji="1" lang="ja-JP" altLang="en-US" sz="24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572762" y="3634882"/>
              <a:ext cx="4822567" cy="38836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mpd="sng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42332" y="3543592"/>
              <a:ext cx="495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i="1" dirty="0" smtClean="0">
                  <a:latin typeface="Times New Roman"/>
                  <a:cs typeface="Times New Roman"/>
                </a:rPr>
                <a:t>T</a:t>
              </a:r>
              <a:r>
                <a:rPr kumimoji="1" lang="en-US" altLang="ja-JP" sz="2400" baseline="-25000" dirty="0" smtClean="0">
                  <a:latin typeface="Times New Roman"/>
                  <a:cs typeface="Times New Roman"/>
                </a:rPr>
                <a:t>3</a:t>
              </a:r>
              <a:endParaRPr kumimoji="1" lang="ja-JP" altLang="en-US" sz="24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572762" y="4297211"/>
              <a:ext cx="4822567" cy="38836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mpd="sng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42332" y="4214064"/>
              <a:ext cx="495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i="1" dirty="0" smtClean="0">
                  <a:latin typeface="Times New Roman"/>
                  <a:cs typeface="Times New Roman"/>
                </a:rPr>
                <a:t>T</a:t>
              </a:r>
              <a:r>
                <a:rPr kumimoji="1" lang="en-US" altLang="ja-JP" sz="2400" baseline="-25000" dirty="0" smtClean="0">
                  <a:latin typeface="Times New Roman"/>
                  <a:cs typeface="Times New Roman"/>
                </a:rPr>
                <a:t>4</a:t>
              </a:r>
              <a:endParaRPr kumimoji="1" lang="ja-JP" altLang="en-US" sz="24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572762" y="4959541"/>
              <a:ext cx="4822567" cy="38836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 cmpd="sng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42332" y="4876394"/>
              <a:ext cx="4958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i="1" dirty="0" smtClean="0">
                  <a:latin typeface="Times New Roman"/>
                  <a:cs typeface="Times New Roman"/>
                </a:rPr>
                <a:t>T</a:t>
              </a:r>
              <a:r>
                <a:rPr kumimoji="1" lang="en-US" altLang="ja-JP" sz="2400" baseline="-25000" dirty="0" smtClean="0">
                  <a:latin typeface="Times New Roman"/>
                  <a:cs typeface="Times New Roman"/>
                </a:rPr>
                <a:t>5</a:t>
              </a:r>
              <a:endParaRPr kumimoji="1" lang="ja-JP" altLang="en-US" sz="24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1031051" y="2349051"/>
              <a:ext cx="1174340" cy="293897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2400" i="1" dirty="0" err="1" smtClean="0">
                  <a:latin typeface="Times New Roman"/>
                  <a:cs typeface="Times New Roman"/>
                </a:rPr>
                <a:t>str</a:t>
              </a:r>
              <a:r>
                <a:rPr kumimoji="1" lang="en-US" altLang="ja-JP" sz="2400" dirty="0" smtClean="0">
                  <a:latin typeface="Times New Roman"/>
                  <a:cs typeface="Times New Roman"/>
                </a:rPr>
                <a:t>(</a:t>
              </a:r>
              <a:r>
                <a:rPr kumimoji="1" lang="en-US" altLang="ja-JP" sz="2400" i="1" dirty="0" smtClean="0">
                  <a:latin typeface="Times New Roman"/>
                  <a:cs typeface="Times New Roman"/>
                </a:rPr>
                <a:t>v</a:t>
              </a:r>
              <a:r>
                <a:rPr kumimoji="1" lang="en-US" altLang="ja-JP" sz="2400" dirty="0" smtClean="0">
                  <a:latin typeface="Times New Roman"/>
                  <a:cs typeface="Times New Roman"/>
                </a:rPr>
                <a:t>)</a:t>
              </a:r>
              <a:r>
                <a:rPr kumimoji="1" lang="en-US" altLang="ja-JP" sz="2400" i="1" baseline="30000" dirty="0" smtClean="0">
                  <a:latin typeface="Times New Roman"/>
                  <a:cs typeface="Times New Roman"/>
                </a:rPr>
                <a:t>R</a:t>
              </a:r>
              <a:endParaRPr kumimoji="1" lang="ja-JP" altLang="en-US" sz="2400" i="1" baseline="30000" dirty="0" smtClean="0">
                <a:latin typeface="Times New Roman"/>
                <a:cs typeface="Times New Roman"/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2205391" y="3010232"/>
              <a:ext cx="1174340" cy="293897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2400" i="1" dirty="0" err="1" smtClean="0">
                  <a:latin typeface="Times New Roman"/>
                  <a:cs typeface="Times New Roman"/>
                </a:rPr>
                <a:t>str</a:t>
              </a:r>
              <a:r>
                <a:rPr kumimoji="1" lang="en-US" altLang="ja-JP" sz="2400" dirty="0">
                  <a:latin typeface="Times New Roman"/>
                  <a:cs typeface="Times New Roman"/>
                </a:rPr>
                <a:t>(</a:t>
              </a:r>
              <a:r>
                <a:rPr kumimoji="1" lang="en-US" altLang="ja-JP" sz="2400" i="1" dirty="0">
                  <a:latin typeface="Times New Roman"/>
                  <a:cs typeface="Times New Roman"/>
                </a:rPr>
                <a:t>v</a:t>
              </a:r>
              <a:r>
                <a:rPr kumimoji="1" lang="en-US" altLang="ja-JP" sz="2400" dirty="0">
                  <a:latin typeface="Times New Roman"/>
                  <a:cs typeface="Times New Roman"/>
                </a:rPr>
                <a:t>)</a:t>
              </a:r>
              <a:r>
                <a:rPr kumimoji="1" lang="en-US" altLang="ja-JP" sz="2400" i="1" baseline="30000" dirty="0" smtClean="0">
                  <a:latin typeface="Times New Roman"/>
                  <a:cs typeface="Times New Roman"/>
                </a:rPr>
                <a:t>R</a:t>
              </a:r>
              <a:endParaRPr kumimoji="1" lang="ja-JP" altLang="en-US" sz="2400" i="1" baseline="30000" dirty="0">
                <a:latin typeface="Times New Roman"/>
                <a:cs typeface="Times New Roman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1324014" y="3676775"/>
              <a:ext cx="1174340" cy="293897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2400" i="1" dirty="0" err="1" smtClean="0">
                  <a:latin typeface="Times New Roman"/>
                  <a:cs typeface="Times New Roman"/>
                </a:rPr>
                <a:t>str</a:t>
              </a:r>
              <a:r>
                <a:rPr kumimoji="1" lang="en-US" altLang="ja-JP" sz="2400" dirty="0">
                  <a:latin typeface="Times New Roman"/>
                  <a:cs typeface="Times New Roman"/>
                </a:rPr>
                <a:t>(</a:t>
              </a:r>
              <a:r>
                <a:rPr kumimoji="1" lang="en-US" altLang="ja-JP" sz="2400" i="1" dirty="0">
                  <a:latin typeface="Times New Roman"/>
                  <a:cs typeface="Times New Roman"/>
                </a:rPr>
                <a:t>v</a:t>
              </a:r>
              <a:r>
                <a:rPr kumimoji="1" lang="en-US" altLang="ja-JP" sz="2400" dirty="0">
                  <a:latin typeface="Times New Roman"/>
                  <a:cs typeface="Times New Roman"/>
                </a:rPr>
                <a:t>)</a:t>
              </a:r>
              <a:r>
                <a:rPr kumimoji="1" lang="en-US" altLang="ja-JP" sz="2400" i="1" baseline="30000" dirty="0" smtClean="0">
                  <a:latin typeface="Times New Roman"/>
                  <a:cs typeface="Times New Roman"/>
                </a:rPr>
                <a:t>R</a:t>
              </a:r>
              <a:endParaRPr kumimoji="1" lang="ja-JP" altLang="en-US" sz="2400" i="1" baseline="30000" dirty="0">
                <a:latin typeface="Times New Roman"/>
                <a:cs typeface="Times New Roman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3445531" y="3686242"/>
              <a:ext cx="1174340" cy="293897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2400" i="1" dirty="0" err="1" smtClean="0">
                  <a:latin typeface="Times New Roman"/>
                  <a:cs typeface="Times New Roman"/>
                </a:rPr>
                <a:t>str</a:t>
              </a:r>
              <a:r>
                <a:rPr kumimoji="1" lang="en-US" altLang="ja-JP" sz="2400" dirty="0">
                  <a:latin typeface="Times New Roman"/>
                  <a:cs typeface="Times New Roman"/>
                </a:rPr>
                <a:t>(</a:t>
              </a:r>
              <a:r>
                <a:rPr kumimoji="1" lang="en-US" altLang="ja-JP" sz="2400" i="1" dirty="0">
                  <a:latin typeface="Times New Roman"/>
                  <a:cs typeface="Times New Roman"/>
                </a:rPr>
                <a:t>v</a:t>
              </a:r>
              <a:r>
                <a:rPr kumimoji="1" lang="en-US" altLang="ja-JP" sz="2400" dirty="0">
                  <a:latin typeface="Times New Roman"/>
                  <a:cs typeface="Times New Roman"/>
                </a:rPr>
                <a:t>)</a:t>
              </a:r>
              <a:r>
                <a:rPr kumimoji="1" lang="en-US" altLang="ja-JP" sz="2400" i="1" baseline="30000" dirty="0" smtClean="0">
                  <a:latin typeface="Times New Roman"/>
                  <a:cs typeface="Times New Roman"/>
                </a:rPr>
                <a:t>R</a:t>
              </a:r>
              <a:endParaRPr kumimoji="1" lang="ja-JP" altLang="en-US" sz="2400" i="1" baseline="30000" dirty="0">
                <a:latin typeface="Times New Roman"/>
                <a:cs typeface="Times New Roman"/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1860387" y="5004405"/>
              <a:ext cx="1174340" cy="293897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2400" i="1" dirty="0" err="1" smtClean="0">
                  <a:latin typeface="Times New Roman"/>
                  <a:cs typeface="Times New Roman"/>
                </a:rPr>
                <a:t>str</a:t>
              </a:r>
              <a:r>
                <a:rPr kumimoji="1" lang="en-US" altLang="ja-JP" sz="2400" dirty="0">
                  <a:latin typeface="Times New Roman"/>
                  <a:cs typeface="Times New Roman"/>
                </a:rPr>
                <a:t>(</a:t>
              </a:r>
              <a:r>
                <a:rPr kumimoji="1" lang="en-US" altLang="ja-JP" sz="2400" i="1" dirty="0">
                  <a:latin typeface="Times New Roman"/>
                  <a:cs typeface="Times New Roman"/>
                </a:rPr>
                <a:t>v</a:t>
              </a:r>
              <a:r>
                <a:rPr kumimoji="1" lang="en-US" altLang="ja-JP" sz="2400" dirty="0">
                  <a:latin typeface="Times New Roman"/>
                  <a:cs typeface="Times New Roman"/>
                </a:rPr>
                <a:t>)</a:t>
              </a:r>
              <a:r>
                <a:rPr kumimoji="1" lang="en-US" altLang="ja-JP" sz="2400" i="1" baseline="30000" dirty="0" smtClean="0">
                  <a:latin typeface="Times New Roman"/>
                  <a:cs typeface="Times New Roman"/>
                </a:rPr>
                <a:t>R</a:t>
              </a:r>
              <a:endParaRPr kumimoji="1" lang="ja-JP" altLang="en-US" sz="2400" i="1" baseline="30000" dirty="0">
                <a:latin typeface="Times New Roman"/>
                <a:cs typeface="Times New Roman"/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2244771" y="2349051"/>
              <a:ext cx="292963" cy="293897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2400" dirty="0">
                  <a:latin typeface="Calibri"/>
                  <a:cs typeface="Calibri"/>
                </a:rPr>
                <a:t>a</a:t>
              </a:r>
              <a:endParaRPr kumimoji="1" lang="ja-JP" altLang="en-US" sz="2400" dirty="0" smtClean="0">
                <a:latin typeface="Calibri"/>
                <a:cs typeface="Calibri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2543652" y="3676775"/>
              <a:ext cx="292963" cy="293897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2400" dirty="0">
                  <a:latin typeface="Calibri"/>
                  <a:cs typeface="Calibri"/>
                </a:rPr>
                <a:t>a</a:t>
              </a:r>
              <a:endParaRPr kumimoji="1" lang="ja-JP" altLang="en-US" sz="2400" dirty="0" smtClean="0">
                <a:latin typeface="Calibri"/>
                <a:cs typeface="Calibri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4669186" y="3676775"/>
              <a:ext cx="292963" cy="293897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2400" dirty="0">
                  <a:latin typeface="Calibri"/>
                  <a:cs typeface="Calibri"/>
                </a:rPr>
                <a:t>a</a:t>
              </a:r>
              <a:endParaRPr kumimoji="1" lang="ja-JP" altLang="en-US" sz="2400" dirty="0" smtClean="0">
                <a:latin typeface="Calibri"/>
                <a:cs typeface="Calibri"/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3758497" y="4342452"/>
              <a:ext cx="292963" cy="293897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2400" dirty="0">
                  <a:latin typeface="Calibri"/>
                  <a:cs typeface="Calibri"/>
                </a:rPr>
                <a:t>a</a:t>
              </a:r>
              <a:endParaRPr kumimoji="1" lang="ja-JP" altLang="en-US" sz="2400" dirty="0" smtClean="0">
                <a:latin typeface="Calibri"/>
                <a:cs typeface="Calibri"/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2546851" y="4342452"/>
              <a:ext cx="1174340" cy="293897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2400" i="1" dirty="0" err="1" smtClean="0">
                  <a:latin typeface="Times New Roman"/>
                  <a:cs typeface="Times New Roman"/>
                </a:rPr>
                <a:t>str</a:t>
              </a:r>
              <a:r>
                <a:rPr kumimoji="1" lang="en-US" altLang="ja-JP" sz="2400" dirty="0">
                  <a:latin typeface="Times New Roman"/>
                  <a:cs typeface="Times New Roman"/>
                </a:rPr>
                <a:t>(</a:t>
              </a:r>
              <a:r>
                <a:rPr kumimoji="1" lang="en-US" altLang="ja-JP" sz="2400" i="1" dirty="0">
                  <a:latin typeface="Times New Roman"/>
                  <a:cs typeface="Times New Roman"/>
                </a:rPr>
                <a:t>v</a:t>
              </a:r>
              <a:r>
                <a:rPr kumimoji="1" lang="en-US" altLang="ja-JP" sz="2400" dirty="0">
                  <a:latin typeface="Times New Roman"/>
                  <a:cs typeface="Times New Roman"/>
                </a:rPr>
                <a:t>)</a:t>
              </a:r>
              <a:r>
                <a:rPr kumimoji="1" lang="en-US" altLang="ja-JP" sz="2400" i="1" baseline="30000" dirty="0" smtClean="0">
                  <a:latin typeface="Times New Roman"/>
                  <a:cs typeface="Times New Roman"/>
                </a:rPr>
                <a:t>R</a:t>
              </a:r>
              <a:endParaRPr kumimoji="1" lang="ja-JP" altLang="en-US" sz="2400" i="1" baseline="30000" dirty="0">
                <a:latin typeface="Times New Roman"/>
                <a:cs typeface="Times New Roman"/>
              </a:endParaRP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3086768" y="5007750"/>
              <a:ext cx="292963" cy="293897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alibri"/>
                  <a:cs typeface="Calibri"/>
                </a:rPr>
                <a:t>b</a:t>
              </a:r>
              <a:endParaRPr kumimoji="1" lang="ja-JP" altLang="en-US" sz="2400" dirty="0" smtClean="0">
                <a:latin typeface="Calibri"/>
                <a:cs typeface="Calibri"/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3430952" y="3011808"/>
              <a:ext cx="292963" cy="293897"/>
            </a:xfrm>
            <a:prstGeom prst="rect">
              <a:avLst/>
            </a:prstGeom>
            <a:solidFill>
              <a:schemeClr val="bg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sz="2400" dirty="0" smtClean="0">
                  <a:latin typeface="Calibri"/>
                  <a:cs typeface="Calibri"/>
                </a:rPr>
                <a:t>b</a:t>
              </a:r>
              <a:endParaRPr kumimoji="1" lang="ja-JP" altLang="en-US" sz="2400" dirty="0" smtClean="0">
                <a:latin typeface="Calibri"/>
                <a:cs typeface="Calibri"/>
              </a:endParaRPr>
            </a:p>
          </p:txBody>
        </p:sp>
      </p:grpSp>
      <p:sp>
        <p:nvSpPr>
          <p:cNvPr id="29" name="コンテンツ プレースホルダー 1"/>
          <p:cNvSpPr txBox="1">
            <a:spLocks/>
          </p:cNvSpPr>
          <p:nvPr/>
        </p:nvSpPr>
        <p:spPr>
          <a:xfrm>
            <a:off x="549275" y="1992666"/>
            <a:ext cx="1465087" cy="5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u="sng" smtClean="0"/>
              <a:t>Example</a:t>
            </a:r>
            <a:endParaRPr lang="en-US" altLang="ja-JP" u="sng" dirty="0" smtClean="0"/>
          </a:p>
        </p:txBody>
      </p:sp>
    </p:spTree>
    <p:extLst>
      <p:ext uri="{BB962C8B-B14F-4D97-AF65-F5344CB8AC3E}">
        <p14:creationId xmlns:p14="http://schemas.microsoft.com/office/powerpoint/2010/main" val="396083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2796817"/>
            <a:ext cx="1465087" cy="558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u="sng" dirty="0" smtClean="0"/>
              <a:t>Example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i="1" dirty="0"/>
              <a:t>d</a:t>
            </a:r>
            <a:r>
              <a:rPr lang="en-US" altLang="ja-JP" dirty="0"/>
              <a:t>-Right-Maximal</a:t>
            </a:r>
            <a:r>
              <a:rPr lang="ja-JP" altLang="en-US" dirty="0"/>
              <a:t> </a:t>
            </a:r>
            <a:r>
              <a:rPr lang="en-US" altLang="ja-JP" dirty="0"/>
              <a:t>Generic</a:t>
            </a:r>
            <a:r>
              <a:rPr lang="ja-JP" altLang="en-US" dirty="0"/>
              <a:t> </a:t>
            </a:r>
            <a:r>
              <a:rPr lang="en-US" altLang="ja-JP" dirty="0"/>
              <a:t>Words</a:t>
            </a:r>
            <a:endParaRPr kumimoji="1" lang="ja-JP" altLang="en-US" dirty="0"/>
          </a:p>
        </p:txBody>
      </p:sp>
      <p:grpSp>
        <p:nvGrpSpPr>
          <p:cNvPr id="4" name="図形グループ 3"/>
          <p:cNvGrpSpPr/>
          <p:nvPr/>
        </p:nvGrpSpPr>
        <p:grpSpPr>
          <a:xfrm>
            <a:off x="549275" y="862026"/>
            <a:ext cx="8042276" cy="1844278"/>
            <a:chOff x="549275" y="3860587"/>
            <a:chExt cx="8042276" cy="1844278"/>
          </a:xfrm>
        </p:grpSpPr>
        <p:sp>
          <p:nvSpPr>
            <p:cNvPr id="5" name="正方形/長方形 4"/>
            <p:cNvSpPr/>
            <p:nvPr/>
          </p:nvSpPr>
          <p:spPr>
            <a:xfrm>
              <a:off x="549275" y="4078149"/>
              <a:ext cx="8042276" cy="1626716"/>
            </a:xfrm>
            <a:prstGeom prst="rect">
              <a:avLst/>
            </a:prstGeom>
            <a:noFill/>
            <a:ln w="38100" cmpd="dbl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0000" tIns="45720" rIns="144000" bIns="9360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kumimoji="1" lang="en-US" altLang="en-US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Let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= {</a:t>
              </a:r>
              <a:r>
                <a:rPr kumimoji="1" lang="en-US" altLang="ja-JP" sz="2800" i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T</a:t>
              </a:r>
              <a:r>
                <a:rPr kumimoji="1" lang="en-US" altLang="ja-JP" sz="2800" baseline="-250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1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, …, </a:t>
              </a:r>
              <a:r>
                <a:rPr kumimoji="1" lang="en-US" altLang="ja-JP" sz="2800" i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T</a:t>
              </a:r>
              <a:r>
                <a:rPr kumimoji="1" lang="en-US" altLang="ja-JP" sz="2800" i="1" baseline="-250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m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}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be a set of strings.</a:t>
              </a:r>
              <a:r>
                <a:rPr kumimoji="1" lang="ja-JP" altLang="en-US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Calibri"/>
                  <a:cs typeface="Calibri"/>
                </a:rPr>
                <a:t/>
              </a:r>
              <a:br>
                <a:rPr kumimoji="1" lang="en-US" altLang="ja-JP" sz="2800" dirty="0">
                  <a:solidFill>
                    <a:srgbClr val="000000"/>
                  </a:solidFill>
                  <a:latin typeface="Calibri"/>
                  <a:cs typeface="Calibri"/>
                </a:rPr>
              </a:b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Given a pattern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P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and positive integer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(≤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m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)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,</a:t>
              </a:r>
              <a:b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</a:b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compute all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-right-maximal extensions of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P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.</a:t>
              </a:r>
              <a:endParaRPr kumimoji="1" lang="en-US" altLang="ja-JP" sz="28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937494" y="3860587"/>
              <a:ext cx="4943694" cy="435121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en-US" sz="2400" b="1" dirty="0" smtClean="0">
                  <a:latin typeface="Calibri"/>
                  <a:cs typeface="Calibri"/>
                </a:rPr>
                <a:t>Problem</a:t>
              </a:r>
              <a:r>
                <a:rPr kumimoji="1" lang="en-US" altLang="en-US" sz="2400" dirty="0" smtClean="0">
                  <a:latin typeface="Calibri"/>
                  <a:cs typeface="Calibri"/>
                </a:rPr>
                <a:t> [</a:t>
              </a:r>
              <a:r>
                <a:rPr kumimoji="1" lang="en-US" altLang="en-US" sz="2400" dirty="0" err="1" smtClean="0">
                  <a:latin typeface="Calibri"/>
                  <a:cs typeface="Calibri"/>
                </a:rPr>
                <a:t>Kucherov</a:t>
              </a:r>
              <a:r>
                <a:rPr kumimoji="1" lang="en-US" altLang="en-US" sz="2400" dirty="0" smtClean="0">
                  <a:latin typeface="Calibri"/>
                  <a:cs typeface="Calibri"/>
                </a:rPr>
                <a:t> et al., SPIRE 2012]</a:t>
              </a:r>
              <a:endParaRPr kumimoji="1" lang="ja-JP" altLang="en-US" sz="2400" dirty="0" smtClean="0">
                <a:latin typeface="Calibri"/>
                <a:cs typeface="Calibri"/>
              </a:endParaRPr>
            </a:p>
          </p:txBody>
        </p:sp>
      </p:grpSp>
      <p:graphicFrame>
        <p:nvGraphicFramePr>
          <p:cNvPr id="9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7926955"/>
              </p:ext>
            </p:extLst>
          </p:nvPr>
        </p:nvGraphicFramePr>
        <p:xfrm>
          <a:off x="549275" y="3457883"/>
          <a:ext cx="8042280" cy="51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032"/>
                <a:gridCol w="42927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kumimoji="1" lang="en-US" altLang="ja-JP" sz="2800" b="0" baseline="-250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kumimoji="1" lang="ja-JP" altLang="en-US" sz="2800" b="0" baseline="-250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6181081"/>
              </p:ext>
            </p:extLst>
          </p:nvPr>
        </p:nvGraphicFramePr>
        <p:xfrm>
          <a:off x="549271" y="4343845"/>
          <a:ext cx="8042280" cy="51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032"/>
                <a:gridCol w="42927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kumimoji="1" lang="en-US" altLang="ja-JP" sz="2800" b="0" i="0" baseline="-250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kumimoji="1" lang="ja-JP" altLang="en-US" sz="2800" b="0" baseline="-250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4433508"/>
              </p:ext>
            </p:extLst>
          </p:nvPr>
        </p:nvGraphicFramePr>
        <p:xfrm>
          <a:off x="549275" y="5229806"/>
          <a:ext cx="8042280" cy="51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032"/>
                <a:gridCol w="42927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kumimoji="1" lang="en-US" altLang="ja-JP" sz="2800" b="0" i="0" baseline="-250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kumimoji="1" lang="ja-JP" altLang="en-US" sz="2800" b="0" baseline="-250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コンテンツ プレースホルダー 1"/>
          <p:cNvSpPr txBox="1">
            <a:spLocks/>
          </p:cNvSpPr>
          <p:nvPr/>
        </p:nvSpPr>
        <p:spPr>
          <a:xfrm>
            <a:off x="2245271" y="2796817"/>
            <a:ext cx="2188498" cy="5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en-US" altLang="ja-JP" i="1" dirty="0" smtClean="0">
                <a:latin typeface="Times New Roman"/>
                <a:cs typeface="Times New Roman"/>
              </a:rPr>
              <a:t>P</a:t>
            </a:r>
            <a:r>
              <a:rPr lang="en-US" altLang="ja-JP" dirty="0" smtClean="0">
                <a:latin typeface="Times New Roman"/>
                <a:cs typeface="Times New Roman"/>
              </a:rPr>
              <a:t> =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aa</a:t>
            </a:r>
            <a:r>
              <a:rPr lang="en-US" altLang="ja-JP" dirty="0" smtClean="0"/>
              <a:t>, </a:t>
            </a:r>
            <a:r>
              <a:rPr lang="en-US" altLang="ja-JP" i="1" dirty="0" smtClean="0">
                <a:latin typeface="Times New Roman"/>
                <a:cs typeface="Times New Roman"/>
              </a:rPr>
              <a:t>d</a:t>
            </a:r>
            <a:r>
              <a:rPr lang="en-US" altLang="ja-JP" dirty="0" smtClean="0">
                <a:latin typeface="Times New Roman"/>
                <a:cs typeface="Times New Roman"/>
              </a:rPr>
              <a:t> =</a:t>
            </a:r>
            <a:r>
              <a:rPr lang="en-US" altLang="ja-JP" dirty="0" smtClean="0"/>
              <a:t> 2</a:t>
            </a: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6455372" y="4106085"/>
            <a:ext cx="1623972" cy="0"/>
          </a:xfrm>
          <a:prstGeom prst="straightConnector1">
            <a:avLst/>
          </a:prstGeom>
          <a:ln w="38100" cmpd="sng">
            <a:solidFill>
              <a:srgbClr val="0000FF"/>
            </a:solidFill>
            <a:prstDash val="solid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3750443" y="4106085"/>
            <a:ext cx="2130745" cy="0"/>
          </a:xfrm>
          <a:prstGeom prst="straightConnector1">
            <a:avLst/>
          </a:prstGeom>
          <a:ln w="38100" cmpd="sng">
            <a:solidFill>
              <a:srgbClr val="FF0000"/>
            </a:solidFill>
            <a:prstDash val="solid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>
            <a:off x="2696018" y="4959202"/>
            <a:ext cx="2130745" cy="0"/>
          </a:xfrm>
          <a:prstGeom prst="straightConnector1">
            <a:avLst/>
          </a:prstGeom>
          <a:ln w="38100" cmpd="sng">
            <a:solidFill>
              <a:srgbClr val="FF0000"/>
            </a:solidFill>
            <a:prstDash val="solid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3750443" y="5856997"/>
            <a:ext cx="1623972" cy="0"/>
          </a:xfrm>
          <a:prstGeom prst="straightConnector1">
            <a:avLst/>
          </a:prstGeom>
          <a:ln w="38100" cmpd="sng">
            <a:solidFill>
              <a:srgbClr val="0000FF"/>
            </a:solidFill>
            <a:prstDash val="solid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コンテンツ プレースホルダー 1"/>
          <p:cNvSpPr txBox="1">
            <a:spLocks/>
          </p:cNvSpPr>
          <p:nvPr/>
        </p:nvSpPr>
        <p:spPr>
          <a:xfrm>
            <a:off x="549274" y="6058650"/>
            <a:ext cx="8042277" cy="5581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sz="3200" i="1" dirty="0" smtClean="0">
                <a:latin typeface="Times New Roman"/>
                <a:cs typeface="Times New Roman"/>
              </a:rPr>
              <a:t>output</a:t>
            </a:r>
            <a:r>
              <a:rPr lang="en-US" altLang="ja-JP" sz="3200" dirty="0" smtClean="0">
                <a:latin typeface="Times New Roman"/>
                <a:cs typeface="Times New Roman"/>
              </a:rPr>
              <a:t> =</a:t>
            </a:r>
            <a:r>
              <a:rPr lang="en-US" altLang="ja-JP" sz="3200" dirty="0" smtClean="0"/>
              <a:t> </a:t>
            </a:r>
            <a:r>
              <a:rPr lang="en-US" altLang="ja-JP" sz="3200" dirty="0" smtClean="0">
                <a:latin typeface="Times New Roman"/>
                <a:cs typeface="Times New Roman"/>
              </a:rPr>
              <a:t>{</a:t>
            </a:r>
            <a:r>
              <a:rPr lang="en-US" altLang="ja-JP" sz="3200" dirty="0" err="1" smtClean="0">
                <a:solidFill>
                  <a:srgbClr val="FF0000"/>
                </a:solidFill>
              </a:rPr>
              <a:t>aaba</a:t>
            </a:r>
            <a:r>
              <a:rPr lang="en-US" altLang="ja-JP" sz="3200" dirty="0" smtClean="0">
                <a:latin typeface="Times New Roman"/>
                <a:cs typeface="Times New Roman"/>
              </a:rPr>
              <a:t>,</a:t>
            </a:r>
            <a:r>
              <a:rPr lang="en-US" altLang="ja-JP" sz="3200" dirty="0" smtClean="0"/>
              <a:t> </a:t>
            </a:r>
            <a:r>
              <a:rPr lang="en-US" altLang="ja-JP" sz="3200" dirty="0" err="1" smtClean="0">
                <a:solidFill>
                  <a:srgbClr val="0000FF"/>
                </a:solidFill>
              </a:rPr>
              <a:t>aac</a:t>
            </a:r>
            <a:r>
              <a:rPr lang="en-US" altLang="ja-JP" sz="3200" dirty="0" smtClean="0">
                <a:latin typeface="Times New Roman"/>
                <a:cs typeface="Times New Roman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41614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Non-answers</a:t>
            </a:r>
            <a:endParaRPr kumimoji="1" lang="ja-JP" altLang="en-US" dirty="0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idx="1"/>
          </p:nvPr>
        </p:nvSpPr>
        <p:spPr>
          <a:xfrm>
            <a:off x="549275" y="2255435"/>
            <a:ext cx="8042276" cy="59123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By using this information, the following lemma holds.</a:t>
            </a:r>
            <a:endParaRPr kumimoji="1" lang="ja-JP" altLang="en-US" dirty="0"/>
          </a:p>
        </p:txBody>
      </p:sp>
      <p:grpSp>
        <p:nvGrpSpPr>
          <p:cNvPr id="30" name="図形グループ 29"/>
          <p:cNvGrpSpPr/>
          <p:nvPr/>
        </p:nvGrpSpPr>
        <p:grpSpPr>
          <a:xfrm>
            <a:off x="549275" y="2967104"/>
            <a:ext cx="8042276" cy="1390484"/>
            <a:chOff x="549275" y="3860587"/>
            <a:chExt cx="8042276" cy="1390484"/>
          </a:xfrm>
        </p:grpSpPr>
        <p:sp>
          <p:nvSpPr>
            <p:cNvPr id="31" name="正方形/長方形 30"/>
            <p:cNvSpPr/>
            <p:nvPr/>
          </p:nvSpPr>
          <p:spPr>
            <a:xfrm>
              <a:off x="549275" y="4078149"/>
              <a:ext cx="8042276" cy="1172922"/>
            </a:xfrm>
            <a:prstGeom prst="rect">
              <a:avLst/>
            </a:prstGeom>
            <a:noFill/>
            <a:ln w="38100" cmpd="dbl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0000" tIns="45720" rIns="144000" bIns="9360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For any node </a:t>
              </a:r>
              <a:r>
                <a:rPr kumimoji="1" lang="en-US" altLang="ja-JP" sz="2800" i="1" dirty="0" err="1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v</a:t>
              </a:r>
              <a:r>
                <a:rPr lang="en-US" altLang="ja-JP" sz="2800" dirty="0" err="1" smtClean="0">
                  <a:latin typeface="Times New Roman"/>
                  <a:cs typeface="Times New Roman"/>
                </a:rPr>
                <a:t>∈</a:t>
              </a:r>
              <a:r>
                <a:rPr lang="en-US" altLang="ja-JP" sz="2800" i="1" dirty="0" err="1" smtClean="0">
                  <a:latin typeface="Times New Roman"/>
                  <a:cs typeface="Times New Roman"/>
                </a:rPr>
                <a:t>cand</a:t>
              </a:r>
              <a:r>
                <a:rPr lang="en-US" altLang="ja-JP" sz="2800" dirty="0" smtClean="0">
                  <a:latin typeface="Times New Roman"/>
                  <a:cs typeface="Times New Roman"/>
                </a:rPr>
                <a:t>(</a:t>
              </a:r>
              <a:r>
                <a:rPr lang="en-US" altLang="ja-JP" sz="2800" i="1" dirty="0" smtClean="0">
                  <a:latin typeface="Times New Roman"/>
                  <a:cs typeface="Times New Roman"/>
                </a:rPr>
                <a:t>u</a:t>
              </a:r>
              <a:r>
                <a:rPr lang="en-US" altLang="ja-JP" sz="2800" dirty="0" smtClean="0">
                  <a:latin typeface="Times New Roman"/>
                  <a:cs typeface="Times New Roman"/>
                </a:rPr>
                <a:t>)</a:t>
              </a:r>
              <a:r>
                <a:rPr lang="en-US" altLang="ja-JP" sz="2800" dirty="0" smtClean="0">
                  <a:latin typeface="Calibri"/>
                  <a:cs typeface="Calibri"/>
                </a:rPr>
                <a:t> for some </a:t>
              </a:r>
              <a:r>
                <a:rPr lang="en-US" altLang="ja-JP" sz="2800" i="1" dirty="0" err="1" smtClean="0">
                  <a:latin typeface="Times New Roman"/>
                  <a:cs typeface="Times New Roman"/>
                </a:rPr>
                <a:t>u</a:t>
              </a:r>
              <a:r>
                <a:rPr lang="en-US" altLang="ja-JP" sz="2800" dirty="0" err="1" smtClean="0">
                  <a:latin typeface="Times New Roman"/>
                  <a:cs typeface="Times New Roman"/>
                </a:rPr>
                <a:t>∈</a:t>
              </a:r>
              <a:r>
                <a:rPr lang="en-US" altLang="ja-JP" sz="2800" i="1" dirty="0" err="1" smtClean="0">
                  <a:latin typeface="Times New Roman"/>
                  <a:cs typeface="Times New Roman"/>
                </a:rPr>
                <a:t>REx</a:t>
              </a:r>
              <a:r>
                <a:rPr lang="en-US" altLang="ja-JP" sz="2800" dirty="0" smtClean="0">
                  <a:latin typeface="Calibri"/>
                  <a:cs typeface="Calibri"/>
                </a:rPr>
                <a:t>,</a:t>
              </a:r>
              <a:br>
                <a:rPr lang="en-US" altLang="ja-JP" sz="2800" dirty="0" smtClean="0">
                  <a:latin typeface="Calibri"/>
                  <a:cs typeface="Calibri"/>
                </a:rPr>
              </a:br>
              <a:r>
                <a:rPr lang="en-US" altLang="ja-JP" sz="2800" i="1" dirty="0">
                  <a:latin typeface="Times New Roman"/>
                  <a:cs typeface="Times New Roman"/>
                </a:rPr>
                <a:t>MFC</a:t>
              </a:r>
              <a:r>
                <a:rPr lang="en-US" altLang="ja-JP" sz="2800" dirty="0">
                  <a:latin typeface="Times New Roman"/>
                  <a:cs typeface="Times New Roman"/>
                </a:rPr>
                <a:t>(</a:t>
              </a:r>
              <a:r>
                <a:rPr lang="en-US" altLang="ja-JP" sz="2800" i="1" dirty="0">
                  <a:latin typeface="Times New Roman"/>
                  <a:cs typeface="Times New Roman"/>
                </a:rPr>
                <a:t>v</a:t>
              </a:r>
              <a:r>
                <a:rPr lang="en-US" altLang="ja-JP" sz="2800" dirty="0">
                  <a:latin typeface="Times New Roman"/>
                  <a:cs typeface="Times New Roman"/>
                </a:rPr>
                <a:t>)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</a:t>
              </a:r>
              <a:r>
                <a:rPr kumimoji="1" lang="en-US" altLang="ja-JP" sz="2800" dirty="0" smtClean="0">
                  <a:latin typeface="Times New Roman"/>
                  <a:cs typeface="Times New Roman"/>
                </a:rPr>
                <a:t>≥ </a:t>
              </a:r>
              <a:r>
                <a:rPr kumimoji="1" lang="en-US" altLang="ja-JP" sz="2800" i="1" dirty="0" smtClean="0">
                  <a:latin typeface="Times New Roman"/>
                  <a:cs typeface="Times New Roman"/>
                </a:rPr>
                <a:t>d</a:t>
              </a:r>
              <a:r>
                <a:rPr kumimoji="1" lang="en-US" altLang="ja-JP" sz="2800" dirty="0" smtClean="0">
                  <a:latin typeface="Times New Roman"/>
                  <a:cs typeface="Times New Roman"/>
                </a:rPr>
                <a:t> </a:t>
              </a:r>
              <a:r>
                <a:rPr kumimoji="1" lang="en-US" altLang="ja-JP" sz="2800" dirty="0" err="1" smtClean="0">
                  <a:latin typeface="Calibri"/>
                  <a:cs typeface="Calibri"/>
                </a:rPr>
                <a:t>iff</a:t>
              </a:r>
              <a:r>
                <a:rPr kumimoji="1" lang="en-US" altLang="ja-JP" sz="2800" dirty="0" smtClean="0">
                  <a:latin typeface="Calibri"/>
                  <a:cs typeface="Calibri"/>
                </a:rPr>
                <a:t> </a:t>
              </a:r>
              <a:r>
                <a:rPr lang="en-US" altLang="ja-JP" sz="2800" i="1" dirty="0" err="1">
                  <a:latin typeface="Times New Roman"/>
                  <a:cs typeface="Times New Roman"/>
                </a:rPr>
                <a:t>str</a:t>
              </a:r>
              <a:r>
                <a:rPr lang="en-US" altLang="ja-JP" sz="2800" dirty="0"/>
                <a:t>(</a:t>
              </a:r>
              <a:r>
                <a:rPr lang="en-US" altLang="ja-JP" sz="2800" i="1" dirty="0">
                  <a:latin typeface="Times New Roman"/>
                  <a:cs typeface="Times New Roman"/>
                </a:rPr>
                <a:t>v</a:t>
              </a:r>
              <a:r>
                <a:rPr lang="en-US" altLang="ja-JP" sz="2800" dirty="0"/>
                <a:t>)</a:t>
              </a:r>
              <a:r>
                <a:rPr lang="en-US" altLang="ja-JP" sz="2800" i="1" baseline="30000" dirty="0">
                  <a:latin typeface="Times New Roman"/>
                  <a:cs typeface="Times New Roman"/>
                </a:rPr>
                <a:t>R</a:t>
              </a:r>
              <a:r>
                <a:rPr kumimoji="1" lang="en-US" altLang="ja-JP" sz="2800" dirty="0" smtClean="0">
                  <a:latin typeface="Calibri"/>
                  <a:cs typeface="Calibri"/>
                </a:rPr>
                <a:t> is not an answer.</a:t>
              </a:r>
              <a:endParaRPr kumimoji="1" lang="en-US" altLang="ja-JP" sz="2800" baseline="300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937495" y="3860587"/>
              <a:ext cx="1722778" cy="435121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chemeClr val="accent5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en-US" sz="2400" b="1" dirty="0" smtClean="0">
                  <a:latin typeface="Calibri"/>
                  <a:cs typeface="Calibri"/>
                </a:rPr>
                <a:t>Lemma</a:t>
              </a:r>
              <a:endParaRPr kumimoji="1" lang="ja-JP" altLang="en-US" sz="2400" dirty="0" smtClean="0">
                <a:latin typeface="Calibri"/>
                <a:cs typeface="Calibri"/>
              </a:endParaRPr>
            </a:p>
          </p:txBody>
        </p:sp>
      </p:grpSp>
      <p:sp>
        <p:nvSpPr>
          <p:cNvPr id="8" name="コンテンツ プレースホルダー 1"/>
          <p:cNvSpPr txBox="1">
            <a:spLocks/>
          </p:cNvSpPr>
          <p:nvPr/>
        </p:nvSpPr>
        <p:spPr>
          <a:xfrm>
            <a:off x="549275" y="870269"/>
            <a:ext cx="8042276" cy="1122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i="1" dirty="0">
                <a:latin typeface="Times New Roman"/>
                <a:cs typeface="Times New Roman"/>
              </a:rPr>
              <a:t>MFC</a:t>
            </a:r>
            <a:r>
              <a:rPr lang="en-US" altLang="ja-JP" dirty="0">
                <a:latin typeface="Times New Roman"/>
                <a:cs typeface="Times New Roman"/>
              </a:rPr>
              <a:t>(</a:t>
            </a:r>
            <a:r>
              <a:rPr lang="en-US" altLang="ja-JP" i="1" dirty="0">
                <a:latin typeface="Times New Roman"/>
                <a:cs typeface="Times New Roman"/>
              </a:rPr>
              <a:t>v</a:t>
            </a:r>
            <a:r>
              <a:rPr lang="en-US" altLang="ja-JP" dirty="0">
                <a:latin typeface="Times New Roman"/>
                <a:cs typeface="Times New Roman"/>
              </a:rPr>
              <a:t>)</a:t>
            </a:r>
            <a:r>
              <a:rPr lang="en-US" altLang="ja-JP" dirty="0"/>
              <a:t> : the maximum number of strings in </a:t>
            </a:r>
            <a:r>
              <a:rPr lang="en-US" altLang="ja-JP" i="1" dirty="0">
                <a:latin typeface="Times New Roman"/>
                <a:cs typeface="Times New Roman"/>
              </a:rPr>
              <a:t>D</a:t>
            </a:r>
            <a:r>
              <a:rPr lang="en-US" altLang="ja-JP" dirty="0"/>
              <a:t> which have </a:t>
            </a:r>
            <a:r>
              <a:rPr lang="en-US" altLang="ja-JP" i="1" dirty="0" err="1">
                <a:latin typeface="Times New Roman"/>
                <a:cs typeface="Times New Roman"/>
              </a:rPr>
              <a:t>str</a:t>
            </a:r>
            <a:r>
              <a:rPr lang="en-US" altLang="ja-JP" dirty="0"/>
              <a:t>(</a:t>
            </a:r>
            <a:r>
              <a:rPr lang="en-US" altLang="ja-JP" i="1" dirty="0">
                <a:latin typeface="Times New Roman"/>
                <a:cs typeface="Times New Roman"/>
              </a:rPr>
              <a:t>v</a:t>
            </a:r>
            <a:r>
              <a:rPr lang="en-US" altLang="ja-JP" dirty="0"/>
              <a:t>)</a:t>
            </a:r>
            <a:r>
              <a:rPr lang="en-US" altLang="ja-JP" i="1" baseline="30000" dirty="0" err="1">
                <a:latin typeface="Times New Roman"/>
                <a:cs typeface="Times New Roman"/>
              </a:rPr>
              <a:t>R</a:t>
            </a:r>
            <a:r>
              <a:rPr lang="en-US" altLang="ja-JP" i="1" dirty="0" err="1">
                <a:latin typeface="Times New Roman"/>
                <a:cs typeface="Times New Roman"/>
              </a:rPr>
              <a:t>c</a:t>
            </a:r>
            <a:r>
              <a:rPr lang="en-US" altLang="ja-JP" dirty="0"/>
              <a:t> as a substring for any character </a:t>
            </a:r>
            <a:r>
              <a:rPr lang="en-US" altLang="ja-JP" i="1" dirty="0">
                <a:latin typeface="Times New Roman"/>
                <a:cs typeface="Times New Roman"/>
              </a:rPr>
              <a:t>c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0392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両側の方が自然</a:t>
            </a:r>
            <a:endParaRPr kumimoji="1" lang="en-US" altLang="ja-JP" dirty="0" smtClean="0"/>
          </a:p>
          <a:p>
            <a:r>
              <a:rPr lang="ja-JP" altLang="en-US" dirty="0" smtClean="0"/>
              <a:t>なんでみぎだけか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6731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i="1" dirty="0"/>
              <a:t>d</a:t>
            </a:r>
            <a:r>
              <a:rPr lang="en-US" altLang="ja-JP" dirty="0"/>
              <a:t>-Right-Maximal</a:t>
            </a:r>
            <a:r>
              <a:rPr lang="ja-JP" altLang="en-US" dirty="0"/>
              <a:t> </a:t>
            </a:r>
            <a:r>
              <a:rPr lang="en-US" altLang="ja-JP" dirty="0"/>
              <a:t>Generic</a:t>
            </a:r>
            <a:r>
              <a:rPr lang="ja-JP" altLang="en-US" dirty="0"/>
              <a:t> </a:t>
            </a:r>
            <a:r>
              <a:rPr lang="en-US" altLang="ja-JP" dirty="0"/>
              <a:t>Words</a:t>
            </a:r>
            <a:endParaRPr kumimoji="1" lang="ja-JP" altLang="en-US" dirty="0"/>
          </a:p>
        </p:txBody>
      </p:sp>
      <p:grpSp>
        <p:nvGrpSpPr>
          <p:cNvPr id="7" name="図形グループ 6"/>
          <p:cNvGrpSpPr/>
          <p:nvPr/>
        </p:nvGrpSpPr>
        <p:grpSpPr>
          <a:xfrm>
            <a:off x="549275" y="861674"/>
            <a:ext cx="8042276" cy="2301190"/>
            <a:chOff x="549275" y="3860587"/>
            <a:chExt cx="8042276" cy="2301190"/>
          </a:xfrm>
        </p:grpSpPr>
        <p:sp>
          <p:nvSpPr>
            <p:cNvPr id="8" name="正方形/長方形 7"/>
            <p:cNvSpPr/>
            <p:nvPr/>
          </p:nvSpPr>
          <p:spPr>
            <a:xfrm>
              <a:off x="549275" y="4078148"/>
              <a:ext cx="8042276" cy="2083629"/>
            </a:xfrm>
            <a:prstGeom prst="rect">
              <a:avLst/>
            </a:prstGeom>
            <a:noFill/>
            <a:ln w="38100" cmpd="dbl">
              <a:solidFill>
                <a:schemeClr val="accent6">
                  <a:lumMod val="60000"/>
                  <a:lumOff val="4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0000" tIns="45720" rIns="144000" bIns="9360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There exists an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O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(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n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)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-space data structure which can compute the all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-right-maximal extensions of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P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b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</a:b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in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O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(|</a:t>
              </a:r>
              <a:r>
                <a:rPr kumimoji="1" lang="en-US" altLang="ja-JP" sz="2800" i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P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| + </a:t>
              </a:r>
              <a:r>
                <a:rPr kumimoji="1" lang="en-US" altLang="ja-JP" sz="2800" i="1" dirty="0" err="1">
                  <a:solidFill>
                    <a:srgbClr val="000000"/>
                  </a:solidFill>
                  <a:latin typeface="Times New Roman"/>
                  <a:cs typeface="Times New Roman"/>
                </a:rPr>
                <a:t>r</a:t>
              </a:r>
              <a:r>
                <a:rPr kumimoji="1" lang="en-US" altLang="ja-JP" sz="2800" i="1" dirty="0" err="1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occ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) 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time.</a:t>
              </a:r>
              <a:b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</a:b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The data structure can be constructed in </a:t>
              </a:r>
              <a:r>
                <a:rPr kumimoji="1" lang="en-US" altLang="ja-JP" sz="2800" i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O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(</a:t>
              </a:r>
              <a:r>
                <a:rPr kumimoji="1" lang="en-US" altLang="ja-JP" sz="2800" i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n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) 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time.</a:t>
              </a:r>
              <a:endParaRPr kumimoji="1" lang="en-US" altLang="ja-JP" sz="28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937493" y="3860587"/>
              <a:ext cx="5028959" cy="435121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chemeClr val="accent6">
                  <a:lumMod val="60000"/>
                  <a:lumOff val="40000"/>
                </a:schemeClr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en-US" sz="2400" b="1" dirty="0" smtClean="0">
                  <a:latin typeface="Calibri"/>
                  <a:cs typeface="Calibri"/>
                </a:rPr>
                <a:t>Theorem</a:t>
              </a:r>
              <a:r>
                <a:rPr kumimoji="1" lang="en-US" altLang="en-US" sz="2400" dirty="0" smtClean="0">
                  <a:latin typeface="Calibri"/>
                  <a:cs typeface="Calibri"/>
                </a:rPr>
                <a:t> [</a:t>
              </a:r>
              <a:r>
                <a:rPr kumimoji="1" lang="en-US" altLang="en-US" sz="2400" dirty="0" err="1" smtClean="0">
                  <a:latin typeface="Calibri"/>
                  <a:cs typeface="Calibri"/>
                </a:rPr>
                <a:t>Kucherov</a:t>
              </a:r>
              <a:r>
                <a:rPr kumimoji="1" lang="en-US" altLang="en-US" sz="2400" dirty="0" smtClean="0">
                  <a:latin typeface="Calibri"/>
                  <a:cs typeface="Calibri"/>
                </a:rPr>
                <a:t> et al., SPIRE 2012]</a:t>
              </a:r>
              <a:endParaRPr kumimoji="1" lang="ja-JP" altLang="en-US" sz="2400" dirty="0" smtClean="0">
                <a:latin typeface="Calibri"/>
                <a:cs typeface="Calibri"/>
              </a:endParaRPr>
            </a:p>
          </p:txBody>
        </p:sp>
      </p:grpSp>
      <p:sp>
        <p:nvSpPr>
          <p:cNvPr id="11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3285391"/>
            <a:ext cx="8042276" cy="1049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i="1" dirty="0" smtClean="0">
                <a:latin typeface="Times New Roman"/>
                <a:cs typeface="Times New Roman"/>
              </a:rPr>
              <a:t>     n</a:t>
            </a:r>
            <a:r>
              <a:rPr lang="en-US" altLang="ja-JP" dirty="0" smtClean="0">
                <a:latin typeface="Times New Roman"/>
                <a:cs typeface="Times New Roman"/>
              </a:rPr>
              <a:t> </a:t>
            </a:r>
            <a:r>
              <a:rPr lang="en-US" altLang="ja-JP" dirty="0" smtClean="0"/>
              <a:t>: total length of strings in </a:t>
            </a:r>
            <a:r>
              <a:rPr lang="en-US" altLang="ja-JP" i="1" dirty="0" smtClean="0">
                <a:latin typeface="Times New Roman"/>
                <a:cs typeface="Times New Roman"/>
              </a:rPr>
              <a:t>D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i="1" dirty="0" err="1" smtClean="0">
                <a:latin typeface="Times New Roman"/>
                <a:cs typeface="Times New Roman"/>
              </a:rPr>
              <a:t>rocc</a:t>
            </a:r>
            <a:r>
              <a:rPr lang="en-US" altLang="ja-JP" dirty="0" smtClean="0"/>
              <a:t> : number of </a:t>
            </a:r>
            <a:r>
              <a:rPr lang="en-US" altLang="ja-JP" i="1" dirty="0" smtClean="0">
                <a:latin typeface="Times New Roman"/>
                <a:cs typeface="Times New Roman"/>
              </a:rPr>
              <a:t>d</a:t>
            </a:r>
            <a:r>
              <a:rPr lang="en-US" altLang="ja-JP" dirty="0" smtClean="0"/>
              <a:t>-right-maximal extensions of </a:t>
            </a:r>
            <a:r>
              <a:rPr lang="en-US" altLang="ja-JP" i="1" dirty="0" smtClean="0">
                <a:latin typeface="Times New Roman"/>
                <a:cs typeface="Times New Roman"/>
              </a:rPr>
              <a:t>P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549275" y="4751628"/>
            <a:ext cx="8042276" cy="1105933"/>
          </a:xfrm>
          <a:prstGeom prst="rect">
            <a:avLst/>
          </a:prstGeom>
          <a:solidFill>
            <a:srgbClr val="F3C8A5"/>
          </a:solidFill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en-US" altLang="ja-JP" sz="2800" dirty="0" smtClean="0">
                <a:latin typeface="Calibri"/>
                <a:cs typeface="Calibri"/>
              </a:rPr>
              <a:t>Each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d</a:t>
            </a:r>
            <a:r>
              <a:rPr kumimoji="1" lang="en-US" altLang="ja-JP" sz="2800" dirty="0" smtClean="0">
                <a:latin typeface="Calibri"/>
                <a:cs typeface="Calibri"/>
              </a:rPr>
              <a:t>-right-maximal extension is corresponds to </a:t>
            </a:r>
            <a:br>
              <a:rPr kumimoji="1" lang="en-US" altLang="ja-JP" sz="2800" dirty="0" smtClean="0">
                <a:latin typeface="Calibri"/>
                <a:cs typeface="Calibri"/>
              </a:rPr>
            </a:br>
            <a:r>
              <a:rPr kumimoji="1" lang="en-US" altLang="ja-JP" sz="2800" dirty="0" smtClean="0">
                <a:latin typeface="Calibri"/>
                <a:cs typeface="Calibri"/>
              </a:rPr>
              <a:t>a branching node in generalized suffix tree of 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D</a:t>
            </a:r>
            <a:r>
              <a:rPr kumimoji="1" lang="en-US" altLang="ja-JP" sz="2800" dirty="0" smtClean="0">
                <a:latin typeface="Calibri"/>
                <a:cs typeface="Calibri"/>
              </a:rPr>
              <a:t>.</a:t>
            </a:r>
            <a:endParaRPr kumimoji="1" lang="en-US" altLang="ja-JP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20676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549275" y="813185"/>
            <a:ext cx="8042276" cy="110284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Each leaf of generalized suffix tree of </a:t>
            </a:r>
            <a:r>
              <a:rPr kumimoji="1" lang="en-US" altLang="ja-JP" i="1" dirty="0" smtClean="0">
                <a:latin typeface="Times New Roman"/>
                <a:cs typeface="Times New Roman"/>
              </a:rPr>
              <a:t>D</a:t>
            </a:r>
            <a:r>
              <a:rPr kumimoji="1" lang="en-US" altLang="ja-JP" dirty="0" smtClean="0"/>
              <a:t> </a:t>
            </a:r>
            <a:br>
              <a:rPr kumimoji="1" lang="en-US" altLang="ja-JP" dirty="0" smtClean="0"/>
            </a:br>
            <a:r>
              <a:rPr kumimoji="1" lang="en-US" altLang="ja-JP" dirty="0" smtClean="0"/>
              <a:t>corresponds to a suffix of a string in </a:t>
            </a:r>
            <a:r>
              <a:rPr kumimoji="1" lang="en-US" altLang="ja-JP" i="1" dirty="0" smtClean="0">
                <a:latin typeface="Times New Roman"/>
                <a:cs typeface="Times New Roman"/>
              </a:rPr>
              <a:t>D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Generalized Suffix Tree (GST)</a:t>
            </a:r>
            <a:endParaRPr kumimoji="1" lang="ja-JP" altLang="en-US" dirty="0"/>
          </a:p>
        </p:txBody>
      </p:sp>
      <p:sp>
        <p:nvSpPr>
          <p:cNvPr id="98" name="コンテンツ プレースホルダー 1"/>
          <p:cNvSpPr txBox="1">
            <a:spLocks/>
          </p:cNvSpPr>
          <p:nvPr/>
        </p:nvSpPr>
        <p:spPr>
          <a:xfrm>
            <a:off x="549275" y="1916025"/>
            <a:ext cx="1465087" cy="5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u="sng" smtClean="0"/>
              <a:t>Example</a:t>
            </a:r>
            <a:endParaRPr lang="en-US" altLang="ja-JP" u="sng" dirty="0" smtClean="0"/>
          </a:p>
        </p:txBody>
      </p:sp>
      <p:sp>
        <p:nvSpPr>
          <p:cNvPr id="99" name="コンテンツ プレースホルダー 1"/>
          <p:cNvSpPr txBox="1">
            <a:spLocks/>
          </p:cNvSpPr>
          <p:nvPr/>
        </p:nvSpPr>
        <p:spPr>
          <a:xfrm>
            <a:off x="2222366" y="1916025"/>
            <a:ext cx="6544346" cy="5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i="1" dirty="0" smtClean="0">
                <a:latin typeface="Times New Roman"/>
                <a:cs typeface="Times New Roman"/>
              </a:rPr>
              <a:t>T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1</a:t>
            </a:r>
            <a:r>
              <a:rPr lang="en-US" altLang="ja-JP" dirty="0" smtClean="0">
                <a:latin typeface="Times New Roman"/>
                <a:cs typeface="Times New Roman"/>
              </a:rPr>
              <a:t> =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aabaab</a:t>
            </a:r>
            <a:r>
              <a:rPr lang="en-US" altLang="ja-JP" dirty="0" smtClean="0"/>
              <a:t>, </a:t>
            </a:r>
            <a:r>
              <a:rPr lang="en-US" altLang="ja-JP" i="1" dirty="0" smtClean="0">
                <a:latin typeface="Times New Roman"/>
                <a:cs typeface="Times New Roman"/>
              </a:rPr>
              <a:t>T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2</a:t>
            </a:r>
            <a:r>
              <a:rPr lang="en-US" altLang="ja-JP" dirty="0" smtClean="0">
                <a:latin typeface="Times New Roman"/>
                <a:cs typeface="Times New Roman"/>
              </a:rPr>
              <a:t> </a:t>
            </a:r>
            <a:r>
              <a:rPr lang="en-US" altLang="ja-JP" dirty="0">
                <a:latin typeface="Times New Roman"/>
                <a:cs typeface="Times New Roman"/>
              </a:rPr>
              <a:t>=</a:t>
            </a:r>
            <a:r>
              <a:rPr lang="en-US" altLang="ja-JP" dirty="0"/>
              <a:t> </a:t>
            </a:r>
            <a:r>
              <a:rPr lang="en-US" altLang="ja-JP" dirty="0" err="1" smtClean="0"/>
              <a:t>aabab</a:t>
            </a:r>
            <a:r>
              <a:rPr lang="en-US" altLang="ja-JP" dirty="0" smtClean="0"/>
              <a:t>, </a:t>
            </a:r>
            <a:r>
              <a:rPr lang="en-US" altLang="ja-JP" i="1" dirty="0" smtClean="0">
                <a:latin typeface="Times New Roman"/>
                <a:cs typeface="Times New Roman"/>
              </a:rPr>
              <a:t>T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3</a:t>
            </a:r>
            <a:r>
              <a:rPr lang="en-US" altLang="ja-JP" dirty="0" smtClean="0">
                <a:latin typeface="Times New Roman"/>
                <a:cs typeface="Times New Roman"/>
              </a:rPr>
              <a:t> </a:t>
            </a:r>
            <a:r>
              <a:rPr lang="en-US" altLang="ja-JP" dirty="0">
                <a:latin typeface="Times New Roman"/>
                <a:cs typeface="Times New Roman"/>
              </a:rPr>
              <a:t>=</a:t>
            </a:r>
            <a:r>
              <a:rPr lang="en-US" altLang="ja-JP" dirty="0"/>
              <a:t> </a:t>
            </a:r>
            <a:r>
              <a:rPr lang="en-US" altLang="ja-JP" dirty="0" err="1" smtClean="0"/>
              <a:t>babaaa</a:t>
            </a:r>
            <a:endParaRPr lang="en-US" altLang="ja-JP" dirty="0"/>
          </a:p>
        </p:txBody>
      </p:sp>
      <p:grpSp>
        <p:nvGrpSpPr>
          <p:cNvPr id="33" name="図形グループ 32"/>
          <p:cNvGrpSpPr/>
          <p:nvPr/>
        </p:nvGrpSpPr>
        <p:grpSpPr>
          <a:xfrm>
            <a:off x="320456" y="2848804"/>
            <a:ext cx="8556763" cy="3569451"/>
            <a:chOff x="320456" y="2848804"/>
            <a:chExt cx="8556763" cy="3569451"/>
          </a:xfrm>
        </p:grpSpPr>
        <p:sp>
          <p:nvSpPr>
            <p:cNvPr id="44" name="円/楕円 43"/>
            <p:cNvSpPr>
              <a:spLocks noChangeAspect="1"/>
            </p:cNvSpPr>
            <p:nvPr/>
          </p:nvSpPr>
          <p:spPr>
            <a:xfrm>
              <a:off x="8589219" y="3104914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1</a:t>
              </a:r>
              <a:endParaRPr kumimoji="1" lang="ja-JP" altLang="en-US" dirty="0" smtClean="0"/>
            </a:p>
          </p:txBody>
        </p:sp>
        <p:sp>
          <p:nvSpPr>
            <p:cNvPr id="50" name="円/楕円 49"/>
            <p:cNvSpPr>
              <a:spLocks noChangeAspect="1"/>
            </p:cNvSpPr>
            <p:nvPr/>
          </p:nvSpPr>
          <p:spPr>
            <a:xfrm>
              <a:off x="8503100" y="3452026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2</a:t>
              </a:r>
              <a:endParaRPr kumimoji="1" lang="ja-JP" altLang="en-US" dirty="0" smtClean="0"/>
            </a:p>
          </p:txBody>
        </p:sp>
        <p:sp>
          <p:nvSpPr>
            <p:cNvPr id="58" name="円/楕円 57"/>
            <p:cNvSpPr>
              <a:spLocks noChangeAspect="1"/>
            </p:cNvSpPr>
            <p:nvPr/>
          </p:nvSpPr>
          <p:spPr>
            <a:xfrm>
              <a:off x="8416980" y="3810088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3</a:t>
              </a:r>
              <a:endParaRPr kumimoji="1" lang="ja-JP" altLang="en-US" dirty="0" smtClean="0"/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6708023" y="5730145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3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91" name="円/楕円 90"/>
            <p:cNvSpPr/>
            <p:nvPr/>
          </p:nvSpPr>
          <p:spPr>
            <a:xfrm>
              <a:off x="2328103" y="5392170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92" name="円/楕円 91"/>
            <p:cNvSpPr/>
            <p:nvPr/>
          </p:nvSpPr>
          <p:spPr>
            <a:xfrm>
              <a:off x="4826915" y="2975268"/>
              <a:ext cx="161461" cy="161461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93" name="円/楕円 92"/>
            <p:cNvSpPr>
              <a:spLocks noChangeAspect="1"/>
            </p:cNvSpPr>
            <p:nvPr/>
          </p:nvSpPr>
          <p:spPr>
            <a:xfrm>
              <a:off x="1415436" y="6130255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1</a:t>
              </a:r>
              <a:endParaRPr kumimoji="1" lang="ja-JP" altLang="en-US" dirty="0" smtClean="0"/>
            </a:p>
          </p:txBody>
        </p:sp>
        <p:sp>
          <p:nvSpPr>
            <p:cNvPr id="94" name="円/楕円 93"/>
            <p:cNvSpPr>
              <a:spLocks noChangeAspect="1"/>
            </p:cNvSpPr>
            <p:nvPr/>
          </p:nvSpPr>
          <p:spPr>
            <a:xfrm>
              <a:off x="1962926" y="6130255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1</a:t>
              </a:r>
              <a:endParaRPr kumimoji="1" lang="ja-JP" altLang="en-US" dirty="0" smtClean="0"/>
            </a:p>
          </p:txBody>
        </p:sp>
        <p:sp>
          <p:nvSpPr>
            <p:cNvPr id="95" name="円/楕円 94"/>
            <p:cNvSpPr>
              <a:spLocks noChangeAspect="1"/>
            </p:cNvSpPr>
            <p:nvPr/>
          </p:nvSpPr>
          <p:spPr>
            <a:xfrm>
              <a:off x="2510416" y="6130255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2</a:t>
              </a:r>
              <a:endParaRPr kumimoji="1" lang="ja-JP" altLang="en-US" dirty="0" smtClean="0"/>
            </a:p>
          </p:txBody>
        </p:sp>
        <p:cxnSp>
          <p:nvCxnSpPr>
            <p:cNvPr id="96" name="直線コネクタ 95"/>
            <p:cNvCxnSpPr>
              <a:stCxn id="179" idx="4"/>
              <a:endCxn id="187" idx="0"/>
            </p:cNvCxnSpPr>
            <p:nvPr/>
          </p:nvCxnSpPr>
          <p:spPr>
            <a:xfrm>
              <a:off x="2908463" y="3956727"/>
              <a:ext cx="2483403" cy="268409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コネクタ 99"/>
            <p:cNvCxnSpPr>
              <a:stCxn id="91" idx="4"/>
              <a:endCxn id="94" idx="0"/>
            </p:cNvCxnSpPr>
            <p:nvPr/>
          </p:nvCxnSpPr>
          <p:spPr>
            <a:xfrm flipH="1">
              <a:off x="2106926" y="5497305"/>
              <a:ext cx="273745" cy="632950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コネクタ 100"/>
            <p:cNvCxnSpPr>
              <a:stCxn id="91" idx="4"/>
              <a:endCxn id="95" idx="0"/>
            </p:cNvCxnSpPr>
            <p:nvPr/>
          </p:nvCxnSpPr>
          <p:spPr>
            <a:xfrm>
              <a:off x="2380671" y="5497305"/>
              <a:ext cx="273745" cy="632950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円/楕円 103"/>
            <p:cNvSpPr/>
            <p:nvPr/>
          </p:nvSpPr>
          <p:spPr>
            <a:xfrm>
              <a:off x="2054358" y="4916861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cxnSp>
          <p:nvCxnSpPr>
            <p:cNvPr id="105" name="直線コネクタ 104"/>
            <p:cNvCxnSpPr>
              <a:stCxn id="104" idx="4"/>
              <a:endCxn id="91" idx="0"/>
            </p:cNvCxnSpPr>
            <p:nvPr/>
          </p:nvCxnSpPr>
          <p:spPr>
            <a:xfrm>
              <a:off x="2106926" y="5021996"/>
              <a:ext cx="273745" cy="370174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コネクタ 105"/>
            <p:cNvCxnSpPr>
              <a:stCxn id="104" idx="4"/>
              <a:endCxn id="93" idx="0"/>
            </p:cNvCxnSpPr>
            <p:nvPr/>
          </p:nvCxnSpPr>
          <p:spPr>
            <a:xfrm flipH="1">
              <a:off x="1559436" y="5021996"/>
              <a:ext cx="547490" cy="1108259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円/楕円 110"/>
            <p:cNvSpPr>
              <a:spLocks noChangeAspect="1"/>
            </p:cNvSpPr>
            <p:nvPr/>
          </p:nvSpPr>
          <p:spPr>
            <a:xfrm>
              <a:off x="320456" y="6130255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3</a:t>
              </a:r>
              <a:endParaRPr kumimoji="1" lang="ja-JP" altLang="en-US" dirty="0" smtClean="0"/>
            </a:p>
          </p:txBody>
        </p:sp>
        <p:sp>
          <p:nvSpPr>
            <p:cNvPr id="112" name="円/楕円 111"/>
            <p:cNvSpPr>
              <a:spLocks noChangeAspect="1"/>
            </p:cNvSpPr>
            <p:nvPr/>
          </p:nvSpPr>
          <p:spPr>
            <a:xfrm>
              <a:off x="867946" y="6130255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3</a:t>
              </a:r>
              <a:endParaRPr kumimoji="1" lang="ja-JP" altLang="en-US" dirty="0" smtClean="0"/>
            </a:p>
          </p:txBody>
        </p:sp>
        <p:sp>
          <p:nvSpPr>
            <p:cNvPr id="113" name="円/楕円 112"/>
            <p:cNvSpPr/>
            <p:nvPr/>
          </p:nvSpPr>
          <p:spPr>
            <a:xfrm>
              <a:off x="1506869" y="4310164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cxnSp>
          <p:nvCxnSpPr>
            <p:cNvPr id="114" name="直線コネクタ 113"/>
            <p:cNvCxnSpPr>
              <a:stCxn id="113" idx="4"/>
              <a:endCxn id="104" idx="0"/>
            </p:cNvCxnSpPr>
            <p:nvPr/>
          </p:nvCxnSpPr>
          <p:spPr>
            <a:xfrm>
              <a:off x="1559437" y="4415299"/>
              <a:ext cx="547489" cy="501562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コネクタ 116"/>
            <p:cNvCxnSpPr>
              <a:stCxn id="113" idx="4"/>
              <a:endCxn id="111" idx="0"/>
            </p:cNvCxnSpPr>
            <p:nvPr/>
          </p:nvCxnSpPr>
          <p:spPr>
            <a:xfrm flipH="1">
              <a:off x="464456" y="4415299"/>
              <a:ext cx="1094981" cy="1714956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コネクタ 119"/>
            <p:cNvCxnSpPr>
              <a:stCxn id="113" idx="4"/>
              <a:endCxn id="112" idx="0"/>
            </p:cNvCxnSpPr>
            <p:nvPr/>
          </p:nvCxnSpPr>
          <p:spPr>
            <a:xfrm flipH="1">
              <a:off x="1011946" y="4415299"/>
              <a:ext cx="547491" cy="1714956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円/楕円 122"/>
            <p:cNvSpPr/>
            <p:nvPr/>
          </p:nvSpPr>
          <p:spPr>
            <a:xfrm>
              <a:off x="4518063" y="5392170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124" name="円/楕円 123"/>
            <p:cNvSpPr>
              <a:spLocks noChangeAspect="1"/>
            </p:cNvSpPr>
            <p:nvPr/>
          </p:nvSpPr>
          <p:spPr>
            <a:xfrm>
              <a:off x="5247866" y="6130255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/>
                <a:t>2</a:t>
              </a:r>
              <a:endParaRPr kumimoji="1" lang="ja-JP" altLang="en-US" dirty="0" smtClean="0"/>
            </a:p>
          </p:txBody>
        </p:sp>
        <p:sp>
          <p:nvSpPr>
            <p:cNvPr id="125" name="円/楕円 124"/>
            <p:cNvSpPr>
              <a:spLocks noChangeAspect="1"/>
            </p:cNvSpPr>
            <p:nvPr/>
          </p:nvSpPr>
          <p:spPr>
            <a:xfrm>
              <a:off x="4152886" y="6130255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/>
                <a:t>3</a:t>
              </a:r>
              <a:endParaRPr kumimoji="1" lang="ja-JP" altLang="en-US" dirty="0" smtClean="0"/>
            </a:p>
          </p:txBody>
        </p:sp>
        <p:sp>
          <p:nvSpPr>
            <p:cNvPr id="126" name="円/楕円 125"/>
            <p:cNvSpPr>
              <a:spLocks noChangeAspect="1"/>
            </p:cNvSpPr>
            <p:nvPr/>
          </p:nvSpPr>
          <p:spPr>
            <a:xfrm>
              <a:off x="4700376" y="6130255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1</a:t>
              </a:r>
              <a:endParaRPr kumimoji="1" lang="ja-JP" altLang="en-US" dirty="0" smtClean="0"/>
            </a:p>
          </p:txBody>
        </p:sp>
        <p:cxnSp>
          <p:nvCxnSpPr>
            <p:cNvPr id="127" name="直線コネクタ 126"/>
            <p:cNvCxnSpPr>
              <a:stCxn id="123" idx="4"/>
              <a:endCxn id="125" idx="0"/>
            </p:cNvCxnSpPr>
            <p:nvPr/>
          </p:nvCxnSpPr>
          <p:spPr>
            <a:xfrm flipH="1">
              <a:off x="4296886" y="5497305"/>
              <a:ext cx="273745" cy="632950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コネクタ 127"/>
            <p:cNvCxnSpPr>
              <a:stCxn id="123" idx="4"/>
              <a:endCxn id="126" idx="0"/>
            </p:cNvCxnSpPr>
            <p:nvPr/>
          </p:nvCxnSpPr>
          <p:spPr>
            <a:xfrm>
              <a:off x="4570631" y="5497305"/>
              <a:ext cx="273745" cy="632950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円/楕円 128"/>
            <p:cNvSpPr/>
            <p:nvPr/>
          </p:nvSpPr>
          <p:spPr>
            <a:xfrm>
              <a:off x="4791808" y="4916861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cxnSp>
          <p:nvCxnSpPr>
            <p:cNvPr id="130" name="直線コネクタ 129"/>
            <p:cNvCxnSpPr>
              <a:stCxn id="129" idx="4"/>
              <a:endCxn id="123" idx="0"/>
            </p:cNvCxnSpPr>
            <p:nvPr/>
          </p:nvCxnSpPr>
          <p:spPr>
            <a:xfrm flipH="1">
              <a:off x="4570631" y="5021996"/>
              <a:ext cx="273745" cy="370174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>
              <a:stCxn id="129" idx="4"/>
              <a:endCxn id="124" idx="0"/>
            </p:cNvCxnSpPr>
            <p:nvPr/>
          </p:nvCxnSpPr>
          <p:spPr>
            <a:xfrm>
              <a:off x="4844376" y="5021996"/>
              <a:ext cx="547490" cy="1108259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円/楕円 131"/>
            <p:cNvSpPr>
              <a:spLocks noChangeAspect="1"/>
            </p:cNvSpPr>
            <p:nvPr/>
          </p:nvSpPr>
          <p:spPr>
            <a:xfrm>
              <a:off x="3057906" y="6130255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/>
                <a:t>1</a:t>
              </a:r>
              <a:endParaRPr kumimoji="1" lang="ja-JP" altLang="en-US" dirty="0" smtClean="0"/>
            </a:p>
          </p:txBody>
        </p:sp>
        <p:sp>
          <p:nvSpPr>
            <p:cNvPr id="133" name="円/楕円 132"/>
            <p:cNvSpPr>
              <a:spLocks noChangeAspect="1"/>
            </p:cNvSpPr>
            <p:nvPr/>
          </p:nvSpPr>
          <p:spPr>
            <a:xfrm>
              <a:off x="3605396" y="6130255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/>
                <a:t>2</a:t>
              </a:r>
              <a:endParaRPr kumimoji="1" lang="ja-JP" altLang="en-US" dirty="0" smtClean="0"/>
            </a:p>
          </p:txBody>
        </p:sp>
        <p:sp>
          <p:nvSpPr>
            <p:cNvPr id="134" name="円/楕円 133"/>
            <p:cNvSpPr/>
            <p:nvPr/>
          </p:nvSpPr>
          <p:spPr>
            <a:xfrm>
              <a:off x="4244318" y="4310164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cxnSp>
          <p:nvCxnSpPr>
            <p:cNvPr id="135" name="直線コネクタ 134"/>
            <p:cNvCxnSpPr>
              <a:stCxn id="134" idx="4"/>
              <a:endCxn id="129" idx="0"/>
            </p:cNvCxnSpPr>
            <p:nvPr/>
          </p:nvCxnSpPr>
          <p:spPr>
            <a:xfrm>
              <a:off x="4296886" y="4415299"/>
              <a:ext cx="547490" cy="501562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コネクタ 135"/>
            <p:cNvCxnSpPr>
              <a:stCxn id="134" idx="4"/>
              <a:endCxn id="132" idx="0"/>
            </p:cNvCxnSpPr>
            <p:nvPr/>
          </p:nvCxnSpPr>
          <p:spPr>
            <a:xfrm flipH="1">
              <a:off x="3201906" y="4415299"/>
              <a:ext cx="1094980" cy="1714956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コネクタ 136"/>
            <p:cNvCxnSpPr>
              <a:stCxn id="134" idx="4"/>
              <a:endCxn id="133" idx="0"/>
            </p:cNvCxnSpPr>
            <p:nvPr/>
          </p:nvCxnSpPr>
          <p:spPr>
            <a:xfrm flipH="1">
              <a:off x="3749396" y="4415299"/>
              <a:ext cx="547490" cy="1714956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円/楕円 137"/>
            <p:cNvSpPr>
              <a:spLocks noChangeAspect="1"/>
            </p:cNvSpPr>
            <p:nvPr/>
          </p:nvSpPr>
          <p:spPr>
            <a:xfrm>
              <a:off x="5795356" y="6130255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3</a:t>
              </a:r>
              <a:endParaRPr kumimoji="1" lang="ja-JP" altLang="en-US" dirty="0" smtClean="0"/>
            </a:p>
          </p:txBody>
        </p:sp>
        <p:sp>
          <p:nvSpPr>
            <p:cNvPr id="139" name="円/楕円 138"/>
            <p:cNvSpPr>
              <a:spLocks noChangeAspect="1"/>
            </p:cNvSpPr>
            <p:nvPr/>
          </p:nvSpPr>
          <p:spPr>
            <a:xfrm>
              <a:off x="6342846" y="6130255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1</a:t>
              </a:r>
              <a:endParaRPr kumimoji="1" lang="ja-JP" altLang="en-US" dirty="0" smtClean="0"/>
            </a:p>
          </p:txBody>
        </p:sp>
        <p:sp>
          <p:nvSpPr>
            <p:cNvPr id="140" name="円/楕円 139"/>
            <p:cNvSpPr>
              <a:spLocks noChangeAspect="1"/>
            </p:cNvSpPr>
            <p:nvPr/>
          </p:nvSpPr>
          <p:spPr>
            <a:xfrm>
              <a:off x="6890336" y="6130255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3</a:t>
              </a:r>
              <a:endParaRPr kumimoji="1" lang="ja-JP" altLang="en-US" dirty="0" smtClean="0"/>
            </a:p>
          </p:txBody>
        </p:sp>
        <p:sp>
          <p:nvSpPr>
            <p:cNvPr id="141" name="円/楕円 140"/>
            <p:cNvSpPr>
              <a:spLocks noChangeAspect="1"/>
            </p:cNvSpPr>
            <p:nvPr/>
          </p:nvSpPr>
          <p:spPr>
            <a:xfrm>
              <a:off x="7437826" y="6130255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/>
                <a:t>2</a:t>
              </a:r>
              <a:endParaRPr kumimoji="1" lang="ja-JP" altLang="en-US" dirty="0" smtClean="0"/>
            </a:p>
          </p:txBody>
        </p:sp>
        <p:sp>
          <p:nvSpPr>
            <p:cNvPr id="142" name="円/楕円 141"/>
            <p:cNvSpPr/>
            <p:nvPr/>
          </p:nvSpPr>
          <p:spPr>
            <a:xfrm>
              <a:off x="6160533" y="4916861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143" name="円/楕円 142"/>
            <p:cNvSpPr/>
            <p:nvPr/>
          </p:nvSpPr>
          <p:spPr>
            <a:xfrm>
              <a:off x="7255513" y="4916861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144" name="円/楕円 143"/>
            <p:cNvSpPr/>
            <p:nvPr/>
          </p:nvSpPr>
          <p:spPr>
            <a:xfrm>
              <a:off x="6708023" y="4310164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cxnSp>
          <p:nvCxnSpPr>
            <p:cNvPr id="145" name="直線コネクタ 144"/>
            <p:cNvCxnSpPr>
              <a:stCxn id="143" idx="4"/>
              <a:endCxn id="141" idx="0"/>
            </p:cNvCxnSpPr>
            <p:nvPr/>
          </p:nvCxnSpPr>
          <p:spPr>
            <a:xfrm>
              <a:off x="7308081" y="5021996"/>
              <a:ext cx="273745" cy="1108259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/>
            <p:cNvCxnSpPr>
              <a:stCxn id="142" idx="4"/>
              <a:endCxn id="139" idx="0"/>
            </p:cNvCxnSpPr>
            <p:nvPr/>
          </p:nvCxnSpPr>
          <p:spPr>
            <a:xfrm>
              <a:off x="6213101" y="5021996"/>
              <a:ext cx="273745" cy="1108259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コネクタ 146"/>
            <p:cNvCxnSpPr>
              <a:stCxn id="138" idx="0"/>
              <a:endCxn id="142" idx="4"/>
            </p:cNvCxnSpPr>
            <p:nvPr/>
          </p:nvCxnSpPr>
          <p:spPr>
            <a:xfrm flipV="1">
              <a:off x="5939356" y="5021996"/>
              <a:ext cx="273745" cy="1108259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コネクタ 147"/>
            <p:cNvCxnSpPr>
              <a:stCxn id="144" idx="4"/>
              <a:endCxn id="142" idx="0"/>
            </p:cNvCxnSpPr>
            <p:nvPr/>
          </p:nvCxnSpPr>
          <p:spPr>
            <a:xfrm flipH="1">
              <a:off x="6213101" y="4415299"/>
              <a:ext cx="547490" cy="501562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コネクタ 148"/>
            <p:cNvCxnSpPr>
              <a:stCxn id="144" idx="4"/>
              <a:endCxn id="143" idx="0"/>
            </p:cNvCxnSpPr>
            <p:nvPr/>
          </p:nvCxnSpPr>
          <p:spPr>
            <a:xfrm>
              <a:off x="6760591" y="4415299"/>
              <a:ext cx="547490" cy="501562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直線コネクタ 157"/>
            <p:cNvCxnSpPr>
              <a:stCxn id="143" idx="4"/>
              <a:endCxn id="140" idx="0"/>
            </p:cNvCxnSpPr>
            <p:nvPr/>
          </p:nvCxnSpPr>
          <p:spPr>
            <a:xfrm flipH="1">
              <a:off x="7034336" y="5021996"/>
              <a:ext cx="273745" cy="1108259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円/楕円 162"/>
            <p:cNvSpPr/>
            <p:nvPr/>
          </p:nvSpPr>
          <p:spPr>
            <a:xfrm>
              <a:off x="7321198" y="3851592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sp>
          <p:nvSpPr>
            <p:cNvPr id="164" name="円/楕円 163"/>
            <p:cNvSpPr>
              <a:spLocks noChangeAspect="1"/>
            </p:cNvSpPr>
            <p:nvPr/>
          </p:nvSpPr>
          <p:spPr>
            <a:xfrm>
              <a:off x="7985316" y="6130255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1</a:t>
              </a:r>
              <a:endParaRPr kumimoji="1" lang="ja-JP" altLang="en-US" dirty="0" smtClean="0"/>
            </a:p>
          </p:txBody>
        </p:sp>
        <p:sp>
          <p:nvSpPr>
            <p:cNvPr id="165" name="円/楕円 164"/>
            <p:cNvSpPr>
              <a:spLocks noChangeAspect="1"/>
            </p:cNvSpPr>
            <p:nvPr/>
          </p:nvSpPr>
          <p:spPr>
            <a:xfrm>
              <a:off x="8532800" y="6130255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 smtClean="0"/>
                <a:t>2</a:t>
              </a:r>
              <a:endParaRPr kumimoji="1" lang="ja-JP" altLang="en-US" dirty="0" smtClean="0"/>
            </a:p>
          </p:txBody>
        </p:sp>
        <p:cxnSp>
          <p:nvCxnSpPr>
            <p:cNvPr id="166" name="直線コネクタ 165"/>
            <p:cNvCxnSpPr>
              <a:stCxn id="163" idx="4"/>
              <a:endCxn id="165" idx="0"/>
            </p:cNvCxnSpPr>
            <p:nvPr/>
          </p:nvCxnSpPr>
          <p:spPr>
            <a:xfrm>
              <a:off x="7373766" y="3956727"/>
              <a:ext cx="1303034" cy="2173528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コネクタ 166"/>
            <p:cNvCxnSpPr>
              <a:stCxn id="163" idx="4"/>
              <a:endCxn id="164" idx="0"/>
            </p:cNvCxnSpPr>
            <p:nvPr/>
          </p:nvCxnSpPr>
          <p:spPr>
            <a:xfrm>
              <a:off x="7373766" y="3956727"/>
              <a:ext cx="755550" cy="2173528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線コネクタ 167"/>
            <p:cNvCxnSpPr>
              <a:stCxn id="163" idx="4"/>
              <a:endCxn id="144" idx="0"/>
            </p:cNvCxnSpPr>
            <p:nvPr/>
          </p:nvCxnSpPr>
          <p:spPr>
            <a:xfrm flipH="1">
              <a:off x="6760591" y="3956727"/>
              <a:ext cx="613175" cy="353437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9" name="円/楕円 178"/>
            <p:cNvSpPr/>
            <p:nvPr/>
          </p:nvSpPr>
          <p:spPr>
            <a:xfrm>
              <a:off x="2855895" y="3851592"/>
              <a:ext cx="105135" cy="105135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3200" dirty="0" smtClean="0">
                <a:solidFill>
                  <a:srgbClr val="595959"/>
                </a:solidFill>
              </a:endParaRPr>
            </a:p>
          </p:txBody>
        </p:sp>
        <p:cxnSp>
          <p:nvCxnSpPr>
            <p:cNvPr id="180" name="直線コネクタ 179"/>
            <p:cNvCxnSpPr>
              <a:stCxn id="179" idx="4"/>
              <a:endCxn id="134" idx="0"/>
            </p:cNvCxnSpPr>
            <p:nvPr/>
          </p:nvCxnSpPr>
          <p:spPr>
            <a:xfrm>
              <a:off x="2908463" y="3956727"/>
              <a:ext cx="1388423" cy="353437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線コネクタ 180"/>
            <p:cNvCxnSpPr>
              <a:stCxn id="179" idx="4"/>
              <a:endCxn id="113" idx="0"/>
            </p:cNvCxnSpPr>
            <p:nvPr/>
          </p:nvCxnSpPr>
          <p:spPr>
            <a:xfrm flipH="1">
              <a:off x="1559437" y="3956727"/>
              <a:ext cx="1349026" cy="353437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円/楕円 186"/>
            <p:cNvSpPr>
              <a:spLocks noChangeAspect="1"/>
            </p:cNvSpPr>
            <p:nvPr/>
          </p:nvSpPr>
          <p:spPr>
            <a:xfrm>
              <a:off x="5247866" y="4225136"/>
              <a:ext cx="288000" cy="288000"/>
            </a:xfrm>
            <a:prstGeom prst="ellipse">
              <a:avLst/>
            </a:prstGeom>
            <a:noFill/>
            <a:ln w="28575" cmpd="sng">
              <a:solidFill>
                <a:schemeClr val="tx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ja-JP" dirty="0"/>
                <a:t>3</a:t>
              </a:r>
              <a:endParaRPr kumimoji="1" lang="ja-JP" altLang="en-US" dirty="0" smtClean="0"/>
            </a:p>
          </p:txBody>
        </p:sp>
        <p:cxnSp>
          <p:nvCxnSpPr>
            <p:cNvPr id="190" name="直線コネクタ 189"/>
            <p:cNvCxnSpPr>
              <a:stCxn id="92" idx="4"/>
              <a:endCxn id="179" idx="1"/>
            </p:cNvCxnSpPr>
            <p:nvPr/>
          </p:nvCxnSpPr>
          <p:spPr>
            <a:xfrm flipH="1">
              <a:off x="2871292" y="3136729"/>
              <a:ext cx="2036354" cy="730260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線コネクタ 192"/>
            <p:cNvCxnSpPr>
              <a:stCxn id="92" idx="4"/>
              <a:endCxn id="163" idx="0"/>
            </p:cNvCxnSpPr>
            <p:nvPr/>
          </p:nvCxnSpPr>
          <p:spPr>
            <a:xfrm>
              <a:off x="4907646" y="3136729"/>
              <a:ext cx="2466120" cy="714863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/>
            <p:cNvCxnSpPr>
              <a:stCxn id="44" idx="2"/>
              <a:endCxn id="92" idx="4"/>
            </p:cNvCxnSpPr>
            <p:nvPr/>
          </p:nvCxnSpPr>
          <p:spPr>
            <a:xfrm flipH="1" flipV="1">
              <a:off x="4907646" y="3136729"/>
              <a:ext cx="3681573" cy="112185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>
              <a:stCxn id="50" idx="2"/>
              <a:endCxn id="92" idx="4"/>
            </p:cNvCxnSpPr>
            <p:nvPr/>
          </p:nvCxnSpPr>
          <p:spPr>
            <a:xfrm flipH="1" flipV="1">
              <a:off x="4907646" y="3136729"/>
              <a:ext cx="3595454" cy="459297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>
              <a:stCxn id="58" idx="1"/>
              <a:endCxn id="92" idx="4"/>
            </p:cNvCxnSpPr>
            <p:nvPr/>
          </p:nvCxnSpPr>
          <p:spPr>
            <a:xfrm flipH="1" flipV="1">
              <a:off x="4907646" y="3136729"/>
              <a:ext cx="3551511" cy="715536"/>
            </a:xfrm>
            <a:prstGeom prst="line">
              <a:avLst/>
            </a:prstGeom>
            <a:ln w="25400" cmpd="sng">
              <a:solidFill>
                <a:schemeClr val="tx1"/>
              </a:solidFill>
              <a:prstDash val="solid"/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テキスト ボックス 106"/>
            <p:cNvSpPr txBox="1"/>
            <p:nvPr/>
          </p:nvSpPr>
          <p:spPr>
            <a:xfrm>
              <a:off x="8191398" y="2848804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1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8193667" y="3163069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>
                  <a:latin typeface="Times New Roman"/>
                  <a:cs typeface="Times New Roman"/>
                </a:rPr>
                <a:t>2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09" name="テキスト ボックス 108"/>
            <p:cNvSpPr txBox="1"/>
            <p:nvPr/>
          </p:nvSpPr>
          <p:spPr>
            <a:xfrm>
              <a:off x="8146087" y="3449987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3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10" name="テキスト ボックス 109"/>
            <p:cNvSpPr txBox="1"/>
            <p:nvPr/>
          </p:nvSpPr>
          <p:spPr>
            <a:xfrm>
              <a:off x="5766171" y="3321397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15" name="テキスト ボックス 114"/>
            <p:cNvSpPr txBox="1"/>
            <p:nvPr/>
          </p:nvSpPr>
          <p:spPr>
            <a:xfrm>
              <a:off x="3664269" y="3104914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16" name="テキスト ボックス 115"/>
            <p:cNvSpPr txBox="1"/>
            <p:nvPr/>
          </p:nvSpPr>
          <p:spPr>
            <a:xfrm>
              <a:off x="894455" y="4638668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18" name="テキスト ボックス 117"/>
            <p:cNvSpPr txBox="1"/>
            <p:nvPr/>
          </p:nvSpPr>
          <p:spPr>
            <a:xfrm>
              <a:off x="1945332" y="5479762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19" name="テキスト ボックス 118"/>
            <p:cNvSpPr txBox="1"/>
            <p:nvPr/>
          </p:nvSpPr>
          <p:spPr>
            <a:xfrm>
              <a:off x="1973874" y="3737997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21" name="テキスト ボックス 120"/>
            <p:cNvSpPr txBox="1"/>
            <p:nvPr/>
          </p:nvSpPr>
          <p:spPr>
            <a:xfrm>
              <a:off x="1751781" y="4310164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22" name="テキスト ボックス 121"/>
            <p:cNvSpPr txBox="1"/>
            <p:nvPr/>
          </p:nvSpPr>
          <p:spPr>
            <a:xfrm>
              <a:off x="4500834" y="4311310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50" name="テキスト ボックス 149"/>
            <p:cNvSpPr txBox="1"/>
            <p:nvPr/>
          </p:nvSpPr>
          <p:spPr>
            <a:xfrm>
              <a:off x="2178324" y="4869501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51" name="テキスト ボックス 150"/>
            <p:cNvSpPr txBox="1"/>
            <p:nvPr/>
          </p:nvSpPr>
          <p:spPr>
            <a:xfrm>
              <a:off x="2066790" y="5254523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52" name="テキスト ボックス 151"/>
            <p:cNvSpPr txBox="1"/>
            <p:nvPr/>
          </p:nvSpPr>
          <p:spPr>
            <a:xfrm>
              <a:off x="1815037" y="5727137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1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54" name="テキスト ボックス 153"/>
            <p:cNvSpPr txBox="1"/>
            <p:nvPr/>
          </p:nvSpPr>
          <p:spPr>
            <a:xfrm>
              <a:off x="4961884" y="5021370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55" name="テキスト ボックス 154"/>
            <p:cNvSpPr txBox="1"/>
            <p:nvPr/>
          </p:nvSpPr>
          <p:spPr>
            <a:xfrm>
              <a:off x="3337933" y="3993805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56" name="テキスト ボックス 155"/>
            <p:cNvSpPr txBox="1"/>
            <p:nvPr/>
          </p:nvSpPr>
          <p:spPr>
            <a:xfrm>
              <a:off x="2411724" y="5381221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57" name="テキスト ボックス 156"/>
            <p:cNvSpPr txBox="1"/>
            <p:nvPr/>
          </p:nvSpPr>
          <p:spPr>
            <a:xfrm>
              <a:off x="1517817" y="5257809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1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59" name="テキスト ボックス 158"/>
            <p:cNvSpPr txBox="1"/>
            <p:nvPr/>
          </p:nvSpPr>
          <p:spPr>
            <a:xfrm>
              <a:off x="2503983" y="5653780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>
                  <a:latin typeface="Times New Roman"/>
                  <a:cs typeface="Times New Roman"/>
                </a:rPr>
                <a:t>2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60" name="テキスト ボックス 159"/>
            <p:cNvSpPr txBox="1"/>
            <p:nvPr/>
          </p:nvSpPr>
          <p:spPr>
            <a:xfrm>
              <a:off x="1291834" y="4876285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3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61" name="テキスト ボックス 160"/>
            <p:cNvSpPr txBox="1"/>
            <p:nvPr/>
          </p:nvSpPr>
          <p:spPr>
            <a:xfrm>
              <a:off x="3449111" y="4882570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1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62" name="テキスト ボックス 161"/>
            <p:cNvSpPr txBox="1"/>
            <p:nvPr/>
          </p:nvSpPr>
          <p:spPr>
            <a:xfrm>
              <a:off x="613129" y="5046805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3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69" name="テキスト ボックス 168"/>
            <p:cNvSpPr txBox="1"/>
            <p:nvPr/>
          </p:nvSpPr>
          <p:spPr>
            <a:xfrm>
              <a:off x="5716047" y="5425016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3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70" name="テキスト ボックス 169"/>
            <p:cNvSpPr txBox="1"/>
            <p:nvPr/>
          </p:nvSpPr>
          <p:spPr>
            <a:xfrm>
              <a:off x="4142781" y="3712876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3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71" name="テキスト ボックス 170"/>
            <p:cNvSpPr txBox="1"/>
            <p:nvPr/>
          </p:nvSpPr>
          <p:spPr>
            <a:xfrm>
              <a:off x="3986496" y="5040821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>
                  <a:latin typeface="Times New Roman"/>
                  <a:cs typeface="Times New Roman"/>
                </a:rPr>
                <a:t>2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72" name="テキスト ボックス 171"/>
            <p:cNvSpPr txBox="1"/>
            <p:nvPr/>
          </p:nvSpPr>
          <p:spPr>
            <a:xfrm>
              <a:off x="4227591" y="5324406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73" name="テキスト ボックス 172"/>
            <p:cNvSpPr txBox="1"/>
            <p:nvPr/>
          </p:nvSpPr>
          <p:spPr>
            <a:xfrm>
              <a:off x="4448768" y="4860964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74" name="テキスト ボックス 173"/>
            <p:cNvSpPr txBox="1"/>
            <p:nvPr/>
          </p:nvSpPr>
          <p:spPr>
            <a:xfrm>
              <a:off x="4059563" y="5609984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3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75" name="テキスト ボックス 174"/>
            <p:cNvSpPr txBox="1"/>
            <p:nvPr/>
          </p:nvSpPr>
          <p:spPr>
            <a:xfrm>
              <a:off x="5158945" y="5479761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>
                  <a:latin typeface="Times New Roman"/>
                  <a:cs typeface="Times New Roman"/>
                </a:rPr>
                <a:t>2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77" name="テキスト ボックス 176"/>
            <p:cNvSpPr txBox="1"/>
            <p:nvPr/>
          </p:nvSpPr>
          <p:spPr>
            <a:xfrm>
              <a:off x="5812880" y="4985249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78" name="テキスト ボックス 177"/>
            <p:cNvSpPr txBox="1"/>
            <p:nvPr/>
          </p:nvSpPr>
          <p:spPr>
            <a:xfrm>
              <a:off x="6220592" y="4309010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82" name="テキスト ボックス 181"/>
            <p:cNvSpPr txBox="1"/>
            <p:nvPr/>
          </p:nvSpPr>
          <p:spPr>
            <a:xfrm>
              <a:off x="6846002" y="3737936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83" name="テキスト ボックス 182"/>
            <p:cNvSpPr txBox="1"/>
            <p:nvPr/>
          </p:nvSpPr>
          <p:spPr>
            <a:xfrm>
              <a:off x="6806226" y="5385575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84" name="テキスト ボックス 183"/>
            <p:cNvSpPr txBox="1"/>
            <p:nvPr/>
          </p:nvSpPr>
          <p:spPr>
            <a:xfrm>
              <a:off x="6869212" y="5117649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85" name="テキスト ボックス 184"/>
            <p:cNvSpPr txBox="1"/>
            <p:nvPr/>
          </p:nvSpPr>
          <p:spPr>
            <a:xfrm>
              <a:off x="6943145" y="4838774"/>
              <a:ext cx="3320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 smtClean="0">
                  <a:latin typeface="Calibri"/>
                  <a:cs typeface="Calibri"/>
                </a:rPr>
                <a:t>a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86" name="テキスト ボックス 185"/>
            <p:cNvSpPr txBox="1"/>
            <p:nvPr/>
          </p:nvSpPr>
          <p:spPr>
            <a:xfrm>
              <a:off x="7382544" y="5294180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>
                  <a:latin typeface="Times New Roman"/>
                  <a:cs typeface="Times New Roman"/>
                </a:rPr>
                <a:t>2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88" name="テキスト ボックス 187"/>
            <p:cNvSpPr txBox="1"/>
            <p:nvPr/>
          </p:nvSpPr>
          <p:spPr>
            <a:xfrm>
              <a:off x="7249230" y="4229476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1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89" name="テキスト ボックス 188"/>
            <p:cNvSpPr txBox="1"/>
            <p:nvPr/>
          </p:nvSpPr>
          <p:spPr>
            <a:xfrm>
              <a:off x="7660331" y="4215244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>
                  <a:latin typeface="Times New Roman"/>
                  <a:cs typeface="Times New Roman"/>
                </a:rPr>
                <a:t>2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91" name="テキスト ボックス 190"/>
            <p:cNvSpPr txBox="1"/>
            <p:nvPr/>
          </p:nvSpPr>
          <p:spPr>
            <a:xfrm>
              <a:off x="6952933" y="4305039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92" name="テキスト ボックス 191"/>
            <p:cNvSpPr txBox="1"/>
            <p:nvPr/>
          </p:nvSpPr>
          <p:spPr>
            <a:xfrm>
              <a:off x="6258921" y="5013742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94" name="テキスト ボックス 193"/>
            <p:cNvSpPr txBox="1"/>
            <p:nvPr/>
          </p:nvSpPr>
          <p:spPr>
            <a:xfrm>
              <a:off x="6353794" y="5425016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1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  <p:sp>
          <p:nvSpPr>
            <p:cNvPr id="195" name="テキスト ボックス 194"/>
            <p:cNvSpPr txBox="1"/>
            <p:nvPr/>
          </p:nvSpPr>
          <p:spPr>
            <a:xfrm>
              <a:off x="4580462" y="5349857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dirty="0">
                  <a:latin typeface="Calibri"/>
                  <a:cs typeface="Calibri"/>
                </a:rPr>
                <a:t>b</a:t>
              </a:r>
              <a:endParaRPr kumimoji="1" lang="ja-JP" altLang="en-US" sz="2400" dirty="0">
                <a:latin typeface="Calibri"/>
                <a:cs typeface="Calibri"/>
              </a:endParaRPr>
            </a:p>
          </p:txBody>
        </p:sp>
        <p:sp>
          <p:nvSpPr>
            <p:cNvPr id="196" name="テキスト ボックス 195"/>
            <p:cNvSpPr txBox="1"/>
            <p:nvPr/>
          </p:nvSpPr>
          <p:spPr>
            <a:xfrm>
              <a:off x="4696866" y="5631882"/>
              <a:ext cx="40015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latin typeface="Calibri"/>
                  <a:cs typeface="Calibri"/>
                </a:rPr>
                <a:t>$</a:t>
              </a:r>
              <a:r>
                <a:rPr kumimoji="1" lang="en-US" altLang="ja-JP" sz="2000" baseline="-25000" dirty="0" smtClean="0">
                  <a:latin typeface="Times New Roman"/>
                  <a:cs typeface="Times New Roman"/>
                </a:rPr>
                <a:t>1</a:t>
              </a:r>
              <a:endParaRPr kumimoji="1" lang="ja-JP" altLang="en-US" sz="2000" baseline="-25000" dirty="0">
                <a:latin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7385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549275" y="813185"/>
            <a:ext cx="8042276" cy="58825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u="sng" dirty="0" smtClean="0"/>
              <a:t>Notations on generalized suffix tree of </a:t>
            </a:r>
            <a:r>
              <a:rPr kumimoji="1" lang="en-US" altLang="ja-JP" i="1" u="sng" dirty="0" smtClean="0">
                <a:latin typeface="Times New Roman"/>
                <a:cs typeface="Times New Roman"/>
              </a:rPr>
              <a:t>D</a:t>
            </a:r>
            <a:endParaRPr lang="en-US" altLang="ja-JP" u="sng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Generalized Suffix Tree (GST)</a:t>
            </a:r>
            <a:endParaRPr kumimoji="1" lang="ja-JP" altLang="en-US" dirty="0"/>
          </a:p>
        </p:txBody>
      </p:sp>
      <p:sp>
        <p:nvSpPr>
          <p:cNvPr id="97" name="コンテンツ プレースホルダー 3"/>
          <p:cNvSpPr txBox="1">
            <a:spLocks/>
          </p:cNvSpPr>
          <p:nvPr/>
        </p:nvSpPr>
        <p:spPr>
          <a:xfrm>
            <a:off x="549275" y="1423333"/>
            <a:ext cx="8042276" cy="47082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i="1" dirty="0" smtClean="0">
                <a:latin typeface="Times New Roman"/>
                <a:cs typeface="Times New Roman"/>
              </a:rPr>
              <a:t>GST</a:t>
            </a:r>
            <a:r>
              <a:rPr lang="en-US" altLang="ja-JP" i="1" baseline="-25000" dirty="0" smtClean="0">
                <a:latin typeface="Times New Roman"/>
                <a:cs typeface="Times New Roman"/>
              </a:rPr>
              <a:t>D</a:t>
            </a:r>
            <a:r>
              <a:rPr lang="en-US" altLang="ja-JP" dirty="0" smtClean="0"/>
              <a:t> : generalized suffix tree of </a:t>
            </a:r>
            <a:r>
              <a:rPr lang="en-US" altLang="ja-JP" i="1" dirty="0" smtClean="0">
                <a:latin typeface="Times New Roman"/>
                <a:cs typeface="Times New Roman"/>
              </a:rPr>
              <a:t>D</a:t>
            </a:r>
          </a:p>
          <a:p>
            <a:r>
              <a:rPr lang="en-US" altLang="ja-JP" i="1" dirty="0" smtClean="0">
                <a:latin typeface="Times New Roman"/>
                <a:cs typeface="Times New Roman"/>
              </a:rPr>
              <a:t>GST</a:t>
            </a:r>
            <a:r>
              <a:rPr lang="en-US" altLang="ja-JP" i="1" baseline="-25000" dirty="0" smtClean="0">
                <a:latin typeface="Times New Roman"/>
                <a:cs typeface="Times New Roman"/>
              </a:rPr>
              <a:t>D</a:t>
            </a:r>
            <a:r>
              <a:rPr lang="en-US" altLang="ja-JP" dirty="0">
                <a:latin typeface="Times New Roman"/>
                <a:cs typeface="Times New Roman"/>
              </a:rPr>
              <a:t>(</a:t>
            </a:r>
            <a:r>
              <a:rPr lang="en-US" altLang="ja-JP" i="1" dirty="0">
                <a:latin typeface="Times New Roman"/>
                <a:cs typeface="Times New Roman"/>
              </a:rPr>
              <a:t>u</a:t>
            </a:r>
            <a:r>
              <a:rPr lang="en-US" altLang="ja-JP" dirty="0">
                <a:latin typeface="Times New Roman"/>
                <a:cs typeface="Times New Roman"/>
              </a:rPr>
              <a:t>)</a:t>
            </a:r>
            <a:r>
              <a:rPr lang="en-US" altLang="ja-JP" dirty="0"/>
              <a:t> : </a:t>
            </a:r>
            <a:r>
              <a:rPr lang="en-US" altLang="ja-JP" dirty="0" err="1" smtClean="0"/>
              <a:t>subtree</a:t>
            </a:r>
            <a:r>
              <a:rPr lang="en-US" altLang="ja-JP" dirty="0" smtClean="0"/>
              <a:t> rooted at a node </a:t>
            </a:r>
            <a:r>
              <a:rPr lang="en-US" altLang="ja-JP" i="1" dirty="0" smtClean="0">
                <a:latin typeface="Times New Roman"/>
                <a:cs typeface="Times New Roman"/>
              </a:rPr>
              <a:t>u</a:t>
            </a:r>
          </a:p>
          <a:p>
            <a:r>
              <a:rPr lang="en-US" altLang="ja-JP" i="1" dirty="0" err="1" smtClean="0">
                <a:latin typeface="Times New Roman"/>
                <a:cs typeface="Times New Roman"/>
              </a:rPr>
              <a:t>str</a:t>
            </a:r>
            <a:r>
              <a:rPr lang="en-US" altLang="ja-JP" i="1" baseline="-25000" dirty="0" err="1" smtClean="0">
                <a:latin typeface="Times New Roman"/>
                <a:cs typeface="Times New Roman"/>
              </a:rPr>
              <a:t>D</a:t>
            </a:r>
            <a:r>
              <a:rPr lang="en-US" altLang="ja-JP" dirty="0">
                <a:latin typeface="Times New Roman"/>
                <a:cs typeface="Times New Roman"/>
              </a:rPr>
              <a:t>(</a:t>
            </a:r>
            <a:r>
              <a:rPr lang="en-US" altLang="ja-JP" i="1" dirty="0">
                <a:latin typeface="Times New Roman"/>
                <a:cs typeface="Times New Roman"/>
              </a:rPr>
              <a:t>u</a:t>
            </a:r>
            <a:r>
              <a:rPr lang="en-US" altLang="ja-JP" dirty="0">
                <a:latin typeface="Times New Roman"/>
                <a:cs typeface="Times New Roman"/>
              </a:rPr>
              <a:t>)</a:t>
            </a:r>
            <a:r>
              <a:rPr lang="en-US" altLang="ja-JP" dirty="0"/>
              <a:t> : </a:t>
            </a:r>
            <a:r>
              <a:rPr lang="en-US" altLang="ja-JP" dirty="0" smtClean="0"/>
              <a:t>string which is represented </a:t>
            </a:r>
            <a:br>
              <a:rPr lang="en-US" altLang="ja-JP" dirty="0" smtClean="0"/>
            </a:br>
            <a:r>
              <a:rPr lang="en-US" altLang="ja-JP" dirty="0" smtClean="0"/>
              <a:t>               by a node </a:t>
            </a:r>
            <a:r>
              <a:rPr lang="en-US" altLang="ja-JP" i="1" dirty="0" smtClean="0">
                <a:latin typeface="Times New Roman"/>
                <a:cs typeface="Times New Roman"/>
              </a:rPr>
              <a:t>u</a:t>
            </a:r>
            <a:r>
              <a:rPr lang="en-US" altLang="ja-JP" dirty="0" smtClean="0"/>
              <a:t> in </a:t>
            </a:r>
            <a:r>
              <a:rPr lang="en-US" altLang="ja-JP" i="1" dirty="0">
                <a:latin typeface="Times New Roman"/>
                <a:cs typeface="Times New Roman"/>
              </a:rPr>
              <a:t>GST</a:t>
            </a:r>
            <a:r>
              <a:rPr lang="en-US" altLang="ja-JP" i="1" baseline="-25000" dirty="0">
                <a:latin typeface="Times New Roman"/>
                <a:cs typeface="Times New Roman"/>
              </a:rPr>
              <a:t>D</a:t>
            </a:r>
            <a:endParaRPr lang="en-US" altLang="ja-JP" dirty="0" smtClean="0"/>
          </a:p>
          <a:p>
            <a:r>
              <a:rPr lang="en-US" altLang="ja-JP" i="1" dirty="0" err="1" smtClean="0">
                <a:latin typeface="Times New Roman"/>
                <a:cs typeface="Times New Roman"/>
              </a:rPr>
              <a:t>weight</a:t>
            </a:r>
            <a:r>
              <a:rPr lang="en-US" altLang="ja-JP" i="1" baseline="-25000" dirty="0" err="1" smtClean="0">
                <a:latin typeface="Times New Roman"/>
                <a:cs typeface="Times New Roman"/>
              </a:rPr>
              <a:t>D</a:t>
            </a:r>
            <a:r>
              <a:rPr lang="en-US" altLang="ja-JP" dirty="0" smtClean="0">
                <a:latin typeface="Times New Roman"/>
                <a:cs typeface="Times New Roman"/>
              </a:rPr>
              <a:t>(</a:t>
            </a:r>
            <a:r>
              <a:rPr lang="en-US" altLang="ja-JP" i="1" dirty="0" smtClean="0">
                <a:latin typeface="Times New Roman"/>
                <a:cs typeface="Times New Roman"/>
              </a:rPr>
              <a:t>u</a:t>
            </a:r>
            <a:r>
              <a:rPr lang="en-US" altLang="ja-JP" dirty="0" smtClean="0">
                <a:latin typeface="Times New Roman"/>
                <a:cs typeface="Times New Roman"/>
              </a:rPr>
              <a:t>)</a:t>
            </a:r>
            <a:r>
              <a:rPr lang="en-US" altLang="ja-JP" dirty="0" smtClean="0"/>
              <a:t> </a:t>
            </a:r>
            <a:r>
              <a:rPr lang="en-US" altLang="ja-JP" dirty="0"/>
              <a:t>: </a:t>
            </a:r>
            <a:r>
              <a:rPr lang="en-US" altLang="ja-JP" dirty="0" smtClean="0">
                <a:latin typeface="Times New Roman"/>
                <a:cs typeface="Times New Roman"/>
              </a:rPr>
              <a:t>= </a:t>
            </a:r>
            <a:r>
              <a:rPr lang="en-US" altLang="ja-JP" i="1" dirty="0" smtClean="0">
                <a:latin typeface="Times New Roman"/>
                <a:cs typeface="Times New Roman"/>
              </a:rPr>
              <a:t>W</a:t>
            </a:r>
            <a:r>
              <a:rPr lang="en-US" altLang="ja-JP" i="1" baseline="-25000" dirty="0" smtClean="0">
                <a:latin typeface="Times New Roman"/>
                <a:cs typeface="Times New Roman"/>
              </a:rPr>
              <a:t>D</a:t>
            </a:r>
            <a:r>
              <a:rPr lang="en-US" altLang="ja-JP" dirty="0" smtClean="0">
                <a:latin typeface="Times New Roman"/>
                <a:cs typeface="Times New Roman"/>
              </a:rPr>
              <a:t>(</a:t>
            </a:r>
            <a:r>
              <a:rPr lang="en-US" altLang="ja-JP" i="1" dirty="0" err="1">
                <a:latin typeface="Times New Roman"/>
                <a:cs typeface="Times New Roman"/>
              </a:rPr>
              <a:t>str</a:t>
            </a:r>
            <a:r>
              <a:rPr lang="en-US" altLang="ja-JP" i="1" baseline="-25000" dirty="0" err="1">
                <a:latin typeface="Times New Roman"/>
                <a:cs typeface="Times New Roman"/>
              </a:rPr>
              <a:t>D</a:t>
            </a:r>
            <a:r>
              <a:rPr lang="en-US" altLang="ja-JP" dirty="0">
                <a:latin typeface="Times New Roman"/>
                <a:cs typeface="Times New Roman"/>
              </a:rPr>
              <a:t>(</a:t>
            </a:r>
            <a:r>
              <a:rPr lang="en-US" altLang="ja-JP" i="1" dirty="0">
                <a:latin typeface="Times New Roman"/>
                <a:cs typeface="Times New Roman"/>
              </a:rPr>
              <a:t>u</a:t>
            </a:r>
            <a:r>
              <a:rPr lang="en-US" altLang="ja-JP" dirty="0" smtClean="0">
                <a:latin typeface="Times New Roman"/>
                <a:cs typeface="Times New Roman"/>
              </a:rPr>
              <a:t>)</a:t>
            </a:r>
            <a:r>
              <a:rPr lang="en-US" altLang="ja-JP" dirty="0" smtClean="0">
                <a:latin typeface="Times New Roman"/>
                <a:cs typeface="Times New Roman"/>
              </a:rPr>
              <a:t>)</a:t>
            </a:r>
          </a:p>
          <a:p>
            <a:r>
              <a:rPr lang="en-US" altLang="ja-JP" i="1" dirty="0" err="1" smtClean="0">
                <a:latin typeface="Times New Roman"/>
                <a:cs typeface="Times New Roman"/>
              </a:rPr>
              <a:t>maxchild</a:t>
            </a:r>
            <a:r>
              <a:rPr lang="en-US" altLang="ja-JP" i="1" baseline="-25000" dirty="0" err="1" smtClean="0">
                <a:latin typeface="Times New Roman"/>
                <a:cs typeface="Times New Roman"/>
              </a:rPr>
              <a:t>D</a:t>
            </a:r>
            <a:r>
              <a:rPr lang="en-US" altLang="ja-JP" dirty="0">
                <a:latin typeface="Times New Roman"/>
                <a:cs typeface="Times New Roman"/>
              </a:rPr>
              <a:t>(</a:t>
            </a:r>
            <a:r>
              <a:rPr lang="en-US" altLang="ja-JP" i="1" dirty="0">
                <a:latin typeface="Times New Roman"/>
                <a:cs typeface="Times New Roman"/>
              </a:rPr>
              <a:t>u</a:t>
            </a:r>
            <a:r>
              <a:rPr lang="en-US" altLang="ja-JP" dirty="0">
                <a:latin typeface="Times New Roman"/>
                <a:cs typeface="Times New Roman"/>
              </a:rPr>
              <a:t>)</a:t>
            </a:r>
            <a:r>
              <a:rPr lang="en-US" altLang="ja-JP" dirty="0"/>
              <a:t> : </a:t>
            </a:r>
            <a:r>
              <a:rPr lang="en-US" altLang="ja-JP" dirty="0" smtClean="0"/>
              <a:t>maximum </a:t>
            </a:r>
            <a:r>
              <a:rPr lang="en-US" altLang="ja-JP" i="1" dirty="0" smtClean="0">
                <a:latin typeface="Times New Roman"/>
                <a:cs typeface="Times New Roman"/>
              </a:rPr>
              <a:t>weight</a:t>
            </a:r>
            <a:r>
              <a:rPr lang="en-US" altLang="ja-JP" dirty="0" smtClean="0"/>
              <a:t> of child of </a:t>
            </a:r>
            <a:r>
              <a:rPr lang="en-US" altLang="ja-JP" i="1" dirty="0" smtClean="0">
                <a:latin typeface="Times New Roman"/>
                <a:cs typeface="Times New Roman"/>
              </a:rPr>
              <a:t>u</a:t>
            </a:r>
            <a:endParaRPr lang="en-US" altLang="ja-JP" i="1" dirty="0" smtClean="0">
              <a:latin typeface="Times New Roman"/>
              <a:cs typeface="Times New Roman"/>
            </a:endParaRPr>
          </a:p>
          <a:p>
            <a:r>
              <a:rPr lang="en-US" altLang="ja-JP" i="1" dirty="0" smtClean="0">
                <a:latin typeface="Times New Roman"/>
                <a:cs typeface="Times New Roman"/>
              </a:rPr>
              <a:t>L</a:t>
            </a:r>
            <a:r>
              <a:rPr lang="en-US" altLang="ja-JP" dirty="0" smtClean="0">
                <a:latin typeface="Times New Roman"/>
                <a:cs typeface="Times New Roman"/>
              </a:rPr>
              <a:t>(</a:t>
            </a:r>
            <a:r>
              <a:rPr lang="en-US" altLang="ja-JP" i="1" dirty="0" smtClean="0">
                <a:latin typeface="Times New Roman"/>
                <a:cs typeface="Times New Roman"/>
              </a:rPr>
              <a:t>P</a:t>
            </a:r>
            <a:r>
              <a:rPr lang="en-US" altLang="ja-JP" dirty="0" smtClean="0">
                <a:latin typeface="Times New Roman"/>
                <a:cs typeface="Times New Roman"/>
              </a:rPr>
              <a:t>) : locus of </a:t>
            </a:r>
            <a:r>
              <a:rPr lang="en-US" altLang="ja-JP" i="1" dirty="0" smtClean="0">
                <a:latin typeface="Times New Roman"/>
                <a:cs typeface="Times New Roman"/>
              </a:rPr>
              <a:t>P</a:t>
            </a:r>
            <a:endParaRPr lang="en-US" altLang="ja-JP" i="1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94973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二等辺三角形 1"/>
          <p:cNvSpPr/>
          <p:nvPr/>
        </p:nvSpPr>
        <p:spPr>
          <a:xfrm>
            <a:off x="2710733" y="3756222"/>
            <a:ext cx="3283604" cy="2451695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549275" y="813185"/>
            <a:ext cx="8482512" cy="56635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Each answer corresponds to a branching node in </a:t>
            </a:r>
            <a:r>
              <a:rPr kumimoji="1" lang="en-US" altLang="ja-JP" i="1" dirty="0" smtClean="0">
                <a:latin typeface="Times New Roman"/>
                <a:cs typeface="Times New Roman"/>
              </a:rPr>
              <a:t>GST</a:t>
            </a:r>
            <a:r>
              <a:rPr kumimoji="1" lang="en-US" altLang="ja-JP" i="1" baseline="-25000" dirty="0" smtClean="0">
                <a:latin typeface="Times New Roman"/>
                <a:cs typeface="Times New Roman"/>
              </a:rPr>
              <a:t>D</a:t>
            </a:r>
            <a:r>
              <a:rPr kumimoji="1" lang="en-US" altLang="ja-JP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i="1" dirty="0" smtClean="0">
                <a:latin typeface="Times New Roman"/>
                <a:cs typeface="Times New Roman"/>
              </a:rPr>
              <a:t>L</a:t>
            </a:r>
            <a:r>
              <a:rPr kumimoji="1" lang="en-US" altLang="ja-JP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i="1" dirty="0" smtClean="0">
                <a:latin typeface="Times New Roman"/>
                <a:cs typeface="Times New Roman"/>
              </a:rPr>
              <a:t>P</a:t>
            </a:r>
            <a:r>
              <a:rPr kumimoji="1" lang="en-US" altLang="ja-JP" dirty="0" smtClean="0">
                <a:latin typeface="Times New Roman"/>
                <a:cs typeface="Times New Roman"/>
              </a:rPr>
              <a:t>))</a:t>
            </a:r>
            <a:r>
              <a:rPr kumimoji="1" lang="en-US" altLang="ja-JP" dirty="0" smtClean="0"/>
              <a:t>. 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i="1" dirty="0"/>
              <a:t>d</a:t>
            </a:r>
            <a:r>
              <a:rPr lang="en-US" altLang="ja-JP" dirty="0"/>
              <a:t>-Right-Maximal</a:t>
            </a:r>
            <a:r>
              <a:rPr lang="ja-JP" altLang="en-US" dirty="0"/>
              <a:t> </a:t>
            </a:r>
            <a:r>
              <a:rPr lang="en-US" altLang="ja-JP" dirty="0"/>
              <a:t>Generic</a:t>
            </a:r>
            <a:r>
              <a:rPr lang="ja-JP" altLang="en-US" dirty="0"/>
              <a:t> </a:t>
            </a:r>
            <a:r>
              <a:rPr lang="en-US" altLang="ja-JP" dirty="0"/>
              <a:t>Words</a:t>
            </a:r>
            <a:endParaRPr kumimoji="1" lang="ja-JP" altLang="en-US" dirty="0"/>
          </a:p>
        </p:txBody>
      </p:sp>
      <p:sp>
        <p:nvSpPr>
          <p:cNvPr id="98" name="コンテンツ プレースホルダー 1"/>
          <p:cNvSpPr txBox="1">
            <a:spLocks/>
          </p:cNvSpPr>
          <p:nvPr/>
        </p:nvSpPr>
        <p:spPr>
          <a:xfrm>
            <a:off x="549275" y="1439197"/>
            <a:ext cx="1465087" cy="5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u="sng" smtClean="0"/>
              <a:t>Example</a:t>
            </a:r>
            <a:endParaRPr lang="en-US" altLang="ja-JP" u="sng" dirty="0" smtClean="0"/>
          </a:p>
        </p:txBody>
      </p:sp>
      <p:sp>
        <p:nvSpPr>
          <p:cNvPr id="102" name="コンテンツ プレースホルダー 1"/>
          <p:cNvSpPr txBox="1">
            <a:spLocks/>
          </p:cNvSpPr>
          <p:nvPr/>
        </p:nvSpPr>
        <p:spPr>
          <a:xfrm>
            <a:off x="2090990" y="1439197"/>
            <a:ext cx="6544346" cy="5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i="1" dirty="0" smtClean="0">
                <a:latin typeface="Times New Roman"/>
                <a:cs typeface="Times New Roman"/>
              </a:rPr>
              <a:t>T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1</a:t>
            </a:r>
            <a:r>
              <a:rPr lang="en-US" altLang="ja-JP" dirty="0" smtClean="0">
                <a:latin typeface="Times New Roman"/>
                <a:cs typeface="Times New Roman"/>
              </a:rPr>
              <a:t> =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</a:t>
            </a:r>
            <a:r>
              <a:rPr lang="en-US" altLang="ja-JP" dirty="0" err="1" smtClean="0">
                <a:solidFill>
                  <a:srgbClr val="FF0000"/>
                </a:solidFill>
              </a:rPr>
              <a:t>abaa</a:t>
            </a:r>
            <a:r>
              <a:rPr lang="en-US" altLang="ja-JP" dirty="0" err="1" smtClean="0"/>
              <a:t>b</a:t>
            </a:r>
            <a:r>
              <a:rPr lang="en-US" altLang="ja-JP" dirty="0" smtClean="0"/>
              <a:t>, </a:t>
            </a:r>
            <a:r>
              <a:rPr lang="en-US" altLang="ja-JP" i="1" dirty="0" smtClean="0">
                <a:latin typeface="Times New Roman"/>
                <a:cs typeface="Times New Roman"/>
              </a:rPr>
              <a:t>T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2</a:t>
            </a:r>
            <a:r>
              <a:rPr lang="en-US" altLang="ja-JP" dirty="0" smtClean="0">
                <a:latin typeface="Times New Roman"/>
                <a:cs typeface="Times New Roman"/>
              </a:rPr>
              <a:t> </a:t>
            </a:r>
            <a:r>
              <a:rPr lang="en-US" altLang="ja-JP" dirty="0">
                <a:latin typeface="Times New Roman"/>
                <a:cs typeface="Times New Roman"/>
              </a:rPr>
              <a:t>=</a:t>
            </a:r>
            <a:r>
              <a:rPr lang="en-US" altLang="ja-JP" dirty="0"/>
              <a:t> </a:t>
            </a:r>
            <a:r>
              <a:rPr lang="en-US" altLang="ja-JP" dirty="0" err="1" smtClean="0"/>
              <a:t>aabab</a:t>
            </a:r>
            <a:r>
              <a:rPr lang="en-US" altLang="ja-JP" dirty="0" smtClean="0"/>
              <a:t>, </a:t>
            </a:r>
            <a:r>
              <a:rPr lang="en-US" altLang="ja-JP" i="1" dirty="0" smtClean="0">
                <a:latin typeface="Times New Roman"/>
                <a:cs typeface="Times New Roman"/>
              </a:rPr>
              <a:t>T</a:t>
            </a:r>
            <a:r>
              <a:rPr lang="en-US" altLang="ja-JP" baseline="-25000" dirty="0" smtClean="0">
                <a:latin typeface="Times New Roman"/>
                <a:cs typeface="Times New Roman"/>
              </a:rPr>
              <a:t>3</a:t>
            </a:r>
            <a:r>
              <a:rPr lang="en-US" altLang="ja-JP" dirty="0" smtClean="0">
                <a:latin typeface="Times New Roman"/>
                <a:cs typeface="Times New Roman"/>
              </a:rPr>
              <a:t> </a:t>
            </a:r>
            <a:r>
              <a:rPr lang="en-US" altLang="ja-JP" dirty="0">
                <a:latin typeface="Times New Roman"/>
                <a:cs typeface="Times New Roman"/>
              </a:rPr>
              <a:t>=</a:t>
            </a:r>
            <a:r>
              <a:rPr lang="en-US" altLang="ja-JP" dirty="0"/>
              <a:t> </a:t>
            </a:r>
            <a:r>
              <a:rPr lang="en-US" altLang="ja-JP" dirty="0" err="1" smtClean="0"/>
              <a:t>b</a:t>
            </a:r>
            <a:r>
              <a:rPr lang="en-US" altLang="ja-JP" dirty="0" err="1" smtClean="0">
                <a:solidFill>
                  <a:srgbClr val="FF0000"/>
                </a:solidFill>
              </a:rPr>
              <a:t>abaa</a:t>
            </a:r>
            <a:r>
              <a:rPr lang="en-US" altLang="ja-JP" dirty="0" err="1" smtClean="0"/>
              <a:t>a</a:t>
            </a:r>
            <a:endParaRPr lang="en-US" altLang="ja-JP" dirty="0"/>
          </a:p>
        </p:txBody>
      </p:sp>
      <p:sp>
        <p:nvSpPr>
          <p:cNvPr id="13" name="フリーフォーム 12"/>
          <p:cNvSpPr/>
          <p:nvPr/>
        </p:nvSpPr>
        <p:spPr>
          <a:xfrm>
            <a:off x="2909016" y="2682437"/>
            <a:ext cx="1853204" cy="1291948"/>
          </a:xfrm>
          <a:custGeom>
            <a:avLst/>
            <a:gdLst>
              <a:gd name="connsiteX0" fmla="*/ 1853204 w 1853204"/>
              <a:gd name="connsiteY0" fmla="*/ 0 h 1291948"/>
              <a:gd name="connsiteX1" fmla="*/ 3056 w 1853204"/>
              <a:gd name="connsiteY1" fmla="*/ 777358 h 1291948"/>
              <a:gd name="connsiteX2" fmla="*/ 1382456 w 1853204"/>
              <a:gd name="connsiteY2" fmla="*/ 1291948 h 1291948"/>
              <a:gd name="connsiteX3" fmla="*/ 1382456 w 1853204"/>
              <a:gd name="connsiteY3" fmla="*/ 1291948 h 1291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3204" h="1291948">
                <a:moveTo>
                  <a:pt x="1853204" y="0"/>
                </a:moveTo>
                <a:cubicBezTo>
                  <a:pt x="967359" y="281016"/>
                  <a:pt x="81514" y="562033"/>
                  <a:pt x="3056" y="777358"/>
                </a:cubicBezTo>
                <a:cubicBezTo>
                  <a:pt x="-75402" y="992683"/>
                  <a:pt x="1382456" y="1291948"/>
                  <a:pt x="1382456" y="1291948"/>
                </a:cubicBezTo>
                <a:lnTo>
                  <a:pt x="1382456" y="1291948"/>
                </a:lnTo>
              </a:path>
            </a:pathLst>
          </a:custGeom>
          <a:ln w="381000" cmpd="sng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円/楕円 104"/>
          <p:cNvSpPr>
            <a:spLocks noChangeAspect="1"/>
          </p:cNvSpPr>
          <p:nvPr/>
        </p:nvSpPr>
        <p:spPr>
          <a:xfrm>
            <a:off x="8589219" y="2693780"/>
            <a:ext cx="288000" cy="288000"/>
          </a:xfrm>
          <a:prstGeom prst="ellipse">
            <a:avLst/>
          </a:prstGeom>
          <a:noFill/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 smtClean="0"/>
          </a:p>
        </p:txBody>
      </p:sp>
      <p:sp>
        <p:nvSpPr>
          <p:cNvPr id="106" name="円/楕円 105"/>
          <p:cNvSpPr>
            <a:spLocks noChangeAspect="1"/>
          </p:cNvSpPr>
          <p:nvPr/>
        </p:nvSpPr>
        <p:spPr>
          <a:xfrm>
            <a:off x="8503100" y="3040892"/>
            <a:ext cx="288000" cy="288000"/>
          </a:xfrm>
          <a:prstGeom prst="ellipse">
            <a:avLst/>
          </a:prstGeom>
          <a:noFill/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/>
              <a:t>2</a:t>
            </a:r>
            <a:endParaRPr kumimoji="1" lang="ja-JP" altLang="en-US" dirty="0" smtClean="0"/>
          </a:p>
        </p:txBody>
      </p:sp>
      <p:sp>
        <p:nvSpPr>
          <p:cNvPr id="107" name="円/楕円 106"/>
          <p:cNvSpPr>
            <a:spLocks noChangeAspect="1"/>
          </p:cNvSpPr>
          <p:nvPr/>
        </p:nvSpPr>
        <p:spPr>
          <a:xfrm>
            <a:off x="8416980" y="3398954"/>
            <a:ext cx="288000" cy="288000"/>
          </a:xfrm>
          <a:prstGeom prst="ellipse">
            <a:avLst/>
          </a:prstGeom>
          <a:noFill/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/>
              <a:t>3</a:t>
            </a:r>
            <a:endParaRPr kumimoji="1" lang="ja-JP" altLang="en-US" dirty="0" smtClean="0"/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6708023" y="5319011"/>
            <a:ext cx="4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/>
                <a:cs typeface="Calibri"/>
              </a:rPr>
              <a:t>$</a:t>
            </a:r>
            <a:r>
              <a:rPr kumimoji="1" lang="en-US" altLang="ja-JP" sz="2000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sz="2000" baseline="-25000" dirty="0">
              <a:latin typeface="Times New Roman"/>
              <a:cs typeface="Times New Roman"/>
            </a:endParaRPr>
          </a:p>
        </p:txBody>
      </p:sp>
      <p:sp>
        <p:nvSpPr>
          <p:cNvPr id="114" name="円/楕円 113"/>
          <p:cNvSpPr/>
          <p:nvPr/>
        </p:nvSpPr>
        <p:spPr>
          <a:xfrm>
            <a:off x="2328103" y="4981036"/>
            <a:ext cx="105135" cy="105135"/>
          </a:xfrm>
          <a:prstGeom prst="ellipse">
            <a:avLst/>
          </a:prstGeom>
          <a:solidFill>
            <a:schemeClr val="tx1"/>
          </a:solidFill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sp>
        <p:nvSpPr>
          <p:cNvPr id="115" name="円/楕円 114"/>
          <p:cNvSpPr/>
          <p:nvPr/>
        </p:nvSpPr>
        <p:spPr>
          <a:xfrm>
            <a:off x="4826915" y="2564134"/>
            <a:ext cx="161461" cy="161461"/>
          </a:xfrm>
          <a:prstGeom prst="ellipse">
            <a:avLst/>
          </a:prstGeom>
          <a:solidFill>
            <a:schemeClr val="tx1"/>
          </a:solidFill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sp>
        <p:nvSpPr>
          <p:cNvPr id="116" name="円/楕円 115"/>
          <p:cNvSpPr>
            <a:spLocks noChangeAspect="1"/>
          </p:cNvSpPr>
          <p:nvPr/>
        </p:nvSpPr>
        <p:spPr>
          <a:xfrm>
            <a:off x="1415436" y="5719121"/>
            <a:ext cx="288000" cy="288000"/>
          </a:xfrm>
          <a:prstGeom prst="ellipse">
            <a:avLst/>
          </a:prstGeom>
          <a:noFill/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 smtClean="0"/>
          </a:p>
        </p:txBody>
      </p:sp>
      <p:sp>
        <p:nvSpPr>
          <p:cNvPr id="117" name="円/楕円 116"/>
          <p:cNvSpPr>
            <a:spLocks noChangeAspect="1"/>
          </p:cNvSpPr>
          <p:nvPr/>
        </p:nvSpPr>
        <p:spPr>
          <a:xfrm>
            <a:off x="1962926" y="5719121"/>
            <a:ext cx="288000" cy="288000"/>
          </a:xfrm>
          <a:prstGeom prst="ellipse">
            <a:avLst/>
          </a:prstGeom>
          <a:noFill/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 smtClean="0"/>
          </a:p>
        </p:txBody>
      </p:sp>
      <p:sp>
        <p:nvSpPr>
          <p:cNvPr id="119" name="円/楕円 118"/>
          <p:cNvSpPr>
            <a:spLocks noChangeAspect="1"/>
          </p:cNvSpPr>
          <p:nvPr/>
        </p:nvSpPr>
        <p:spPr>
          <a:xfrm>
            <a:off x="2510416" y="5719121"/>
            <a:ext cx="288000" cy="288000"/>
          </a:xfrm>
          <a:prstGeom prst="ellipse">
            <a:avLst/>
          </a:prstGeom>
          <a:noFill/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/>
              <a:t>2</a:t>
            </a:r>
            <a:endParaRPr kumimoji="1" lang="ja-JP" altLang="en-US" dirty="0" smtClean="0"/>
          </a:p>
        </p:txBody>
      </p:sp>
      <p:cxnSp>
        <p:nvCxnSpPr>
          <p:cNvPr id="120" name="直線コネクタ 119"/>
          <p:cNvCxnSpPr>
            <a:stCxn id="173" idx="4"/>
            <a:endCxn id="176" idx="0"/>
          </p:cNvCxnSpPr>
          <p:nvPr/>
        </p:nvCxnSpPr>
        <p:spPr>
          <a:xfrm>
            <a:off x="2908463" y="3545593"/>
            <a:ext cx="2483403" cy="268409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>
            <a:stCxn id="114" idx="4"/>
            <a:endCxn id="117" idx="0"/>
          </p:cNvCxnSpPr>
          <p:nvPr/>
        </p:nvCxnSpPr>
        <p:spPr>
          <a:xfrm flipH="1">
            <a:off x="2106926" y="5086171"/>
            <a:ext cx="273745" cy="632950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直線コネクタ 121"/>
          <p:cNvCxnSpPr>
            <a:stCxn id="114" idx="4"/>
            <a:endCxn id="119" idx="0"/>
          </p:cNvCxnSpPr>
          <p:nvPr/>
        </p:nvCxnSpPr>
        <p:spPr>
          <a:xfrm>
            <a:off x="2380671" y="5086171"/>
            <a:ext cx="273745" cy="632950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円/楕円 123"/>
          <p:cNvSpPr/>
          <p:nvPr/>
        </p:nvSpPr>
        <p:spPr>
          <a:xfrm>
            <a:off x="2054358" y="4505727"/>
            <a:ext cx="105135" cy="105135"/>
          </a:xfrm>
          <a:prstGeom prst="ellipse">
            <a:avLst/>
          </a:prstGeom>
          <a:solidFill>
            <a:schemeClr val="tx1"/>
          </a:solidFill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cxnSp>
        <p:nvCxnSpPr>
          <p:cNvPr id="125" name="直線コネクタ 124"/>
          <p:cNvCxnSpPr>
            <a:stCxn id="124" idx="4"/>
            <a:endCxn id="114" idx="0"/>
          </p:cNvCxnSpPr>
          <p:nvPr/>
        </p:nvCxnSpPr>
        <p:spPr>
          <a:xfrm>
            <a:off x="2106926" y="4610862"/>
            <a:ext cx="273745" cy="370174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>
            <a:stCxn id="124" idx="4"/>
            <a:endCxn id="116" idx="0"/>
          </p:cNvCxnSpPr>
          <p:nvPr/>
        </p:nvCxnSpPr>
        <p:spPr>
          <a:xfrm flipH="1">
            <a:off x="1559436" y="4610862"/>
            <a:ext cx="547490" cy="1108259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円/楕円 127"/>
          <p:cNvSpPr>
            <a:spLocks noChangeAspect="1"/>
          </p:cNvSpPr>
          <p:nvPr/>
        </p:nvSpPr>
        <p:spPr>
          <a:xfrm>
            <a:off x="320456" y="5719121"/>
            <a:ext cx="288000" cy="288000"/>
          </a:xfrm>
          <a:prstGeom prst="ellipse">
            <a:avLst/>
          </a:prstGeom>
          <a:noFill/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/>
              <a:t>3</a:t>
            </a:r>
            <a:endParaRPr kumimoji="1" lang="ja-JP" altLang="en-US" dirty="0" smtClean="0"/>
          </a:p>
        </p:txBody>
      </p:sp>
      <p:sp>
        <p:nvSpPr>
          <p:cNvPr id="130" name="円/楕円 129"/>
          <p:cNvSpPr>
            <a:spLocks noChangeAspect="1"/>
          </p:cNvSpPr>
          <p:nvPr/>
        </p:nvSpPr>
        <p:spPr>
          <a:xfrm>
            <a:off x="867946" y="5719121"/>
            <a:ext cx="288000" cy="288000"/>
          </a:xfrm>
          <a:prstGeom prst="ellipse">
            <a:avLst/>
          </a:prstGeom>
          <a:noFill/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/>
              <a:t>3</a:t>
            </a:r>
            <a:endParaRPr kumimoji="1" lang="ja-JP" altLang="en-US" dirty="0" smtClean="0"/>
          </a:p>
        </p:txBody>
      </p:sp>
      <p:sp>
        <p:nvSpPr>
          <p:cNvPr id="131" name="円/楕円 130"/>
          <p:cNvSpPr/>
          <p:nvPr/>
        </p:nvSpPr>
        <p:spPr>
          <a:xfrm>
            <a:off x="1506869" y="3899030"/>
            <a:ext cx="105135" cy="105135"/>
          </a:xfrm>
          <a:prstGeom prst="ellipse">
            <a:avLst/>
          </a:prstGeom>
          <a:solidFill>
            <a:schemeClr val="tx1"/>
          </a:solidFill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cxnSp>
        <p:nvCxnSpPr>
          <p:cNvPr id="135" name="直線コネクタ 134"/>
          <p:cNvCxnSpPr>
            <a:stCxn id="131" idx="4"/>
            <a:endCxn id="124" idx="0"/>
          </p:cNvCxnSpPr>
          <p:nvPr/>
        </p:nvCxnSpPr>
        <p:spPr>
          <a:xfrm>
            <a:off x="1559437" y="4004165"/>
            <a:ext cx="547489" cy="501562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/>
          <p:cNvCxnSpPr>
            <a:stCxn id="131" idx="4"/>
            <a:endCxn id="128" idx="0"/>
          </p:cNvCxnSpPr>
          <p:nvPr/>
        </p:nvCxnSpPr>
        <p:spPr>
          <a:xfrm flipH="1">
            <a:off x="464456" y="4004165"/>
            <a:ext cx="1094981" cy="1714956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/>
          <p:cNvCxnSpPr>
            <a:stCxn id="131" idx="4"/>
            <a:endCxn id="130" idx="0"/>
          </p:cNvCxnSpPr>
          <p:nvPr/>
        </p:nvCxnSpPr>
        <p:spPr>
          <a:xfrm flipH="1">
            <a:off x="1011946" y="4004165"/>
            <a:ext cx="547491" cy="1714956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8" name="円/楕円 137"/>
          <p:cNvSpPr/>
          <p:nvPr/>
        </p:nvSpPr>
        <p:spPr>
          <a:xfrm>
            <a:off x="4518063" y="4981036"/>
            <a:ext cx="105135" cy="105135"/>
          </a:xfrm>
          <a:prstGeom prst="ellipse">
            <a:avLst/>
          </a:prstGeom>
          <a:solidFill>
            <a:schemeClr val="tx1"/>
          </a:solidFill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sp>
        <p:nvSpPr>
          <p:cNvPr id="139" name="円/楕円 138"/>
          <p:cNvSpPr>
            <a:spLocks noChangeAspect="1"/>
          </p:cNvSpPr>
          <p:nvPr/>
        </p:nvSpPr>
        <p:spPr>
          <a:xfrm>
            <a:off x="5247866" y="5719121"/>
            <a:ext cx="288000" cy="288000"/>
          </a:xfrm>
          <a:prstGeom prst="ellipse">
            <a:avLst/>
          </a:prstGeom>
          <a:noFill/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/>
              <a:t>2</a:t>
            </a:r>
            <a:endParaRPr kumimoji="1" lang="ja-JP" altLang="en-US" dirty="0" smtClean="0"/>
          </a:p>
        </p:txBody>
      </p:sp>
      <p:sp>
        <p:nvSpPr>
          <p:cNvPr id="140" name="円/楕円 139"/>
          <p:cNvSpPr>
            <a:spLocks noChangeAspect="1"/>
          </p:cNvSpPr>
          <p:nvPr/>
        </p:nvSpPr>
        <p:spPr>
          <a:xfrm>
            <a:off x="4152886" y="5719121"/>
            <a:ext cx="288000" cy="288000"/>
          </a:xfrm>
          <a:prstGeom prst="ellipse">
            <a:avLst/>
          </a:prstGeom>
          <a:noFill/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/>
              <a:t>3</a:t>
            </a:r>
            <a:endParaRPr kumimoji="1" lang="ja-JP" altLang="en-US" dirty="0" smtClean="0"/>
          </a:p>
        </p:txBody>
      </p:sp>
      <p:sp>
        <p:nvSpPr>
          <p:cNvPr id="141" name="円/楕円 140"/>
          <p:cNvSpPr>
            <a:spLocks noChangeAspect="1"/>
          </p:cNvSpPr>
          <p:nvPr/>
        </p:nvSpPr>
        <p:spPr>
          <a:xfrm>
            <a:off x="4700376" y="5719121"/>
            <a:ext cx="288000" cy="288000"/>
          </a:xfrm>
          <a:prstGeom prst="ellipse">
            <a:avLst/>
          </a:prstGeom>
          <a:noFill/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 smtClean="0"/>
          </a:p>
        </p:txBody>
      </p:sp>
      <p:cxnSp>
        <p:nvCxnSpPr>
          <p:cNvPr id="142" name="直線コネクタ 141"/>
          <p:cNvCxnSpPr>
            <a:stCxn id="138" idx="4"/>
            <a:endCxn id="140" idx="0"/>
          </p:cNvCxnSpPr>
          <p:nvPr/>
        </p:nvCxnSpPr>
        <p:spPr>
          <a:xfrm flipH="1">
            <a:off x="4296886" y="5086171"/>
            <a:ext cx="273745" cy="632950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直線コネクタ 142"/>
          <p:cNvCxnSpPr>
            <a:stCxn id="138" idx="4"/>
            <a:endCxn id="141" idx="0"/>
          </p:cNvCxnSpPr>
          <p:nvPr/>
        </p:nvCxnSpPr>
        <p:spPr>
          <a:xfrm>
            <a:off x="4570631" y="5086171"/>
            <a:ext cx="273745" cy="632950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4" name="円/楕円 143"/>
          <p:cNvSpPr/>
          <p:nvPr/>
        </p:nvSpPr>
        <p:spPr>
          <a:xfrm>
            <a:off x="4791808" y="4505727"/>
            <a:ext cx="105135" cy="105135"/>
          </a:xfrm>
          <a:prstGeom prst="ellipse">
            <a:avLst/>
          </a:prstGeom>
          <a:solidFill>
            <a:schemeClr val="tx1"/>
          </a:solidFill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cxnSp>
        <p:nvCxnSpPr>
          <p:cNvPr id="145" name="直線コネクタ 144"/>
          <p:cNvCxnSpPr>
            <a:stCxn id="144" idx="4"/>
            <a:endCxn id="138" idx="0"/>
          </p:cNvCxnSpPr>
          <p:nvPr/>
        </p:nvCxnSpPr>
        <p:spPr>
          <a:xfrm flipH="1">
            <a:off x="4570631" y="4610862"/>
            <a:ext cx="273745" cy="370174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直線コネクタ 145"/>
          <p:cNvCxnSpPr>
            <a:stCxn id="144" idx="4"/>
            <a:endCxn id="139" idx="0"/>
          </p:cNvCxnSpPr>
          <p:nvPr/>
        </p:nvCxnSpPr>
        <p:spPr>
          <a:xfrm>
            <a:off x="4844376" y="4610862"/>
            <a:ext cx="547490" cy="1108259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円/楕円 146"/>
          <p:cNvSpPr>
            <a:spLocks noChangeAspect="1"/>
          </p:cNvSpPr>
          <p:nvPr/>
        </p:nvSpPr>
        <p:spPr>
          <a:xfrm>
            <a:off x="3057906" y="5719121"/>
            <a:ext cx="288000" cy="288000"/>
          </a:xfrm>
          <a:prstGeom prst="ellipse">
            <a:avLst/>
          </a:prstGeom>
          <a:noFill/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/>
              <a:t>1</a:t>
            </a:r>
            <a:endParaRPr kumimoji="1" lang="ja-JP" altLang="en-US" dirty="0" smtClean="0"/>
          </a:p>
        </p:txBody>
      </p:sp>
      <p:sp>
        <p:nvSpPr>
          <p:cNvPr id="148" name="円/楕円 147"/>
          <p:cNvSpPr>
            <a:spLocks noChangeAspect="1"/>
          </p:cNvSpPr>
          <p:nvPr/>
        </p:nvSpPr>
        <p:spPr>
          <a:xfrm>
            <a:off x="3605396" y="5719121"/>
            <a:ext cx="288000" cy="288000"/>
          </a:xfrm>
          <a:prstGeom prst="ellipse">
            <a:avLst/>
          </a:prstGeom>
          <a:noFill/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/>
              <a:t>2</a:t>
            </a:r>
            <a:endParaRPr kumimoji="1" lang="ja-JP" altLang="en-US" dirty="0" smtClean="0"/>
          </a:p>
        </p:txBody>
      </p:sp>
      <p:sp>
        <p:nvSpPr>
          <p:cNvPr id="150" name="円/楕円 149"/>
          <p:cNvSpPr/>
          <p:nvPr/>
        </p:nvSpPr>
        <p:spPr>
          <a:xfrm>
            <a:off x="4244318" y="3899030"/>
            <a:ext cx="105135" cy="105135"/>
          </a:xfrm>
          <a:prstGeom prst="ellipse">
            <a:avLst/>
          </a:prstGeom>
          <a:solidFill>
            <a:schemeClr val="tx1"/>
          </a:solidFill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cxnSp>
        <p:nvCxnSpPr>
          <p:cNvPr id="151" name="直線コネクタ 150"/>
          <p:cNvCxnSpPr>
            <a:stCxn id="150" idx="4"/>
            <a:endCxn id="144" idx="0"/>
          </p:cNvCxnSpPr>
          <p:nvPr/>
        </p:nvCxnSpPr>
        <p:spPr>
          <a:xfrm>
            <a:off x="4296886" y="4004165"/>
            <a:ext cx="547490" cy="501562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直線コネクタ 151"/>
          <p:cNvCxnSpPr>
            <a:stCxn id="150" idx="4"/>
            <a:endCxn id="147" idx="0"/>
          </p:cNvCxnSpPr>
          <p:nvPr/>
        </p:nvCxnSpPr>
        <p:spPr>
          <a:xfrm flipH="1">
            <a:off x="3201906" y="4004165"/>
            <a:ext cx="1094980" cy="1714956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>
            <a:stCxn id="150" idx="4"/>
            <a:endCxn id="148" idx="0"/>
          </p:cNvCxnSpPr>
          <p:nvPr/>
        </p:nvCxnSpPr>
        <p:spPr>
          <a:xfrm flipH="1">
            <a:off x="3749396" y="4004165"/>
            <a:ext cx="547490" cy="1714956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4" name="円/楕円 153"/>
          <p:cNvSpPr>
            <a:spLocks noChangeAspect="1"/>
          </p:cNvSpPr>
          <p:nvPr/>
        </p:nvSpPr>
        <p:spPr>
          <a:xfrm>
            <a:off x="5795356" y="5719121"/>
            <a:ext cx="288000" cy="288000"/>
          </a:xfrm>
          <a:prstGeom prst="ellipse">
            <a:avLst/>
          </a:prstGeom>
          <a:noFill/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/>
              <a:t>3</a:t>
            </a:r>
            <a:endParaRPr kumimoji="1" lang="ja-JP" altLang="en-US" dirty="0" smtClean="0"/>
          </a:p>
        </p:txBody>
      </p:sp>
      <p:sp>
        <p:nvSpPr>
          <p:cNvPr id="155" name="円/楕円 154"/>
          <p:cNvSpPr>
            <a:spLocks noChangeAspect="1"/>
          </p:cNvSpPr>
          <p:nvPr/>
        </p:nvSpPr>
        <p:spPr>
          <a:xfrm>
            <a:off x="6342846" y="5719121"/>
            <a:ext cx="288000" cy="288000"/>
          </a:xfrm>
          <a:prstGeom prst="ellipse">
            <a:avLst/>
          </a:prstGeom>
          <a:noFill/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 smtClean="0"/>
          </a:p>
        </p:txBody>
      </p:sp>
      <p:sp>
        <p:nvSpPr>
          <p:cNvPr id="156" name="円/楕円 155"/>
          <p:cNvSpPr>
            <a:spLocks noChangeAspect="1"/>
          </p:cNvSpPr>
          <p:nvPr/>
        </p:nvSpPr>
        <p:spPr>
          <a:xfrm>
            <a:off x="6890336" y="5719121"/>
            <a:ext cx="288000" cy="288000"/>
          </a:xfrm>
          <a:prstGeom prst="ellipse">
            <a:avLst/>
          </a:prstGeom>
          <a:noFill/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/>
              <a:t>3</a:t>
            </a:r>
            <a:endParaRPr kumimoji="1" lang="ja-JP" altLang="en-US" dirty="0" smtClean="0"/>
          </a:p>
        </p:txBody>
      </p:sp>
      <p:sp>
        <p:nvSpPr>
          <p:cNvPr id="157" name="円/楕円 156"/>
          <p:cNvSpPr>
            <a:spLocks noChangeAspect="1"/>
          </p:cNvSpPr>
          <p:nvPr/>
        </p:nvSpPr>
        <p:spPr>
          <a:xfrm>
            <a:off x="7437826" y="5719121"/>
            <a:ext cx="288000" cy="288000"/>
          </a:xfrm>
          <a:prstGeom prst="ellipse">
            <a:avLst/>
          </a:prstGeom>
          <a:noFill/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/>
              <a:t>2</a:t>
            </a:r>
            <a:endParaRPr kumimoji="1" lang="ja-JP" altLang="en-US" dirty="0" smtClean="0"/>
          </a:p>
        </p:txBody>
      </p:sp>
      <p:sp>
        <p:nvSpPr>
          <p:cNvPr id="158" name="円/楕円 157"/>
          <p:cNvSpPr/>
          <p:nvPr/>
        </p:nvSpPr>
        <p:spPr>
          <a:xfrm>
            <a:off x="6160533" y="4505727"/>
            <a:ext cx="105135" cy="105135"/>
          </a:xfrm>
          <a:prstGeom prst="ellipse">
            <a:avLst/>
          </a:prstGeom>
          <a:solidFill>
            <a:schemeClr val="tx1"/>
          </a:solidFill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sp>
        <p:nvSpPr>
          <p:cNvPr id="159" name="円/楕円 158"/>
          <p:cNvSpPr/>
          <p:nvPr/>
        </p:nvSpPr>
        <p:spPr>
          <a:xfrm>
            <a:off x="7255513" y="4505727"/>
            <a:ext cx="105135" cy="105135"/>
          </a:xfrm>
          <a:prstGeom prst="ellipse">
            <a:avLst/>
          </a:prstGeom>
          <a:solidFill>
            <a:schemeClr val="tx1"/>
          </a:solidFill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sp>
        <p:nvSpPr>
          <p:cNvPr id="160" name="円/楕円 159"/>
          <p:cNvSpPr/>
          <p:nvPr/>
        </p:nvSpPr>
        <p:spPr>
          <a:xfrm>
            <a:off x="6708023" y="3899030"/>
            <a:ext cx="105135" cy="105135"/>
          </a:xfrm>
          <a:prstGeom prst="ellipse">
            <a:avLst/>
          </a:prstGeom>
          <a:solidFill>
            <a:schemeClr val="tx1"/>
          </a:solidFill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cxnSp>
        <p:nvCxnSpPr>
          <p:cNvPr id="161" name="直線コネクタ 160"/>
          <p:cNvCxnSpPr>
            <a:stCxn id="159" idx="4"/>
            <a:endCxn id="157" idx="0"/>
          </p:cNvCxnSpPr>
          <p:nvPr/>
        </p:nvCxnSpPr>
        <p:spPr>
          <a:xfrm>
            <a:off x="7308081" y="4610862"/>
            <a:ext cx="273745" cy="1108259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直線コネクタ 161"/>
          <p:cNvCxnSpPr>
            <a:stCxn id="158" idx="4"/>
            <a:endCxn id="155" idx="0"/>
          </p:cNvCxnSpPr>
          <p:nvPr/>
        </p:nvCxnSpPr>
        <p:spPr>
          <a:xfrm>
            <a:off x="6213101" y="4610862"/>
            <a:ext cx="273745" cy="1108259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直線コネクタ 162"/>
          <p:cNvCxnSpPr>
            <a:stCxn id="154" idx="0"/>
            <a:endCxn id="158" idx="4"/>
          </p:cNvCxnSpPr>
          <p:nvPr/>
        </p:nvCxnSpPr>
        <p:spPr>
          <a:xfrm flipV="1">
            <a:off x="5939356" y="4610862"/>
            <a:ext cx="273745" cy="1108259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直線コネクタ 163"/>
          <p:cNvCxnSpPr>
            <a:stCxn id="160" idx="4"/>
            <a:endCxn id="158" idx="0"/>
          </p:cNvCxnSpPr>
          <p:nvPr/>
        </p:nvCxnSpPr>
        <p:spPr>
          <a:xfrm flipH="1">
            <a:off x="6213101" y="4004165"/>
            <a:ext cx="547490" cy="501562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直線コネクタ 164"/>
          <p:cNvCxnSpPr>
            <a:stCxn id="160" idx="4"/>
            <a:endCxn id="159" idx="0"/>
          </p:cNvCxnSpPr>
          <p:nvPr/>
        </p:nvCxnSpPr>
        <p:spPr>
          <a:xfrm>
            <a:off x="6760591" y="4004165"/>
            <a:ext cx="547490" cy="501562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直線コネクタ 165"/>
          <p:cNvCxnSpPr>
            <a:stCxn id="159" idx="4"/>
            <a:endCxn id="156" idx="0"/>
          </p:cNvCxnSpPr>
          <p:nvPr/>
        </p:nvCxnSpPr>
        <p:spPr>
          <a:xfrm flipH="1">
            <a:off x="7034336" y="4610862"/>
            <a:ext cx="273745" cy="1108259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7" name="円/楕円 166"/>
          <p:cNvSpPr/>
          <p:nvPr/>
        </p:nvSpPr>
        <p:spPr>
          <a:xfrm>
            <a:off x="7321198" y="3440458"/>
            <a:ext cx="105135" cy="105135"/>
          </a:xfrm>
          <a:prstGeom prst="ellipse">
            <a:avLst/>
          </a:prstGeom>
          <a:solidFill>
            <a:schemeClr val="tx1"/>
          </a:solidFill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sp>
        <p:nvSpPr>
          <p:cNvPr id="168" name="円/楕円 167"/>
          <p:cNvSpPr>
            <a:spLocks noChangeAspect="1"/>
          </p:cNvSpPr>
          <p:nvPr/>
        </p:nvSpPr>
        <p:spPr>
          <a:xfrm>
            <a:off x="7985316" y="5719121"/>
            <a:ext cx="288000" cy="288000"/>
          </a:xfrm>
          <a:prstGeom prst="ellipse">
            <a:avLst/>
          </a:prstGeom>
          <a:noFill/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/>
              <a:t>1</a:t>
            </a:r>
            <a:endParaRPr kumimoji="1" lang="ja-JP" altLang="en-US" dirty="0" smtClean="0"/>
          </a:p>
        </p:txBody>
      </p:sp>
      <p:sp>
        <p:nvSpPr>
          <p:cNvPr id="169" name="円/楕円 168"/>
          <p:cNvSpPr>
            <a:spLocks noChangeAspect="1"/>
          </p:cNvSpPr>
          <p:nvPr/>
        </p:nvSpPr>
        <p:spPr>
          <a:xfrm>
            <a:off x="8532800" y="5719121"/>
            <a:ext cx="288000" cy="288000"/>
          </a:xfrm>
          <a:prstGeom prst="ellipse">
            <a:avLst/>
          </a:prstGeom>
          <a:noFill/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 smtClean="0"/>
              <a:t>2</a:t>
            </a:r>
            <a:endParaRPr kumimoji="1" lang="ja-JP" altLang="en-US" dirty="0" smtClean="0"/>
          </a:p>
        </p:txBody>
      </p:sp>
      <p:cxnSp>
        <p:nvCxnSpPr>
          <p:cNvPr id="170" name="直線コネクタ 169"/>
          <p:cNvCxnSpPr>
            <a:stCxn id="167" idx="4"/>
            <a:endCxn id="169" idx="0"/>
          </p:cNvCxnSpPr>
          <p:nvPr/>
        </p:nvCxnSpPr>
        <p:spPr>
          <a:xfrm>
            <a:off x="7373766" y="3545593"/>
            <a:ext cx="1303034" cy="2173528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1" name="直線コネクタ 170"/>
          <p:cNvCxnSpPr>
            <a:stCxn id="167" idx="4"/>
            <a:endCxn id="168" idx="0"/>
          </p:cNvCxnSpPr>
          <p:nvPr/>
        </p:nvCxnSpPr>
        <p:spPr>
          <a:xfrm>
            <a:off x="7373766" y="3545593"/>
            <a:ext cx="755550" cy="2173528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直線コネクタ 171"/>
          <p:cNvCxnSpPr>
            <a:stCxn id="167" idx="4"/>
            <a:endCxn id="160" idx="0"/>
          </p:cNvCxnSpPr>
          <p:nvPr/>
        </p:nvCxnSpPr>
        <p:spPr>
          <a:xfrm flipH="1">
            <a:off x="6760591" y="3545593"/>
            <a:ext cx="613175" cy="353437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3" name="円/楕円 172"/>
          <p:cNvSpPr/>
          <p:nvPr/>
        </p:nvSpPr>
        <p:spPr>
          <a:xfrm>
            <a:off x="2855895" y="3440458"/>
            <a:ext cx="105135" cy="105135"/>
          </a:xfrm>
          <a:prstGeom prst="ellipse">
            <a:avLst/>
          </a:prstGeom>
          <a:solidFill>
            <a:schemeClr val="tx1"/>
          </a:solidFill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cxnSp>
        <p:nvCxnSpPr>
          <p:cNvPr id="174" name="直線コネクタ 173"/>
          <p:cNvCxnSpPr>
            <a:stCxn id="173" idx="4"/>
            <a:endCxn id="150" idx="0"/>
          </p:cNvCxnSpPr>
          <p:nvPr/>
        </p:nvCxnSpPr>
        <p:spPr>
          <a:xfrm>
            <a:off x="2908463" y="3545593"/>
            <a:ext cx="1388423" cy="353437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" name="直線コネクタ 174"/>
          <p:cNvCxnSpPr>
            <a:stCxn id="173" idx="4"/>
            <a:endCxn id="131" idx="0"/>
          </p:cNvCxnSpPr>
          <p:nvPr/>
        </p:nvCxnSpPr>
        <p:spPr>
          <a:xfrm flipH="1">
            <a:off x="1559437" y="3545593"/>
            <a:ext cx="1349026" cy="353437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6" name="円/楕円 175"/>
          <p:cNvSpPr>
            <a:spLocks noChangeAspect="1"/>
          </p:cNvSpPr>
          <p:nvPr/>
        </p:nvSpPr>
        <p:spPr>
          <a:xfrm>
            <a:off x="5247866" y="3814002"/>
            <a:ext cx="288000" cy="288000"/>
          </a:xfrm>
          <a:prstGeom prst="ellipse">
            <a:avLst/>
          </a:prstGeom>
          <a:noFill/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dirty="0"/>
              <a:t>3</a:t>
            </a:r>
            <a:endParaRPr kumimoji="1" lang="ja-JP" altLang="en-US" dirty="0" smtClean="0"/>
          </a:p>
        </p:txBody>
      </p:sp>
      <p:cxnSp>
        <p:nvCxnSpPr>
          <p:cNvPr id="177" name="直線コネクタ 176"/>
          <p:cNvCxnSpPr>
            <a:stCxn id="115" idx="4"/>
            <a:endCxn id="173" idx="1"/>
          </p:cNvCxnSpPr>
          <p:nvPr/>
        </p:nvCxnSpPr>
        <p:spPr>
          <a:xfrm flipH="1">
            <a:off x="2871292" y="2725595"/>
            <a:ext cx="2036354" cy="730260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直線コネクタ 177"/>
          <p:cNvCxnSpPr>
            <a:stCxn id="115" idx="4"/>
            <a:endCxn id="167" idx="0"/>
          </p:cNvCxnSpPr>
          <p:nvPr/>
        </p:nvCxnSpPr>
        <p:spPr>
          <a:xfrm>
            <a:off x="4907646" y="2725595"/>
            <a:ext cx="2466120" cy="714863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直線コネクタ 178"/>
          <p:cNvCxnSpPr>
            <a:stCxn id="105" idx="2"/>
            <a:endCxn id="115" idx="4"/>
          </p:cNvCxnSpPr>
          <p:nvPr/>
        </p:nvCxnSpPr>
        <p:spPr>
          <a:xfrm flipH="1" flipV="1">
            <a:off x="4907646" y="2725595"/>
            <a:ext cx="3681573" cy="112185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直線コネクタ 179"/>
          <p:cNvCxnSpPr>
            <a:stCxn id="106" idx="2"/>
            <a:endCxn id="115" idx="4"/>
          </p:cNvCxnSpPr>
          <p:nvPr/>
        </p:nvCxnSpPr>
        <p:spPr>
          <a:xfrm flipH="1" flipV="1">
            <a:off x="4907646" y="2725595"/>
            <a:ext cx="3595454" cy="459297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/>
          <p:cNvCxnSpPr>
            <a:stCxn id="107" idx="1"/>
            <a:endCxn id="115" idx="4"/>
          </p:cNvCxnSpPr>
          <p:nvPr/>
        </p:nvCxnSpPr>
        <p:spPr>
          <a:xfrm flipH="1" flipV="1">
            <a:off x="4907646" y="2725595"/>
            <a:ext cx="3551511" cy="715536"/>
          </a:xfrm>
          <a:prstGeom prst="line">
            <a:avLst/>
          </a:prstGeom>
          <a:ln w="25400" cmpd="sng">
            <a:solidFill>
              <a:schemeClr val="tx1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2" name="テキスト ボックス 181"/>
          <p:cNvSpPr txBox="1"/>
          <p:nvPr/>
        </p:nvSpPr>
        <p:spPr>
          <a:xfrm>
            <a:off x="8191398" y="2437670"/>
            <a:ext cx="4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/>
                <a:cs typeface="Calibri"/>
              </a:rPr>
              <a:t>$</a:t>
            </a:r>
            <a:r>
              <a:rPr kumimoji="1" lang="en-US" altLang="ja-JP" sz="2000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sz="2000" baseline="-25000" dirty="0">
              <a:latin typeface="Times New Roman"/>
              <a:cs typeface="Times New Roman"/>
            </a:endParaRPr>
          </a:p>
        </p:txBody>
      </p:sp>
      <p:sp>
        <p:nvSpPr>
          <p:cNvPr id="183" name="テキスト ボックス 182"/>
          <p:cNvSpPr txBox="1"/>
          <p:nvPr/>
        </p:nvSpPr>
        <p:spPr>
          <a:xfrm>
            <a:off x="8193667" y="2751935"/>
            <a:ext cx="4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/>
                <a:cs typeface="Calibri"/>
              </a:rPr>
              <a:t>$</a:t>
            </a:r>
            <a:r>
              <a:rPr kumimoji="1" lang="en-US" altLang="ja-JP" sz="2000" baseline="-25000" dirty="0">
                <a:latin typeface="Times New Roman"/>
                <a:cs typeface="Times New Roman"/>
              </a:rPr>
              <a:t>2</a:t>
            </a:r>
            <a:endParaRPr kumimoji="1" lang="ja-JP" altLang="en-US" sz="2000" baseline="-25000" dirty="0">
              <a:latin typeface="Times New Roman"/>
              <a:cs typeface="Times New Roman"/>
            </a:endParaRPr>
          </a:p>
        </p:txBody>
      </p:sp>
      <p:sp>
        <p:nvSpPr>
          <p:cNvPr id="184" name="テキスト ボックス 183"/>
          <p:cNvSpPr txBox="1"/>
          <p:nvPr/>
        </p:nvSpPr>
        <p:spPr>
          <a:xfrm>
            <a:off x="8146087" y="3038853"/>
            <a:ext cx="4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/>
                <a:cs typeface="Calibri"/>
              </a:rPr>
              <a:t>$</a:t>
            </a:r>
            <a:r>
              <a:rPr kumimoji="1" lang="en-US" altLang="ja-JP" sz="2000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sz="2000" baseline="-25000" dirty="0">
              <a:latin typeface="Times New Roman"/>
              <a:cs typeface="Times New Roman"/>
            </a:endParaRPr>
          </a:p>
        </p:txBody>
      </p:sp>
      <p:sp>
        <p:nvSpPr>
          <p:cNvPr id="186" name="テキスト ボックス 185"/>
          <p:cNvSpPr txBox="1"/>
          <p:nvPr/>
        </p:nvSpPr>
        <p:spPr>
          <a:xfrm>
            <a:off x="5766171" y="2910263"/>
            <a:ext cx="346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Calibri"/>
                <a:cs typeface="Calibri"/>
              </a:rPr>
              <a:t>b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187" name="テキスト ボックス 186"/>
          <p:cNvSpPr txBox="1"/>
          <p:nvPr/>
        </p:nvSpPr>
        <p:spPr>
          <a:xfrm>
            <a:off x="3664269" y="2693780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Calibri"/>
                <a:cs typeface="Calibri"/>
              </a:rPr>
              <a:t>a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188" name="テキスト ボックス 187"/>
          <p:cNvSpPr txBox="1"/>
          <p:nvPr/>
        </p:nvSpPr>
        <p:spPr>
          <a:xfrm>
            <a:off x="894455" y="4227534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Calibri"/>
                <a:cs typeface="Calibri"/>
              </a:rPr>
              <a:t>a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191" name="テキスト ボックス 190"/>
          <p:cNvSpPr txBox="1"/>
          <p:nvPr/>
        </p:nvSpPr>
        <p:spPr>
          <a:xfrm>
            <a:off x="1945332" y="5068628"/>
            <a:ext cx="346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Calibri"/>
                <a:cs typeface="Calibri"/>
              </a:rPr>
              <a:t>b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192" name="テキスト ボックス 191"/>
          <p:cNvSpPr txBox="1"/>
          <p:nvPr/>
        </p:nvSpPr>
        <p:spPr>
          <a:xfrm>
            <a:off x="1973874" y="3326863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Calibri"/>
                <a:cs typeface="Calibri"/>
              </a:rPr>
              <a:t>a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193" name="テキスト ボックス 192"/>
          <p:cNvSpPr txBox="1"/>
          <p:nvPr/>
        </p:nvSpPr>
        <p:spPr>
          <a:xfrm>
            <a:off x="1751781" y="3899030"/>
            <a:ext cx="346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Calibri"/>
                <a:cs typeface="Calibri"/>
              </a:rPr>
              <a:t>b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197" name="テキスト ボックス 196"/>
          <p:cNvSpPr txBox="1"/>
          <p:nvPr/>
        </p:nvSpPr>
        <p:spPr>
          <a:xfrm>
            <a:off x="4500834" y="3900176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Calibri"/>
                <a:cs typeface="Calibri"/>
              </a:rPr>
              <a:t>a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198" name="テキスト ボックス 197"/>
          <p:cNvSpPr txBox="1"/>
          <p:nvPr/>
        </p:nvSpPr>
        <p:spPr>
          <a:xfrm>
            <a:off x="2178324" y="4458367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Calibri"/>
                <a:cs typeface="Calibri"/>
              </a:rPr>
              <a:t>a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199" name="テキスト ボックス 198"/>
          <p:cNvSpPr txBox="1"/>
          <p:nvPr/>
        </p:nvSpPr>
        <p:spPr>
          <a:xfrm>
            <a:off x="2066790" y="4843389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Calibri"/>
                <a:cs typeface="Calibri"/>
              </a:rPr>
              <a:t>a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200" name="テキスト ボックス 199"/>
          <p:cNvSpPr txBox="1"/>
          <p:nvPr/>
        </p:nvSpPr>
        <p:spPr>
          <a:xfrm>
            <a:off x="1815037" y="5316003"/>
            <a:ext cx="4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/>
                <a:cs typeface="Calibri"/>
              </a:rPr>
              <a:t>$</a:t>
            </a:r>
            <a:r>
              <a:rPr kumimoji="1" lang="en-US" altLang="ja-JP" sz="2000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sz="2000" baseline="-25000" dirty="0">
              <a:latin typeface="Times New Roman"/>
              <a:cs typeface="Times New Roman"/>
            </a:endParaRPr>
          </a:p>
        </p:txBody>
      </p:sp>
      <p:sp>
        <p:nvSpPr>
          <p:cNvPr id="201" name="テキスト ボックス 200"/>
          <p:cNvSpPr txBox="1"/>
          <p:nvPr/>
        </p:nvSpPr>
        <p:spPr>
          <a:xfrm>
            <a:off x="4961884" y="4610236"/>
            <a:ext cx="346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Calibri"/>
                <a:cs typeface="Calibri"/>
              </a:rPr>
              <a:t>b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202" name="テキスト ボックス 201"/>
          <p:cNvSpPr txBox="1"/>
          <p:nvPr/>
        </p:nvSpPr>
        <p:spPr>
          <a:xfrm>
            <a:off x="3337933" y="3582671"/>
            <a:ext cx="346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Calibri"/>
                <a:cs typeface="Calibri"/>
              </a:rPr>
              <a:t>b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204" name="テキスト ボックス 203"/>
          <p:cNvSpPr txBox="1"/>
          <p:nvPr/>
        </p:nvSpPr>
        <p:spPr>
          <a:xfrm>
            <a:off x="2411724" y="4970087"/>
            <a:ext cx="346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Calibri"/>
                <a:cs typeface="Calibri"/>
              </a:rPr>
              <a:t>b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205" name="テキスト ボックス 204"/>
          <p:cNvSpPr txBox="1"/>
          <p:nvPr/>
        </p:nvSpPr>
        <p:spPr>
          <a:xfrm>
            <a:off x="1517817" y="4846675"/>
            <a:ext cx="4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/>
                <a:cs typeface="Calibri"/>
              </a:rPr>
              <a:t>$</a:t>
            </a:r>
            <a:r>
              <a:rPr kumimoji="1" lang="en-US" altLang="ja-JP" sz="2000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sz="2000" baseline="-25000" dirty="0">
              <a:latin typeface="Times New Roman"/>
              <a:cs typeface="Times New Roman"/>
            </a:endParaRPr>
          </a:p>
        </p:txBody>
      </p:sp>
      <p:sp>
        <p:nvSpPr>
          <p:cNvPr id="206" name="テキスト ボックス 205"/>
          <p:cNvSpPr txBox="1"/>
          <p:nvPr/>
        </p:nvSpPr>
        <p:spPr>
          <a:xfrm>
            <a:off x="2503983" y="5242646"/>
            <a:ext cx="4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/>
                <a:cs typeface="Calibri"/>
              </a:rPr>
              <a:t>$</a:t>
            </a:r>
            <a:r>
              <a:rPr kumimoji="1" lang="en-US" altLang="ja-JP" sz="2000" baseline="-25000" dirty="0">
                <a:latin typeface="Times New Roman"/>
                <a:cs typeface="Times New Roman"/>
              </a:rPr>
              <a:t>2</a:t>
            </a:r>
            <a:endParaRPr kumimoji="1" lang="ja-JP" altLang="en-US" sz="2000" baseline="-25000" dirty="0">
              <a:latin typeface="Times New Roman"/>
              <a:cs typeface="Times New Roman"/>
            </a:endParaRPr>
          </a:p>
        </p:txBody>
      </p:sp>
      <p:sp>
        <p:nvSpPr>
          <p:cNvPr id="207" name="テキスト ボックス 206"/>
          <p:cNvSpPr txBox="1"/>
          <p:nvPr/>
        </p:nvSpPr>
        <p:spPr>
          <a:xfrm>
            <a:off x="1291834" y="4465151"/>
            <a:ext cx="4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/>
                <a:cs typeface="Calibri"/>
              </a:rPr>
              <a:t>$</a:t>
            </a:r>
            <a:r>
              <a:rPr kumimoji="1" lang="en-US" altLang="ja-JP" sz="2000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sz="2000" baseline="-25000" dirty="0">
              <a:latin typeface="Times New Roman"/>
              <a:cs typeface="Times New Roman"/>
            </a:endParaRPr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3449111" y="4471436"/>
            <a:ext cx="4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/>
                <a:cs typeface="Calibri"/>
              </a:rPr>
              <a:t>$</a:t>
            </a:r>
            <a:r>
              <a:rPr kumimoji="1" lang="en-US" altLang="ja-JP" sz="2000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sz="2000" baseline="-25000" dirty="0">
              <a:latin typeface="Times New Roman"/>
              <a:cs typeface="Times New Roman"/>
            </a:endParaRPr>
          </a:p>
        </p:txBody>
      </p:sp>
      <p:sp>
        <p:nvSpPr>
          <p:cNvPr id="209" name="テキスト ボックス 208"/>
          <p:cNvSpPr txBox="1"/>
          <p:nvPr/>
        </p:nvSpPr>
        <p:spPr>
          <a:xfrm>
            <a:off x="613129" y="4635671"/>
            <a:ext cx="4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/>
                <a:cs typeface="Calibri"/>
              </a:rPr>
              <a:t>$</a:t>
            </a:r>
            <a:r>
              <a:rPr kumimoji="1" lang="en-US" altLang="ja-JP" sz="2000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sz="2000" baseline="-25000" dirty="0">
              <a:latin typeface="Times New Roman"/>
              <a:cs typeface="Times New Roman"/>
            </a:endParaRPr>
          </a:p>
        </p:txBody>
      </p:sp>
      <p:sp>
        <p:nvSpPr>
          <p:cNvPr id="210" name="テキスト ボックス 209"/>
          <p:cNvSpPr txBox="1"/>
          <p:nvPr/>
        </p:nvSpPr>
        <p:spPr>
          <a:xfrm>
            <a:off x="5716047" y="5013882"/>
            <a:ext cx="4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/>
                <a:cs typeface="Calibri"/>
              </a:rPr>
              <a:t>$</a:t>
            </a:r>
            <a:r>
              <a:rPr kumimoji="1" lang="en-US" altLang="ja-JP" sz="2000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sz="2000" baseline="-25000" dirty="0">
              <a:latin typeface="Times New Roman"/>
              <a:cs typeface="Times New Roman"/>
            </a:endParaRPr>
          </a:p>
        </p:txBody>
      </p:sp>
      <p:sp>
        <p:nvSpPr>
          <p:cNvPr id="211" name="テキスト ボックス 210"/>
          <p:cNvSpPr txBox="1"/>
          <p:nvPr/>
        </p:nvSpPr>
        <p:spPr>
          <a:xfrm>
            <a:off x="4142781" y="3301742"/>
            <a:ext cx="4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/>
                <a:cs typeface="Calibri"/>
              </a:rPr>
              <a:t>$</a:t>
            </a:r>
            <a:r>
              <a:rPr kumimoji="1" lang="en-US" altLang="ja-JP" sz="2000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sz="2000" baseline="-25000" dirty="0">
              <a:latin typeface="Times New Roman"/>
              <a:cs typeface="Times New Roman"/>
            </a:endParaRPr>
          </a:p>
        </p:txBody>
      </p:sp>
      <p:sp>
        <p:nvSpPr>
          <p:cNvPr id="212" name="テキスト ボックス 211"/>
          <p:cNvSpPr txBox="1"/>
          <p:nvPr/>
        </p:nvSpPr>
        <p:spPr>
          <a:xfrm>
            <a:off x="3986496" y="4629687"/>
            <a:ext cx="4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/>
                <a:cs typeface="Calibri"/>
              </a:rPr>
              <a:t>$</a:t>
            </a:r>
            <a:r>
              <a:rPr kumimoji="1" lang="en-US" altLang="ja-JP" sz="2000" baseline="-25000" dirty="0">
                <a:latin typeface="Times New Roman"/>
                <a:cs typeface="Times New Roman"/>
              </a:rPr>
              <a:t>2</a:t>
            </a:r>
            <a:endParaRPr kumimoji="1" lang="ja-JP" altLang="en-US" sz="2000" baseline="-25000" dirty="0">
              <a:latin typeface="Times New Roman"/>
              <a:cs typeface="Times New Roman"/>
            </a:endParaRPr>
          </a:p>
        </p:txBody>
      </p:sp>
      <p:sp>
        <p:nvSpPr>
          <p:cNvPr id="213" name="テキスト ボックス 212"/>
          <p:cNvSpPr txBox="1"/>
          <p:nvPr/>
        </p:nvSpPr>
        <p:spPr>
          <a:xfrm>
            <a:off x="4227591" y="4913272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Calibri"/>
                <a:cs typeface="Calibri"/>
              </a:rPr>
              <a:t>a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214" name="テキスト ボックス 213"/>
          <p:cNvSpPr txBox="1"/>
          <p:nvPr/>
        </p:nvSpPr>
        <p:spPr>
          <a:xfrm>
            <a:off x="4448768" y="4449830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Calibri"/>
                <a:cs typeface="Calibri"/>
              </a:rPr>
              <a:t>a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215" name="テキスト ボックス 214"/>
          <p:cNvSpPr txBox="1"/>
          <p:nvPr/>
        </p:nvSpPr>
        <p:spPr>
          <a:xfrm>
            <a:off x="4059563" y="5198850"/>
            <a:ext cx="4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/>
                <a:cs typeface="Calibri"/>
              </a:rPr>
              <a:t>$</a:t>
            </a:r>
            <a:r>
              <a:rPr kumimoji="1" lang="en-US" altLang="ja-JP" sz="2000" baseline="-25000" dirty="0" smtClean="0">
                <a:latin typeface="Times New Roman"/>
                <a:cs typeface="Times New Roman"/>
              </a:rPr>
              <a:t>3</a:t>
            </a:r>
            <a:endParaRPr kumimoji="1" lang="ja-JP" altLang="en-US" sz="2000" baseline="-25000" dirty="0">
              <a:latin typeface="Times New Roman"/>
              <a:cs typeface="Times New Roman"/>
            </a:endParaRPr>
          </a:p>
        </p:txBody>
      </p:sp>
      <p:sp>
        <p:nvSpPr>
          <p:cNvPr id="216" name="テキスト ボックス 215"/>
          <p:cNvSpPr txBox="1"/>
          <p:nvPr/>
        </p:nvSpPr>
        <p:spPr>
          <a:xfrm>
            <a:off x="5158945" y="5068627"/>
            <a:ext cx="4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/>
                <a:cs typeface="Calibri"/>
              </a:rPr>
              <a:t>$</a:t>
            </a:r>
            <a:r>
              <a:rPr kumimoji="1" lang="en-US" altLang="ja-JP" sz="2000" baseline="-25000" dirty="0">
                <a:latin typeface="Times New Roman"/>
                <a:cs typeface="Times New Roman"/>
              </a:rPr>
              <a:t>2</a:t>
            </a:r>
            <a:endParaRPr kumimoji="1" lang="ja-JP" altLang="en-US" sz="2000" baseline="-25000" dirty="0">
              <a:latin typeface="Times New Roman"/>
              <a:cs typeface="Times New Roman"/>
            </a:endParaRPr>
          </a:p>
        </p:txBody>
      </p:sp>
      <p:sp>
        <p:nvSpPr>
          <p:cNvPr id="217" name="テキスト ボックス 216"/>
          <p:cNvSpPr txBox="1"/>
          <p:nvPr/>
        </p:nvSpPr>
        <p:spPr>
          <a:xfrm>
            <a:off x="5812880" y="4574115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Calibri"/>
                <a:cs typeface="Calibri"/>
              </a:rPr>
              <a:t>a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218" name="テキスト ボックス 217"/>
          <p:cNvSpPr txBox="1"/>
          <p:nvPr/>
        </p:nvSpPr>
        <p:spPr>
          <a:xfrm>
            <a:off x="6220592" y="3897876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Calibri"/>
                <a:cs typeface="Calibri"/>
              </a:rPr>
              <a:t>a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219" name="テキスト ボックス 218"/>
          <p:cNvSpPr txBox="1"/>
          <p:nvPr/>
        </p:nvSpPr>
        <p:spPr>
          <a:xfrm>
            <a:off x="6846002" y="3326802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Calibri"/>
                <a:cs typeface="Calibri"/>
              </a:rPr>
              <a:t>a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220" name="テキスト ボックス 219"/>
          <p:cNvSpPr txBox="1"/>
          <p:nvPr/>
        </p:nvSpPr>
        <p:spPr>
          <a:xfrm>
            <a:off x="6806226" y="4974441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Calibri"/>
                <a:cs typeface="Calibri"/>
              </a:rPr>
              <a:t>a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221" name="テキスト ボックス 220"/>
          <p:cNvSpPr txBox="1"/>
          <p:nvPr/>
        </p:nvSpPr>
        <p:spPr>
          <a:xfrm>
            <a:off x="6869212" y="4706515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Calibri"/>
                <a:cs typeface="Calibri"/>
              </a:rPr>
              <a:t>a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222" name="テキスト ボックス 221"/>
          <p:cNvSpPr txBox="1"/>
          <p:nvPr/>
        </p:nvSpPr>
        <p:spPr>
          <a:xfrm>
            <a:off x="6943145" y="4427640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Calibri"/>
                <a:cs typeface="Calibri"/>
              </a:rPr>
              <a:t>a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223" name="テキスト ボックス 222"/>
          <p:cNvSpPr txBox="1"/>
          <p:nvPr/>
        </p:nvSpPr>
        <p:spPr>
          <a:xfrm>
            <a:off x="7382544" y="4883046"/>
            <a:ext cx="4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/>
                <a:cs typeface="Calibri"/>
              </a:rPr>
              <a:t>$</a:t>
            </a:r>
            <a:r>
              <a:rPr kumimoji="1" lang="en-US" altLang="ja-JP" sz="2000" baseline="-25000" dirty="0">
                <a:latin typeface="Times New Roman"/>
                <a:cs typeface="Times New Roman"/>
              </a:rPr>
              <a:t>2</a:t>
            </a:r>
            <a:endParaRPr kumimoji="1" lang="ja-JP" altLang="en-US" sz="2000" baseline="-25000" dirty="0">
              <a:latin typeface="Times New Roman"/>
              <a:cs typeface="Times New Roman"/>
            </a:endParaRPr>
          </a:p>
        </p:txBody>
      </p:sp>
      <p:sp>
        <p:nvSpPr>
          <p:cNvPr id="224" name="テキスト ボックス 223"/>
          <p:cNvSpPr txBox="1"/>
          <p:nvPr/>
        </p:nvSpPr>
        <p:spPr>
          <a:xfrm>
            <a:off x="7249230" y="3818342"/>
            <a:ext cx="4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/>
                <a:cs typeface="Calibri"/>
              </a:rPr>
              <a:t>$</a:t>
            </a:r>
            <a:r>
              <a:rPr kumimoji="1" lang="en-US" altLang="ja-JP" sz="2000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sz="2000" baseline="-25000" dirty="0">
              <a:latin typeface="Times New Roman"/>
              <a:cs typeface="Times New Roman"/>
            </a:endParaRPr>
          </a:p>
        </p:txBody>
      </p:sp>
      <p:sp>
        <p:nvSpPr>
          <p:cNvPr id="225" name="テキスト ボックス 224"/>
          <p:cNvSpPr txBox="1"/>
          <p:nvPr/>
        </p:nvSpPr>
        <p:spPr>
          <a:xfrm>
            <a:off x="7660331" y="3804110"/>
            <a:ext cx="4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/>
                <a:cs typeface="Calibri"/>
              </a:rPr>
              <a:t>$</a:t>
            </a:r>
            <a:r>
              <a:rPr kumimoji="1" lang="en-US" altLang="ja-JP" sz="2000" baseline="-25000" dirty="0">
                <a:latin typeface="Times New Roman"/>
                <a:cs typeface="Times New Roman"/>
              </a:rPr>
              <a:t>2</a:t>
            </a:r>
            <a:endParaRPr kumimoji="1" lang="ja-JP" altLang="en-US" sz="2000" baseline="-25000" dirty="0">
              <a:latin typeface="Times New Roman"/>
              <a:cs typeface="Times New Roman"/>
            </a:endParaRPr>
          </a:p>
        </p:txBody>
      </p:sp>
      <p:sp>
        <p:nvSpPr>
          <p:cNvPr id="226" name="テキスト ボックス 225"/>
          <p:cNvSpPr txBox="1"/>
          <p:nvPr/>
        </p:nvSpPr>
        <p:spPr>
          <a:xfrm>
            <a:off x="6952933" y="3893905"/>
            <a:ext cx="346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Calibri"/>
                <a:cs typeface="Calibri"/>
              </a:rPr>
              <a:t>b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227" name="テキスト ボックス 226"/>
          <p:cNvSpPr txBox="1"/>
          <p:nvPr/>
        </p:nvSpPr>
        <p:spPr>
          <a:xfrm>
            <a:off x="6258921" y="4602608"/>
            <a:ext cx="346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Calibri"/>
                <a:cs typeface="Calibri"/>
              </a:rPr>
              <a:t>b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228" name="テキスト ボックス 227"/>
          <p:cNvSpPr txBox="1"/>
          <p:nvPr/>
        </p:nvSpPr>
        <p:spPr>
          <a:xfrm>
            <a:off x="6353794" y="5013882"/>
            <a:ext cx="4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/>
                <a:cs typeface="Calibri"/>
              </a:rPr>
              <a:t>$</a:t>
            </a:r>
            <a:r>
              <a:rPr kumimoji="1" lang="en-US" altLang="ja-JP" sz="2000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sz="2000" baseline="-25000" dirty="0">
              <a:latin typeface="Times New Roman"/>
              <a:cs typeface="Times New Roman"/>
            </a:endParaRPr>
          </a:p>
        </p:txBody>
      </p:sp>
      <p:sp>
        <p:nvSpPr>
          <p:cNvPr id="229" name="テキスト ボックス 228"/>
          <p:cNvSpPr txBox="1"/>
          <p:nvPr/>
        </p:nvSpPr>
        <p:spPr>
          <a:xfrm>
            <a:off x="4580462" y="4938723"/>
            <a:ext cx="346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Calibri"/>
                <a:cs typeface="Calibri"/>
              </a:rPr>
              <a:t>b</a:t>
            </a:r>
            <a:endParaRPr kumimoji="1" lang="ja-JP" altLang="en-US" sz="2400" dirty="0">
              <a:latin typeface="Calibri"/>
              <a:cs typeface="Calibri"/>
            </a:endParaRPr>
          </a:p>
        </p:txBody>
      </p:sp>
      <p:sp>
        <p:nvSpPr>
          <p:cNvPr id="230" name="テキスト ボックス 229"/>
          <p:cNvSpPr txBox="1"/>
          <p:nvPr/>
        </p:nvSpPr>
        <p:spPr>
          <a:xfrm>
            <a:off x="4696866" y="5220748"/>
            <a:ext cx="4001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alibri"/>
                <a:cs typeface="Calibri"/>
              </a:rPr>
              <a:t>$</a:t>
            </a:r>
            <a:r>
              <a:rPr kumimoji="1" lang="en-US" altLang="ja-JP" sz="2000" baseline="-25000" dirty="0" smtClean="0">
                <a:latin typeface="Times New Roman"/>
                <a:cs typeface="Times New Roman"/>
              </a:rPr>
              <a:t>1</a:t>
            </a:r>
            <a:endParaRPr kumimoji="1" lang="ja-JP" altLang="en-US" sz="2000" baseline="-25000" dirty="0">
              <a:latin typeface="Times New Roman"/>
              <a:cs typeface="Times New Roman"/>
            </a:endParaRPr>
          </a:p>
        </p:txBody>
      </p:sp>
      <p:sp>
        <p:nvSpPr>
          <p:cNvPr id="231" name="コンテンツ プレースホルダー 1"/>
          <p:cNvSpPr txBox="1">
            <a:spLocks/>
          </p:cNvSpPr>
          <p:nvPr/>
        </p:nvSpPr>
        <p:spPr>
          <a:xfrm>
            <a:off x="2098349" y="1898677"/>
            <a:ext cx="2188498" cy="5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en-US" altLang="ja-JP" i="1" dirty="0" smtClean="0">
                <a:latin typeface="Times New Roman"/>
                <a:cs typeface="Times New Roman"/>
              </a:rPr>
              <a:t>P</a:t>
            </a:r>
            <a:r>
              <a:rPr lang="en-US" altLang="ja-JP" dirty="0" smtClean="0">
                <a:latin typeface="Times New Roman"/>
                <a:cs typeface="Times New Roman"/>
              </a:rPr>
              <a:t> =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ab</a:t>
            </a:r>
            <a:r>
              <a:rPr lang="en-US" altLang="ja-JP" dirty="0" smtClean="0"/>
              <a:t>, </a:t>
            </a:r>
            <a:r>
              <a:rPr lang="en-US" altLang="ja-JP" i="1" dirty="0" smtClean="0">
                <a:latin typeface="Times New Roman"/>
                <a:cs typeface="Times New Roman"/>
              </a:rPr>
              <a:t>d</a:t>
            </a:r>
            <a:r>
              <a:rPr lang="en-US" altLang="ja-JP" dirty="0" smtClean="0">
                <a:latin typeface="Times New Roman"/>
                <a:cs typeface="Times New Roman"/>
              </a:rPr>
              <a:t> =</a:t>
            </a:r>
            <a:r>
              <a:rPr lang="en-US" altLang="ja-JP" dirty="0" smtClean="0"/>
              <a:t> 2</a:t>
            </a:r>
          </a:p>
        </p:txBody>
      </p:sp>
      <p:sp>
        <p:nvSpPr>
          <p:cNvPr id="232" name="コンテンツ プレースホルダー 1"/>
          <p:cNvSpPr txBox="1">
            <a:spLocks/>
          </p:cNvSpPr>
          <p:nvPr/>
        </p:nvSpPr>
        <p:spPr>
          <a:xfrm>
            <a:off x="5106890" y="1898677"/>
            <a:ext cx="2648428" cy="5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8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rgbClr val="009858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rgbClr val="00D12F"/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 pitchFamily="18" charset="2"/>
              <a:buNone/>
            </a:pPr>
            <a:r>
              <a:rPr lang="en-US" altLang="ja-JP" i="1" dirty="0">
                <a:latin typeface="Times New Roman"/>
                <a:cs typeface="Times New Roman"/>
              </a:rPr>
              <a:t>o</a:t>
            </a:r>
            <a:r>
              <a:rPr lang="en-US" altLang="ja-JP" i="1" dirty="0" smtClean="0">
                <a:latin typeface="Times New Roman"/>
                <a:cs typeface="Times New Roman"/>
              </a:rPr>
              <a:t>utput</a:t>
            </a:r>
            <a:r>
              <a:rPr lang="en-US" altLang="ja-JP" dirty="0" smtClean="0">
                <a:latin typeface="Times New Roman"/>
                <a:cs typeface="Times New Roman"/>
              </a:rPr>
              <a:t> =</a:t>
            </a:r>
            <a:r>
              <a:rPr lang="en-US" altLang="ja-JP" dirty="0" smtClean="0"/>
              <a:t> </a:t>
            </a:r>
            <a:r>
              <a:rPr lang="en-US" altLang="ja-JP" dirty="0" smtClean="0">
                <a:latin typeface="Times New Roman"/>
                <a:cs typeface="Times New Roman"/>
              </a:rPr>
              <a:t>{</a:t>
            </a:r>
            <a:r>
              <a:rPr lang="en-US" altLang="ja-JP" dirty="0" err="1" smtClean="0">
                <a:solidFill>
                  <a:srgbClr val="FF0000"/>
                </a:solidFill>
              </a:rPr>
              <a:t>abaa</a:t>
            </a:r>
            <a:r>
              <a:rPr lang="en-US" altLang="ja-JP" dirty="0" smtClean="0">
                <a:latin typeface="Times New Roman"/>
                <a:cs typeface="Times New Roman"/>
              </a:rPr>
              <a:t>}</a:t>
            </a:r>
          </a:p>
        </p:txBody>
      </p:sp>
      <p:grpSp>
        <p:nvGrpSpPr>
          <p:cNvPr id="7" name="図形グループ 6"/>
          <p:cNvGrpSpPr/>
          <p:nvPr/>
        </p:nvGrpSpPr>
        <p:grpSpPr>
          <a:xfrm>
            <a:off x="4386649" y="3164255"/>
            <a:ext cx="1297171" cy="735921"/>
            <a:chOff x="4386649" y="3328490"/>
            <a:chExt cx="1297171" cy="735921"/>
          </a:xfrm>
        </p:grpSpPr>
        <p:sp>
          <p:nvSpPr>
            <p:cNvPr id="118" name="テキスト ボックス 117"/>
            <p:cNvSpPr txBox="1"/>
            <p:nvPr/>
          </p:nvSpPr>
          <p:spPr>
            <a:xfrm>
              <a:off x="4914480" y="3328490"/>
              <a:ext cx="7693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400" b="1" i="1" dirty="0" smtClean="0">
                  <a:latin typeface="Times New Roman"/>
                  <a:cs typeface="Times New Roman"/>
                </a:rPr>
                <a:t>L</a:t>
              </a:r>
              <a:r>
                <a:rPr kumimoji="1" lang="en-US" altLang="ja-JP" sz="2400" b="1" dirty="0" smtClean="0">
                  <a:latin typeface="Times New Roman"/>
                  <a:cs typeface="Times New Roman"/>
                </a:rPr>
                <a:t>(</a:t>
              </a:r>
              <a:r>
                <a:rPr kumimoji="1" lang="en-US" altLang="ja-JP" sz="2400" b="1" i="1" dirty="0" smtClean="0">
                  <a:latin typeface="Times New Roman"/>
                  <a:cs typeface="Times New Roman"/>
                </a:rPr>
                <a:t>P</a:t>
              </a:r>
              <a:r>
                <a:rPr kumimoji="1" lang="en-US" altLang="ja-JP" sz="2400" b="1" dirty="0" smtClean="0">
                  <a:latin typeface="Times New Roman"/>
                  <a:cs typeface="Times New Roman"/>
                </a:rPr>
                <a:t>)</a:t>
              </a:r>
              <a:endParaRPr kumimoji="1" lang="ja-JP" altLang="en-US" sz="2400" b="1" dirty="0">
                <a:latin typeface="Times New Roman"/>
                <a:cs typeface="Times New Roman"/>
              </a:endParaRPr>
            </a:p>
          </p:txBody>
        </p:sp>
        <p:cxnSp>
          <p:nvCxnSpPr>
            <p:cNvPr id="123" name="直線矢印コネクタ 122"/>
            <p:cNvCxnSpPr>
              <a:stCxn id="118" idx="1"/>
            </p:cNvCxnSpPr>
            <p:nvPr/>
          </p:nvCxnSpPr>
          <p:spPr>
            <a:xfrm flipH="1">
              <a:off x="4386649" y="3559323"/>
              <a:ext cx="527831" cy="505088"/>
            </a:xfrm>
            <a:prstGeom prst="straightConnector1">
              <a:avLst/>
            </a:prstGeom>
            <a:ln w="25400" cmpd="sng">
              <a:solidFill>
                <a:schemeClr val="tx1"/>
              </a:solidFill>
              <a:prstDash val="soli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円/楕円 128"/>
          <p:cNvSpPr/>
          <p:nvPr/>
        </p:nvSpPr>
        <p:spPr>
          <a:xfrm>
            <a:off x="4462206" y="4939417"/>
            <a:ext cx="184967" cy="184967"/>
          </a:xfrm>
          <a:prstGeom prst="ellipse">
            <a:avLst/>
          </a:prstGeom>
          <a:solidFill>
            <a:srgbClr val="FF0000"/>
          </a:solidFill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3200" dirty="0" smtClean="0">
              <a:solidFill>
                <a:srgbClr val="595959"/>
              </a:solidFill>
            </a:endParaRPr>
          </a:p>
        </p:txBody>
      </p:sp>
      <p:sp>
        <p:nvSpPr>
          <p:cNvPr id="132" name="正方形/長方形 131"/>
          <p:cNvSpPr/>
          <p:nvPr/>
        </p:nvSpPr>
        <p:spPr>
          <a:xfrm>
            <a:off x="626322" y="6273610"/>
            <a:ext cx="8009013" cy="52554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cmpd="sng">
            <a:noFill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2800" i="1" dirty="0" err="1" smtClean="0">
                <a:latin typeface="Times New Roman"/>
                <a:cs typeface="Times New Roman"/>
              </a:rPr>
              <a:t>weight</a:t>
            </a:r>
            <a:r>
              <a:rPr kumimoji="1" lang="en-US" altLang="ja-JP" sz="2800" i="1" baseline="-25000" dirty="0" err="1" smtClean="0">
                <a:latin typeface="Times New Roman"/>
                <a:cs typeface="Times New Roman"/>
              </a:rPr>
              <a:t>D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 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≥ </a:t>
            </a:r>
            <a:r>
              <a:rPr kumimoji="1" lang="en-US" altLang="ja-JP" sz="2800" dirty="0">
                <a:latin typeface="Times New Roman"/>
                <a:cs typeface="Times New Roman"/>
              </a:rPr>
              <a:t>2</a:t>
            </a:r>
            <a:r>
              <a:rPr kumimoji="1" lang="en-US" altLang="ja-JP" sz="2800" i="1" dirty="0" smtClean="0">
                <a:latin typeface="Times New Roman"/>
                <a:cs typeface="Times New Roman"/>
              </a:rPr>
              <a:t>, </a:t>
            </a:r>
            <a:r>
              <a:rPr kumimoji="1" lang="en-US" altLang="ja-JP" sz="2800" i="1" dirty="0" err="1" smtClean="0">
                <a:latin typeface="Times New Roman"/>
                <a:cs typeface="Times New Roman"/>
              </a:rPr>
              <a:t>maxchild</a:t>
            </a:r>
            <a:r>
              <a:rPr kumimoji="1" lang="en-US" altLang="ja-JP" sz="2800" i="1" baseline="-25000" dirty="0" err="1" smtClean="0">
                <a:latin typeface="Times New Roman"/>
                <a:cs typeface="Times New Roman"/>
              </a:rPr>
              <a:t>D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(</a:t>
            </a:r>
            <a:r>
              <a:rPr kumimoji="1" lang="en-US" altLang="ja-JP" sz="2800" i="1" dirty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kumimoji="1" lang="en-US" altLang="ja-JP" sz="2800" dirty="0" smtClean="0">
                <a:latin typeface="Times New Roman"/>
                <a:cs typeface="Times New Roman"/>
              </a:rPr>
              <a:t>) </a:t>
            </a:r>
            <a:r>
              <a:rPr kumimoji="1" lang="en-US" altLang="ja-JP" sz="2800" dirty="0">
                <a:latin typeface="Times New Roman"/>
                <a:cs typeface="Times New Roman"/>
              </a:rPr>
              <a:t>&lt; </a:t>
            </a:r>
            <a:r>
              <a:rPr kumimoji="1" lang="en-US" altLang="ja-JP" sz="2800" dirty="0">
                <a:latin typeface="Times New Roman"/>
                <a:cs typeface="Times New Roman"/>
              </a:rPr>
              <a:t>2</a:t>
            </a:r>
            <a:endParaRPr kumimoji="1" lang="en-US" altLang="ja-JP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71548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129" grpId="0" animBg="1"/>
      <p:bldP spid="1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New Problem</a:t>
            </a:r>
            <a:endParaRPr kumimoji="1" lang="ja-JP" altLang="en-US" dirty="0"/>
          </a:p>
        </p:txBody>
      </p:sp>
      <p:grpSp>
        <p:nvGrpSpPr>
          <p:cNvPr id="4" name="図形グループ 3"/>
          <p:cNvGrpSpPr/>
          <p:nvPr/>
        </p:nvGrpSpPr>
        <p:grpSpPr>
          <a:xfrm>
            <a:off x="549275" y="862026"/>
            <a:ext cx="8042276" cy="1844278"/>
            <a:chOff x="549275" y="3860587"/>
            <a:chExt cx="8042276" cy="1844278"/>
          </a:xfrm>
        </p:grpSpPr>
        <p:sp>
          <p:nvSpPr>
            <p:cNvPr id="5" name="正方形/長方形 4"/>
            <p:cNvSpPr/>
            <p:nvPr/>
          </p:nvSpPr>
          <p:spPr>
            <a:xfrm>
              <a:off x="549275" y="4078149"/>
              <a:ext cx="8042276" cy="1626716"/>
            </a:xfrm>
            <a:prstGeom prst="rect">
              <a:avLst/>
            </a:prstGeom>
            <a:noFill/>
            <a:ln w="38100" cmpd="dbl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0000" tIns="45720" rIns="144000" bIns="93600" numCol="1" spcCol="0" rtlCol="0" fromWordArt="0" anchor="b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r>
                <a:rPr kumimoji="1" lang="en-US" altLang="en-US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Let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= {</a:t>
              </a:r>
              <a:r>
                <a:rPr kumimoji="1" lang="en-US" altLang="ja-JP" sz="2800" i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T</a:t>
              </a:r>
              <a:r>
                <a:rPr kumimoji="1" lang="en-US" altLang="ja-JP" sz="2800" baseline="-250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1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, …, </a:t>
              </a:r>
              <a:r>
                <a:rPr kumimoji="1" lang="en-US" altLang="ja-JP" sz="2800" i="1" dirty="0">
                  <a:solidFill>
                    <a:srgbClr val="000000"/>
                  </a:solidFill>
                  <a:latin typeface="Times New Roman"/>
                  <a:cs typeface="Times New Roman"/>
                </a:rPr>
                <a:t>T</a:t>
              </a:r>
              <a:r>
                <a:rPr kumimoji="1" lang="en-US" altLang="ja-JP" sz="2800" i="1" baseline="-250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m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}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be a set of strings.</a:t>
              </a:r>
              <a:r>
                <a:rPr kumimoji="1" lang="ja-JP" altLang="en-US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Calibri"/>
                  <a:cs typeface="Calibri"/>
                </a:rPr>
                <a:t/>
              </a:r>
              <a:br>
                <a:rPr kumimoji="1" lang="en-US" altLang="ja-JP" sz="2800" dirty="0">
                  <a:solidFill>
                    <a:srgbClr val="000000"/>
                  </a:solidFill>
                  <a:latin typeface="Calibri"/>
                  <a:cs typeface="Calibri"/>
                </a:rPr>
              </a:b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Given a pattern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P</a:t>
              </a:r>
              <a:r>
                <a:rPr kumimoji="1" lang="en-US" altLang="ja-JP" sz="2800" dirty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and positive integer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 (≤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m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)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,</a:t>
              </a:r>
              <a:b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</a:b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compute all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d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-</a:t>
              </a:r>
              <a:r>
                <a:rPr kumimoji="1" lang="en-US" altLang="ja-JP" sz="2800" dirty="0" smtClean="0">
                  <a:latin typeface="Calibri"/>
                  <a:cs typeface="Calibri"/>
                </a:rPr>
                <a:t>left-right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-maximal extensions of </a:t>
              </a:r>
              <a:r>
                <a:rPr kumimoji="1" lang="en-US" altLang="ja-JP" sz="2800" i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P</a:t>
              </a:r>
              <a:r>
                <a:rPr kumimoji="1" lang="en-US" altLang="ja-JP" sz="2800" dirty="0" smtClean="0">
                  <a:solidFill>
                    <a:srgbClr val="000000"/>
                  </a:solidFill>
                  <a:latin typeface="Calibri"/>
                  <a:cs typeface="Calibri"/>
                </a:rPr>
                <a:t>.</a:t>
              </a:r>
              <a:endParaRPr kumimoji="1" lang="en-US" altLang="ja-JP" sz="28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937494" y="3860587"/>
              <a:ext cx="1771839" cy="435121"/>
            </a:xfrm>
            <a:prstGeom prst="rect">
              <a:avLst/>
            </a:prstGeom>
            <a:solidFill>
              <a:schemeClr val="bg1"/>
            </a:solidFill>
            <a:ln w="38100" cmpd="dbl">
              <a:solidFill>
                <a:schemeClr val="accent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kumimoji="1" lang="en-US" altLang="en-US" sz="2400" b="1" dirty="0" smtClean="0">
                  <a:latin typeface="Calibri"/>
                  <a:cs typeface="Calibri"/>
                </a:rPr>
                <a:t>Problem</a:t>
              </a:r>
              <a:endParaRPr kumimoji="1" lang="ja-JP" altLang="en-US" sz="2400" b="1" dirty="0" smtClean="0">
                <a:latin typeface="Calibri"/>
                <a:cs typeface="Calibri"/>
              </a:endParaRPr>
            </a:p>
          </p:txBody>
        </p:sp>
      </p:grpSp>
      <p:sp>
        <p:nvSpPr>
          <p:cNvPr id="9" name="コンテンツ プレースホルダー 1"/>
          <p:cNvSpPr>
            <a:spLocks noGrp="1"/>
          </p:cNvSpPr>
          <p:nvPr>
            <p:ph idx="1"/>
          </p:nvPr>
        </p:nvSpPr>
        <p:spPr>
          <a:xfrm>
            <a:off x="549275" y="2796817"/>
            <a:ext cx="1465087" cy="558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u="sng" dirty="0" smtClean="0"/>
              <a:t>Example</a:t>
            </a:r>
          </a:p>
        </p:txBody>
      </p:sp>
      <p:graphicFrame>
        <p:nvGraphicFramePr>
          <p:cNvPr id="10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3818336"/>
              </p:ext>
            </p:extLst>
          </p:nvPr>
        </p:nvGraphicFramePr>
        <p:xfrm>
          <a:off x="549275" y="3457883"/>
          <a:ext cx="8042280" cy="51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032"/>
                <a:gridCol w="42927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kumimoji="1" lang="en-US" altLang="ja-JP" sz="2800" b="0" baseline="-250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kumimoji="1" lang="ja-JP" altLang="en-US" sz="2800" b="0" baseline="-250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2142608"/>
              </p:ext>
            </p:extLst>
          </p:nvPr>
        </p:nvGraphicFramePr>
        <p:xfrm>
          <a:off x="549275" y="4599297"/>
          <a:ext cx="8042280" cy="51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032"/>
                <a:gridCol w="42927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kumimoji="1" lang="en-US" altLang="ja-JP" sz="2800" b="0" i="0" baseline="-250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kumimoji="1" lang="ja-JP" altLang="en-US" sz="2800" b="0" baseline="-250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2299499"/>
              </p:ext>
            </p:extLst>
          </p:nvPr>
        </p:nvGraphicFramePr>
        <p:xfrm>
          <a:off x="549275" y="5740712"/>
          <a:ext cx="8042280" cy="518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032"/>
                <a:gridCol w="42927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  <a:gridCol w="5361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kumimoji="1" lang="en-US" altLang="ja-JP" sz="2800" b="0" i="0" baseline="-2500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kumimoji="1" lang="ja-JP" altLang="en-US" sz="2800" b="0" baseline="-2500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b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C8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c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 smtClean="0">
                          <a:solidFill>
                            <a:srgbClr val="000000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8" name="直線矢印コネクタ 17"/>
          <p:cNvCxnSpPr/>
          <p:nvPr/>
        </p:nvCxnSpPr>
        <p:spPr>
          <a:xfrm>
            <a:off x="3251443" y="4077909"/>
            <a:ext cx="2682167" cy="0"/>
          </a:xfrm>
          <a:prstGeom prst="straightConnector1">
            <a:avLst/>
          </a:prstGeom>
          <a:ln w="38100" cmpd="sng"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2139393" y="5215693"/>
            <a:ext cx="2682167" cy="0"/>
          </a:xfrm>
          <a:prstGeom prst="straightConnector1">
            <a:avLst/>
          </a:prstGeom>
          <a:ln w="38100" cmpd="sng">
            <a:solidFill>
              <a:srgbClr val="FF0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>
            <a:off x="2698385" y="4208411"/>
            <a:ext cx="2682167" cy="0"/>
          </a:xfrm>
          <a:prstGeom prst="straightConnector1">
            <a:avLst/>
          </a:prstGeom>
          <a:ln w="38100" cmpd="sng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>
            <a:off x="2161289" y="4338913"/>
            <a:ext cx="2682167" cy="0"/>
          </a:xfrm>
          <a:prstGeom prst="straightConnector1">
            <a:avLst/>
          </a:prstGeom>
          <a:ln w="38100" cmpd="sng">
            <a:solidFill>
              <a:srgbClr val="008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>
            <a:off x="5380552" y="5215693"/>
            <a:ext cx="2682167" cy="0"/>
          </a:xfrm>
          <a:prstGeom prst="straightConnector1">
            <a:avLst/>
          </a:prstGeom>
          <a:ln w="38100" cmpd="sng">
            <a:solidFill>
              <a:srgbClr val="0000FF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2161289" y="6363541"/>
            <a:ext cx="2682167" cy="0"/>
          </a:xfrm>
          <a:prstGeom prst="straightConnector1">
            <a:avLst/>
          </a:prstGeom>
          <a:ln w="38100" cmpd="sng">
            <a:solidFill>
              <a:srgbClr val="008000"/>
            </a:solidFill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2479473" y="2630569"/>
            <a:ext cx="2901079" cy="0"/>
          </a:xfrm>
          <a:prstGeom prst="line">
            <a:avLst/>
          </a:prstGeom>
          <a:ln w="25400" cmpd="sng">
            <a:solidFill>
              <a:srgbClr val="FF0000"/>
            </a:solidFill>
            <a:prstDash val="soli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図形グループ 6"/>
          <p:cNvGrpSpPr/>
          <p:nvPr/>
        </p:nvGrpSpPr>
        <p:grpSpPr>
          <a:xfrm>
            <a:off x="1884000" y="2796817"/>
            <a:ext cx="7263561" cy="558100"/>
            <a:chOff x="1884000" y="2796817"/>
            <a:chExt cx="7263561" cy="558100"/>
          </a:xfrm>
        </p:grpSpPr>
        <p:sp>
          <p:nvSpPr>
            <p:cNvPr id="13" name="コンテンツ プレースホルダー 1"/>
            <p:cNvSpPr txBox="1">
              <a:spLocks/>
            </p:cNvSpPr>
            <p:nvPr/>
          </p:nvSpPr>
          <p:spPr>
            <a:xfrm>
              <a:off x="1884000" y="2796817"/>
              <a:ext cx="2188498" cy="5581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9250" indent="-349250" algn="l" defTabSz="914400" rtl="0" eaLnBrk="1" latinLnBrk="0" hangingPunct="1">
                <a:spcBef>
                  <a:spcPts val="2000"/>
                </a:spcBef>
                <a:buClr>
                  <a:srgbClr val="00D12F"/>
                </a:buClr>
                <a:buSzPct val="110000"/>
                <a:buFont typeface="Wingdings 2" pitchFamily="18" charset="2"/>
                <a:buChar char=""/>
                <a:defRPr kumimoji="1" sz="28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1pPr>
              <a:lvl2pPr marL="685800" indent="-336550" algn="l" defTabSz="914400" rtl="0" eaLnBrk="1" latinLnBrk="0" hangingPunct="1">
                <a:spcBef>
                  <a:spcPts val="600"/>
                </a:spcBef>
                <a:buClr>
                  <a:srgbClr val="009858"/>
                </a:buClr>
                <a:buSzPct val="110000"/>
                <a:buFont typeface="Wingdings 2" pitchFamily="18" charset="2"/>
                <a:buChar char=""/>
                <a:defRPr kumimoji="1" sz="24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2pPr>
              <a:lvl3pPr marL="968375" indent="-282575" algn="l" defTabSz="914400" rtl="0" eaLnBrk="1" latinLnBrk="0" hangingPunct="1">
                <a:spcBef>
                  <a:spcPts val="600"/>
                </a:spcBef>
                <a:buClr>
                  <a:srgbClr val="00D12F"/>
                </a:buClr>
                <a:buSzPct val="110000"/>
                <a:buFont typeface="Wingdings 2" pitchFamily="18" charset="2"/>
                <a:buChar char=""/>
                <a:defRPr kumimoji="1" sz="24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3pPr>
              <a:lvl4pPr marL="1263650" indent="-295275" algn="l" defTabSz="914400" rtl="0" eaLnBrk="1" latinLnBrk="0" hangingPunct="1">
                <a:spcBef>
                  <a:spcPts val="600"/>
                </a:spcBef>
                <a:buClr>
                  <a:srgbClr val="009858"/>
                </a:buClr>
                <a:buSzPct val="110000"/>
                <a:buFont typeface="Wingdings 2" pitchFamily="18" charset="2"/>
                <a:buChar char=""/>
                <a:defRPr kumimoji="1" sz="20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4pPr>
              <a:lvl5pPr marL="1546225" indent="-282575" algn="l" defTabSz="914400" rtl="0" eaLnBrk="1" latinLnBrk="0" hangingPunct="1">
                <a:spcBef>
                  <a:spcPts val="600"/>
                </a:spcBef>
                <a:buClr>
                  <a:srgbClr val="00D12F"/>
                </a:buClr>
                <a:buSzPct val="110000"/>
                <a:buFont typeface="Wingdings 2" pitchFamily="18" charset="2"/>
                <a:buChar char=""/>
                <a:defRPr kumimoji="1" sz="20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5pPr>
              <a:lvl6pPr marL="1828800" indent="-282575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10000"/>
                <a:buFont typeface="Wingdings 2" pitchFamily="18" charset="2"/>
                <a:buChar char=""/>
                <a:defRPr kumimoji="1" lang="en-US" sz="1800" kern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117725" indent="-282575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"/>
                <a:defRPr kumimoji="1" lang="en-US" sz="1800" kern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2398713" indent="-282575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10000"/>
                <a:buFont typeface="Wingdings 2" pitchFamily="18" charset="2"/>
                <a:buChar char=""/>
                <a:defRPr kumimoji="1" lang="en-US" sz="1800" kern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2689225" indent="-282575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"/>
                <a:defRPr kumimoji="1" lang="en-US" sz="18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Font typeface="Wingdings 2" pitchFamily="18" charset="2"/>
                <a:buNone/>
              </a:pPr>
              <a:r>
                <a:rPr lang="en-US" altLang="ja-JP" i="1" dirty="0" smtClean="0">
                  <a:latin typeface="Times New Roman"/>
                  <a:cs typeface="Times New Roman"/>
                </a:rPr>
                <a:t>P</a:t>
              </a:r>
              <a:r>
                <a:rPr lang="en-US" altLang="ja-JP" dirty="0" smtClean="0">
                  <a:latin typeface="Times New Roman"/>
                  <a:cs typeface="Times New Roman"/>
                </a:rPr>
                <a:t> =</a:t>
              </a:r>
              <a:r>
                <a:rPr lang="en-US" altLang="ja-JP" dirty="0" smtClean="0"/>
                <a:t> </a:t>
              </a:r>
              <a:r>
                <a:rPr lang="en-US" altLang="ja-JP" dirty="0" err="1" smtClean="0"/>
                <a:t>aa</a:t>
              </a:r>
              <a:r>
                <a:rPr lang="en-US" altLang="ja-JP" dirty="0" smtClean="0"/>
                <a:t>, </a:t>
              </a:r>
              <a:r>
                <a:rPr lang="en-US" altLang="ja-JP" i="1" dirty="0" smtClean="0">
                  <a:latin typeface="Times New Roman"/>
                  <a:cs typeface="Times New Roman"/>
                </a:rPr>
                <a:t>d</a:t>
              </a:r>
              <a:r>
                <a:rPr lang="en-US" altLang="ja-JP" dirty="0" smtClean="0">
                  <a:latin typeface="Times New Roman"/>
                  <a:cs typeface="Times New Roman"/>
                </a:rPr>
                <a:t> =</a:t>
              </a:r>
              <a:r>
                <a:rPr lang="en-US" altLang="ja-JP" dirty="0" smtClean="0"/>
                <a:t> 2</a:t>
              </a:r>
            </a:p>
          </p:txBody>
        </p:sp>
        <p:sp>
          <p:nvSpPr>
            <p:cNvPr id="19" name="コンテンツ プレースホルダー 1"/>
            <p:cNvSpPr txBox="1">
              <a:spLocks/>
            </p:cNvSpPr>
            <p:nvPr/>
          </p:nvSpPr>
          <p:spPr>
            <a:xfrm>
              <a:off x="4072498" y="2796817"/>
              <a:ext cx="5075063" cy="55810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349250" indent="-349250" algn="l" defTabSz="914400" rtl="0" eaLnBrk="1" latinLnBrk="0" hangingPunct="1">
                <a:spcBef>
                  <a:spcPts val="2000"/>
                </a:spcBef>
                <a:buClr>
                  <a:srgbClr val="00D12F"/>
                </a:buClr>
                <a:buSzPct val="110000"/>
                <a:buFont typeface="Wingdings 2" pitchFamily="18" charset="2"/>
                <a:buChar char=""/>
                <a:defRPr kumimoji="1" sz="28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1pPr>
              <a:lvl2pPr marL="685800" indent="-336550" algn="l" defTabSz="914400" rtl="0" eaLnBrk="1" latinLnBrk="0" hangingPunct="1">
                <a:spcBef>
                  <a:spcPts val="600"/>
                </a:spcBef>
                <a:buClr>
                  <a:srgbClr val="009858"/>
                </a:buClr>
                <a:buSzPct val="110000"/>
                <a:buFont typeface="Wingdings 2" pitchFamily="18" charset="2"/>
                <a:buChar char=""/>
                <a:defRPr kumimoji="1" sz="24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2pPr>
              <a:lvl3pPr marL="968375" indent="-282575" algn="l" defTabSz="914400" rtl="0" eaLnBrk="1" latinLnBrk="0" hangingPunct="1">
                <a:spcBef>
                  <a:spcPts val="600"/>
                </a:spcBef>
                <a:buClr>
                  <a:srgbClr val="00D12F"/>
                </a:buClr>
                <a:buSzPct val="110000"/>
                <a:buFont typeface="Wingdings 2" pitchFamily="18" charset="2"/>
                <a:buChar char=""/>
                <a:defRPr kumimoji="1" sz="24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3pPr>
              <a:lvl4pPr marL="1263650" indent="-295275" algn="l" defTabSz="914400" rtl="0" eaLnBrk="1" latinLnBrk="0" hangingPunct="1">
                <a:spcBef>
                  <a:spcPts val="600"/>
                </a:spcBef>
                <a:buClr>
                  <a:srgbClr val="009858"/>
                </a:buClr>
                <a:buSzPct val="110000"/>
                <a:buFont typeface="Wingdings 2" pitchFamily="18" charset="2"/>
                <a:buChar char=""/>
                <a:defRPr kumimoji="1" sz="20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4pPr>
              <a:lvl5pPr marL="1546225" indent="-282575" algn="l" defTabSz="914400" rtl="0" eaLnBrk="1" latinLnBrk="0" hangingPunct="1">
                <a:spcBef>
                  <a:spcPts val="600"/>
                </a:spcBef>
                <a:buClr>
                  <a:srgbClr val="00D12F"/>
                </a:buClr>
                <a:buSzPct val="110000"/>
                <a:buFont typeface="Wingdings 2" pitchFamily="18" charset="2"/>
                <a:buChar char=""/>
                <a:defRPr kumimoji="1" sz="2000" kern="1200">
                  <a:solidFill>
                    <a:schemeClr val="tx1"/>
                  </a:solidFill>
                  <a:latin typeface="Calibri"/>
                  <a:ea typeface="+mn-ea"/>
                  <a:cs typeface="Calibri"/>
                </a:defRPr>
              </a:lvl5pPr>
              <a:lvl6pPr marL="1828800" indent="-282575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10000"/>
                <a:buFont typeface="Wingdings 2" pitchFamily="18" charset="2"/>
                <a:buChar char=""/>
                <a:defRPr kumimoji="1" lang="en-US" sz="1800" kern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117725" indent="-282575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"/>
                <a:defRPr kumimoji="1" lang="en-US" sz="1800" kern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2398713" indent="-282575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110000"/>
                <a:buFont typeface="Wingdings 2" pitchFamily="18" charset="2"/>
                <a:buChar char=""/>
                <a:defRPr kumimoji="1" lang="en-US" sz="1800" kern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2689225" indent="-282575" algn="l" defTabSz="914400" rtl="0" eaLnBrk="1" latinLnBrk="0" hangingPunct="1">
                <a:spcBef>
                  <a:spcPct val="20000"/>
                </a:spcBef>
                <a:buClr>
                  <a:schemeClr val="accent1">
                    <a:lumMod val="60000"/>
                    <a:lumOff val="40000"/>
                  </a:schemeClr>
                </a:buClr>
                <a:buSzPct val="110000"/>
                <a:buFont typeface="Wingdings 2" pitchFamily="18" charset="2"/>
                <a:buChar char=""/>
                <a:defRPr kumimoji="1" lang="en-US" sz="1800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Wingdings 2" pitchFamily="18" charset="2"/>
                <a:buNone/>
              </a:pPr>
              <a:r>
                <a:rPr lang="en-US" altLang="ja-JP" i="1" dirty="0" smtClean="0">
                  <a:latin typeface="Times New Roman"/>
                  <a:cs typeface="Times New Roman"/>
                </a:rPr>
                <a:t>output</a:t>
              </a:r>
              <a:r>
                <a:rPr lang="en-US" altLang="ja-JP" dirty="0">
                  <a:latin typeface="Times New Roman"/>
                  <a:cs typeface="Times New Roman"/>
                </a:rPr>
                <a:t> </a:t>
              </a:r>
              <a:r>
                <a:rPr lang="en-US" altLang="ja-JP" dirty="0" smtClean="0">
                  <a:latin typeface="Times New Roman"/>
                  <a:cs typeface="Times New Roman"/>
                </a:rPr>
                <a:t>=</a:t>
              </a:r>
              <a:r>
                <a:rPr lang="en-US" altLang="ja-JP" dirty="0" smtClean="0"/>
                <a:t> </a:t>
              </a:r>
              <a:r>
                <a:rPr lang="en-US" altLang="ja-JP" dirty="0" smtClean="0">
                  <a:latin typeface="Times New Roman"/>
                  <a:cs typeface="Times New Roman"/>
                </a:rPr>
                <a:t>{</a:t>
              </a:r>
              <a:r>
                <a:rPr lang="en-US" altLang="ja-JP" dirty="0" err="1" smtClean="0">
                  <a:solidFill>
                    <a:srgbClr val="FF0000"/>
                  </a:solidFill>
                </a:rPr>
                <a:t>ba</a:t>
              </a:r>
              <a:r>
                <a:rPr lang="en-US" altLang="ja-JP" dirty="0" err="1" smtClean="0">
                  <a:solidFill>
                    <a:srgbClr val="FF0000"/>
                  </a:solidFill>
                </a:rPr>
                <a:t>aba</a:t>
              </a:r>
              <a:r>
                <a:rPr lang="en-US" altLang="ja-JP" dirty="0" smtClean="0">
                  <a:latin typeface="Times New Roman"/>
                  <a:cs typeface="Times New Roman"/>
                </a:rPr>
                <a:t>,</a:t>
              </a:r>
              <a:r>
                <a:rPr lang="en-US" altLang="ja-JP" dirty="0" smtClean="0"/>
                <a:t> </a:t>
              </a:r>
              <a:r>
                <a:rPr lang="en-US" altLang="ja-JP" dirty="0" err="1" smtClean="0">
                  <a:solidFill>
                    <a:srgbClr val="0000FF"/>
                  </a:solidFill>
                </a:rPr>
                <a:t>a</a:t>
              </a:r>
              <a:r>
                <a:rPr lang="en-US" altLang="ja-JP" dirty="0" err="1" smtClean="0">
                  <a:solidFill>
                    <a:srgbClr val="0000FF"/>
                  </a:solidFill>
                </a:rPr>
                <a:t>ba</a:t>
              </a:r>
              <a:r>
                <a:rPr lang="en-US" altLang="ja-JP" dirty="0" err="1" smtClean="0">
                  <a:solidFill>
                    <a:srgbClr val="0000FF"/>
                  </a:solidFill>
                </a:rPr>
                <a:t>a</a:t>
              </a:r>
              <a:r>
                <a:rPr lang="en-US" altLang="ja-JP" dirty="0" err="1" smtClean="0">
                  <a:solidFill>
                    <a:srgbClr val="0000FF"/>
                  </a:solidFill>
                </a:rPr>
                <a:t>b</a:t>
              </a:r>
              <a:r>
                <a:rPr lang="en-US" altLang="ja-JP" dirty="0" smtClean="0">
                  <a:latin typeface="Times New Roman"/>
                  <a:cs typeface="Times New Roman"/>
                </a:rPr>
                <a:t>,</a:t>
              </a:r>
              <a:r>
                <a:rPr lang="en-US" altLang="ja-JP" dirty="0" smtClean="0">
                  <a:solidFill>
                    <a:srgbClr val="0000FF"/>
                  </a:solidFill>
                </a:rPr>
                <a:t> </a:t>
              </a:r>
              <a:r>
                <a:rPr lang="en-US" altLang="ja-JP" dirty="0" err="1" smtClean="0">
                  <a:solidFill>
                    <a:srgbClr val="008000"/>
                  </a:solidFill>
                </a:rPr>
                <a:t>babaa</a:t>
              </a:r>
              <a:r>
                <a:rPr lang="en-US" altLang="ja-JP" dirty="0" smtClean="0">
                  <a:latin typeface="Times New Roman"/>
                  <a:cs typeface="Times New Roman"/>
                </a:rPr>
                <a:t>}</a:t>
              </a:r>
              <a:endParaRPr lang="en-US" altLang="ja-JP" dirty="0" smtClean="0">
                <a:latin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0428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glish_new">
  <a:themeElements>
    <a:clrScheme name="そよ風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>
        <a:solidFill>
          <a:schemeClr val="accent5">
            <a:lumMod val="20000"/>
            <a:lumOff val="80000"/>
          </a:schemeClr>
        </a:solidFill>
        <a:ln w="28575" cmpd="sng">
          <a:solidFill>
            <a:schemeClr val="accent5"/>
          </a:solidFill>
          <a:tailEnd type="triangle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 sz="3200" dirty="0" smtClean="0">
            <a:solidFill>
              <a:srgbClr val="595959"/>
            </a:solidFill>
          </a:defRPr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 w="25400" cmpd="sng">
          <a:solidFill>
            <a:schemeClr val="tx1"/>
          </a:solidFill>
          <a:prstDash val="solid"/>
          <a:tailEnd type="non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English_ver.thmx</Template>
  <TotalTime>13502</TotalTime>
  <Words>3021</Words>
  <Application>Microsoft Macintosh PowerPoint</Application>
  <PresentationFormat>画面に合わせる (4:3)</PresentationFormat>
  <Paragraphs>820</Paragraphs>
  <Slides>41</Slides>
  <Notes>9</Notes>
  <HiddenSlides>10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41</vt:i4>
      </vt:variant>
    </vt:vector>
  </HeadingPairs>
  <TitlesOfParts>
    <vt:vector size="42" baseType="lpstr">
      <vt:lpstr>English_new</vt:lpstr>
      <vt:lpstr>Computing Left-Right Maximal Generic Words</vt:lpstr>
      <vt:lpstr>Characteristic String of Documents</vt:lpstr>
      <vt:lpstr>d-Right-Maximal Generic Words</vt:lpstr>
      <vt:lpstr>d-Right-Maximal Generic Words</vt:lpstr>
      <vt:lpstr>d-Right-Maximal Generic Words</vt:lpstr>
      <vt:lpstr>Generalized Suffix Tree (GST)</vt:lpstr>
      <vt:lpstr>Generalized Suffix Tree (GST)</vt:lpstr>
      <vt:lpstr>d-Right-Maximal Generic Words</vt:lpstr>
      <vt:lpstr>New Problem</vt:lpstr>
      <vt:lpstr>Our Contribution</vt:lpstr>
      <vt:lpstr>d-Left-Right-Maximal Generic Words</vt:lpstr>
      <vt:lpstr>_x0008_Main Idea</vt:lpstr>
      <vt:lpstr>_x0008_Main Idea</vt:lpstr>
      <vt:lpstr>Main Idea</vt:lpstr>
      <vt:lpstr>Main Idea</vt:lpstr>
      <vt:lpstr>Cand(REx)</vt:lpstr>
      <vt:lpstr>Non-answers</vt:lpstr>
      <vt:lpstr>Remove non-answers</vt:lpstr>
      <vt:lpstr>Remove non-answers</vt:lpstr>
      <vt:lpstr>Computing cand’(u)</vt:lpstr>
      <vt:lpstr>Segment Intersection Query Problem</vt:lpstr>
      <vt:lpstr>Computing cand’(u)</vt:lpstr>
      <vt:lpstr>Meaningful Right Extensions</vt:lpstr>
      <vt:lpstr>Conclusion</vt:lpstr>
      <vt:lpstr>Future Work</vt:lpstr>
      <vt:lpstr>PowerPoint プレゼンテーション</vt:lpstr>
      <vt:lpstr>About Cand’(REx)</vt:lpstr>
      <vt:lpstr>Duplicated Answers</vt:lpstr>
      <vt:lpstr>Checking P’s</vt:lpstr>
      <vt:lpstr>Checking P’s</vt:lpstr>
      <vt:lpstr>Checking P’s</vt:lpstr>
      <vt:lpstr>symbol</vt:lpstr>
      <vt:lpstr>具体例（案）</vt:lpstr>
      <vt:lpstr>d-Right-Maximal Generic Words</vt:lpstr>
      <vt:lpstr>Main Idea</vt:lpstr>
      <vt:lpstr>Generic Words</vt:lpstr>
      <vt:lpstr>Main Idea</vt:lpstr>
      <vt:lpstr>Answers</vt:lpstr>
      <vt:lpstr>Non-answers</vt:lpstr>
      <vt:lpstr>Non-answers</vt:lpstr>
      <vt:lpstr>PowerPoint プレゼンテーション</vt:lpstr>
    </vt:vector>
  </TitlesOfParts>
  <Company>kyushu-u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yuto nakashima</dc:creator>
  <cp:lastModifiedBy>yuto nakashima</cp:lastModifiedBy>
  <cp:revision>232</cp:revision>
  <cp:lastPrinted>2015-08-13T04:56:34Z</cp:lastPrinted>
  <dcterms:created xsi:type="dcterms:W3CDTF">2015-08-10T06:44:51Z</dcterms:created>
  <dcterms:modified xsi:type="dcterms:W3CDTF">2015-08-24T09:45:48Z</dcterms:modified>
</cp:coreProperties>
</file>