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26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8" r:id="rId16"/>
    <p:sldId id="270" r:id="rId17"/>
    <p:sldId id="279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BD9AE-B582-4A98-9ED6-B1C784B79408}" type="datetimeFigureOut">
              <a:rPr lang="fi-FI" smtClean="0"/>
              <a:t>24.8.2015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811367-C4DE-4E3F-A102-EE09661FE5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1138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811367-C4DE-4E3F-A102-EE09661FE5A4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6078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51602E-5221-4B97-B61E-ED4E0DF6B18C}" type="datetime1">
              <a:rPr lang="fi-FI" smtClean="0"/>
              <a:t>24.8.2015</a:t>
            </a:fld>
            <a:endParaRPr lang="fi-F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81674D-D30C-4FDD-B0F6-C30217AC59A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E69EBF-AE0A-41A8-883D-37BCFF81CE65}" type="datetime1">
              <a:rPr lang="fi-FI" smtClean="0"/>
              <a:t>24.8.2015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1674D-D30C-4FDD-B0F6-C30217AC59A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A45F28-3083-48EE-8328-368C90116214}" type="datetime1">
              <a:rPr lang="fi-FI" smtClean="0"/>
              <a:t>24.8.2015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1674D-D30C-4FDD-B0F6-C30217AC59A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84BD71-32FD-480B-AD7E-EFDF0DA3ED96}" type="datetime1">
              <a:rPr lang="fi-FI" smtClean="0"/>
              <a:t>24.8.2015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1674D-D30C-4FDD-B0F6-C30217AC59A6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0A9E1-82BF-4B07-AC37-26D5AE23402A}" type="datetime1">
              <a:rPr lang="fi-FI" smtClean="0"/>
              <a:t>24.8.2015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1674D-D30C-4FDD-B0F6-C30217AC59A6}" type="slidenum">
              <a:rPr lang="fi-FI" smtClean="0"/>
              <a:t>‹#›</a:t>
            </a:fld>
            <a:endParaRPr lang="fi-FI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361FCE-E341-4C9E-A0FD-A5C601C04999}" type="datetime1">
              <a:rPr lang="fi-FI" smtClean="0"/>
              <a:t>24.8.2015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1674D-D30C-4FDD-B0F6-C30217AC59A6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F90784-70EB-43AB-BF04-24E0A02C3929}" type="datetime1">
              <a:rPr lang="fi-FI" smtClean="0"/>
              <a:t>24.8.2015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1674D-D30C-4FDD-B0F6-C30217AC59A6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562AD2-6A0B-4FFB-9B15-18659BDCA72C}" type="datetime1">
              <a:rPr lang="fi-FI" smtClean="0"/>
              <a:t>24.8.2015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1674D-D30C-4FDD-B0F6-C30217AC59A6}" type="slidenum">
              <a:rPr lang="fi-FI" smtClean="0"/>
              <a:t>‹#›</a:t>
            </a:fld>
            <a:endParaRPr lang="fi-F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465E44-6F2A-4DD0-A1FF-4E2CB3261220}" type="datetime1">
              <a:rPr lang="fi-FI" smtClean="0"/>
              <a:t>24.8.2015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1674D-D30C-4FDD-B0F6-C30217AC59A6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1516CF5-4BDB-411A-91D3-133F37BFB6D9}" type="datetime1">
              <a:rPr lang="fi-FI" smtClean="0"/>
              <a:t>24.8.2015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81674D-D30C-4FDD-B0F6-C30217AC59A6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9E1695-2C98-48E5-BDE2-2DE2D7D9384F}" type="datetime1">
              <a:rPr lang="fi-FI" smtClean="0"/>
              <a:t>24.8.2015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81674D-D30C-4FDD-B0F6-C30217AC59A6}" type="slidenum">
              <a:rPr lang="fi-FI" smtClean="0"/>
              <a:t>‹#›</a:t>
            </a:fld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7B19696-ED25-4419-92AF-86A45ACB6478}" type="datetime1">
              <a:rPr lang="fi-FI" smtClean="0"/>
              <a:t>24.8.2015</a:t>
            </a:fld>
            <a:endParaRPr lang="fi-F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881674D-D30C-4FDD-B0F6-C30217AC59A6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Alternative Algorithms for</a:t>
            </a:r>
            <a:br>
              <a:rPr lang="fi-FI" dirty="0"/>
            </a:br>
            <a:r>
              <a:rPr lang="fi-FI" dirty="0"/>
              <a:t>Order-Preserving Matching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fi-FI" u="sng" dirty="0" smtClean="0"/>
              <a:t>Tamanna Chhabra</a:t>
            </a:r>
            <a:r>
              <a:rPr lang="fi-FI" dirty="0" smtClean="0"/>
              <a:t>,</a:t>
            </a:r>
            <a:r>
              <a:rPr lang="fi-FI" dirty="0"/>
              <a:t> M. Oguzhan </a:t>
            </a:r>
            <a:r>
              <a:rPr lang="fi-FI" dirty="0" smtClean="0"/>
              <a:t>Kulekci, </a:t>
            </a:r>
            <a:r>
              <a:rPr lang="fi-FI" dirty="0"/>
              <a:t>and Jorma </a:t>
            </a:r>
            <a:r>
              <a:rPr lang="fi-FI" dirty="0" smtClean="0"/>
              <a:t>Tarhio</a:t>
            </a:r>
          </a:p>
          <a:p>
            <a:pPr algn="l"/>
            <a:r>
              <a:rPr lang="fi-FI" dirty="0"/>
              <a:t>	</a:t>
            </a:r>
            <a:r>
              <a:rPr lang="fi-FI" dirty="0" smtClean="0"/>
              <a:t>             </a:t>
            </a:r>
            <a:r>
              <a:rPr lang="fi-FI" u="sng" dirty="0" smtClean="0"/>
              <a:t>Aalto University</a:t>
            </a:r>
          </a:p>
          <a:p>
            <a:r>
              <a:rPr lang="fi-FI" dirty="0" smtClean="0"/>
              <a:t>			       			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582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SIMD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the execution of multiple data on single instruction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 added sixteen new 128-bit registers known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XMM0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XMM15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 floating point numbers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could be handled at the same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time. 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AVX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support for 256-bit registers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known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YMM0 through YMM15.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SIMD(Single Instruction Multiple data)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117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aimed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perform this transformation quickly with SSE4.2 (streaming SIMD extensions) and AVX (Advanced Vector Extensions) instructions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Otherwise, approach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similar as is used in the OPMF algorithm. 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text is filtered and then verified using a checking routine.</a:t>
            </a:r>
            <a:endParaRPr lang="fi-FI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i-FI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Online Solutions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013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consecutive numbers in the pattern P = p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…p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compared pairwise. </a:t>
            </a:r>
          </a:p>
          <a:p>
            <a:pPr algn="just"/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achieved effectively by using the _mm_cmpgt_ps instruction.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ompares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packed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single precision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floating-point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values in the source operand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the destination operand. and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eturns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results of the comparison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destination operand.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Filtration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323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MOVMSK instruction ( mm128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movemask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()) is used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extracts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significant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bits from the packed single-precision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floating-point value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 a mask is obtained.</a:t>
            </a:r>
          </a:p>
          <a:p>
            <a:pPr algn="just"/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Thereafter a shift table is constructed which is initialized to m-1.</a:t>
            </a:r>
          </a:p>
          <a:p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 binary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4 -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set the size of the shift table delta to 16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i-FI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Contd.....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739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entry delta[x] is zero if x is the reverse of the last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gram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</a:t>
            </a:r>
            <a:r>
              <a:rPr lang="fi-FI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tested 4-gram is formed online with SIMD instructions in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same way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used for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each occurrence of P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only a match candidate, it should be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verified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i-FI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Contd.....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832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974150"/>
            <a:ext cx="8229600" cy="353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Computation of the shift table for mask = 11001 for P</a:t>
            </a:r>
            <a:r>
              <a:rPr lang="en-US" baseline="-25000" dirty="0"/>
              <a:t>0</a:t>
            </a:r>
            <a:r>
              <a:rPr lang="en-US" dirty="0"/>
              <a:t> = 10011</a:t>
            </a:r>
            <a:endParaRPr lang="fi-FI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40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I</a:t>
            </a:r>
            <a:r>
              <a:rPr lang="en-US" sz="2400" dirty="0" smtClean="0"/>
              <a:t>f </a:t>
            </a:r>
            <a:r>
              <a:rPr lang="en-US" sz="2400" dirty="0"/>
              <a:t>P = (</a:t>
            </a:r>
            <a:r>
              <a:rPr lang="en-US" sz="2400" dirty="0" smtClean="0"/>
              <a:t>15, 18, 20, </a:t>
            </a:r>
            <a:r>
              <a:rPr lang="en-US" sz="2400" dirty="0"/>
              <a:t>16) and T = (</a:t>
            </a:r>
            <a:r>
              <a:rPr lang="en-US" sz="2400" dirty="0" smtClean="0"/>
              <a:t>2, 4, 6, 1, 5, </a:t>
            </a:r>
            <a:r>
              <a:rPr lang="en-US" sz="2400" dirty="0"/>
              <a:t>3</a:t>
            </a:r>
            <a:r>
              <a:rPr lang="en-US" sz="2400" dirty="0" smtClean="0"/>
              <a:t>)</a:t>
            </a:r>
          </a:p>
          <a:p>
            <a:pPr algn="just"/>
            <a:r>
              <a:rPr lang="en-US" sz="2400" dirty="0"/>
              <a:t>T</a:t>
            </a:r>
            <a:r>
              <a:rPr lang="en-US" sz="2400" dirty="0" smtClean="0"/>
              <a:t>ransformed </a:t>
            </a:r>
            <a:r>
              <a:rPr lang="en-US" sz="2400" dirty="0"/>
              <a:t>pattern P</a:t>
            </a:r>
            <a:r>
              <a:rPr lang="en-US" sz="2400" baseline="-25000" dirty="0"/>
              <a:t>0</a:t>
            </a:r>
            <a:r>
              <a:rPr lang="en-US" sz="2400" dirty="0"/>
              <a:t> and T</a:t>
            </a:r>
            <a:r>
              <a:rPr lang="en-US" sz="2400" baseline="-25000" dirty="0"/>
              <a:t>0</a:t>
            </a:r>
            <a:r>
              <a:rPr lang="en-US" sz="2400" dirty="0"/>
              <a:t> are 110 and </a:t>
            </a:r>
            <a:r>
              <a:rPr lang="en-US" sz="2400" dirty="0" smtClean="0"/>
              <a:t>11010.</a:t>
            </a:r>
          </a:p>
          <a:p>
            <a:pPr algn="just"/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relative order of </a:t>
            </a:r>
            <a:r>
              <a:rPr lang="en-US" sz="2400" dirty="0" smtClean="0"/>
              <a:t>the numbers </a:t>
            </a:r>
            <a:r>
              <a:rPr lang="en-US" sz="2400" dirty="0"/>
              <a:t>is 0,2,3,1 in the pattern and 1,2,3,0 in the text.</a:t>
            </a:r>
            <a:endParaRPr lang="en-US" sz="2400" dirty="0" smtClean="0"/>
          </a:p>
          <a:p>
            <a:pPr algn="just"/>
            <a:r>
              <a:rPr lang="en-US" sz="2400" dirty="0"/>
              <a:t>The potential candidates obtained from the </a:t>
            </a:r>
            <a:r>
              <a:rPr lang="en-US" sz="2400" dirty="0" smtClean="0"/>
              <a:t>filtration phase are </a:t>
            </a:r>
            <a:r>
              <a:rPr lang="en-US" sz="2400" dirty="0"/>
              <a:t>traversed in accordance with the table r.</a:t>
            </a:r>
            <a:endParaRPr lang="fi-FI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Verification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73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800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&lt;=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[j]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Contd.....</a:t>
            </a:r>
            <a:endParaRPr lang="fi-FI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780928"/>
            <a:ext cx="6276975" cy="1654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25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Difference is that eight numbers can be compared simultaneously since it has 256 bit registers.</a:t>
            </a:r>
          </a:p>
          <a:p>
            <a:pPr algn="just"/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 is fast as compared to SSE4.2.</a:t>
            </a:r>
            <a:endParaRPr lang="fi-FI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Online solution using AVX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459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lso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enumerates the bitmaps but they are stored in the compressed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via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FM-index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attern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is transformed into 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bitmap P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same way as in OPMF.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is also encoded and an FM-index is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created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encoded text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ccurrences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transformed pattern P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found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within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compressed text.</a:t>
            </a:r>
            <a:endParaRPr lang="fi-FI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fi-FI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Offline Solution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048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 preserving matching has gained much attention lately.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String of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substrings in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text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have the same relative order and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the pattern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elative order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numerical order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numbers in the string.</a:t>
            </a:r>
            <a:endParaRPr lang="fi-FI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Order Preserving Matching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613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compared our new solutions with our earlier OPMF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SBNDM2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SBNDM4 algorithms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fi-FI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Experiments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81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81125" y="2339181"/>
            <a:ext cx="638175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Execution times of algorithms in seconds for random data</a:t>
            </a:r>
            <a:endParaRPr lang="fi-FI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718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Execution times of algorithms in 10 of milliseconds for Dow Jones data</a:t>
            </a:r>
            <a:endParaRPr lang="fi-FI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22</a:t>
            </a:fld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263" y="2352674"/>
            <a:ext cx="6467475" cy="2660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954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Introduced two online solutions and one offline solution.</a:t>
            </a:r>
          </a:p>
          <a:p>
            <a:pPr algn="just"/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experimental results proved that our solutions were the fastest irrespective of the data.</a:t>
            </a:r>
            <a:endParaRPr lang="fi-FI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Conclusuions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793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Rectangle 3"/>
          <p:cNvSpPr/>
          <p:nvPr/>
        </p:nvSpPr>
        <p:spPr>
          <a:xfrm>
            <a:off x="2101807" y="2967335"/>
            <a:ext cx="49403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THANK YOU!!!!!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785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Suppose P = (10, 22, 15, 30, 20, 18, 27) and T = (22, 85, 79, 24, 42, 27,62, 40, 32, 47, 69, 55, 25), then the relative order of P matches the substring u = (24, 42, 27, 62, 40, 32, 47) of T.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pattern P the relative order of the numbers is: 1, 5, 2, 7, 4, 3, 6.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means 10 is the smallest number in the string, 15 is the second smallest, 18 the third smallest and so on.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Similarly in the substring u of text T, 24 is the smallest number, 27 is the second smallest and so on.</a:t>
            </a:r>
            <a:endParaRPr lang="fi-FI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i-FI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Example of OPM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3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Example of OPM</a:t>
            </a:r>
            <a:endParaRPr lang="fi-FI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128379"/>
            <a:ext cx="7272808" cy="4003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659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= (22, 85, 79, 24, 42, 27,62, 40, 32, 47, 69, 55, 25)</a:t>
            </a:r>
          </a:p>
          <a:p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&lt;=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aseline="-25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[j]</a:t>
            </a:r>
          </a:p>
          <a:p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Example of OPM</a:t>
            </a:r>
            <a:endParaRPr lang="fi-FI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068960"/>
            <a:ext cx="6276975" cy="136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655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Kubica et al. and Kim et al. have presented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 based on the KMP algorithm.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the solutions were linear.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Later, Cho et al. demonstrated that the bad character heuristic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works.</a:t>
            </a:r>
          </a:p>
          <a:p>
            <a:pPr algn="just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i-FI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Previous Solutions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034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BMH approach is based on the bad character rule applied to q-grams, i.e. strings of q characters. 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q-gram is treated as a single character to make shifts longer. 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large amount of text can be skipped for long patterns, and the algorithm is  sublinear on the average. 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irst sublinear solution for order-preserving matching.</a:t>
            </a:r>
            <a:endParaRPr lang="fi-FI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i-FI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Previous Solutions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223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same time,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Belazzougui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derived 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optimal algorithm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is sublinear on average.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Chhabra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Tarhio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presented another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sublinear average-case solution based 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filtration.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Faster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practice than the previous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 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will refer to this solution as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OPMF.</a:t>
            </a:r>
          </a:p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Crochemore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al.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offline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fi-FI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indexing.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Previous Solutions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436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new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online solutions utilizing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SIMD (single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instruction, multiple data)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one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offline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based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fi-FI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FM-index.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OPMF algorithm is based on computing a transformed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 and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by creating their respective bitmaps where a 1 bit means 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successive element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greater than the current one and a 0 bit means the opposite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Our solutions</a:t>
            </a: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1674D-D30C-4FDD-B0F6-C30217AC59A6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521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456</TotalTime>
  <Words>1032</Words>
  <Application>Microsoft Office PowerPoint</Application>
  <PresentationFormat>On-screen Show (4:3)</PresentationFormat>
  <Paragraphs>106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Concourse</vt:lpstr>
      <vt:lpstr>Alternative Algorithms for Order-Preserving Matching</vt:lpstr>
      <vt:lpstr>Order Preserving Matching</vt:lpstr>
      <vt:lpstr>Example of OPM</vt:lpstr>
      <vt:lpstr>Example of OPM</vt:lpstr>
      <vt:lpstr>Example of OPM</vt:lpstr>
      <vt:lpstr>Previous Solutions</vt:lpstr>
      <vt:lpstr>Previous Solutions</vt:lpstr>
      <vt:lpstr>Previous Solutions</vt:lpstr>
      <vt:lpstr>Our solutions</vt:lpstr>
      <vt:lpstr>SIMD(Single Instruction Multiple data)</vt:lpstr>
      <vt:lpstr>Online Solutions</vt:lpstr>
      <vt:lpstr>Filtration</vt:lpstr>
      <vt:lpstr>Contd.....</vt:lpstr>
      <vt:lpstr>Contd.....</vt:lpstr>
      <vt:lpstr>Computation of the shift table for mask = 11001 for P0 = 10011</vt:lpstr>
      <vt:lpstr>Verification</vt:lpstr>
      <vt:lpstr>Contd.....</vt:lpstr>
      <vt:lpstr>Online solution using AVX</vt:lpstr>
      <vt:lpstr>Offline Solution</vt:lpstr>
      <vt:lpstr>Experiments</vt:lpstr>
      <vt:lpstr>Execution times of algorithms in seconds for random data</vt:lpstr>
      <vt:lpstr>Execution times of algorithms in 10 of milliseconds for Dow Jones data</vt:lpstr>
      <vt:lpstr>Conclusuions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 Algorithms for Order-Preserving Matching</dc:title>
  <dc:creator>Tamanna Chhabra</dc:creator>
  <cp:lastModifiedBy>Tamanna Chhabra</cp:lastModifiedBy>
  <cp:revision>77</cp:revision>
  <dcterms:created xsi:type="dcterms:W3CDTF">2015-08-12T09:51:17Z</dcterms:created>
  <dcterms:modified xsi:type="dcterms:W3CDTF">2015-08-24T11:30:30Z</dcterms:modified>
</cp:coreProperties>
</file>