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61" r:id="rId1"/>
  </p:sldMasterIdLst>
  <p:notesMasterIdLst>
    <p:notesMasterId r:id="rId21"/>
  </p:notesMasterIdLst>
  <p:handoutMasterIdLst>
    <p:handoutMasterId r:id="rId22"/>
  </p:handoutMasterIdLst>
  <p:sldIdLst>
    <p:sldId id="256" r:id="rId2"/>
    <p:sldId id="352" r:id="rId3"/>
    <p:sldId id="343" r:id="rId4"/>
    <p:sldId id="396" r:id="rId5"/>
    <p:sldId id="397" r:id="rId6"/>
    <p:sldId id="346" r:id="rId7"/>
    <p:sldId id="388" r:id="rId8"/>
    <p:sldId id="387" r:id="rId9"/>
    <p:sldId id="380" r:id="rId10"/>
    <p:sldId id="381" r:id="rId11"/>
    <p:sldId id="382" r:id="rId12"/>
    <p:sldId id="383" r:id="rId13"/>
    <p:sldId id="384" r:id="rId14"/>
    <p:sldId id="391" r:id="rId15"/>
    <p:sldId id="392" r:id="rId16"/>
    <p:sldId id="393" r:id="rId17"/>
    <p:sldId id="374" r:id="rId18"/>
    <p:sldId id="376" r:id="rId19"/>
    <p:sldId id="258" r:id="rId2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7F09"/>
    <a:srgbClr val="FDFD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89" d="100"/>
          <a:sy n="89" d="100"/>
        </p:scale>
        <p:origin x="1123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8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C75279-B49C-48E8-B79B-DC935B7B53FF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809EF1-A1A1-4483-A783-6D07277C0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89299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667C3A0-A700-4CDA-81AD-340E70193208}" type="datetimeFigureOut">
              <a:rPr lang="en-US" smtClean="0"/>
              <a:pPr/>
              <a:t>10/16/2015</a:t>
            </a:fld>
            <a:endParaRPr lang="en-US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25D53FD1-B07A-487A-BD63-6CA163AC81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2143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53FD1-B07A-487A-BD63-6CA163AC81F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0029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Overhead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53FD1-B07A-487A-BD63-6CA163AC81F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351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53FD1-B07A-487A-BD63-6CA163AC81F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7344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53FD1-B07A-487A-BD63-6CA163AC81F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539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57E7C7A-3F9B-4E60-917E-016E2D7E1515}" type="datetime1">
              <a:rPr lang="en-US" smtClean="0"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PSC-August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F5F91-A7D3-4290-BF23-F63818F57BC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1256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92304-A59A-4B3E-813E-2AC1E6354340}" type="datetime1">
              <a:rPr lang="en-US" smtClean="0"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PSC-August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F5F91-A7D3-4290-BF23-F63818F57B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094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3FFF-6A96-4549-89D1-74B424B4AABB}" type="datetime1">
              <a:rPr lang="en-US" smtClean="0"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PSC-August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F5F91-A7D3-4290-BF23-F63818F57BC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1990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034B-497B-4BD9-A794-3C2B8FCE377B}" type="datetime1">
              <a:rPr lang="en-US" smtClean="0"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PSC-August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F5F91-A7D3-4290-BF23-F63818F57B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351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1D16F-B431-4B6A-96CE-7B0C54E56CE3}" type="datetime1">
              <a:rPr lang="en-US" smtClean="0"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PSC-August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F5F91-A7D3-4290-BF23-F63818F57BC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145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B8C04-8B2A-4006-99A4-1BB184E112DE}" type="datetime1">
              <a:rPr lang="en-US" smtClean="0"/>
              <a:t>10/16/2015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PSC-August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F5F91-A7D3-4290-BF23-F63818F57B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043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F27F9-ABED-4CD6-8EEE-08661D72879F}" type="datetime1">
              <a:rPr lang="en-US" smtClean="0"/>
              <a:t>10/16/2015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PSC-August 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F5F91-A7D3-4290-BF23-F63818F57B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735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1D224-73EA-44B4-AAF7-12A71B3CF57D}" type="datetime1">
              <a:rPr lang="en-US" smtClean="0"/>
              <a:t>10/16/2015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PSC-August 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F5F91-A7D3-4290-BF23-F63818F57B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53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665D-8972-4933-8F7A-750A36A1B27C}" type="datetime1">
              <a:rPr lang="en-US" smtClean="0"/>
              <a:t>10/16/2015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PSC-August 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F5F91-A7D3-4290-BF23-F63818F57B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248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D3C68-64E4-438A-84F7-32368694246F}" type="datetime1">
              <a:rPr lang="en-US" smtClean="0"/>
              <a:t>10/16/2015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PSC-August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F5F91-A7D3-4290-BF23-F63818F57B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573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679C-5FC0-4C2E-8CF6-99C6AF49E573}" type="datetime1">
              <a:rPr lang="en-US" smtClean="0"/>
              <a:t>10/16/2015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PSC-August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F5F91-A7D3-4290-BF23-F63818F57BC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3297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18871FB-7CAC-44E5-95F0-4B757AB3302E}" type="datetime1">
              <a:rPr lang="en-US" smtClean="0"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 smtClean="0"/>
              <a:t>PSC-August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53F5F91-A7D3-4290-BF23-F63818F57BC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776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62" r:id="rId1"/>
    <p:sldLayoutId id="2147484463" r:id="rId2"/>
    <p:sldLayoutId id="2147484464" r:id="rId3"/>
    <p:sldLayoutId id="2147484465" r:id="rId4"/>
    <p:sldLayoutId id="2147484466" r:id="rId5"/>
    <p:sldLayoutId id="2147484467" r:id="rId6"/>
    <p:sldLayoutId id="2147484468" r:id="rId7"/>
    <p:sldLayoutId id="2147484469" r:id="rId8"/>
    <p:sldLayoutId id="2147484470" r:id="rId9"/>
    <p:sldLayoutId id="2147484471" r:id="rId10"/>
    <p:sldLayoutId id="2147484472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342900" y="5206320"/>
            <a:ext cx="5829300" cy="146304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Enhanced Extraction from Huffman encoded files</a:t>
            </a:r>
            <a:endParaRPr lang="en-US" sz="32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540544" y="3501008"/>
            <a:ext cx="8062912" cy="2500330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3600" b="1" dirty="0" smtClean="0">
                <a:solidFill>
                  <a:schemeClr val="tx1"/>
                </a:solidFill>
              </a:rPr>
              <a:t>Shmuel T. Klein                Dana </a:t>
            </a:r>
            <a:r>
              <a:rPr lang="en-US" sz="3600" b="1" dirty="0" err="1" smtClean="0">
                <a:solidFill>
                  <a:schemeClr val="tx1"/>
                </a:solidFill>
              </a:rPr>
              <a:t>Shapira</a:t>
            </a:r>
            <a:endParaRPr lang="en-US" sz="3600" b="1" dirty="0" smtClean="0">
              <a:solidFill>
                <a:schemeClr val="tx1"/>
              </a:solidFill>
            </a:endParaRPr>
          </a:p>
          <a:p>
            <a:pPr algn="ctr">
              <a:lnSpc>
                <a:spcPct val="80000"/>
              </a:lnSpc>
            </a:pPr>
            <a:endParaRPr lang="en-US" sz="3200" b="1" dirty="0" smtClean="0">
              <a:solidFill>
                <a:schemeClr val="tx1"/>
              </a:solidFill>
            </a:endParaRPr>
          </a:p>
          <a:p>
            <a:pPr algn="l">
              <a:lnSpc>
                <a:spcPct val="80000"/>
              </a:lnSpc>
            </a:pPr>
            <a:r>
              <a:rPr lang="en-US" sz="3200" b="1" dirty="0" smtClean="0">
                <a:solidFill>
                  <a:schemeClr val="tx1"/>
                </a:solidFill>
              </a:rPr>
              <a:t>  </a:t>
            </a:r>
            <a:r>
              <a:rPr lang="en-US" sz="2800" b="1" dirty="0" smtClean="0">
                <a:solidFill>
                  <a:schemeClr val="tx1"/>
                </a:solidFill>
              </a:rPr>
              <a:t>Bar </a:t>
            </a:r>
            <a:r>
              <a:rPr lang="en-US" sz="2800" b="1" dirty="0" err="1" smtClean="0">
                <a:solidFill>
                  <a:schemeClr val="tx1"/>
                </a:solidFill>
              </a:rPr>
              <a:t>Ilan</a:t>
            </a:r>
            <a:r>
              <a:rPr lang="en-US" sz="2800" b="1" dirty="0" smtClean="0">
                <a:solidFill>
                  <a:schemeClr val="tx1"/>
                </a:solidFill>
              </a:rPr>
              <a:t> University         	       Ariel University    				</a:t>
            </a:r>
          </a:p>
          <a:p>
            <a:pPr algn="l">
              <a:lnSpc>
                <a:spcPct val="80000"/>
              </a:lnSpc>
            </a:pPr>
            <a:r>
              <a:rPr lang="en-US" sz="2800" b="1" dirty="0" smtClean="0">
                <a:solidFill>
                  <a:schemeClr val="tx1"/>
                </a:solidFill>
              </a:rPr>
              <a:t>			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PSC-August 2015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6326804"/>
            <a:ext cx="774259" cy="4145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Extract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78952" y="2073037"/>
            <a:ext cx="6521337" cy="452431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extract(V,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cw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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	while v is not a leaf 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		if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  <a:sym typeface="Symbol"/>
              </a:rPr>
              <a:t>B</a:t>
            </a:r>
            <a:r>
              <a:rPr lang="en-US" sz="2400" b="1" baseline="-25000" dirty="0" err="1" smtClean="0">
                <a:latin typeface="Courier New" pitchFamily="49" charset="0"/>
                <a:cs typeface="Courier New" pitchFamily="49" charset="0"/>
                <a:sym typeface="Symbol"/>
              </a:rPr>
              <a:t>v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[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  <a:sym typeface="Symbol"/>
              </a:rPr>
              <a:t>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] = 0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			v       left(v)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		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  <a:sym typeface="Symbol"/>
              </a:rPr>
              <a:t>cw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	   cw0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		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  <a:sym typeface="Symbol"/>
              </a:rPr>
              <a:t>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       rank</a:t>
            </a:r>
            <a:r>
              <a:rPr lang="en-US" sz="2400" b="1" baseline="-25000" dirty="0" smtClean="0">
                <a:latin typeface="Courier New" pitchFamily="49" charset="0"/>
                <a:cs typeface="Courier New" pitchFamily="49" charset="0"/>
                <a:sym typeface="Symbol"/>
              </a:rPr>
              <a:t>0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  <a:sym typeface="Symbol"/>
              </a:rPr>
              <a:t>B</a:t>
            </a:r>
            <a:r>
              <a:rPr lang="en-US" sz="2400" b="1" baseline="-25000" dirty="0" err="1" smtClean="0">
                <a:latin typeface="Courier New" pitchFamily="49" charset="0"/>
                <a:cs typeface="Courier New" pitchFamily="49" charset="0"/>
                <a:sym typeface="Symbol"/>
              </a:rPr>
              <a:t>v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,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  <a:sym typeface="Symbol"/>
              </a:rPr>
              <a:t>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)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		else 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			v       right(v)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		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  <a:sym typeface="Symbol"/>
              </a:rPr>
              <a:t>cw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	</a:t>
            </a:r>
            <a:r>
              <a:rPr lang="en-US" sz="2400" b="1" dirty="0">
                <a:latin typeface="Courier New" pitchFamily="49" charset="0"/>
                <a:cs typeface="Courier New" pitchFamily="49" charset="0"/>
                <a:sym typeface="Symbol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  cw1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		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  <a:sym typeface="Symbol"/>
              </a:rPr>
              <a:t>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 	   rank</a:t>
            </a:r>
            <a:r>
              <a:rPr lang="en-US" sz="2400" b="1" baseline="-25000" dirty="0" smtClean="0">
                <a:latin typeface="Courier New" pitchFamily="49" charset="0"/>
                <a:cs typeface="Courier New" pitchFamily="49" charset="0"/>
                <a:sym typeface="Symbol"/>
              </a:rPr>
              <a:t>1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  <a:sym typeface="Symbol"/>
              </a:rPr>
              <a:t>B</a:t>
            </a:r>
            <a:r>
              <a:rPr lang="en-US" sz="2400" b="1" baseline="-25000" dirty="0" err="1" smtClean="0">
                <a:latin typeface="Courier New" pitchFamily="49" charset="0"/>
                <a:cs typeface="Courier New" pitchFamily="49" charset="0"/>
                <a:sym typeface="Symbol"/>
              </a:rPr>
              <a:t>v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,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  <a:sym typeface="Symbol"/>
              </a:rPr>
              <a:t>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)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return </a:t>
            </a:r>
            <a:r>
              <a:rPr lang="en-US" sz="2400" b="1" dirty="0" smtClean="0">
                <a:latin typeface="Brush Script MT" panose="03060802040406070304" pitchFamily="66" charset="0"/>
                <a:cs typeface="Courier New" pitchFamily="49" charset="0"/>
                <a:sym typeface="Symbol"/>
              </a:rPr>
              <a:t>D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  <a:sym typeface="Symbol"/>
              </a:rPr>
              <a:t>cw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)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555776" y="2649101"/>
            <a:ext cx="792088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4139952" y="3801229"/>
            <a:ext cx="792088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139952" y="4521309"/>
            <a:ext cx="792088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139952" y="4161269"/>
            <a:ext cx="792088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139952" y="5241389"/>
            <a:ext cx="792088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139952" y="5601429"/>
            <a:ext cx="792088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139952" y="5961469"/>
            <a:ext cx="792088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6326804"/>
            <a:ext cx="774259" cy="414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05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cap="none" spc="0" dirty="0">
                <a:ln w="6350">
                  <a:solidFill>
                    <a:schemeClr val="accent1">
                      <a:shade val="43000"/>
                    </a:schemeClr>
                  </a:solidFill>
                </a:ln>
              </a:rPr>
              <a:t>SKELETON HUFFMAN TREE </a:t>
            </a:r>
            <a:endParaRPr lang="en-US" dirty="0"/>
          </a:p>
        </p:txBody>
      </p:sp>
      <p:cxnSp>
        <p:nvCxnSpPr>
          <p:cNvPr id="5" name="מחבר ישר 18"/>
          <p:cNvCxnSpPr>
            <a:stCxn id="23" idx="2"/>
            <a:endCxn id="7" idx="0"/>
          </p:cNvCxnSpPr>
          <p:nvPr/>
        </p:nvCxnSpPr>
        <p:spPr>
          <a:xfrm flipH="1">
            <a:off x="5584102" y="4685267"/>
            <a:ext cx="860106" cy="40530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מחבר ישר 20"/>
          <p:cNvCxnSpPr>
            <a:stCxn id="23" idx="6"/>
            <a:endCxn id="33" idx="0"/>
          </p:cNvCxnSpPr>
          <p:nvPr/>
        </p:nvCxnSpPr>
        <p:spPr>
          <a:xfrm>
            <a:off x="6729960" y="4685267"/>
            <a:ext cx="873786" cy="3961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אליפסה 47"/>
          <p:cNvSpPr/>
          <p:nvPr/>
        </p:nvSpPr>
        <p:spPr>
          <a:xfrm>
            <a:off x="5441226" y="5090576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מחבר ישר 50"/>
          <p:cNvCxnSpPr>
            <a:stCxn id="7" idx="3"/>
            <a:endCxn id="10" idx="0"/>
          </p:cNvCxnSpPr>
          <p:nvPr/>
        </p:nvCxnSpPr>
        <p:spPr>
          <a:xfrm rot="5400000">
            <a:off x="5119756" y="5298762"/>
            <a:ext cx="327599" cy="3990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מחבר ישר 51"/>
          <p:cNvCxnSpPr>
            <a:stCxn id="7" idx="5"/>
            <a:endCxn id="13" idx="0"/>
          </p:cNvCxnSpPr>
          <p:nvPr/>
        </p:nvCxnSpPr>
        <p:spPr>
          <a:xfrm rot="16200000" flipH="1">
            <a:off x="5720850" y="5298761"/>
            <a:ext cx="327599" cy="3990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אליפסה 61"/>
          <p:cNvSpPr/>
          <p:nvPr/>
        </p:nvSpPr>
        <p:spPr>
          <a:xfrm>
            <a:off x="4941160" y="5662080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אליפסה 64"/>
          <p:cNvSpPr/>
          <p:nvPr/>
        </p:nvSpPr>
        <p:spPr>
          <a:xfrm>
            <a:off x="4655408" y="6233584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מחבר ישר 67"/>
          <p:cNvCxnSpPr>
            <a:stCxn id="10" idx="3"/>
            <a:endCxn id="11" idx="0"/>
          </p:cNvCxnSpPr>
          <p:nvPr/>
        </p:nvCxnSpPr>
        <p:spPr>
          <a:xfrm rot="5400000">
            <a:off x="4726847" y="5977423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אליפסה 77"/>
          <p:cNvSpPr/>
          <p:nvPr/>
        </p:nvSpPr>
        <p:spPr>
          <a:xfrm>
            <a:off x="5941292" y="5662080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אליפסה 78"/>
          <p:cNvSpPr/>
          <p:nvPr/>
        </p:nvSpPr>
        <p:spPr>
          <a:xfrm>
            <a:off x="6227044" y="6233584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אליפסה 96"/>
          <p:cNvSpPr/>
          <p:nvPr/>
        </p:nvSpPr>
        <p:spPr>
          <a:xfrm>
            <a:off x="5655540" y="6233584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מחבר ישר 101"/>
          <p:cNvCxnSpPr>
            <a:stCxn id="13" idx="3"/>
            <a:endCxn id="15" idx="0"/>
          </p:cNvCxnSpPr>
          <p:nvPr/>
        </p:nvCxnSpPr>
        <p:spPr>
          <a:xfrm rot="5400000">
            <a:off x="5726979" y="5977423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מחבר ישר 102"/>
          <p:cNvCxnSpPr>
            <a:stCxn id="13" idx="5"/>
            <a:endCxn id="14" idx="0"/>
          </p:cNvCxnSpPr>
          <p:nvPr/>
        </p:nvCxnSpPr>
        <p:spPr>
          <a:xfrm rot="16200000" flipH="1">
            <a:off x="6113759" y="5977422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אליפסה 78"/>
          <p:cNvSpPr/>
          <p:nvPr/>
        </p:nvSpPr>
        <p:spPr>
          <a:xfrm>
            <a:off x="5168870" y="6270583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מחבר ישר 102"/>
          <p:cNvCxnSpPr>
            <a:stCxn id="10" idx="5"/>
            <a:endCxn id="18" idx="0"/>
          </p:cNvCxnSpPr>
          <p:nvPr/>
        </p:nvCxnSpPr>
        <p:spPr>
          <a:xfrm>
            <a:off x="5185065" y="5905985"/>
            <a:ext cx="126681" cy="3645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אליפסה 1"/>
          <p:cNvSpPr/>
          <p:nvPr/>
        </p:nvSpPr>
        <p:spPr>
          <a:xfrm>
            <a:off x="4862312" y="3822311"/>
            <a:ext cx="285752" cy="285752"/>
          </a:xfrm>
          <a:prstGeom prst="ellipse">
            <a:avLst/>
          </a:prstGeom>
          <a:solidFill>
            <a:schemeClr val="accent3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ln>
                <a:solidFill>
                  <a:schemeClr val="tx1"/>
                </a:solidFill>
              </a:ln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מחבר ישר 18"/>
          <p:cNvCxnSpPr>
            <a:stCxn id="20" idx="3"/>
            <a:endCxn id="24" idx="0"/>
          </p:cNvCxnSpPr>
          <p:nvPr/>
        </p:nvCxnSpPr>
        <p:spPr>
          <a:xfrm flipH="1">
            <a:off x="3709044" y="4066216"/>
            <a:ext cx="1195115" cy="476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מחבר ישר 20"/>
          <p:cNvCxnSpPr>
            <a:stCxn id="20" idx="5"/>
            <a:endCxn id="23" idx="0"/>
          </p:cNvCxnSpPr>
          <p:nvPr/>
        </p:nvCxnSpPr>
        <p:spPr>
          <a:xfrm>
            <a:off x="5106217" y="4066216"/>
            <a:ext cx="1480867" cy="476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אליפסה 105"/>
          <p:cNvSpPr/>
          <p:nvPr/>
        </p:nvSpPr>
        <p:spPr>
          <a:xfrm>
            <a:off x="6444208" y="4542391"/>
            <a:ext cx="285752" cy="285752"/>
          </a:xfrm>
          <a:prstGeom prst="ellipse">
            <a:avLst/>
          </a:prstGeom>
          <a:solidFill>
            <a:schemeClr val="accent3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" name="אליפסה 47"/>
          <p:cNvSpPr/>
          <p:nvPr/>
        </p:nvSpPr>
        <p:spPr>
          <a:xfrm>
            <a:off x="3566168" y="4542391"/>
            <a:ext cx="285752" cy="285752"/>
          </a:xfrm>
          <a:prstGeom prst="ellipse">
            <a:avLst/>
          </a:prstGeom>
          <a:solidFill>
            <a:schemeClr val="accent3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מחבר ישר 50"/>
          <p:cNvCxnSpPr>
            <a:stCxn id="24" idx="3"/>
            <a:endCxn id="27" idx="0"/>
          </p:cNvCxnSpPr>
          <p:nvPr/>
        </p:nvCxnSpPr>
        <p:spPr>
          <a:xfrm flipH="1">
            <a:off x="3274716" y="4786296"/>
            <a:ext cx="333299" cy="32531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מחבר ישר 51"/>
          <p:cNvCxnSpPr>
            <a:stCxn id="24" idx="5"/>
            <a:endCxn id="28" idx="0"/>
          </p:cNvCxnSpPr>
          <p:nvPr/>
        </p:nvCxnSpPr>
        <p:spPr>
          <a:xfrm>
            <a:off x="3810073" y="4786296"/>
            <a:ext cx="464775" cy="32531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אליפסה 61"/>
          <p:cNvSpPr/>
          <p:nvPr/>
        </p:nvSpPr>
        <p:spPr>
          <a:xfrm>
            <a:off x="3131840" y="5111615"/>
            <a:ext cx="285752" cy="285752"/>
          </a:xfrm>
          <a:prstGeom prst="ellipse">
            <a:avLst/>
          </a:prstGeom>
          <a:solidFill>
            <a:schemeClr val="accent3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8" name="אליפסה 77"/>
          <p:cNvSpPr/>
          <p:nvPr/>
        </p:nvSpPr>
        <p:spPr>
          <a:xfrm>
            <a:off x="4131972" y="5111615"/>
            <a:ext cx="285752" cy="285752"/>
          </a:xfrm>
          <a:prstGeom prst="ellipse">
            <a:avLst/>
          </a:prstGeom>
          <a:solidFill>
            <a:schemeClr val="accent3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9" name="אליפסה 78"/>
          <p:cNvSpPr/>
          <p:nvPr/>
        </p:nvSpPr>
        <p:spPr>
          <a:xfrm>
            <a:off x="4417724" y="5683119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אליפסה 96"/>
          <p:cNvSpPr/>
          <p:nvPr/>
        </p:nvSpPr>
        <p:spPr>
          <a:xfrm>
            <a:off x="3846220" y="5683119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" name="מחבר ישר 101"/>
          <p:cNvCxnSpPr>
            <a:stCxn id="28" idx="3"/>
            <a:endCxn id="30" idx="0"/>
          </p:cNvCxnSpPr>
          <p:nvPr/>
        </p:nvCxnSpPr>
        <p:spPr>
          <a:xfrm rot="5400000">
            <a:off x="3917659" y="5426958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מחבר ישר 102"/>
          <p:cNvCxnSpPr>
            <a:stCxn id="28" idx="5"/>
            <a:endCxn id="29" idx="0"/>
          </p:cNvCxnSpPr>
          <p:nvPr/>
        </p:nvCxnSpPr>
        <p:spPr>
          <a:xfrm rot="16200000" flipH="1">
            <a:off x="4304439" y="5426957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אליפסה 47"/>
          <p:cNvSpPr/>
          <p:nvPr/>
        </p:nvSpPr>
        <p:spPr>
          <a:xfrm>
            <a:off x="7460870" y="5081456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4" name="מחבר ישר 50"/>
          <p:cNvCxnSpPr>
            <a:stCxn id="33" idx="3"/>
            <a:endCxn id="36" idx="0"/>
          </p:cNvCxnSpPr>
          <p:nvPr/>
        </p:nvCxnSpPr>
        <p:spPr>
          <a:xfrm rot="5400000">
            <a:off x="7139400" y="5289642"/>
            <a:ext cx="327599" cy="3990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מחבר ישר 51"/>
          <p:cNvCxnSpPr>
            <a:stCxn id="33" idx="5"/>
            <a:endCxn id="39" idx="0"/>
          </p:cNvCxnSpPr>
          <p:nvPr/>
        </p:nvCxnSpPr>
        <p:spPr>
          <a:xfrm rot="16200000" flipH="1">
            <a:off x="7740494" y="5289641"/>
            <a:ext cx="327599" cy="3990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אליפסה 61"/>
          <p:cNvSpPr/>
          <p:nvPr/>
        </p:nvSpPr>
        <p:spPr>
          <a:xfrm>
            <a:off x="6960804" y="5652960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אליפסה 64"/>
          <p:cNvSpPr/>
          <p:nvPr/>
        </p:nvSpPr>
        <p:spPr>
          <a:xfrm>
            <a:off x="6675052" y="6224464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8" name="מחבר ישר 67"/>
          <p:cNvCxnSpPr>
            <a:stCxn id="36" idx="3"/>
            <a:endCxn id="37" idx="0"/>
          </p:cNvCxnSpPr>
          <p:nvPr/>
        </p:nvCxnSpPr>
        <p:spPr>
          <a:xfrm rot="5400000">
            <a:off x="6746491" y="5968303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אליפסה 77"/>
          <p:cNvSpPr/>
          <p:nvPr/>
        </p:nvSpPr>
        <p:spPr>
          <a:xfrm>
            <a:off x="7960936" y="5652960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אליפסה 78"/>
          <p:cNvSpPr/>
          <p:nvPr/>
        </p:nvSpPr>
        <p:spPr>
          <a:xfrm>
            <a:off x="8246688" y="6224464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אליפסה 96"/>
          <p:cNvSpPr/>
          <p:nvPr/>
        </p:nvSpPr>
        <p:spPr>
          <a:xfrm>
            <a:off x="7675184" y="6224464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2" name="מחבר ישר 101"/>
          <p:cNvCxnSpPr>
            <a:stCxn id="39" idx="3"/>
            <a:endCxn id="41" idx="0"/>
          </p:cNvCxnSpPr>
          <p:nvPr/>
        </p:nvCxnSpPr>
        <p:spPr>
          <a:xfrm rot="5400000">
            <a:off x="7746623" y="5968303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מחבר ישר 102"/>
          <p:cNvCxnSpPr>
            <a:stCxn id="39" idx="5"/>
            <a:endCxn id="40" idx="0"/>
          </p:cNvCxnSpPr>
          <p:nvPr/>
        </p:nvCxnSpPr>
        <p:spPr>
          <a:xfrm rot="16200000" flipH="1">
            <a:off x="8133403" y="5968302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אליפסה 78"/>
          <p:cNvSpPr/>
          <p:nvPr/>
        </p:nvSpPr>
        <p:spPr>
          <a:xfrm>
            <a:off x="7188514" y="6261463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5" name="מחבר ישר 102"/>
          <p:cNvCxnSpPr>
            <a:stCxn id="36" idx="5"/>
            <a:endCxn id="44" idx="0"/>
          </p:cNvCxnSpPr>
          <p:nvPr/>
        </p:nvCxnSpPr>
        <p:spPr>
          <a:xfrm>
            <a:off x="7204709" y="5896865"/>
            <a:ext cx="126681" cy="3645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אליפסה 1"/>
          <p:cNvSpPr/>
          <p:nvPr/>
        </p:nvSpPr>
        <p:spPr>
          <a:xfrm>
            <a:off x="3206128" y="3039343"/>
            <a:ext cx="285752" cy="285752"/>
          </a:xfrm>
          <a:prstGeom prst="ellipse">
            <a:avLst/>
          </a:prstGeom>
          <a:solidFill>
            <a:schemeClr val="accent3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ln>
                <a:solidFill>
                  <a:schemeClr val="tx1"/>
                </a:solidFill>
              </a:ln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7" name="מחבר ישר 18"/>
          <p:cNvCxnSpPr>
            <a:stCxn id="46" idx="3"/>
            <a:endCxn id="49" idx="0"/>
          </p:cNvCxnSpPr>
          <p:nvPr/>
        </p:nvCxnSpPr>
        <p:spPr>
          <a:xfrm flipH="1">
            <a:off x="1908844" y="3283248"/>
            <a:ext cx="1339131" cy="54818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מחבר ישר 20"/>
          <p:cNvCxnSpPr>
            <a:stCxn id="46" idx="5"/>
            <a:endCxn id="20" idx="1"/>
          </p:cNvCxnSpPr>
          <p:nvPr/>
        </p:nvCxnSpPr>
        <p:spPr>
          <a:xfrm>
            <a:off x="3450033" y="3283248"/>
            <a:ext cx="1454126" cy="58091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אליפסה 47"/>
          <p:cNvSpPr/>
          <p:nvPr/>
        </p:nvSpPr>
        <p:spPr>
          <a:xfrm>
            <a:off x="1765968" y="3831431"/>
            <a:ext cx="285752" cy="285752"/>
          </a:xfrm>
          <a:prstGeom prst="ellipse">
            <a:avLst/>
          </a:prstGeom>
          <a:solidFill>
            <a:schemeClr val="accent3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0" name="מחבר ישר 50"/>
          <p:cNvCxnSpPr>
            <a:stCxn id="49" idx="3"/>
            <a:endCxn id="52" idx="0"/>
          </p:cNvCxnSpPr>
          <p:nvPr/>
        </p:nvCxnSpPr>
        <p:spPr>
          <a:xfrm flipH="1">
            <a:off x="1474516" y="4075336"/>
            <a:ext cx="333299" cy="47161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מחבר ישר 51"/>
          <p:cNvCxnSpPr>
            <a:stCxn id="49" idx="5"/>
            <a:endCxn id="53" idx="0"/>
          </p:cNvCxnSpPr>
          <p:nvPr/>
        </p:nvCxnSpPr>
        <p:spPr>
          <a:xfrm>
            <a:off x="2009873" y="4075336"/>
            <a:ext cx="464775" cy="47161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אליפסה 61"/>
          <p:cNvSpPr/>
          <p:nvPr/>
        </p:nvSpPr>
        <p:spPr>
          <a:xfrm>
            <a:off x="1331640" y="4546951"/>
            <a:ext cx="285752" cy="285752"/>
          </a:xfrm>
          <a:prstGeom prst="ellipse">
            <a:avLst/>
          </a:prstGeom>
          <a:solidFill>
            <a:schemeClr val="accent3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3" name="אליפסה 77"/>
          <p:cNvSpPr/>
          <p:nvPr/>
        </p:nvSpPr>
        <p:spPr>
          <a:xfrm>
            <a:off x="2331772" y="4546951"/>
            <a:ext cx="285752" cy="285752"/>
          </a:xfrm>
          <a:prstGeom prst="ellipse">
            <a:avLst/>
          </a:prstGeom>
          <a:solidFill>
            <a:schemeClr val="accent3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4" name="אליפסה 78"/>
          <p:cNvSpPr/>
          <p:nvPr/>
        </p:nvSpPr>
        <p:spPr>
          <a:xfrm>
            <a:off x="2617524" y="5118455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אליפסה 96"/>
          <p:cNvSpPr/>
          <p:nvPr/>
        </p:nvSpPr>
        <p:spPr>
          <a:xfrm>
            <a:off x="2046020" y="5118455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6" name="מחבר ישר 101"/>
          <p:cNvCxnSpPr>
            <a:stCxn id="53" idx="3"/>
            <a:endCxn id="55" idx="0"/>
          </p:cNvCxnSpPr>
          <p:nvPr/>
        </p:nvCxnSpPr>
        <p:spPr>
          <a:xfrm rot="5400000">
            <a:off x="2117459" y="4862294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מחבר ישר 102"/>
          <p:cNvCxnSpPr>
            <a:stCxn id="53" idx="5"/>
            <a:endCxn id="54" idx="0"/>
          </p:cNvCxnSpPr>
          <p:nvPr/>
        </p:nvCxnSpPr>
        <p:spPr>
          <a:xfrm rot="16200000" flipH="1">
            <a:off x="2504239" y="4862293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1259632" y="4737918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979712" y="5385990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2555776" y="5385990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122868" y="5385990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842948" y="5919663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355976" y="5919663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635036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139092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5643148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219212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660232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7155316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7659372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8235436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79512" y="1787332"/>
            <a:ext cx="74950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2400" b="1" dirty="0" smtClean="0">
                <a:cs typeface="Courier New" pitchFamily="49" charset="0"/>
                <a:sym typeface="Symbol"/>
              </a:rPr>
              <a:t>A canonical Huffman tree from which all </a:t>
            </a:r>
            <a:r>
              <a:rPr lang="en-US" sz="2400" b="1" dirty="0" smtClean="0">
                <a:solidFill>
                  <a:schemeClr val="accent1"/>
                </a:solidFill>
                <a:cs typeface="Courier New" pitchFamily="49" charset="0"/>
                <a:sym typeface="Symbol"/>
              </a:rPr>
              <a:t>full subtrees </a:t>
            </a:r>
          </a:p>
          <a:p>
            <a:pPr>
              <a:buClr>
                <a:schemeClr val="accent1"/>
              </a:buClr>
            </a:pPr>
            <a:r>
              <a:rPr lang="en-US" sz="2400" b="1" dirty="0" smtClean="0">
                <a:cs typeface="Courier New" pitchFamily="49" charset="0"/>
                <a:sym typeface="Symbol"/>
              </a:rPr>
              <a:t>of depth </a:t>
            </a:r>
            <a:r>
              <a:rPr lang="en-US" sz="2400" b="1" dirty="0" smtClean="0">
                <a:solidFill>
                  <a:schemeClr val="accent1"/>
                </a:solidFill>
                <a:cs typeface="Courier New" pitchFamily="49" charset="0"/>
                <a:sym typeface="Symbol"/>
              </a:rPr>
              <a:t>h</a:t>
            </a:r>
            <a:r>
              <a:rPr lang="en-US" sz="2400" b="1" dirty="0" smtClean="0">
                <a:solidFill>
                  <a:schemeClr val="accent1"/>
                </a:solidFill>
                <a:cs typeface="Courier New" pitchFamily="49" charset="0"/>
                <a:sym typeface="Symbol" panose="05050102010706020507" pitchFamily="18" charset="2"/>
              </a:rPr>
              <a:t>1</a:t>
            </a:r>
            <a:r>
              <a:rPr lang="en-US" sz="2400" b="1" dirty="0" smtClean="0">
                <a:cs typeface="Courier New" pitchFamily="49" charset="0"/>
                <a:sym typeface="Symbol" panose="05050102010706020507" pitchFamily="18" charset="2"/>
              </a:rPr>
              <a:t> have been pruned.</a:t>
            </a:r>
          </a:p>
        </p:txBody>
      </p:sp>
    </p:spTree>
    <p:extLst>
      <p:ext uri="{BB962C8B-B14F-4D97-AF65-F5344CB8AC3E}">
        <p14:creationId xmlns:p14="http://schemas.microsoft.com/office/powerpoint/2010/main" val="608439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8" grpId="0" animBg="1"/>
      <p:bldP spid="20" grpId="0" animBg="1"/>
      <p:bldP spid="23" grpId="0" animBg="1"/>
      <p:bldP spid="24" grpId="0" animBg="1"/>
      <p:bldP spid="27" grpId="0" animBg="1"/>
      <p:bldP spid="28" grpId="0" animBg="1"/>
      <p:bldP spid="29" grpId="0" animBg="1"/>
      <p:bldP spid="30" grpId="0" animBg="1"/>
      <p:bldP spid="33" grpId="0" animBg="1"/>
      <p:bldP spid="36" grpId="0" animBg="1"/>
      <p:bldP spid="37" grpId="0" animBg="1"/>
      <p:bldP spid="39" grpId="0" animBg="1"/>
      <p:bldP spid="40" grpId="0" animBg="1"/>
      <p:bldP spid="41" grpId="0" animBg="1"/>
      <p:bldP spid="44" grpId="0" animBg="1"/>
      <p:bldP spid="46" grpId="0" animBg="1"/>
      <p:bldP spid="49" grpId="0" animBg="1"/>
      <p:bldP spid="52" grpId="0" animBg="1"/>
      <p:bldP spid="53" grpId="0" animBg="1"/>
      <p:bldP spid="54" grpId="0" animBg="1"/>
      <p:bldP spid="55" grpId="0" animBg="1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cap="none" spc="0" dirty="0">
                <a:ln w="6350">
                  <a:solidFill>
                    <a:schemeClr val="accent1">
                      <a:shade val="43000"/>
                    </a:schemeClr>
                  </a:solidFill>
                </a:ln>
              </a:rPr>
              <a:t>SKELETON HUFFMAN TREE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1787332"/>
            <a:ext cx="892622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2400" b="1" dirty="0" smtClean="0">
                <a:cs typeface="Courier New" pitchFamily="49" charset="0"/>
                <a:sym typeface="Symbol"/>
              </a:rPr>
              <a:t>A canonical Huffman tree from which all </a:t>
            </a:r>
            <a:r>
              <a:rPr lang="en-US" sz="2400" b="1" dirty="0" smtClean="0">
                <a:solidFill>
                  <a:schemeClr val="accent1"/>
                </a:solidFill>
                <a:cs typeface="Courier New" pitchFamily="49" charset="0"/>
                <a:sym typeface="Symbol"/>
              </a:rPr>
              <a:t>full subtrees </a:t>
            </a:r>
          </a:p>
          <a:p>
            <a:pPr>
              <a:buClr>
                <a:schemeClr val="accent1"/>
              </a:buClr>
            </a:pPr>
            <a:r>
              <a:rPr lang="en-US" sz="2400" b="1" dirty="0" smtClean="0">
                <a:cs typeface="Courier New" pitchFamily="49" charset="0"/>
                <a:sym typeface="Symbol"/>
              </a:rPr>
              <a:t>of depth </a:t>
            </a:r>
            <a:r>
              <a:rPr lang="en-US" sz="2400" b="1" dirty="0" smtClean="0">
                <a:solidFill>
                  <a:schemeClr val="accent1"/>
                </a:solidFill>
                <a:cs typeface="Courier New" pitchFamily="49" charset="0"/>
                <a:sym typeface="Symbol"/>
              </a:rPr>
              <a:t>h</a:t>
            </a:r>
            <a:r>
              <a:rPr lang="en-US" sz="2400" b="1" dirty="0" smtClean="0">
                <a:solidFill>
                  <a:schemeClr val="accent1"/>
                </a:solidFill>
                <a:cs typeface="Courier New" pitchFamily="49" charset="0"/>
                <a:sym typeface="Symbol" panose="05050102010706020507" pitchFamily="18" charset="2"/>
              </a:rPr>
              <a:t>1</a:t>
            </a:r>
            <a:r>
              <a:rPr lang="en-US" sz="2400" b="1" dirty="0" smtClean="0">
                <a:cs typeface="Courier New" pitchFamily="49" charset="0"/>
                <a:sym typeface="Symbol" panose="05050102010706020507" pitchFamily="18" charset="2"/>
              </a:rPr>
              <a:t> have been pruned.</a:t>
            </a:r>
          </a:p>
          <a:p>
            <a:pPr marL="342900" indent="-34290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2400" b="1" dirty="0" smtClean="0">
                <a:cs typeface="Courier New" pitchFamily="49" charset="0"/>
                <a:sym typeface="Symbol" panose="05050102010706020507" pitchFamily="18" charset="2"/>
              </a:rPr>
              <a:t>The </a:t>
            </a:r>
            <a:r>
              <a:rPr lang="en-US" sz="2400" b="1" dirty="0">
                <a:cs typeface="Courier New" pitchFamily="49" charset="0"/>
                <a:sym typeface="Symbol" panose="05050102010706020507" pitchFamily="18" charset="2"/>
              </a:rPr>
              <a:t>prefix is the shortest necessary in order to identify the length.</a:t>
            </a:r>
            <a:endParaRPr lang="en-US" sz="2400" b="1" dirty="0">
              <a:cs typeface="Courier New" pitchFamily="49" charset="0"/>
            </a:endParaRPr>
          </a:p>
          <a:p>
            <a:pPr>
              <a:buClr>
                <a:schemeClr val="accent1"/>
              </a:buClr>
            </a:pPr>
            <a:endParaRPr lang="en-US" sz="2400" b="1" dirty="0">
              <a:cs typeface="Courier New" pitchFamily="49" charset="0"/>
            </a:endParaRPr>
          </a:p>
        </p:txBody>
      </p:sp>
      <p:sp>
        <p:nvSpPr>
          <p:cNvPr id="5" name="אליפסה 1"/>
          <p:cNvSpPr/>
          <p:nvPr/>
        </p:nvSpPr>
        <p:spPr>
          <a:xfrm>
            <a:off x="4862312" y="3822311"/>
            <a:ext cx="285752" cy="285752"/>
          </a:xfrm>
          <a:prstGeom prst="ellipse">
            <a:avLst/>
          </a:prstGeom>
          <a:solidFill>
            <a:schemeClr val="accent3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ln>
                <a:solidFill>
                  <a:schemeClr val="tx1"/>
                </a:solidFill>
              </a:ln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מחבר ישר 18"/>
          <p:cNvCxnSpPr>
            <a:stCxn id="5" idx="3"/>
            <a:endCxn id="9" idx="0"/>
          </p:cNvCxnSpPr>
          <p:nvPr/>
        </p:nvCxnSpPr>
        <p:spPr>
          <a:xfrm flipH="1">
            <a:off x="3709044" y="4066216"/>
            <a:ext cx="1195115" cy="476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מחבר ישר 20"/>
          <p:cNvCxnSpPr>
            <a:stCxn id="5" idx="5"/>
            <a:endCxn id="8" idx="0"/>
          </p:cNvCxnSpPr>
          <p:nvPr/>
        </p:nvCxnSpPr>
        <p:spPr>
          <a:xfrm>
            <a:off x="5106217" y="4066216"/>
            <a:ext cx="1480867" cy="476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אליפסה 105"/>
          <p:cNvSpPr/>
          <p:nvPr/>
        </p:nvSpPr>
        <p:spPr>
          <a:xfrm>
            <a:off x="6444208" y="4542391"/>
            <a:ext cx="285752" cy="285752"/>
          </a:xfrm>
          <a:prstGeom prst="ellipse">
            <a:avLst/>
          </a:prstGeom>
          <a:solidFill>
            <a:schemeClr val="accent3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אליפסה 47"/>
          <p:cNvSpPr/>
          <p:nvPr/>
        </p:nvSpPr>
        <p:spPr>
          <a:xfrm>
            <a:off x="3566168" y="4542391"/>
            <a:ext cx="285752" cy="285752"/>
          </a:xfrm>
          <a:prstGeom prst="ellipse">
            <a:avLst/>
          </a:prstGeom>
          <a:solidFill>
            <a:schemeClr val="accent3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מחבר ישר 50"/>
          <p:cNvCxnSpPr>
            <a:stCxn id="9" idx="3"/>
            <a:endCxn id="12" idx="0"/>
          </p:cNvCxnSpPr>
          <p:nvPr/>
        </p:nvCxnSpPr>
        <p:spPr>
          <a:xfrm flipH="1">
            <a:off x="3274716" y="4786296"/>
            <a:ext cx="333299" cy="32531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מחבר ישר 51"/>
          <p:cNvCxnSpPr>
            <a:stCxn id="9" idx="5"/>
            <a:endCxn id="13" idx="0"/>
          </p:cNvCxnSpPr>
          <p:nvPr/>
        </p:nvCxnSpPr>
        <p:spPr>
          <a:xfrm>
            <a:off x="3810073" y="4786296"/>
            <a:ext cx="464775" cy="32531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אליפסה 61"/>
          <p:cNvSpPr/>
          <p:nvPr/>
        </p:nvSpPr>
        <p:spPr>
          <a:xfrm>
            <a:off x="3131840" y="5111615"/>
            <a:ext cx="285752" cy="285752"/>
          </a:xfrm>
          <a:prstGeom prst="ellipse">
            <a:avLst/>
          </a:prstGeom>
          <a:solidFill>
            <a:schemeClr val="accent3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אליפסה 77"/>
          <p:cNvSpPr/>
          <p:nvPr/>
        </p:nvSpPr>
        <p:spPr>
          <a:xfrm>
            <a:off x="4131972" y="5111615"/>
            <a:ext cx="285752" cy="285752"/>
          </a:xfrm>
          <a:prstGeom prst="ellipse">
            <a:avLst/>
          </a:prstGeom>
          <a:solidFill>
            <a:schemeClr val="accent3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אליפסה 1"/>
          <p:cNvSpPr/>
          <p:nvPr/>
        </p:nvSpPr>
        <p:spPr>
          <a:xfrm>
            <a:off x="3206128" y="3039343"/>
            <a:ext cx="285752" cy="285752"/>
          </a:xfrm>
          <a:prstGeom prst="ellipse">
            <a:avLst/>
          </a:prstGeom>
          <a:solidFill>
            <a:schemeClr val="accent3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ln>
                <a:solidFill>
                  <a:schemeClr val="tx1"/>
                </a:solidFill>
              </a:ln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מחבר ישר 18"/>
          <p:cNvCxnSpPr>
            <a:stCxn id="14" idx="3"/>
            <a:endCxn id="17" idx="0"/>
          </p:cNvCxnSpPr>
          <p:nvPr/>
        </p:nvCxnSpPr>
        <p:spPr>
          <a:xfrm flipH="1">
            <a:off x="1908844" y="3283248"/>
            <a:ext cx="1339131" cy="54818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מחבר ישר 20"/>
          <p:cNvCxnSpPr>
            <a:stCxn id="14" idx="5"/>
            <a:endCxn id="5" idx="1"/>
          </p:cNvCxnSpPr>
          <p:nvPr/>
        </p:nvCxnSpPr>
        <p:spPr>
          <a:xfrm>
            <a:off x="3450033" y="3283248"/>
            <a:ext cx="1454126" cy="58091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אליפסה 47"/>
          <p:cNvSpPr/>
          <p:nvPr/>
        </p:nvSpPr>
        <p:spPr>
          <a:xfrm>
            <a:off x="1765968" y="3831431"/>
            <a:ext cx="285752" cy="285752"/>
          </a:xfrm>
          <a:prstGeom prst="ellipse">
            <a:avLst/>
          </a:prstGeom>
          <a:solidFill>
            <a:schemeClr val="accent3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מחבר ישר 50"/>
          <p:cNvCxnSpPr>
            <a:stCxn id="17" idx="3"/>
            <a:endCxn id="20" idx="0"/>
          </p:cNvCxnSpPr>
          <p:nvPr/>
        </p:nvCxnSpPr>
        <p:spPr>
          <a:xfrm flipH="1">
            <a:off x="1474516" y="4075336"/>
            <a:ext cx="333299" cy="47161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מחבר ישר 51"/>
          <p:cNvCxnSpPr>
            <a:stCxn id="17" idx="5"/>
            <a:endCxn id="21" idx="0"/>
          </p:cNvCxnSpPr>
          <p:nvPr/>
        </p:nvCxnSpPr>
        <p:spPr>
          <a:xfrm>
            <a:off x="2009873" y="4075336"/>
            <a:ext cx="464775" cy="47161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אליפסה 61"/>
          <p:cNvSpPr/>
          <p:nvPr/>
        </p:nvSpPr>
        <p:spPr>
          <a:xfrm>
            <a:off x="1331640" y="4546951"/>
            <a:ext cx="285752" cy="285752"/>
          </a:xfrm>
          <a:prstGeom prst="ellipse">
            <a:avLst/>
          </a:prstGeom>
          <a:solidFill>
            <a:schemeClr val="accent3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1" name="אליפסה 77"/>
          <p:cNvSpPr/>
          <p:nvPr/>
        </p:nvSpPr>
        <p:spPr>
          <a:xfrm>
            <a:off x="2331772" y="4546951"/>
            <a:ext cx="285752" cy="285752"/>
          </a:xfrm>
          <a:prstGeom prst="ellipse">
            <a:avLst/>
          </a:prstGeom>
          <a:solidFill>
            <a:schemeClr val="accent3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259632" y="4737918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979712" y="5385990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555776" y="5385990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122868" y="5385990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42948" y="5919663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355976" y="5919663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635036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139092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643148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219212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660232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155316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659372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235436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96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</a:rPr>
              <a:t/>
            </a:r>
            <a:br>
              <a:rPr lang="en-US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</a:rPr>
            </a:br>
            <a:r>
              <a:rPr lang="en-US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</a:rPr>
              <a:t>PRUNED </a:t>
            </a:r>
            <a:r>
              <a:rPr lang="en-US" dirty="0">
                <a:ln w="6350">
                  <a:solidFill>
                    <a:schemeClr val="accent1">
                      <a:shade val="43000"/>
                    </a:schemeClr>
                  </a:solidFill>
                </a:ln>
              </a:rPr>
              <a:t>HUFFAN WAVELET TREE</a:t>
            </a:r>
            <a:r>
              <a:rPr lang="en-US" cap="none" spc="0" dirty="0">
                <a:ln w="6350">
                  <a:solidFill>
                    <a:schemeClr val="accent1">
                      <a:shade val="43000"/>
                    </a:schemeClr>
                  </a:solidFill>
                </a:ln>
              </a:rPr>
              <a:t/>
            </a:r>
            <a:br>
              <a:rPr lang="en-US" cap="none" spc="0" dirty="0">
                <a:ln w="6350">
                  <a:solidFill>
                    <a:schemeClr val="accent1">
                      <a:shade val="43000"/>
                    </a:schemeClr>
                  </a:solidFill>
                </a:ln>
              </a:rPr>
            </a:br>
            <a:endParaRPr lang="en-US" dirty="0"/>
          </a:p>
        </p:txBody>
      </p:sp>
      <p:sp>
        <p:nvSpPr>
          <p:cNvPr id="84" name="אליפסה 1"/>
          <p:cNvSpPr/>
          <p:nvPr/>
        </p:nvSpPr>
        <p:spPr>
          <a:xfrm>
            <a:off x="4862312" y="3822311"/>
            <a:ext cx="285752" cy="285752"/>
          </a:xfrm>
          <a:prstGeom prst="ellipse">
            <a:avLst/>
          </a:prstGeom>
          <a:solidFill>
            <a:schemeClr val="accent3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ln>
                <a:solidFill>
                  <a:schemeClr val="tx1"/>
                </a:solidFill>
              </a:ln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5" name="מחבר ישר 18"/>
          <p:cNvCxnSpPr>
            <a:stCxn id="84" idx="3"/>
            <a:endCxn id="88" idx="0"/>
          </p:cNvCxnSpPr>
          <p:nvPr/>
        </p:nvCxnSpPr>
        <p:spPr>
          <a:xfrm flipH="1">
            <a:off x="3709044" y="4066216"/>
            <a:ext cx="1195115" cy="476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מחבר ישר 20"/>
          <p:cNvCxnSpPr>
            <a:stCxn id="84" idx="5"/>
            <a:endCxn id="87" idx="0"/>
          </p:cNvCxnSpPr>
          <p:nvPr/>
        </p:nvCxnSpPr>
        <p:spPr>
          <a:xfrm>
            <a:off x="5106217" y="4066216"/>
            <a:ext cx="1480867" cy="476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7" name="אליפסה 105"/>
          <p:cNvSpPr/>
          <p:nvPr/>
        </p:nvSpPr>
        <p:spPr>
          <a:xfrm>
            <a:off x="6444208" y="4542391"/>
            <a:ext cx="285752" cy="285752"/>
          </a:xfrm>
          <a:prstGeom prst="ellipse">
            <a:avLst/>
          </a:prstGeom>
          <a:solidFill>
            <a:schemeClr val="accent3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8" name="אליפסה 47"/>
          <p:cNvSpPr/>
          <p:nvPr/>
        </p:nvSpPr>
        <p:spPr>
          <a:xfrm>
            <a:off x="3566168" y="4542391"/>
            <a:ext cx="285752" cy="285752"/>
          </a:xfrm>
          <a:prstGeom prst="ellipse">
            <a:avLst/>
          </a:prstGeom>
          <a:solidFill>
            <a:schemeClr val="accent3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9" name="מחבר ישר 50"/>
          <p:cNvCxnSpPr>
            <a:stCxn id="88" idx="3"/>
            <a:endCxn id="91" idx="0"/>
          </p:cNvCxnSpPr>
          <p:nvPr/>
        </p:nvCxnSpPr>
        <p:spPr>
          <a:xfrm flipH="1">
            <a:off x="3274716" y="4786296"/>
            <a:ext cx="333299" cy="32531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מחבר ישר 51"/>
          <p:cNvCxnSpPr>
            <a:stCxn id="88" idx="5"/>
            <a:endCxn id="92" idx="0"/>
          </p:cNvCxnSpPr>
          <p:nvPr/>
        </p:nvCxnSpPr>
        <p:spPr>
          <a:xfrm>
            <a:off x="3810073" y="4786296"/>
            <a:ext cx="464775" cy="32531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1" name="אליפסה 61"/>
          <p:cNvSpPr/>
          <p:nvPr/>
        </p:nvSpPr>
        <p:spPr>
          <a:xfrm>
            <a:off x="3131840" y="5111615"/>
            <a:ext cx="285752" cy="285752"/>
          </a:xfrm>
          <a:prstGeom prst="ellipse">
            <a:avLst/>
          </a:prstGeom>
          <a:solidFill>
            <a:schemeClr val="accent3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2" name="אליפסה 77"/>
          <p:cNvSpPr/>
          <p:nvPr/>
        </p:nvSpPr>
        <p:spPr>
          <a:xfrm>
            <a:off x="4131972" y="5111615"/>
            <a:ext cx="285752" cy="285752"/>
          </a:xfrm>
          <a:prstGeom prst="ellipse">
            <a:avLst/>
          </a:prstGeom>
          <a:solidFill>
            <a:schemeClr val="accent3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3" name="אליפסה 1"/>
          <p:cNvSpPr/>
          <p:nvPr/>
        </p:nvSpPr>
        <p:spPr>
          <a:xfrm>
            <a:off x="3206128" y="3039343"/>
            <a:ext cx="285752" cy="285752"/>
          </a:xfrm>
          <a:prstGeom prst="ellipse">
            <a:avLst/>
          </a:prstGeom>
          <a:solidFill>
            <a:schemeClr val="accent3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ln>
                <a:solidFill>
                  <a:schemeClr val="tx1"/>
                </a:solidFill>
              </a:ln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4" name="מחבר ישר 18"/>
          <p:cNvCxnSpPr>
            <a:stCxn id="93" idx="3"/>
            <a:endCxn id="96" idx="0"/>
          </p:cNvCxnSpPr>
          <p:nvPr/>
        </p:nvCxnSpPr>
        <p:spPr>
          <a:xfrm flipH="1">
            <a:off x="1908844" y="3283248"/>
            <a:ext cx="1339131" cy="54818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מחבר ישר 20"/>
          <p:cNvCxnSpPr>
            <a:stCxn id="93" idx="5"/>
            <a:endCxn id="84" idx="1"/>
          </p:cNvCxnSpPr>
          <p:nvPr/>
        </p:nvCxnSpPr>
        <p:spPr>
          <a:xfrm>
            <a:off x="3450033" y="3283248"/>
            <a:ext cx="1454126" cy="58091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6" name="אליפסה 47"/>
          <p:cNvSpPr/>
          <p:nvPr/>
        </p:nvSpPr>
        <p:spPr>
          <a:xfrm>
            <a:off x="1765968" y="3831431"/>
            <a:ext cx="285752" cy="285752"/>
          </a:xfrm>
          <a:prstGeom prst="ellipse">
            <a:avLst/>
          </a:prstGeom>
          <a:solidFill>
            <a:schemeClr val="accent3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7" name="מחבר ישר 50"/>
          <p:cNvCxnSpPr>
            <a:stCxn id="96" idx="3"/>
            <a:endCxn id="99" idx="0"/>
          </p:cNvCxnSpPr>
          <p:nvPr/>
        </p:nvCxnSpPr>
        <p:spPr>
          <a:xfrm flipH="1">
            <a:off x="1474516" y="4075336"/>
            <a:ext cx="333299" cy="47161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מחבר ישר 51"/>
          <p:cNvCxnSpPr>
            <a:stCxn id="96" idx="5"/>
            <a:endCxn id="100" idx="0"/>
          </p:cNvCxnSpPr>
          <p:nvPr/>
        </p:nvCxnSpPr>
        <p:spPr>
          <a:xfrm>
            <a:off x="2009873" y="4075336"/>
            <a:ext cx="464775" cy="47161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9" name="אליפסה 61"/>
          <p:cNvSpPr/>
          <p:nvPr/>
        </p:nvSpPr>
        <p:spPr>
          <a:xfrm>
            <a:off x="1331640" y="4546951"/>
            <a:ext cx="285752" cy="285752"/>
          </a:xfrm>
          <a:prstGeom prst="ellipse">
            <a:avLst/>
          </a:prstGeom>
          <a:solidFill>
            <a:schemeClr val="accent3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0" name="אליפסה 77"/>
          <p:cNvSpPr/>
          <p:nvPr/>
        </p:nvSpPr>
        <p:spPr>
          <a:xfrm>
            <a:off x="2331772" y="4546951"/>
            <a:ext cx="285752" cy="285752"/>
          </a:xfrm>
          <a:prstGeom prst="ellipse">
            <a:avLst/>
          </a:prstGeom>
          <a:solidFill>
            <a:schemeClr val="accent3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1259632" y="4737918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1979712" y="5385990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2555776" y="5385990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3122868" y="5385990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3842948" y="5919663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4355976" y="5919663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4635036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5139092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5643148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6219212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6660232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7155316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7659372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8235436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3419872" y="2895327"/>
            <a:ext cx="4326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4"/>
                </a:solidFill>
              </a:rPr>
              <a:t>0001111101001010101001100001011011</a:t>
            </a:r>
            <a:endParaRPr lang="en-US" b="1" dirty="0">
              <a:solidFill>
                <a:schemeClr val="accent4"/>
              </a:solidFill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5030370" y="3615407"/>
            <a:ext cx="2133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4"/>
                </a:solidFill>
              </a:rPr>
              <a:t>1100011110010001</a:t>
            </a:r>
            <a:endParaRPr lang="en-US" b="1" dirty="0">
              <a:solidFill>
                <a:schemeClr val="accent4"/>
              </a:solidFill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1956214" y="3678123"/>
            <a:ext cx="2255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4"/>
                </a:solidFill>
              </a:rPr>
              <a:t>10010011100110011</a:t>
            </a:r>
            <a:endParaRPr lang="en-US" b="1" dirty="0">
              <a:solidFill>
                <a:schemeClr val="accent4"/>
              </a:solidFill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3772748" y="4398203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4"/>
                </a:solidFill>
              </a:rPr>
              <a:t>11100100</a:t>
            </a:r>
            <a:endParaRPr lang="en-US" b="1" dirty="0">
              <a:solidFill>
                <a:schemeClr val="accent4"/>
              </a:solidFill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2354776" y="4263479"/>
            <a:ext cx="1281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111000010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4332069" y="4911551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0011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6775773" y="4542219"/>
            <a:ext cx="2316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001 101 011 111 110 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010 000 000 100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179512" y="1787332"/>
            <a:ext cx="892622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2400" b="1" dirty="0" smtClean="0">
                <a:cs typeface="Courier New" pitchFamily="49" charset="0"/>
                <a:sym typeface="Symbol"/>
              </a:rPr>
              <a:t>A canonical Huffman tree from which all </a:t>
            </a:r>
            <a:r>
              <a:rPr lang="en-US" sz="2400" b="1" dirty="0" smtClean="0">
                <a:solidFill>
                  <a:schemeClr val="accent1"/>
                </a:solidFill>
                <a:cs typeface="Courier New" pitchFamily="49" charset="0"/>
                <a:sym typeface="Symbol"/>
              </a:rPr>
              <a:t>full subtrees </a:t>
            </a:r>
          </a:p>
          <a:p>
            <a:pPr>
              <a:buClr>
                <a:schemeClr val="accent1"/>
              </a:buClr>
            </a:pPr>
            <a:r>
              <a:rPr lang="en-US" sz="2400" b="1" dirty="0" smtClean="0">
                <a:cs typeface="Courier New" pitchFamily="49" charset="0"/>
                <a:sym typeface="Symbol"/>
              </a:rPr>
              <a:t>of depth </a:t>
            </a:r>
            <a:r>
              <a:rPr lang="en-US" sz="2400" b="1" dirty="0" smtClean="0">
                <a:solidFill>
                  <a:schemeClr val="accent1"/>
                </a:solidFill>
                <a:cs typeface="Courier New" pitchFamily="49" charset="0"/>
                <a:sym typeface="Symbol"/>
              </a:rPr>
              <a:t>h</a:t>
            </a:r>
            <a:r>
              <a:rPr lang="en-US" sz="2400" b="1" dirty="0" smtClean="0">
                <a:solidFill>
                  <a:schemeClr val="accent1"/>
                </a:solidFill>
                <a:cs typeface="Courier New" pitchFamily="49" charset="0"/>
                <a:sym typeface="Symbol" panose="05050102010706020507" pitchFamily="18" charset="2"/>
              </a:rPr>
              <a:t>1</a:t>
            </a:r>
            <a:r>
              <a:rPr lang="en-US" sz="2400" b="1" dirty="0" smtClean="0">
                <a:cs typeface="Courier New" pitchFamily="49" charset="0"/>
                <a:sym typeface="Symbol" panose="05050102010706020507" pitchFamily="18" charset="2"/>
              </a:rPr>
              <a:t> have been pruned.</a:t>
            </a:r>
          </a:p>
          <a:p>
            <a:pPr marL="342900" indent="-34290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2400" b="1" dirty="0" smtClean="0">
                <a:cs typeface="Courier New" pitchFamily="49" charset="0"/>
                <a:sym typeface="Symbol" panose="05050102010706020507" pitchFamily="18" charset="2"/>
              </a:rPr>
              <a:t>The </a:t>
            </a:r>
            <a:r>
              <a:rPr lang="en-US" sz="2400" b="1" dirty="0">
                <a:cs typeface="Courier New" pitchFamily="49" charset="0"/>
                <a:sym typeface="Symbol" panose="05050102010706020507" pitchFamily="18" charset="2"/>
              </a:rPr>
              <a:t>prefix is the shortest necessary in order to identify the length.</a:t>
            </a:r>
            <a:endParaRPr lang="en-US" sz="2400" b="1" dirty="0">
              <a:cs typeface="Courier New" pitchFamily="49" charset="0"/>
            </a:endParaRPr>
          </a:p>
          <a:p>
            <a:pPr>
              <a:buClr>
                <a:schemeClr val="accent1"/>
              </a:buClr>
            </a:pPr>
            <a:endParaRPr lang="en-US" sz="2400" b="1" dirty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6064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" grpId="0"/>
      <p:bldP spid="116" grpId="0"/>
      <p:bldP spid="117" grpId="0"/>
      <p:bldP spid="118" grpId="0"/>
      <p:bldP spid="119" grpId="0"/>
      <p:bldP spid="120" grpId="0"/>
      <p:bldP spid="1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select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096" y="1565920"/>
            <a:ext cx="7290055" cy="4023360"/>
          </a:xfrm>
        </p:spPr>
        <p:txBody>
          <a:bodyPr/>
          <a:lstStyle/>
          <a:p>
            <a:endParaRPr lang="en-US"/>
          </a:p>
        </p:txBody>
      </p:sp>
      <p:cxnSp>
        <p:nvCxnSpPr>
          <p:cNvPr id="4" name="מחבר ישר 18"/>
          <p:cNvCxnSpPr>
            <a:stCxn id="22" idx="2"/>
            <a:endCxn id="6" idx="0"/>
          </p:cNvCxnSpPr>
          <p:nvPr/>
        </p:nvCxnSpPr>
        <p:spPr>
          <a:xfrm flipH="1">
            <a:off x="5584102" y="3965187"/>
            <a:ext cx="860106" cy="40530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מחבר ישר 20"/>
          <p:cNvCxnSpPr>
            <a:stCxn id="22" idx="6"/>
            <a:endCxn id="32" idx="0"/>
          </p:cNvCxnSpPr>
          <p:nvPr/>
        </p:nvCxnSpPr>
        <p:spPr>
          <a:xfrm>
            <a:off x="6729960" y="3965187"/>
            <a:ext cx="873786" cy="3961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אליפסה 47"/>
          <p:cNvSpPr/>
          <p:nvPr/>
        </p:nvSpPr>
        <p:spPr>
          <a:xfrm>
            <a:off x="5441226" y="4370496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מחבר ישר 50"/>
          <p:cNvCxnSpPr>
            <a:stCxn id="6" idx="3"/>
            <a:endCxn id="9" idx="0"/>
          </p:cNvCxnSpPr>
          <p:nvPr/>
        </p:nvCxnSpPr>
        <p:spPr>
          <a:xfrm rot="5400000">
            <a:off x="5119756" y="4578682"/>
            <a:ext cx="327599" cy="3990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מחבר ישר 51"/>
          <p:cNvCxnSpPr>
            <a:stCxn id="6" idx="5"/>
            <a:endCxn id="12" idx="0"/>
          </p:cNvCxnSpPr>
          <p:nvPr/>
        </p:nvCxnSpPr>
        <p:spPr>
          <a:xfrm rot="16200000" flipH="1">
            <a:off x="5720850" y="4578681"/>
            <a:ext cx="327599" cy="3990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אליפסה 61"/>
          <p:cNvSpPr/>
          <p:nvPr/>
        </p:nvSpPr>
        <p:spPr>
          <a:xfrm>
            <a:off x="4941160" y="4942000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אליפסה 64"/>
          <p:cNvSpPr/>
          <p:nvPr/>
        </p:nvSpPr>
        <p:spPr>
          <a:xfrm>
            <a:off x="4655408" y="5513504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מחבר ישר 67"/>
          <p:cNvCxnSpPr>
            <a:stCxn id="9" idx="3"/>
            <a:endCxn id="10" idx="0"/>
          </p:cNvCxnSpPr>
          <p:nvPr/>
        </p:nvCxnSpPr>
        <p:spPr>
          <a:xfrm rot="5400000">
            <a:off x="4726847" y="5257343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אליפסה 77"/>
          <p:cNvSpPr/>
          <p:nvPr/>
        </p:nvSpPr>
        <p:spPr>
          <a:xfrm>
            <a:off x="5941292" y="4942000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אליפסה 78"/>
          <p:cNvSpPr/>
          <p:nvPr/>
        </p:nvSpPr>
        <p:spPr>
          <a:xfrm>
            <a:off x="6227044" y="5513504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אליפסה 96"/>
          <p:cNvSpPr/>
          <p:nvPr/>
        </p:nvSpPr>
        <p:spPr>
          <a:xfrm>
            <a:off x="5655540" y="5513504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מחבר ישר 101"/>
          <p:cNvCxnSpPr>
            <a:stCxn id="12" idx="3"/>
            <a:endCxn id="14" idx="0"/>
          </p:cNvCxnSpPr>
          <p:nvPr/>
        </p:nvCxnSpPr>
        <p:spPr>
          <a:xfrm rot="5400000">
            <a:off x="5726979" y="5257343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מחבר ישר 102"/>
          <p:cNvCxnSpPr>
            <a:stCxn id="12" idx="5"/>
            <a:endCxn id="13" idx="0"/>
          </p:cNvCxnSpPr>
          <p:nvPr/>
        </p:nvCxnSpPr>
        <p:spPr>
          <a:xfrm rot="16200000" flipH="1">
            <a:off x="6113759" y="5257342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אליפסה 78"/>
          <p:cNvSpPr/>
          <p:nvPr/>
        </p:nvSpPr>
        <p:spPr>
          <a:xfrm>
            <a:off x="5168870" y="5550503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מחבר ישר 102"/>
          <p:cNvCxnSpPr>
            <a:stCxn id="9" idx="5"/>
            <a:endCxn id="17" idx="0"/>
          </p:cNvCxnSpPr>
          <p:nvPr/>
        </p:nvCxnSpPr>
        <p:spPr>
          <a:xfrm>
            <a:off x="5185065" y="5185905"/>
            <a:ext cx="126681" cy="3645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אליפסה 1"/>
          <p:cNvSpPr/>
          <p:nvPr/>
        </p:nvSpPr>
        <p:spPr>
          <a:xfrm>
            <a:off x="4862312" y="3102231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ln>
                <a:solidFill>
                  <a:schemeClr val="tx1"/>
                </a:solidFill>
              </a:ln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מחבר ישר 18"/>
          <p:cNvCxnSpPr>
            <a:stCxn id="19" idx="3"/>
            <a:endCxn id="23" idx="0"/>
          </p:cNvCxnSpPr>
          <p:nvPr/>
        </p:nvCxnSpPr>
        <p:spPr>
          <a:xfrm flipH="1">
            <a:off x="3709044" y="3346136"/>
            <a:ext cx="1195115" cy="476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מחבר ישר 20"/>
          <p:cNvCxnSpPr>
            <a:stCxn id="19" idx="5"/>
            <a:endCxn id="22" idx="0"/>
          </p:cNvCxnSpPr>
          <p:nvPr/>
        </p:nvCxnSpPr>
        <p:spPr>
          <a:xfrm>
            <a:off x="5106217" y="3346136"/>
            <a:ext cx="1480867" cy="476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אליפסה 105"/>
          <p:cNvSpPr/>
          <p:nvPr/>
        </p:nvSpPr>
        <p:spPr>
          <a:xfrm>
            <a:off x="6444208" y="3822311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3" name="אליפסה 47"/>
          <p:cNvSpPr/>
          <p:nvPr/>
        </p:nvSpPr>
        <p:spPr>
          <a:xfrm>
            <a:off x="3566168" y="3822311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מחבר ישר 50"/>
          <p:cNvCxnSpPr>
            <a:stCxn id="23" idx="3"/>
            <a:endCxn id="26" idx="0"/>
          </p:cNvCxnSpPr>
          <p:nvPr/>
        </p:nvCxnSpPr>
        <p:spPr>
          <a:xfrm flipH="1">
            <a:off x="3274716" y="4066216"/>
            <a:ext cx="333299" cy="32531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מחבר ישר 51"/>
          <p:cNvCxnSpPr>
            <a:stCxn id="23" idx="5"/>
            <a:endCxn id="27" idx="0"/>
          </p:cNvCxnSpPr>
          <p:nvPr/>
        </p:nvCxnSpPr>
        <p:spPr>
          <a:xfrm>
            <a:off x="3810073" y="4066216"/>
            <a:ext cx="464775" cy="32531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אליפסה 61"/>
          <p:cNvSpPr/>
          <p:nvPr/>
        </p:nvSpPr>
        <p:spPr>
          <a:xfrm>
            <a:off x="3131840" y="4391535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7" name="אליפסה 77"/>
          <p:cNvSpPr/>
          <p:nvPr/>
        </p:nvSpPr>
        <p:spPr>
          <a:xfrm>
            <a:off x="4131972" y="4391535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8" name="אליפסה 78"/>
          <p:cNvSpPr/>
          <p:nvPr/>
        </p:nvSpPr>
        <p:spPr>
          <a:xfrm>
            <a:off x="4417724" y="4963039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אליפסה 96"/>
          <p:cNvSpPr/>
          <p:nvPr/>
        </p:nvSpPr>
        <p:spPr>
          <a:xfrm>
            <a:off x="3846220" y="4963039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0" name="מחבר ישר 101"/>
          <p:cNvCxnSpPr>
            <a:stCxn id="27" idx="3"/>
            <a:endCxn id="29" idx="0"/>
          </p:cNvCxnSpPr>
          <p:nvPr/>
        </p:nvCxnSpPr>
        <p:spPr>
          <a:xfrm rot="5400000">
            <a:off x="3917659" y="4706878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מחבר ישר 102"/>
          <p:cNvCxnSpPr>
            <a:stCxn id="27" idx="5"/>
            <a:endCxn id="28" idx="0"/>
          </p:cNvCxnSpPr>
          <p:nvPr/>
        </p:nvCxnSpPr>
        <p:spPr>
          <a:xfrm rot="16200000" flipH="1">
            <a:off x="4304439" y="4706877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אליפסה 47"/>
          <p:cNvSpPr/>
          <p:nvPr/>
        </p:nvSpPr>
        <p:spPr>
          <a:xfrm>
            <a:off x="7460870" y="4361376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3" name="מחבר ישר 50"/>
          <p:cNvCxnSpPr>
            <a:stCxn id="32" idx="3"/>
            <a:endCxn id="35" idx="0"/>
          </p:cNvCxnSpPr>
          <p:nvPr/>
        </p:nvCxnSpPr>
        <p:spPr>
          <a:xfrm rot="5400000">
            <a:off x="7139400" y="4569562"/>
            <a:ext cx="327599" cy="3990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מחבר ישר 51"/>
          <p:cNvCxnSpPr>
            <a:stCxn id="32" idx="5"/>
            <a:endCxn id="38" idx="0"/>
          </p:cNvCxnSpPr>
          <p:nvPr/>
        </p:nvCxnSpPr>
        <p:spPr>
          <a:xfrm rot="16200000" flipH="1">
            <a:off x="7740494" y="4569561"/>
            <a:ext cx="327599" cy="3990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אליפסה 61"/>
          <p:cNvSpPr/>
          <p:nvPr/>
        </p:nvSpPr>
        <p:spPr>
          <a:xfrm>
            <a:off x="6960804" y="4932880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אליפסה 64"/>
          <p:cNvSpPr/>
          <p:nvPr/>
        </p:nvSpPr>
        <p:spPr>
          <a:xfrm>
            <a:off x="6675052" y="5504384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7" name="מחבר ישר 67"/>
          <p:cNvCxnSpPr>
            <a:stCxn id="35" idx="3"/>
            <a:endCxn id="36" idx="0"/>
          </p:cNvCxnSpPr>
          <p:nvPr/>
        </p:nvCxnSpPr>
        <p:spPr>
          <a:xfrm rot="5400000">
            <a:off x="6746491" y="5248223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אליפסה 77"/>
          <p:cNvSpPr/>
          <p:nvPr/>
        </p:nvSpPr>
        <p:spPr>
          <a:xfrm>
            <a:off x="7960936" y="4932880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אליפסה 78"/>
          <p:cNvSpPr/>
          <p:nvPr/>
        </p:nvSpPr>
        <p:spPr>
          <a:xfrm>
            <a:off x="8246688" y="5504384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אליפסה 96"/>
          <p:cNvSpPr/>
          <p:nvPr/>
        </p:nvSpPr>
        <p:spPr>
          <a:xfrm>
            <a:off x="7675184" y="5504384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1" name="מחבר ישר 101"/>
          <p:cNvCxnSpPr>
            <a:stCxn id="38" idx="3"/>
            <a:endCxn id="40" idx="0"/>
          </p:cNvCxnSpPr>
          <p:nvPr/>
        </p:nvCxnSpPr>
        <p:spPr>
          <a:xfrm rot="5400000">
            <a:off x="7746623" y="5248223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מחבר ישר 102"/>
          <p:cNvCxnSpPr>
            <a:stCxn id="38" idx="5"/>
            <a:endCxn id="39" idx="0"/>
          </p:cNvCxnSpPr>
          <p:nvPr/>
        </p:nvCxnSpPr>
        <p:spPr>
          <a:xfrm rot="16200000" flipH="1">
            <a:off x="8133403" y="5248222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אליפסה 78"/>
          <p:cNvSpPr/>
          <p:nvPr/>
        </p:nvSpPr>
        <p:spPr>
          <a:xfrm>
            <a:off x="7188514" y="5541383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4" name="מחבר ישר 102"/>
          <p:cNvCxnSpPr>
            <a:stCxn id="35" idx="5"/>
            <a:endCxn id="43" idx="0"/>
          </p:cNvCxnSpPr>
          <p:nvPr/>
        </p:nvCxnSpPr>
        <p:spPr>
          <a:xfrm>
            <a:off x="7204709" y="5176785"/>
            <a:ext cx="126681" cy="3645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אליפסה 1"/>
          <p:cNvSpPr/>
          <p:nvPr/>
        </p:nvSpPr>
        <p:spPr>
          <a:xfrm>
            <a:off x="3206128" y="2319263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ln>
                <a:solidFill>
                  <a:schemeClr val="tx1"/>
                </a:solidFill>
              </a:ln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6" name="מחבר ישר 18"/>
          <p:cNvCxnSpPr>
            <a:stCxn id="45" idx="3"/>
            <a:endCxn id="48" idx="0"/>
          </p:cNvCxnSpPr>
          <p:nvPr/>
        </p:nvCxnSpPr>
        <p:spPr>
          <a:xfrm flipH="1">
            <a:off x="1908844" y="2563168"/>
            <a:ext cx="1339131" cy="54818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מחבר ישר 20"/>
          <p:cNvCxnSpPr>
            <a:stCxn id="45" idx="5"/>
            <a:endCxn id="19" idx="1"/>
          </p:cNvCxnSpPr>
          <p:nvPr/>
        </p:nvCxnSpPr>
        <p:spPr>
          <a:xfrm>
            <a:off x="3450033" y="2563168"/>
            <a:ext cx="1454126" cy="58091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אליפסה 47"/>
          <p:cNvSpPr/>
          <p:nvPr/>
        </p:nvSpPr>
        <p:spPr>
          <a:xfrm>
            <a:off x="1765968" y="3111351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9" name="מחבר ישר 50"/>
          <p:cNvCxnSpPr>
            <a:stCxn id="48" idx="3"/>
            <a:endCxn id="51" idx="0"/>
          </p:cNvCxnSpPr>
          <p:nvPr/>
        </p:nvCxnSpPr>
        <p:spPr>
          <a:xfrm flipH="1">
            <a:off x="1474516" y="3355256"/>
            <a:ext cx="333299" cy="47161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מחבר ישר 51"/>
          <p:cNvCxnSpPr>
            <a:stCxn id="48" idx="5"/>
            <a:endCxn id="52" idx="0"/>
          </p:cNvCxnSpPr>
          <p:nvPr/>
        </p:nvCxnSpPr>
        <p:spPr>
          <a:xfrm>
            <a:off x="2009873" y="3355256"/>
            <a:ext cx="464775" cy="47161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אליפסה 61"/>
          <p:cNvSpPr/>
          <p:nvPr/>
        </p:nvSpPr>
        <p:spPr>
          <a:xfrm>
            <a:off x="1331640" y="3826871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2" name="אליפסה 77"/>
          <p:cNvSpPr/>
          <p:nvPr/>
        </p:nvSpPr>
        <p:spPr>
          <a:xfrm>
            <a:off x="2331772" y="3826871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3" name="אליפסה 78"/>
          <p:cNvSpPr/>
          <p:nvPr/>
        </p:nvSpPr>
        <p:spPr>
          <a:xfrm>
            <a:off x="2617524" y="4398375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אליפסה 96"/>
          <p:cNvSpPr/>
          <p:nvPr/>
        </p:nvSpPr>
        <p:spPr>
          <a:xfrm>
            <a:off x="2046020" y="4398375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5" name="מחבר ישר 101"/>
          <p:cNvCxnSpPr>
            <a:stCxn id="52" idx="3"/>
            <a:endCxn id="54" idx="0"/>
          </p:cNvCxnSpPr>
          <p:nvPr/>
        </p:nvCxnSpPr>
        <p:spPr>
          <a:xfrm rot="5400000">
            <a:off x="2117459" y="4142214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מחבר ישר 102"/>
          <p:cNvCxnSpPr>
            <a:stCxn id="52" idx="5"/>
            <a:endCxn id="53" idx="0"/>
          </p:cNvCxnSpPr>
          <p:nvPr/>
        </p:nvCxnSpPr>
        <p:spPr>
          <a:xfrm rot="16200000" flipH="1">
            <a:off x="2504239" y="4142213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1259632" y="4017838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979712" y="4665910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2555776" y="4665910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122868" y="4665910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842948" y="5199583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355976" y="5199583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635036" y="577564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139092" y="577564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5643148" y="577564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219212" y="577564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660232" y="577564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7155316" y="577564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7659372" y="577564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8235436" y="577564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419872" y="2134597"/>
            <a:ext cx="4326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4"/>
                </a:solidFill>
              </a:rPr>
              <a:t>0001111101001010101001100001011011</a:t>
            </a:r>
            <a:endParaRPr lang="en-US" b="1" dirty="0">
              <a:solidFill>
                <a:schemeClr val="accent4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030370" y="2895327"/>
            <a:ext cx="2133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4"/>
                </a:solidFill>
              </a:rPr>
              <a:t>1100011110010001</a:t>
            </a:r>
            <a:endParaRPr lang="en-US" b="1" dirty="0">
              <a:solidFill>
                <a:schemeClr val="accent4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956214" y="2917393"/>
            <a:ext cx="2255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4"/>
                </a:solidFill>
              </a:rPr>
              <a:t>10010011100110011</a:t>
            </a:r>
            <a:endParaRPr lang="en-US" b="1" dirty="0">
              <a:solidFill>
                <a:schemeClr val="accent4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660232" y="3687415"/>
            <a:ext cx="1281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4"/>
                </a:solidFill>
              </a:rPr>
              <a:t>010110001</a:t>
            </a:r>
            <a:endParaRPr lang="en-US" b="1" dirty="0">
              <a:solidFill>
                <a:schemeClr val="accent4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3772748" y="3678123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4"/>
                </a:solidFill>
              </a:rPr>
              <a:t>11100100</a:t>
            </a:r>
            <a:endParaRPr lang="en-US" b="1" dirty="0">
              <a:solidFill>
                <a:schemeClr val="accent4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2354776" y="3502749"/>
            <a:ext cx="1281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4"/>
                </a:solidFill>
              </a:rPr>
              <a:t>111000010</a:t>
            </a:r>
            <a:endParaRPr lang="en-US" b="1" dirty="0">
              <a:solidFill>
                <a:schemeClr val="accent4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7644437" y="4182179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4"/>
                </a:solidFill>
              </a:rPr>
              <a:t>0110</a:t>
            </a:r>
            <a:endParaRPr lang="en-US" b="1" dirty="0">
              <a:solidFill>
                <a:schemeClr val="accent4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652120" y="4191471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4"/>
                </a:solidFill>
              </a:rPr>
              <a:t>01100</a:t>
            </a:r>
            <a:endParaRPr lang="en-US" b="1" dirty="0">
              <a:solidFill>
                <a:schemeClr val="accent4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4332069" y="4191471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4"/>
                </a:solidFill>
              </a:rPr>
              <a:t>0011</a:t>
            </a:r>
            <a:endParaRPr lang="en-US" b="1" dirty="0">
              <a:solidFill>
                <a:schemeClr val="accent4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8176126" y="4830251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4"/>
                </a:solidFill>
              </a:rPr>
              <a:t>10</a:t>
            </a:r>
            <a:endParaRPr lang="en-US" b="1" dirty="0">
              <a:solidFill>
                <a:schemeClr val="accent4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7164288" y="4830251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4"/>
                </a:solidFill>
              </a:rPr>
              <a:t>10</a:t>
            </a:r>
            <a:endParaRPr lang="en-US" b="1" dirty="0">
              <a:solidFill>
                <a:schemeClr val="accent4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6159902" y="4830251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4"/>
                </a:solidFill>
              </a:rPr>
              <a:t>10</a:t>
            </a:r>
            <a:endParaRPr lang="en-US" b="1" dirty="0">
              <a:solidFill>
                <a:schemeClr val="accent4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148064" y="4830251"/>
            <a:ext cx="55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4"/>
                </a:solidFill>
              </a:rPr>
              <a:t>100</a:t>
            </a:r>
            <a:endParaRPr lang="en-US" b="1" dirty="0">
              <a:solidFill>
                <a:schemeClr val="accent4"/>
              </a:solidFill>
            </a:endParaRPr>
          </a:p>
        </p:txBody>
      </p:sp>
      <p:sp>
        <p:nvSpPr>
          <p:cNvPr id="84" name="Footer Placeholder 8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PSC-August 2015</a:t>
            </a:r>
            <a:endParaRPr lang="en-US"/>
          </a:p>
        </p:txBody>
      </p:sp>
      <p:pic>
        <p:nvPicPr>
          <p:cNvPr id="85" name="Picture 8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6326804"/>
            <a:ext cx="774259" cy="414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09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select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096" y="1556792"/>
            <a:ext cx="7290055" cy="4023360"/>
          </a:xfrm>
        </p:spPr>
        <p:txBody>
          <a:bodyPr/>
          <a:lstStyle/>
          <a:p>
            <a:endParaRPr lang="en-US"/>
          </a:p>
        </p:txBody>
      </p:sp>
      <p:sp>
        <p:nvSpPr>
          <p:cNvPr id="84" name="אליפסה 1"/>
          <p:cNvSpPr/>
          <p:nvPr/>
        </p:nvSpPr>
        <p:spPr>
          <a:xfrm>
            <a:off x="4862312" y="3093103"/>
            <a:ext cx="285752" cy="285752"/>
          </a:xfrm>
          <a:prstGeom prst="ellipse">
            <a:avLst/>
          </a:prstGeom>
          <a:solidFill>
            <a:schemeClr val="accent3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ln>
                <a:solidFill>
                  <a:schemeClr val="tx1"/>
                </a:solidFill>
              </a:ln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5" name="מחבר ישר 18"/>
          <p:cNvCxnSpPr>
            <a:stCxn id="84" idx="3"/>
            <a:endCxn id="88" idx="0"/>
          </p:cNvCxnSpPr>
          <p:nvPr/>
        </p:nvCxnSpPr>
        <p:spPr>
          <a:xfrm flipH="1">
            <a:off x="3709044" y="3337008"/>
            <a:ext cx="1195115" cy="476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מחבר ישר 20"/>
          <p:cNvCxnSpPr>
            <a:stCxn id="84" idx="5"/>
            <a:endCxn id="87" idx="0"/>
          </p:cNvCxnSpPr>
          <p:nvPr/>
        </p:nvCxnSpPr>
        <p:spPr>
          <a:xfrm>
            <a:off x="5106217" y="3337008"/>
            <a:ext cx="1480867" cy="476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7" name="אליפסה 105"/>
          <p:cNvSpPr/>
          <p:nvPr/>
        </p:nvSpPr>
        <p:spPr>
          <a:xfrm>
            <a:off x="6444208" y="3813183"/>
            <a:ext cx="285752" cy="285752"/>
          </a:xfrm>
          <a:prstGeom prst="ellipse">
            <a:avLst/>
          </a:prstGeom>
          <a:solidFill>
            <a:schemeClr val="accent3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8" name="אליפסה 47"/>
          <p:cNvSpPr/>
          <p:nvPr/>
        </p:nvSpPr>
        <p:spPr>
          <a:xfrm>
            <a:off x="3566168" y="3813183"/>
            <a:ext cx="285752" cy="285752"/>
          </a:xfrm>
          <a:prstGeom prst="ellipse">
            <a:avLst/>
          </a:prstGeom>
          <a:solidFill>
            <a:schemeClr val="accent3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9" name="מחבר ישר 50"/>
          <p:cNvCxnSpPr>
            <a:stCxn id="88" idx="3"/>
            <a:endCxn id="91" idx="0"/>
          </p:cNvCxnSpPr>
          <p:nvPr/>
        </p:nvCxnSpPr>
        <p:spPr>
          <a:xfrm flipH="1">
            <a:off x="3274716" y="4057088"/>
            <a:ext cx="333299" cy="32531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מחבר ישר 51"/>
          <p:cNvCxnSpPr>
            <a:stCxn id="88" idx="5"/>
            <a:endCxn id="92" idx="0"/>
          </p:cNvCxnSpPr>
          <p:nvPr/>
        </p:nvCxnSpPr>
        <p:spPr>
          <a:xfrm>
            <a:off x="3810073" y="4057088"/>
            <a:ext cx="464775" cy="32531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1" name="אליפסה 61"/>
          <p:cNvSpPr/>
          <p:nvPr/>
        </p:nvSpPr>
        <p:spPr>
          <a:xfrm>
            <a:off x="3131840" y="4382407"/>
            <a:ext cx="285752" cy="285752"/>
          </a:xfrm>
          <a:prstGeom prst="ellipse">
            <a:avLst/>
          </a:prstGeom>
          <a:solidFill>
            <a:schemeClr val="accent3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2" name="אליפסה 77"/>
          <p:cNvSpPr/>
          <p:nvPr/>
        </p:nvSpPr>
        <p:spPr>
          <a:xfrm>
            <a:off x="4131972" y="4382407"/>
            <a:ext cx="285752" cy="285752"/>
          </a:xfrm>
          <a:prstGeom prst="ellipse">
            <a:avLst/>
          </a:prstGeom>
          <a:solidFill>
            <a:schemeClr val="accent3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3" name="אליפסה 1"/>
          <p:cNvSpPr/>
          <p:nvPr/>
        </p:nvSpPr>
        <p:spPr>
          <a:xfrm>
            <a:off x="3206128" y="2310135"/>
            <a:ext cx="285752" cy="285752"/>
          </a:xfrm>
          <a:prstGeom prst="ellipse">
            <a:avLst/>
          </a:prstGeom>
          <a:solidFill>
            <a:schemeClr val="accent3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ln>
                <a:solidFill>
                  <a:schemeClr val="tx1"/>
                </a:solidFill>
              </a:ln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4" name="מחבר ישר 18"/>
          <p:cNvCxnSpPr>
            <a:stCxn id="93" idx="3"/>
            <a:endCxn id="96" idx="0"/>
          </p:cNvCxnSpPr>
          <p:nvPr/>
        </p:nvCxnSpPr>
        <p:spPr>
          <a:xfrm flipH="1">
            <a:off x="1908844" y="2554040"/>
            <a:ext cx="1339131" cy="54818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מחבר ישר 20"/>
          <p:cNvCxnSpPr>
            <a:stCxn id="93" idx="5"/>
            <a:endCxn id="84" idx="1"/>
          </p:cNvCxnSpPr>
          <p:nvPr/>
        </p:nvCxnSpPr>
        <p:spPr>
          <a:xfrm>
            <a:off x="3450033" y="2554040"/>
            <a:ext cx="1454126" cy="58091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6" name="אליפסה 47"/>
          <p:cNvSpPr/>
          <p:nvPr/>
        </p:nvSpPr>
        <p:spPr>
          <a:xfrm>
            <a:off x="1765968" y="3102223"/>
            <a:ext cx="285752" cy="285752"/>
          </a:xfrm>
          <a:prstGeom prst="ellipse">
            <a:avLst/>
          </a:prstGeom>
          <a:solidFill>
            <a:schemeClr val="accent3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7" name="מחבר ישר 50"/>
          <p:cNvCxnSpPr>
            <a:stCxn id="96" idx="3"/>
            <a:endCxn id="99" idx="0"/>
          </p:cNvCxnSpPr>
          <p:nvPr/>
        </p:nvCxnSpPr>
        <p:spPr>
          <a:xfrm flipH="1">
            <a:off x="1474516" y="3346128"/>
            <a:ext cx="333299" cy="47161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מחבר ישר 51"/>
          <p:cNvCxnSpPr>
            <a:stCxn id="96" idx="5"/>
            <a:endCxn id="100" idx="0"/>
          </p:cNvCxnSpPr>
          <p:nvPr/>
        </p:nvCxnSpPr>
        <p:spPr>
          <a:xfrm>
            <a:off x="2009873" y="3346128"/>
            <a:ext cx="464775" cy="47161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9" name="אליפסה 61"/>
          <p:cNvSpPr/>
          <p:nvPr/>
        </p:nvSpPr>
        <p:spPr>
          <a:xfrm>
            <a:off x="1331640" y="3817743"/>
            <a:ext cx="285752" cy="285752"/>
          </a:xfrm>
          <a:prstGeom prst="ellipse">
            <a:avLst/>
          </a:prstGeom>
          <a:solidFill>
            <a:schemeClr val="accent3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0" name="אליפסה 77"/>
          <p:cNvSpPr/>
          <p:nvPr/>
        </p:nvSpPr>
        <p:spPr>
          <a:xfrm>
            <a:off x="2331772" y="3817743"/>
            <a:ext cx="285752" cy="285752"/>
          </a:xfrm>
          <a:prstGeom prst="ellipse">
            <a:avLst/>
          </a:prstGeom>
          <a:solidFill>
            <a:schemeClr val="accent3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1259632" y="4008710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1979712" y="4656782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2555776" y="4656782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3122868" y="4656782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3842948" y="5190455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4355976" y="5190455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4635036" y="5766519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5139092" y="5766519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5643148" y="5766519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6219212" y="5766519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6660232" y="5766519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7155316" y="5766519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7659372" y="5766519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8235436" y="5766519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3419872" y="2166119"/>
            <a:ext cx="4326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4"/>
                </a:solidFill>
              </a:rPr>
              <a:t>0001111101001010101001100001011011</a:t>
            </a:r>
            <a:endParaRPr lang="en-US" b="1" dirty="0">
              <a:solidFill>
                <a:schemeClr val="accent4"/>
              </a:solidFill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5030370" y="2886199"/>
            <a:ext cx="2133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4"/>
                </a:solidFill>
              </a:rPr>
              <a:t>1100011110010001</a:t>
            </a:r>
            <a:endParaRPr lang="en-US" b="1" dirty="0">
              <a:solidFill>
                <a:schemeClr val="accent4"/>
              </a:solidFill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1956214" y="2948915"/>
            <a:ext cx="2255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4"/>
                </a:solidFill>
              </a:rPr>
              <a:t>10010011100110011</a:t>
            </a:r>
            <a:endParaRPr lang="en-US" b="1" dirty="0">
              <a:solidFill>
                <a:schemeClr val="accent4"/>
              </a:solidFill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3772748" y="3668995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4"/>
                </a:solidFill>
              </a:rPr>
              <a:t>11100100</a:t>
            </a:r>
            <a:endParaRPr lang="en-US" b="1" dirty="0">
              <a:solidFill>
                <a:schemeClr val="accent4"/>
              </a:solidFill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2354776" y="3534271"/>
            <a:ext cx="1281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111000010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4332069" y="4182343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0011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6775773" y="3813011"/>
            <a:ext cx="2316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001 101 011 111 110 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010 000 000 100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22" name="Footer Placeholder 1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PSC-August 2015</a:t>
            </a:r>
            <a:endParaRPr lang="en-US"/>
          </a:p>
        </p:txBody>
      </p:sp>
      <p:pic>
        <p:nvPicPr>
          <p:cNvPr id="123" name="Picture 1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6326804"/>
            <a:ext cx="774259" cy="414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82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Deriving a lower bound and exact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096" y="2286000"/>
            <a:ext cx="7548320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 Deriving a lower bound: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 smtClean="0"/>
              <a:t> If </a:t>
            </a:r>
            <a:r>
              <a:rPr lang="en-US" sz="2400" dirty="0" smtClean="0">
                <a:solidFill>
                  <a:schemeClr val="accent1"/>
                </a:solidFill>
              </a:rPr>
              <a:t>select(</a:t>
            </a:r>
            <a:r>
              <a:rPr lang="en-US" sz="2400" dirty="0" err="1" smtClean="0">
                <a:solidFill>
                  <a:schemeClr val="accent1"/>
                </a:solidFill>
              </a:rPr>
              <a:t>x,i</a:t>
            </a:r>
            <a:r>
              <a:rPr lang="en-US" sz="2400" dirty="0" smtClean="0">
                <a:solidFill>
                  <a:schemeClr val="accent1"/>
                </a:solidFill>
              </a:rPr>
              <a:t>)=j </a:t>
            </a:r>
            <a:r>
              <a:rPr lang="en-US" sz="2400" dirty="0" smtClean="0"/>
              <a:t>then the index of the </a:t>
            </a:r>
            <a:r>
              <a:rPr lang="en-US" sz="2400" dirty="0" err="1" smtClean="0">
                <a:solidFill>
                  <a:schemeClr val="accent1"/>
                </a:solidFill>
              </a:rPr>
              <a:t>i</a:t>
            </a:r>
            <a:r>
              <a:rPr lang="en-US" sz="2400" baseline="30000" dirty="0" err="1" smtClean="0"/>
              <a:t>th</a:t>
            </a:r>
            <a:r>
              <a:rPr lang="en-US" sz="2400" dirty="0" smtClean="0"/>
              <a:t> occurrence of </a:t>
            </a:r>
            <a:r>
              <a:rPr lang="en-US" sz="2400" dirty="0" smtClean="0">
                <a:solidFill>
                  <a:schemeClr val="accent1"/>
                </a:solidFill>
              </a:rPr>
              <a:t>x</a:t>
            </a:r>
            <a:r>
              <a:rPr lang="en-US" sz="2400" dirty="0" smtClean="0"/>
              <a:t> is </a:t>
            </a:r>
            <a:r>
              <a:rPr lang="en-US" sz="2400" dirty="0" smtClean="0">
                <a:solidFill>
                  <a:schemeClr val="accent1"/>
                </a:solidFill>
                <a:sym typeface="Symbol" panose="05050102010706020507" pitchFamily="18" charset="2"/>
              </a:rPr>
              <a:t>j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1"/>
                </a:solidFill>
                <a:sym typeface="Symbol" panose="05050102010706020507" pitchFamily="18" charset="2"/>
              </a:rPr>
              <a:t> </a:t>
            </a:r>
            <a:r>
              <a:rPr lang="en-US" sz="2400" dirty="0" smtClean="0">
                <a:sym typeface="Symbol" panose="05050102010706020507" pitchFamily="18" charset="2"/>
              </a:rPr>
              <a:t>Deriving an exact value: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 smtClean="0">
                <a:sym typeface="Symbol" panose="05050102010706020507" pitchFamily="18" charset="2"/>
              </a:rPr>
              <a:t> First occurrence of x: if select(x,1)=j and extract(</a:t>
            </a:r>
            <a:r>
              <a:rPr lang="en-US" sz="2400" dirty="0" err="1" smtClean="0">
                <a:sym typeface="Symbol" panose="05050102010706020507" pitchFamily="18" charset="2"/>
              </a:rPr>
              <a:t>v</a:t>
            </a:r>
            <a:r>
              <a:rPr lang="en-US" sz="2400" baseline="-25000" dirty="0" err="1" smtClean="0">
                <a:sym typeface="Symbol" panose="05050102010706020507" pitchFamily="18" charset="2"/>
              </a:rPr>
              <a:t>root</a:t>
            </a:r>
            <a:r>
              <a:rPr lang="en-US" sz="2400" dirty="0" err="1" smtClean="0">
                <a:sym typeface="Symbol" panose="05050102010706020507" pitchFamily="18" charset="2"/>
              </a:rPr>
              <a:t>,j</a:t>
            </a:r>
            <a:r>
              <a:rPr lang="en-US" sz="2400" dirty="0" smtClean="0">
                <a:sym typeface="Symbol" panose="05050102010706020507" pitchFamily="18" charset="2"/>
              </a:rPr>
              <a:t>)=x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 smtClean="0">
                <a:sym typeface="Symbol" panose="05050102010706020507" pitchFamily="18" charset="2"/>
              </a:rPr>
              <a:t> Otherwise: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699792" y="4289028"/>
            <a:ext cx="6083717" cy="230832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counter     0; k     1; m     0;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while counter &lt;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and m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 panose="05050102010706020507" pitchFamily="18" charset="2"/>
              </a:rPr>
              <a:t> n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  <a:sym typeface="Symbol" panose="05050102010706020507" pitchFamily="18" charset="2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 panose="05050102010706020507" pitchFamily="18" charset="2"/>
              </a:rPr>
              <a:t>m     select(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  <a:sym typeface="Symbol" panose="05050102010706020507" pitchFamily="18" charset="2"/>
              </a:rPr>
              <a:t>x,k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 panose="05050102010706020507" pitchFamily="18" charset="2"/>
              </a:rPr>
              <a:t>);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  <a:sym typeface="Symbol" panose="05050102010706020507" pitchFamily="18" charset="2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 panose="05050102010706020507" pitchFamily="18" charset="2"/>
              </a:rPr>
              <a:t>if extract(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  <a:sym typeface="Symbol" panose="05050102010706020507" pitchFamily="18" charset="2"/>
              </a:rPr>
              <a:t>v</a:t>
            </a:r>
            <a:r>
              <a:rPr lang="en-US" sz="2400" b="1" baseline="-25000" dirty="0" err="1" smtClean="0">
                <a:latin typeface="Courier New" pitchFamily="49" charset="0"/>
                <a:cs typeface="Courier New" pitchFamily="49" charset="0"/>
                <a:sym typeface="Symbol" panose="05050102010706020507" pitchFamily="18" charset="2"/>
              </a:rPr>
              <a:t>root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 panose="05050102010706020507" pitchFamily="18" charset="2"/>
              </a:rPr>
              <a:t>, m)=x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  <a:sym typeface="Symbol" panose="05050102010706020507" pitchFamily="18" charset="2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 panose="05050102010706020507" pitchFamily="18" charset="2"/>
              </a:rPr>
              <a:t>	counter++;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  <a:sym typeface="Symbol" panose="05050102010706020507" pitchFamily="18" charset="2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 panose="05050102010706020507" pitchFamily="18" charset="2"/>
              </a:rPr>
              <a:t>k++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796136" y="4512908"/>
            <a:ext cx="792088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7452320" y="4512908"/>
            <a:ext cx="792088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139952" y="4521309"/>
            <a:ext cx="792088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995936" y="5229200"/>
            <a:ext cx="792088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185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Reduced skeleton trees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350" y="4551407"/>
            <a:ext cx="7289800" cy="1685905"/>
          </a:xfrm>
        </p:spPr>
      </p:pic>
      <p:sp>
        <p:nvSpPr>
          <p:cNvPr id="5" name="TextBox 4"/>
          <p:cNvSpPr txBox="1"/>
          <p:nvPr/>
        </p:nvSpPr>
        <p:spPr>
          <a:xfrm>
            <a:off x="179512" y="1778040"/>
            <a:ext cx="8560485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cs typeface="Courier New" pitchFamily="49" charset="0"/>
                <a:sym typeface="Symbol"/>
              </a:rPr>
              <a:t>The </a:t>
            </a:r>
            <a:r>
              <a:rPr lang="en-US" sz="2400" dirty="0" smtClean="0">
                <a:solidFill>
                  <a:schemeClr val="accent1"/>
                </a:solidFill>
                <a:cs typeface="Courier New" pitchFamily="49" charset="0"/>
                <a:sym typeface="Symbol"/>
              </a:rPr>
              <a:t>reduced Skeleton tree </a:t>
            </a:r>
            <a:r>
              <a:rPr lang="en-US" sz="2400" dirty="0" smtClean="0">
                <a:cs typeface="Courier New" pitchFamily="49" charset="0"/>
                <a:sym typeface="Symbol"/>
              </a:rPr>
              <a:t>prunes the Skeleton Huffman tree at </a:t>
            </a:r>
          </a:p>
          <a:p>
            <a:pPr>
              <a:buClr>
                <a:schemeClr val="accent1"/>
              </a:buClr>
            </a:pPr>
            <a:r>
              <a:rPr lang="en-US" sz="2400" dirty="0" smtClean="0">
                <a:cs typeface="Courier New" pitchFamily="49" charset="0"/>
                <a:sym typeface="Symbol"/>
              </a:rPr>
              <a:t>internal node at which the length of the current </a:t>
            </a:r>
            <a:r>
              <a:rPr lang="en-US" sz="2400" dirty="0" err="1" smtClean="0">
                <a:cs typeface="Courier New" pitchFamily="49" charset="0"/>
                <a:sym typeface="Symbol"/>
              </a:rPr>
              <a:t>codewords</a:t>
            </a:r>
            <a:r>
              <a:rPr lang="en-US" sz="2400" dirty="0" smtClean="0">
                <a:cs typeface="Courier New" pitchFamily="49" charset="0"/>
                <a:sym typeface="Symbol"/>
              </a:rPr>
              <a:t> </a:t>
            </a:r>
          </a:p>
          <a:p>
            <a:pPr>
              <a:buClr>
                <a:schemeClr val="accent1"/>
              </a:buClr>
            </a:pPr>
            <a:r>
              <a:rPr lang="en-US" sz="2400" dirty="0" smtClean="0">
                <a:cs typeface="Courier New" pitchFamily="49" charset="0"/>
                <a:sym typeface="Symbol"/>
              </a:rPr>
              <a:t>belong to a set of </a:t>
            </a:r>
            <a:r>
              <a:rPr lang="en-US" sz="2400" dirty="0">
                <a:cs typeface="Courier New" pitchFamily="49" charset="0"/>
                <a:sym typeface="Symbol"/>
              </a:rPr>
              <a:t>s</a:t>
            </a:r>
            <a:r>
              <a:rPr lang="en-US" sz="2400" dirty="0" smtClean="0">
                <a:cs typeface="Courier New" pitchFamily="49" charset="0"/>
                <a:sym typeface="Symbol"/>
              </a:rPr>
              <a:t>ize at most 2. </a:t>
            </a:r>
          </a:p>
          <a:p>
            <a:pPr marL="342900" indent="-34290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cs typeface="Courier New" pitchFamily="49" charset="0"/>
                <a:sym typeface="Symbol"/>
              </a:rPr>
              <a:t>Canonical, Skeleton and Reduced Huffman Tree for</a:t>
            </a:r>
          </a:p>
          <a:p>
            <a:pPr>
              <a:buClr>
                <a:schemeClr val="accent1"/>
              </a:buClr>
            </a:pPr>
            <a:r>
              <a:rPr lang="en-US" sz="2400" dirty="0" smtClean="0">
                <a:cs typeface="Courier New" pitchFamily="49" charset="0"/>
                <a:sym typeface="Symbol"/>
              </a:rPr>
              <a:t>200 elements of </a:t>
            </a:r>
            <a:r>
              <a:rPr lang="en-US" sz="2400" dirty="0" err="1" smtClean="0">
                <a:cs typeface="Courier New" pitchFamily="49" charset="0"/>
                <a:sym typeface="Symbol"/>
              </a:rPr>
              <a:t>Zipf</a:t>
            </a:r>
            <a:r>
              <a:rPr lang="en-US" sz="2400" dirty="0" smtClean="0">
                <a:cs typeface="Courier New" pitchFamily="49" charset="0"/>
                <a:sym typeface="Symbol"/>
              </a:rPr>
              <a:t> distribution with weights p</a:t>
            </a:r>
            <a:r>
              <a:rPr lang="en-US" sz="2400" baseline="-25000" dirty="0" smtClean="0">
                <a:cs typeface="Courier New" pitchFamily="49" charset="0"/>
                <a:sym typeface="Symbol"/>
              </a:rPr>
              <a:t>i</a:t>
            </a:r>
            <a:r>
              <a:rPr lang="en-US" sz="2400" dirty="0" smtClean="0">
                <a:cs typeface="Courier New" pitchFamily="49" charset="0"/>
                <a:sym typeface="Symbol"/>
              </a:rPr>
              <a:t>=1/(</a:t>
            </a:r>
            <a:r>
              <a:rPr lang="en-US" sz="2400" dirty="0" err="1" smtClean="0">
                <a:cs typeface="Courier New" pitchFamily="49" charset="0"/>
                <a:sym typeface="Symbol"/>
              </a:rPr>
              <a:t>i</a:t>
            </a:r>
            <a:r>
              <a:rPr lang="en-US" sz="2400" dirty="0" smtClean="0">
                <a:cs typeface="Courier New" pitchFamily="49" charset="0"/>
                <a:sym typeface="Symbol"/>
              </a:rPr>
              <a:t> </a:t>
            </a:r>
            <a:r>
              <a:rPr lang="en-US" sz="2400" dirty="0" err="1" smtClean="0">
                <a:cs typeface="Courier New" pitchFamily="49" charset="0"/>
                <a:sym typeface="Symbol"/>
              </a:rPr>
              <a:t>H</a:t>
            </a:r>
            <a:r>
              <a:rPr lang="en-US" sz="2400" baseline="-25000" dirty="0" err="1" smtClean="0">
                <a:cs typeface="Courier New" pitchFamily="49" charset="0"/>
                <a:sym typeface="Symbol"/>
              </a:rPr>
              <a:t>n</a:t>
            </a:r>
            <a:r>
              <a:rPr lang="en-US" sz="2400" dirty="0" smtClean="0">
                <a:cs typeface="Courier New" pitchFamily="49" charset="0"/>
                <a:sym typeface="Symbol"/>
              </a:rPr>
              <a:t>),</a:t>
            </a:r>
          </a:p>
          <a:p>
            <a:pPr>
              <a:buClr>
                <a:schemeClr val="accent1"/>
              </a:buClr>
            </a:pPr>
            <a:r>
              <a:rPr lang="en-US" sz="2400" dirty="0" smtClean="0">
                <a:cs typeface="Courier New" pitchFamily="49" charset="0"/>
                <a:sym typeface="Symbol"/>
              </a:rPr>
              <a:t>where </a:t>
            </a:r>
            <a:r>
              <a:rPr lang="en-US" sz="2400" dirty="0" err="1" smtClean="0">
                <a:cs typeface="Courier New" pitchFamily="49" charset="0"/>
                <a:sym typeface="Symbol"/>
              </a:rPr>
              <a:t>H</a:t>
            </a:r>
            <a:r>
              <a:rPr lang="en-US" sz="2400" baseline="-25000" dirty="0" err="1" smtClean="0">
                <a:cs typeface="Courier New" pitchFamily="49" charset="0"/>
                <a:sym typeface="Symbol"/>
              </a:rPr>
              <a:t>n</a:t>
            </a:r>
            <a:r>
              <a:rPr lang="en-US" sz="2400" dirty="0" smtClean="0">
                <a:cs typeface="Courier New" pitchFamily="49" charset="0"/>
                <a:sym typeface="Symbol"/>
              </a:rPr>
              <a:t> is the harmonic number</a:t>
            </a:r>
            <a:endParaRPr lang="en-US" sz="2400" dirty="0">
              <a:cs typeface="Courier New" pitchFamily="49" charset="0"/>
            </a:endParaRPr>
          </a:p>
          <a:p>
            <a:pPr>
              <a:buClr>
                <a:schemeClr val="accent1"/>
              </a:buClr>
            </a:pPr>
            <a:endParaRPr lang="en-US" sz="2400" dirty="0">
              <a:cs typeface="Courier New" pitchFamily="49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PSC-August 2015</a:t>
            </a:r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6326804"/>
            <a:ext cx="774259" cy="414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22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Extract for reduced skeleton tree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2272804"/>
            <a:ext cx="7654660" cy="267765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else // h(v)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 panose="05050102010706020507" pitchFamily="18" charset="2"/>
              </a:rPr>
              <a:t> 0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cw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  <a:sym typeface="Symbol"/>
              </a:rPr>
              <a:t>cwB</a:t>
            </a:r>
            <a:r>
              <a:rPr lang="en-US" sz="2400" b="1" baseline="-25000" dirty="0" err="1" smtClean="0">
                <a:latin typeface="Courier New" pitchFamily="49" charset="0"/>
                <a:cs typeface="Courier New" pitchFamily="49" charset="0"/>
                <a:sym typeface="Symbol"/>
              </a:rPr>
              <a:t>v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[h(v)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 panose="05050102010706020507" pitchFamily="18" charset="2"/>
              </a:rPr>
              <a:t>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  <a:sym typeface="Symbol"/>
              </a:rPr>
              <a:t>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..h(v)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 panose="05050102010706020507" pitchFamily="18" charset="2"/>
              </a:rPr>
              <a:t>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(i+1)-1]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	if flag(v)=1 then  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		if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  <a:sym typeface="Symbol"/>
              </a:rPr>
              <a:t>cw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 panose="05050102010706020507" pitchFamily="18" charset="2"/>
              </a:rPr>
              <a:t> first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  <a:sym typeface="Symbol" panose="05050102010706020507" pitchFamily="18" charset="2"/>
              </a:rPr>
              <a:t>codeword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 panose="05050102010706020507" pitchFamily="18" charset="2"/>
              </a:rPr>
              <a:t> 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  <a:sym typeface="Symbol" panose="05050102010706020507" pitchFamily="18" charset="2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 panose="05050102010706020507" pitchFamily="18" charset="2"/>
              </a:rPr>
              <a:t>		   of length |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  <a:sym typeface="Symbol" panose="05050102010706020507" pitchFamily="18" charset="2"/>
              </a:rPr>
              <a:t>cw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 panose="05050102010706020507" pitchFamily="18" charset="2"/>
              </a:rPr>
              <a:t>| then</a:t>
            </a:r>
            <a:endParaRPr lang="en-US" sz="2400" b="1" dirty="0" smtClean="0">
              <a:latin typeface="Courier New" pitchFamily="49" charset="0"/>
              <a:cs typeface="Courier New" pitchFamily="49" charset="0"/>
              <a:sym typeface="Symbol"/>
            </a:endParaRP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			remove trailing 0 from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  <a:sym typeface="Symbol"/>
              </a:rPr>
              <a:t>cw</a:t>
            </a:r>
            <a:endParaRPr lang="en-US" sz="2400" b="1" dirty="0" smtClean="0">
              <a:latin typeface="Courier New" pitchFamily="49" charset="0"/>
              <a:cs typeface="Courier New" pitchFamily="49" charset="0"/>
              <a:sym typeface="Symbol"/>
            </a:endParaRP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return </a:t>
            </a:r>
            <a:r>
              <a:rPr lang="en-US" sz="2400" b="1" dirty="0" smtClean="0">
                <a:latin typeface="Brush Script MT" panose="03060802040406070304" pitchFamily="66" charset="0"/>
                <a:cs typeface="Courier New" pitchFamily="49" charset="0"/>
                <a:sym typeface="Symbol"/>
              </a:rPr>
              <a:t>D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  <a:sym typeface="Symbol"/>
              </a:rPr>
              <a:t>cw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)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195736" y="2924944"/>
            <a:ext cx="792088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PSC-August 2015</a:t>
            </a:r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6326804"/>
            <a:ext cx="774259" cy="414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594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395536" y="2348880"/>
            <a:ext cx="8062912" cy="1470025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C000"/>
                </a:solidFill>
              </a:rPr>
              <a:t>Thank You !!!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PSC-August 2015</a:t>
            </a: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6326804"/>
            <a:ext cx="774259" cy="4145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Fixed and Variable length codes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231880"/>
              </p:ext>
            </p:extLst>
          </p:nvPr>
        </p:nvGraphicFramePr>
        <p:xfrm>
          <a:off x="810592" y="2286000"/>
          <a:ext cx="7289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8980"/>
                <a:gridCol w="728980"/>
                <a:gridCol w="728980"/>
                <a:gridCol w="728980"/>
                <a:gridCol w="728980"/>
                <a:gridCol w="728980"/>
                <a:gridCol w="728980"/>
                <a:gridCol w="728980"/>
                <a:gridCol w="728980"/>
                <a:gridCol w="72898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2594212"/>
              </p:ext>
            </p:extLst>
          </p:nvPr>
        </p:nvGraphicFramePr>
        <p:xfrm>
          <a:off x="810592" y="3994264"/>
          <a:ext cx="728980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0754"/>
                <a:gridCol w="560754"/>
                <a:gridCol w="560754"/>
                <a:gridCol w="560754"/>
                <a:gridCol w="560754"/>
                <a:gridCol w="560754"/>
                <a:gridCol w="560754"/>
                <a:gridCol w="560754"/>
                <a:gridCol w="560754"/>
                <a:gridCol w="560754"/>
                <a:gridCol w="560754"/>
                <a:gridCol w="560754"/>
                <a:gridCol w="560754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4499992" y="2708920"/>
            <a:ext cx="0" cy="576064"/>
          </a:xfrm>
          <a:prstGeom prst="straightConnector1">
            <a:avLst/>
          </a:prstGeom>
          <a:ln w="38100">
            <a:solidFill>
              <a:srgbClr val="FFC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788024" y="4437112"/>
            <a:ext cx="0" cy="576064"/>
          </a:xfrm>
          <a:prstGeom prst="straightConnector1">
            <a:avLst/>
          </a:prstGeom>
          <a:ln w="38100">
            <a:solidFill>
              <a:srgbClr val="FFC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355976" y="3203684"/>
            <a:ext cx="2712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omic Sans MS" panose="030F0702030302020204" pitchFamily="66" charset="0"/>
              </a:rPr>
              <a:t>i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44008" y="4941168"/>
            <a:ext cx="2712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omic Sans MS" panose="030F0702030302020204" pitchFamily="66" charset="0"/>
              </a:rPr>
              <a:t>i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PSC-August 2015</a:t>
            </a:r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6326804"/>
            <a:ext cx="774259" cy="414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486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2194520"/>
            <a:ext cx="8215064" cy="4114800"/>
          </a:xfrm>
        </p:spPr>
        <p:txBody>
          <a:bodyPr>
            <a:normAutofit/>
          </a:bodyPr>
          <a:lstStyle/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+mj-lt"/>
              </a:rPr>
              <a:t> Divide the encoded file into blocks of size </a:t>
            </a:r>
            <a:r>
              <a:rPr lang="en-US" sz="2800" dirty="0" smtClean="0">
                <a:solidFill>
                  <a:schemeClr val="accent1"/>
                </a:solidFill>
                <a:latin typeface="+mj-lt"/>
                <a:cs typeface="Courier New" pitchFamily="49" charset="0"/>
              </a:rPr>
              <a:t>b</a:t>
            </a: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+mj-lt"/>
              </a:rPr>
              <a:t> Use an auxiliary bit vector to indicate the beginning of each block</a:t>
            </a: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+mj-lt"/>
              </a:rPr>
              <a:t> Time – </a:t>
            </a:r>
            <a:r>
              <a:rPr lang="en-US" sz="2800" dirty="0" smtClean="0">
                <a:solidFill>
                  <a:schemeClr val="accent1"/>
                </a:solidFill>
                <a:latin typeface="+mj-lt"/>
                <a:cs typeface="Courier New" pitchFamily="49" charset="0"/>
              </a:rPr>
              <a:t>O(b)</a:t>
            </a: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+mj-lt"/>
              </a:rPr>
              <a:t> Time vs. Memory storage tradeoff</a:t>
            </a:r>
            <a:endParaRPr lang="en-US" sz="2800" dirty="0">
              <a:latin typeface="+mj-lt"/>
            </a:endParaRPr>
          </a:p>
        </p:txBody>
      </p:sp>
      <p:sp>
        <p:nvSpPr>
          <p:cNvPr id="5" name="כותרת 1"/>
          <p:cNvSpPr txBox="1">
            <a:spLocks/>
          </p:cNvSpPr>
          <p:nvPr/>
        </p:nvSpPr>
        <p:spPr>
          <a:xfrm>
            <a:off x="540544" y="776288"/>
            <a:ext cx="8062912" cy="1470025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484632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i="0" u="none" strike="noStrike" kern="1200" cap="none" spc="0" normalizeH="0" baseline="0" noProof="0" dirty="0">
              <a:ln w="6350">
                <a:solidFill>
                  <a:schemeClr val="tx1"/>
                </a:solidFill>
              </a:ln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620328" cy="1499616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Random access to variable length codes</a:t>
            </a:r>
            <a:r>
              <a:rPr lang="en-US" cap="none" spc="0" dirty="0">
                <a:ln w="6350">
                  <a:solidFill>
                    <a:schemeClr val="tx1"/>
                  </a:solidFill>
                </a:ln>
              </a:rPr>
              <a:t/>
            </a:r>
            <a:br>
              <a:rPr lang="en-US" cap="none" spc="0" dirty="0">
                <a:ln w="6350">
                  <a:solidFill>
                    <a:schemeClr val="tx1"/>
                  </a:solidFill>
                </a:ln>
              </a:rPr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PSC-August 2015</a:t>
            </a: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6326804"/>
            <a:ext cx="774259" cy="414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0354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95536" y="2050504"/>
            <a:ext cx="8496944" cy="4114800"/>
          </a:xfrm>
          <a:ln>
            <a:noFill/>
          </a:ln>
        </p:spPr>
        <p:txBody>
          <a:bodyPr>
            <a:noAutofit/>
          </a:bodyPr>
          <a:lstStyle/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Grossi</a:t>
            </a:r>
            <a:r>
              <a:rPr lang="en-US" sz="2800" dirty="0" smtClean="0">
                <a:latin typeface="+mj-lt"/>
              </a:rPr>
              <a:t>, Gupta and Vitter – 2003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sz="2800" b="1" dirty="0" smtClean="0">
              <a:solidFill>
                <a:srgbClr val="F07F09"/>
              </a:solidFill>
              <a:latin typeface="+mj-lt"/>
            </a:endParaRPr>
          </a:p>
        </p:txBody>
      </p:sp>
      <p:sp>
        <p:nvSpPr>
          <p:cNvPr id="5" name="כותרת 1"/>
          <p:cNvSpPr txBox="1">
            <a:spLocks/>
          </p:cNvSpPr>
          <p:nvPr/>
        </p:nvSpPr>
        <p:spPr>
          <a:xfrm>
            <a:off x="540544" y="776288"/>
            <a:ext cx="8062912" cy="1470025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484632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uLnTx/>
                <a:uFillTx/>
                <a:latin typeface="+mj-lt"/>
                <a:ea typeface="+mj-ea"/>
                <a:cs typeface="+mj-cs"/>
              </a:rPr>
              <a:t>WAVELET TREES</a:t>
            </a:r>
            <a:endParaRPr kumimoji="0" lang="en-US" sz="440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77" name="Group 76"/>
          <p:cNvGrpSpPr/>
          <p:nvPr/>
        </p:nvGrpSpPr>
        <p:grpSpPr>
          <a:xfrm>
            <a:off x="2195736" y="3068960"/>
            <a:ext cx="3785644" cy="3312368"/>
            <a:chOff x="2195736" y="3068960"/>
            <a:chExt cx="3785644" cy="3312368"/>
          </a:xfrm>
        </p:grpSpPr>
        <p:grpSp>
          <p:nvGrpSpPr>
            <p:cNvPr id="6" name="Group 5"/>
            <p:cNvGrpSpPr/>
            <p:nvPr/>
          </p:nvGrpSpPr>
          <p:grpSpPr>
            <a:xfrm>
              <a:off x="2195736" y="3068960"/>
              <a:ext cx="3785644" cy="2736304"/>
              <a:chOff x="2929496" y="2363130"/>
              <a:chExt cx="3785644" cy="2736304"/>
            </a:xfrm>
          </p:grpSpPr>
          <p:sp>
            <p:nvSpPr>
              <p:cNvPr id="7" name="אליפסה 1"/>
              <p:cNvSpPr/>
              <p:nvPr/>
            </p:nvSpPr>
            <p:spPr>
              <a:xfrm>
                <a:off x="4857752" y="2363130"/>
                <a:ext cx="285752" cy="285752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>
                  <a:ln>
                    <a:solidFill>
                      <a:schemeClr val="tx1"/>
                    </a:solidFill>
                  </a:ln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8" name="מחבר ישר 18"/>
              <p:cNvCxnSpPr>
                <a:stCxn id="7" idx="3"/>
                <a:endCxn id="10" idx="0"/>
              </p:cNvCxnSpPr>
              <p:nvPr/>
            </p:nvCxnSpPr>
            <p:spPr>
              <a:xfrm rot="5400000">
                <a:off x="4286249" y="2392721"/>
                <a:ext cx="399037" cy="82766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" name="מחבר ישר 20"/>
              <p:cNvCxnSpPr>
                <a:stCxn id="7" idx="5"/>
                <a:endCxn id="21" idx="0"/>
              </p:cNvCxnSpPr>
              <p:nvPr/>
            </p:nvCxnSpPr>
            <p:spPr>
              <a:xfrm rot="16200000" flipH="1">
                <a:off x="5387409" y="2321282"/>
                <a:ext cx="399037" cy="9705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0" name="אליפסה 47"/>
              <p:cNvSpPr/>
              <p:nvPr/>
            </p:nvSpPr>
            <p:spPr>
              <a:xfrm>
                <a:off x="3929058" y="3006072"/>
                <a:ext cx="285752" cy="285752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1" name="מחבר ישר 50"/>
              <p:cNvCxnSpPr>
                <a:stCxn id="10" idx="3"/>
                <a:endCxn id="13" idx="0"/>
              </p:cNvCxnSpPr>
              <p:nvPr/>
            </p:nvCxnSpPr>
            <p:spPr>
              <a:xfrm rot="5400000">
                <a:off x="3607588" y="3214258"/>
                <a:ext cx="327599" cy="39903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מחבר ישר 51"/>
              <p:cNvCxnSpPr>
                <a:stCxn id="10" idx="5"/>
                <a:endCxn id="16" idx="0"/>
              </p:cNvCxnSpPr>
              <p:nvPr/>
            </p:nvCxnSpPr>
            <p:spPr>
              <a:xfrm rot="16200000" flipH="1">
                <a:off x="4208682" y="3214257"/>
                <a:ext cx="327599" cy="39903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3" name="אליפסה 61"/>
              <p:cNvSpPr/>
              <p:nvPr/>
            </p:nvSpPr>
            <p:spPr>
              <a:xfrm>
                <a:off x="3428992" y="3577576"/>
                <a:ext cx="285752" cy="285752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" name="אליפסה 64"/>
              <p:cNvSpPr/>
              <p:nvPr/>
            </p:nvSpPr>
            <p:spPr>
              <a:xfrm>
                <a:off x="3143240" y="4149080"/>
                <a:ext cx="285752" cy="285752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5" name="מחבר ישר 67"/>
              <p:cNvCxnSpPr>
                <a:stCxn id="13" idx="3"/>
                <a:endCxn id="14" idx="0"/>
              </p:cNvCxnSpPr>
              <p:nvPr/>
            </p:nvCxnSpPr>
            <p:spPr>
              <a:xfrm rot="5400000">
                <a:off x="3214679" y="3892919"/>
                <a:ext cx="327599" cy="18472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6" name="אליפסה 77"/>
              <p:cNvSpPr/>
              <p:nvPr/>
            </p:nvSpPr>
            <p:spPr>
              <a:xfrm>
                <a:off x="4429124" y="3577576"/>
                <a:ext cx="285752" cy="285752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" name="אליפסה 78"/>
              <p:cNvSpPr/>
              <p:nvPr/>
            </p:nvSpPr>
            <p:spPr>
              <a:xfrm>
                <a:off x="4714876" y="4149080"/>
                <a:ext cx="285752" cy="285752"/>
              </a:xfrm>
              <a:prstGeom prst="ellipse">
                <a:avLst/>
              </a:prstGeom>
              <a:solidFill>
                <a:srgbClr val="FFC0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אליפסה 96"/>
              <p:cNvSpPr/>
              <p:nvPr/>
            </p:nvSpPr>
            <p:spPr>
              <a:xfrm>
                <a:off x="4143372" y="4149080"/>
                <a:ext cx="285752" cy="285752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9" name="מחבר ישר 101"/>
              <p:cNvCxnSpPr>
                <a:stCxn id="16" idx="3"/>
                <a:endCxn id="18" idx="0"/>
              </p:cNvCxnSpPr>
              <p:nvPr/>
            </p:nvCxnSpPr>
            <p:spPr>
              <a:xfrm rot="5400000">
                <a:off x="4214811" y="3892919"/>
                <a:ext cx="327599" cy="18472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מחבר ישר 102"/>
              <p:cNvCxnSpPr>
                <a:stCxn id="16" idx="5"/>
                <a:endCxn id="17" idx="0"/>
              </p:cNvCxnSpPr>
              <p:nvPr/>
            </p:nvCxnSpPr>
            <p:spPr>
              <a:xfrm rot="16200000" flipH="1">
                <a:off x="4601591" y="3892918"/>
                <a:ext cx="327599" cy="18472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1" name="אליפסה 105"/>
              <p:cNvSpPr/>
              <p:nvPr/>
            </p:nvSpPr>
            <p:spPr>
              <a:xfrm>
                <a:off x="5929322" y="3006072"/>
                <a:ext cx="285752" cy="285752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22" name="מחבר ישר 106"/>
              <p:cNvCxnSpPr>
                <a:stCxn id="21" idx="3"/>
                <a:endCxn id="24" idx="0"/>
              </p:cNvCxnSpPr>
              <p:nvPr/>
            </p:nvCxnSpPr>
            <p:spPr>
              <a:xfrm flipH="1">
                <a:off x="5592652" y="3249977"/>
                <a:ext cx="378517" cy="32759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" name="מחבר ישר 107"/>
              <p:cNvCxnSpPr>
                <a:stCxn id="21" idx="5"/>
                <a:endCxn id="27" idx="0"/>
              </p:cNvCxnSpPr>
              <p:nvPr/>
            </p:nvCxnSpPr>
            <p:spPr>
              <a:xfrm rot="16200000" flipH="1">
                <a:off x="6208946" y="3214257"/>
                <a:ext cx="327599" cy="39903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4" name="אליפסה 109"/>
              <p:cNvSpPr/>
              <p:nvPr/>
            </p:nvSpPr>
            <p:spPr>
              <a:xfrm>
                <a:off x="5449776" y="3577576"/>
                <a:ext cx="285752" cy="285752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" name="אליפסה 112"/>
              <p:cNvSpPr/>
              <p:nvPr/>
            </p:nvSpPr>
            <p:spPr>
              <a:xfrm>
                <a:off x="5087456" y="4165610"/>
                <a:ext cx="285752" cy="285752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26" name="מחבר ישר 114"/>
              <p:cNvCxnSpPr>
                <a:stCxn id="24" idx="3"/>
                <a:endCxn id="25" idx="0"/>
              </p:cNvCxnSpPr>
              <p:nvPr/>
            </p:nvCxnSpPr>
            <p:spPr>
              <a:xfrm flipH="1">
                <a:off x="5230332" y="3821481"/>
                <a:ext cx="261291" cy="34412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7" name="אליפסה 117"/>
              <p:cNvSpPr/>
              <p:nvPr/>
            </p:nvSpPr>
            <p:spPr>
              <a:xfrm>
                <a:off x="6429388" y="3577576"/>
                <a:ext cx="285752" cy="285752"/>
              </a:xfrm>
              <a:prstGeom prst="ellipse">
                <a:avLst/>
              </a:prstGeom>
              <a:solidFill>
                <a:srgbClr val="FFC0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8" name="אליפסה 78"/>
              <p:cNvSpPr/>
              <p:nvPr/>
            </p:nvSpPr>
            <p:spPr>
              <a:xfrm>
                <a:off x="5881824" y="4163330"/>
                <a:ext cx="285752" cy="285752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29" name="מחבר ישר 102"/>
              <p:cNvCxnSpPr>
                <a:stCxn id="24" idx="5"/>
                <a:endCxn id="28" idx="0"/>
              </p:cNvCxnSpPr>
              <p:nvPr/>
            </p:nvCxnSpPr>
            <p:spPr>
              <a:xfrm>
                <a:off x="5693681" y="3821481"/>
                <a:ext cx="331019" cy="34184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0" name="אליפסה 78"/>
              <p:cNvSpPr/>
              <p:nvPr/>
            </p:nvSpPr>
            <p:spPr>
              <a:xfrm>
                <a:off x="6097848" y="4764713"/>
                <a:ext cx="285752" cy="285752"/>
              </a:xfrm>
              <a:prstGeom prst="ellipse">
                <a:avLst/>
              </a:prstGeom>
              <a:solidFill>
                <a:srgbClr val="FFC0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31" name="מחבר ישר 102"/>
              <p:cNvCxnSpPr>
                <a:stCxn id="28" idx="5"/>
                <a:endCxn id="30" idx="0"/>
              </p:cNvCxnSpPr>
              <p:nvPr/>
            </p:nvCxnSpPr>
            <p:spPr>
              <a:xfrm>
                <a:off x="6125729" y="4407235"/>
                <a:ext cx="114995" cy="35747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2" name="אליפסה 78"/>
              <p:cNvSpPr/>
              <p:nvPr/>
            </p:nvSpPr>
            <p:spPr>
              <a:xfrm>
                <a:off x="5305760" y="4762143"/>
                <a:ext cx="285752" cy="285752"/>
              </a:xfrm>
              <a:prstGeom prst="ellipse">
                <a:avLst/>
              </a:prstGeom>
              <a:solidFill>
                <a:srgbClr val="FFC0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33" name="מחבר ישר 102"/>
              <p:cNvCxnSpPr>
                <a:stCxn id="25" idx="5"/>
                <a:endCxn id="32" idx="0"/>
              </p:cNvCxnSpPr>
              <p:nvPr/>
            </p:nvCxnSpPr>
            <p:spPr>
              <a:xfrm>
                <a:off x="5331361" y="4409515"/>
                <a:ext cx="117275" cy="35262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6" name="אליפסה 78"/>
              <p:cNvSpPr/>
              <p:nvPr/>
            </p:nvSpPr>
            <p:spPr>
              <a:xfrm>
                <a:off x="3359264" y="4811402"/>
                <a:ext cx="285752" cy="285752"/>
              </a:xfrm>
              <a:prstGeom prst="ellipse">
                <a:avLst/>
              </a:prstGeom>
              <a:solidFill>
                <a:srgbClr val="FFC0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37" name="מחבר ישר 102"/>
              <p:cNvCxnSpPr>
                <a:stCxn id="14" idx="5"/>
                <a:endCxn id="36" idx="0"/>
              </p:cNvCxnSpPr>
              <p:nvPr/>
            </p:nvCxnSpPr>
            <p:spPr>
              <a:xfrm>
                <a:off x="3387145" y="4392985"/>
                <a:ext cx="114995" cy="41841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8" name="אליפסה 78"/>
              <p:cNvSpPr/>
              <p:nvPr/>
            </p:nvSpPr>
            <p:spPr>
              <a:xfrm>
                <a:off x="2929496" y="4813682"/>
                <a:ext cx="285752" cy="285752"/>
              </a:xfrm>
              <a:prstGeom prst="ellipse">
                <a:avLst/>
              </a:prstGeom>
              <a:solidFill>
                <a:srgbClr val="FFC0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39" name="מחבר ישר 102"/>
              <p:cNvCxnSpPr>
                <a:stCxn id="14" idx="3"/>
                <a:endCxn id="38" idx="0"/>
              </p:cNvCxnSpPr>
              <p:nvPr/>
            </p:nvCxnSpPr>
            <p:spPr>
              <a:xfrm flipH="1">
                <a:off x="3072372" y="4392985"/>
                <a:ext cx="112715" cy="42069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0" name="אליפסה 78"/>
              <p:cNvSpPr/>
              <p:nvPr/>
            </p:nvSpPr>
            <p:spPr>
              <a:xfrm>
                <a:off x="4369656" y="4813682"/>
                <a:ext cx="285752" cy="285752"/>
              </a:xfrm>
              <a:prstGeom prst="ellipse">
                <a:avLst/>
              </a:prstGeom>
              <a:solidFill>
                <a:srgbClr val="FFC0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41" name="מחבר ישר 102"/>
              <p:cNvCxnSpPr>
                <a:stCxn id="18" idx="5"/>
                <a:endCxn id="40" idx="0"/>
              </p:cNvCxnSpPr>
              <p:nvPr/>
            </p:nvCxnSpPr>
            <p:spPr>
              <a:xfrm>
                <a:off x="4387277" y="4392985"/>
                <a:ext cx="125255" cy="42069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2" name="אליפסה 78"/>
              <p:cNvSpPr/>
              <p:nvPr/>
            </p:nvSpPr>
            <p:spPr>
              <a:xfrm>
                <a:off x="3935328" y="4813682"/>
                <a:ext cx="285752" cy="285752"/>
              </a:xfrm>
              <a:prstGeom prst="ellipse">
                <a:avLst/>
              </a:prstGeom>
              <a:solidFill>
                <a:srgbClr val="FFC0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 dirty="0">
                  <a:solidFill>
                    <a:srgbClr val="F07F0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43" name="מחבר ישר 102"/>
              <p:cNvCxnSpPr>
                <a:stCxn id="18" idx="3"/>
                <a:endCxn id="42" idx="0"/>
              </p:cNvCxnSpPr>
              <p:nvPr/>
            </p:nvCxnSpPr>
            <p:spPr>
              <a:xfrm flipH="1">
                <a:off x="4078204" y="4392985"/>
                <a:ext cx="107015" cy="42069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4" name="אליפסה 78"/>
              <p:cNvSpPr/>
              <p:nvPr/>
            </p:nvSpPr>
            <p:spPr>
              <a:xfrm>
                <a:off x="3656702" y="4186079"/>
                <a:ext cx="285752" cy="285752"/>
              </a:xfrm>
              <a:prstGeom prst="ellipse">
                <a:avLst/>
              </a:prstGeom>
              <a:solidFill>
                <a:srgbClr val="FFC0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 dirty="0">
                  <a:solidFill>
                    <a:srgbClr val="FFC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45" name="מחבר ישר 102"/>
              <p:cNvCxnSpPr>
                <a:stCxn id="13" idx="5"/>
                <a:endCxn id="44" idx="0"/>
              </p:cNvCxnSpPr>
              <p:nvPr/>
            </p:nvCxnSpPr>
            <p:spPr>
              <a:xfrm>
                <a:off x="3672897" y="3821481"/>
                <a:ext cx="126681" cy="36459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66" name="אליפסה 96"/>
            <p:cNvSpPr/>
            <p:nvPr/>
          </p:nvSpPr>
          <p:spPr>
            <a:xfrm>
              <a:off x="4139952" y="5445224"/>
              <a:ext cx="285752" cy="28575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67" name="מחבר ישר 101"/>
            <p:cNvCxnSpPr>
              <a:stCxn id="25" idx="3"/>
              <a:endCxn id="66" idx="0"/>
            </p:cNvCxnSpPr>
            <p:nvPr/>
          </p:nvCxnSpPr>
          <p:spPr>
            <a:xfrm flipH="1">
              <a:off x="4282828" y="5115345"/>
              <a:ext cx="112715" cy="32987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8" name="אליפסה 78"/>
            <p:cNvSpPr/>
            <p:nvPr/>
          </p:nvSpPr>
          <p:spPr>
            <a:xfrm>
              <a:off x="4358256" y="6095576"/>
              <a:ext cx="285752" cy="285752"/>
            </a:xfrm>
            <a:prstGeom prst="ellipse">
              <a:avLst/>
            </a:prstGeom>
            <a:solidFill>
              <a:srgbClr val="FFC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69" name="מחבר ישר 102"/>
            <p:cNvCxnSpPr>
              <a:stCxn id="66" idx="5"/>
              <a:endCxn id="68" idx="0"/>
            </p:cNvCxnSpPr>
            <p:nvPr/>
          </p:nvCxnSpPr>
          <p:spPr>
            <a:xfrm>
              <a:off x="4383857" y="5689129"/>
              <a:ext cx="117275" cy="40644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0" name="אליפסה 78"/>
            <p:cNvSpPr/>
            <p:nvPr/>
          </p:nvSpPr>
          <p:spPr>
            <a:xfrm>
              <a:off x="3923928" y="6095576"/>
              <a:ext cx="285752" cy="285752"/>
            </a:xfrm>
            <a:prstGeom prst="ellipse">
              <a:avLst/>
            </a:prstGeom>
            <a:solidFill>
              <a:srgbClr val="FFC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71" name="מחבר ישר 102"/>
            <p:cNvCxnSpPr>
              <a:stCxn id="66" idx="3"/>
              <a:endCxn id="70" idx="0"/>
            </p:cNvCxnSpPr>
            <p:nvPr/>
          </p:nvCxnSpPr>
          <p:spPr>
            <a:xfrm flipH="1">
              <a:off x="4066804" y="5689129"/>
              <a:ext cx="114995" cy="40644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4" name="אליפסה 96"/>
            <p:cNvSpPr/>
            <p:nvPr/>
          </p:nvSpPr>
          <p:spPr>
            <a:xfrm>
              <a:off x="4934320" y="5445224"/>
              <a:ext cx="285752" cy="285752"/>
            </a:xfrm>
            <a:prstGeom prst="ellipse">
              <a:avLst/>
            </a:prstGeom>
            <a:solidFill>
              <a:srgbClr val="FFC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rgbClr val="F07F0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75" name="מחבר ישר 101"/>
            <p:cNvCxnSpPr>
              <a:stCxn id="28" idx="3"/>
              <a:endCxn id="74" idx="0"/>
            </p:cNvCxnSpPr>
            <p:nvPr/>
          </p:nvCxnSpPr>
          <p:spPr>
            <a:xfrm flipH="1">
              <a:off x="5077196" y="5113065"/>
              <a:ext cx="112715" cy="33215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1" name="Group 80"/>
          <p:cNvGrpSpPr/>
          <p:nvPr/>
        </p:nvGrpSpPr>
        <p:grpSpPr>
          <a:xfrm>
            <a:off x="1907704" y="2996952"/>
            <a:ext cx="4839796" cy="2817604"/>
            <a:chOff x="1907704" y="2996952"/>
            <a:chExt cx="4839796" cy="2817604"/>
          </a:xfrm>
        </p:grpSpPr>
        <p:grpSp>
          <p:nvGrpSpPr>
            <p:cNvPr id="48" name="Group 47"/>
            <p:cNvGrpSpPr/>
            <p:nvPr/>
          </p:nvGrpSpPr>
          <p:grpSpPr>
            <a:xfrm>
              <a:off x="1907704" y="2996952"/>
              <a:ext cx="4839796" cy="2169532"/>
              <a:chOff x="2699792" y="2348880"/>
              <a:chExt cx="4839796" cy="2169532"/>
            </a:xfrm>
          </p:grpSpPr>
          <p:sp>
            <p:nvSpPr>
              <p:cNvPr id="49" name="TextBox 48"/>
              <p:cNvSpPr txBox="1"/>
              <p:nvPr/>
            </p:nvSpPr>
            <p:spPr>
              <a:xfrm>
                <a:off x="2743286" y="2956882"/>
                <a:ext cx="1324402" cy="369332"/>
              </a:xfrm>
              <a:prstGeom prst="rect">
                <a:avLst/>
              </a:prstGeom>
              <a:noFill/>
              <a:ln w="38100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solidFill>
                      <a:schemeClr val="accent1"/>
                    </a:solidFill>
                    <a:cs typeface="Courier New" panose="02070309020205020404" pitchFamily="49" charset="0"/>
                  </a:rPr>
                  <a:t>110010100</a:t>
                </a:r>
                <a:endParaRPr lang="en-US" b="1" dirty="0">
                  <a:solidFill>
                    <a:schemeClr val="accent1"/>
                  </a:solidFill>
                  <a:cs typeface="Courier New" panose="02070309020205020404" pitchFamily="49" charset="0"/>
                </a:endParaRP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2738021" y="3532946"/>
                <a:ext cx="817853" cy="369332"/>
              </a:xfrm>
              <a:prstGeom prst="rect">
                <a:avLst/>
              </a:prstGeom>
              <a:noFill/>
              <a:ln w="38100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solidFill>
                      <a:schemeClr val="accent1"/>
                    </a:solidFill>
                    <a:cs typeface="Courier New" panose="02070309020205020404" pitchFamily="49" charset="0"/>
                  </a:rPr>
                  <a:t>10100</a:t>
                </a:r>
                <a:endParaRPr lang="en-US" b="1" dirty="0">
                  <a:solidFill>
                    <a:schemeClr val="accent1"/>
                  </a:solidFill>
                  <a:cs typeface="Courier New" panose="02070309020205020404" pitchFamily="49" charset="0"/>
                </a:endParaRP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4716016" y="3573016"/>
                <a:ext cx="691215" cy="369332"/>
              </a:xfrm>
              <a:prstGeom prst="rect">
                <a:avLst/>
              </a:prstGeom>
              <a:noFill/>
              <a:ln w="38100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solidFill>
                      <a:schemeClr val="accent1"/>
                    </a:solidFill>
                    <a:cs typeface="Courier New" panose="02070309020205020404" pitchFamily="49" charset="0"/>
                  </a:rPr>
                  <a:t>0101</a:t>
                </a:r>
                <a:endParaRPr lang="en-US" b="1" dirty="0">
                  <a:solidFill>
                    <a:schemeClr val="accent1"/>
                  </a:solidFill>
                  <a:cs typeface="Courier New" panose="02070309020205020404" pitchFamily="49" charset="0"/>
                </a:endParaRPr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6222746" y="2924944"/>
                <a:ext cx="1197764" cy="369332"/>
              </a:xfrm>
              <a:prstGeom prst="rect">
                <a:avLst/>
              </a:prstGeom>
              <a:noFill/>
              <a:ln w="38100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solidFill>
                      <a:schemeClr val="accent1"/>
                    </a:solidFill>
                    <a:cs typeface="Courier New" panose="02070309020205020404" pitchFamily="49" charset="0"/>
                  </a:rPr>
                  <a:t>00110001</a:t>
                </a:r>
                <a:endParaRPr lang="en-US" b="1" dirty="0">
                  <a:solidFill>
                    <a:schemeClr val="accent1"/>
                  </a:solidFill>
                  <a:cs typeface="Courier New" panose="02070309020205020404" pitchFamily="49" charset="0"/>
                </a:endParaRPr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5762357" y="3573016"/>
                <a:ext cx="817853" cy="369332"/>
              </a:xfrm>
              <a:prstGeom prst="rect">
                <a:avLst/>
              </a:prstGeom>
              <a:noFill/>
              <a:ln w="38100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solidFill>
                      <a:schemeClr val="accent1"/>
                    </a:solidFill>
                    <a:cs typeface="Courier New" panose="02070309020205020404" pitchFamily="49" charset="0"/>
                  </a:rPr>
                  <a:t>01001</a:t>
                </a:r>
                <a:endParaRPr lang="en-US" b="1" dirty="0">
                  <a:solidFill>
                    <a:schemeClr val="accent1"/>
                  </a:solidFill>
                  <a:cs typeface="Courier New" panose="02070309020205020404" pitchFamily="49" charset="0"/>
                </a:endParaRP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5202089" y="2348880"/>
                <a:ext cx="2337499" cy="369332"/>
              </a:xfrm>
              <a:prstGeom prst="rect">
                <a:avLst/>
              </a:prstGeom>
              <a:noFill/>
              <a:ln w="38100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solidFill>
                      <a:schemeClr val="accent1"/>
                    </a:solidFill>
                    <a:cs typeface="Courier New" panose="02070309020205020404" pitchFamily="49" charset="0"/>
                  </a:rPr>
                  <a:t>00010011101010011</a:t>
                </a:r>
                <a:endParaRPr lang="en-US" b="1" dirty="0">
                  <a:solidFill>
                    <a:schemeClr val="accent1"/>
                  </a:solidFill>
                  <a:cs typeface="Courier New" panose="02070309020205020404" pitchFamily="49" charset="0"/>
                </a:endParaRP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2699792" y="4109010"/>
                <a:ext cx="564578" cy="369332"/>
              </a:xfrm>
              <a:prstGeom prst="rect">
                <a:avLst/>
              </a:prstGeom>
              <a:noFill/>
              <a:ln w="38100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solidFill>
                      <a:schemeClr val="accent1"/>
                    </a:solidFill>
                    <a:cs typeface="Courier New" panose="02070309020205020404" pitchFamily="49" charset="0"/>
                  </a:rPr>
                  <a:t>010</a:t>
                </a:r>
                <a:endParaRPr lang="en-US" b="1" dirty="0">
                  <a:solidFill>
                    <a:schemeClr val="accent1"/>
                  </a:solidFill>
                  <a:cs typeface="Courier New" panose="02070309020205020404" pitchFamily="49" charset="0"/>
                </a:endParaRPr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5364088" y="4149080"/>
                <a:ext cx="564578" cy="369332"/>
              </a:xfrm>
              <a:prstGeom prst="rect">
                <a:avLst/>
              </a:prstGeom>
              <a:noFill/>
              <a:ln w="38100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solidFill>
                      <a:schemeClr val="accent1"/>
                    </a:solidFill>
                    <a:cs typeface="Courier New" panose="02070309020205020404" pitchFamily="49" charset="0"/>
                  </a:rPr>
                  <a:t>100</a:t>
                </a:r>
                <a:endParaRPr lang="en-US" b="1" dirty="0">
                  <a:solidFill>
                    <a:schemeClr val="accent1"/>
                  </a:solidFill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78" name="TextBox 77"/>
            <p:cNvSpPr txBox="1"/>
            <p:nvPr/>
          </p:nvSpPr>
          <p:spPr>
            <a:xfrm>
              <a:off x="3626798" y="4797152"/>
              <a:ext cx="437940" cy="369332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accent1"/>
                  </a:solidFill>
                  <a:cs typeface="Courier New" panose="02070309020205020404" pitchFamily="49" charset="0"/>
                </a:rPr>
                <a:t>10</a:t>
              </a:r>
              <a:endParaRPr lang="en-US" b="1" dirty="0">
                <a:solidFill>
                  <a:schemeClr val="accent1"/>
                </a:solidFill>
                <a:cs typeface="Courier New" panose="02070309020205020404" pitchFamily="49" charset="0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3842822" y="5445224"/>
              <a:ext cx="437940" cy="369332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accent1"/>
                  </a:solidFill>
                  <a:cs typeface="Courier New" panose="02070309020205020404" pitchFamily="49" charset="0"/>
                </a:rPr>
                <a:t>01</a:t>
              </a:r>
              <a:endParaRPr lang="en-US" b="1" dirty="0">
                <a:solidFill>
                  <a:schemeClr val="accent1"/>
                </a:solidFill>
                <a:cs typeface="Courier New" panose="02070309020205020404" pitchFamily="49" charset="0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5386541" y="4797152"/>
              <a:ext cx="437940" cy="369332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accent1"/>
                  </a:solidFill>
                  <a:cs typeface="Courier New" panose="02070309020205020404" pitchFamily="49" charset="0"/>
                </a:rPr>
                <a:t>10</a:t>
              </a:r>
              <a:endParaRPr lang="en-US" b="1" dirty="0">
                <a:solidFill>
                  <a:schemeClr val="accent1"/>
                </a:solidFill>
                <a:cs typeface="Courier New" panose="02070309020205020404" pitchFamily="49" charset="0"/>
              </a:endParaRPr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PSC-August 2015</a:t>
            </a:r>
            <a:endParaRPr lang="en-US"/>
          </a:p>
        </p:txBody>
      </p:sp>
      <p:pic>
        <p:nvPicPr>
          <p:cNvPr id="65" name="Picture 6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6326804"/>
            <a:ext cx="774259" cy="414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3831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tx1"/>
                </a:solidFill>
              </a:rPr>
              <a:t>Rank and select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solidFill>
                  <a:schemeClr val="accent1"/>
                </a:solidFill>
                <a:cs typeface="Courier New" pitchFamily="49" charset="0"/>
              </a:rPr>
              <a:t> rank</a:t>
            </a:r>
            <a:r>
              <a:rPr lang="en-US" sz="2400" baseline="-25000" dirty="0" smtClean="0">
                <a:solidFill>
                  <a:schemeClr val="accent1"/>
                </a:solidFill>
                <a:cs typeface="Courier New" pitchFamily="49" charset="0"/>
              </a:rPr>
              <a:t>1</a:t>
            </a:r>
            <a:r>
              <a:rPr lang="en-US" sz="2400" dirty="0" smtClean="0">
                <a:solidFill>
                  <a:schemeClr val="accent1"/>
                </a:solidFill>
                <a:cs typeface="Courier New" pitchFamily="49" charset="0"/>
              </a:rPr>
              <a:t>(</a:t>
            </a:r>
            <a:r>
              <a:rPr lang="en-US" sz="2400" dirty="0" err="1" smtClean="0">
                <a:solidFill>
                  <a:schemeClr val="accent1"/>
                </a:solidFill>
                <a:cs typeface="Courier New" pitchFamily="49" charset="0"/>
              </a:rPr>
              <a:t>B,i</a:t>
            </a:r>
            <a:r>
              <a:rPr lang="en-US" sz="2400" dirty="0" smtClean="0">
                <a:solidFill>
                  <a:schemeClr val="accent1"/>
                </a:solidFill>
                <a:cs typeface="Courier New" pitchFamily="49" charset="0"/>
              </a:rPr>
              <a:t>)</a:t>
            </a:r>
            <a:r>
              <a:rPr lang="en-US" sz="2400" dirty="0" smtClean="0"/>
              <a:t>- (resp. </a:t>
            </a:r>
            <a:r>
              <a:rPr lang="en-US" sz="2400" dirty="0" smtClean="0">
                <a:solidFill>
                  <a:schemeClr val="accent1"/>
                </a:solidFill>
                <a:cs typeface="Courier New" pitchFamily="49" charset="0"/>
              </a:rPr>
              <a:t>rank</a:t>
            </a:r>
            <a:r>
              <a:rPr lang="en-US" sz="2400" baseline="-25000" dirty="0" smtClean="0">
                <a:solidFill>
                  <a:schemeClr val="accent1"/>
                </a:solidFill>
                <a:cs typeface="Courier New" pitchFamily="49" charset="0"/>
              </a:rPr>
              <a:t>0</a:t>
            </a:r>
            <a:r>
              <a:rPr lang="en-US" sz="2400" dirty="0" smtClean="0">
                <a:solidFill>
                  <a:schemeClr val="accent1"/>
                </a:solidFill>
                <a:cs typeface="Courier New" pitchFamily="49" charset="0"/>
              </a:rPr>
              <a:t>(</a:t>
            </a:r>
            <a:r>
              <a:rPr lang="en-US" sz="2400" dirty="0" err="1" smtClean="0">
                <a:solidFill>
                  <a:schemeClr val="accent1"/>
                </a:solidFill>
                <a:cs typeface="Courier New" pitchFamily="49" charset="0"/>
              </a:rPr>
              <a:t>B,i</a:t>
            </a:r>
            <a:r>
              <a:rPr lang="en-US" sz="2400" dirty="0" smtClean="0">
                <a:solidFill>
                  <a:schemeClr val="accent1"/>
                </a:solidFill>
                <a:cs typeface="Courier New" pitchFamily="49" charset="0"/>
              </a:rPr>
              <a:t>)</a:t>
            </a:r>
            <a:r>
              <a:rPr lang="en-US" sz="2400" dirty="0" smtClean="0"/>
              <a:t>) - the number of 1s (resp. 0s) up to and including position </a:t>
            </a:r>
            <a:r>
              <a:rPr lang="en-US" sz="2400" dirty="0" err="1" smtClean="0">
                <a:solidFill>
                  <a:schemeClr val="accent1"/>
                </a:solidFill>
                <a:cs typeface="Courier New" pitchFamily="49" charset="0"/>
              </a:rPr>
              <a:t>i</a:t>
            </a:r>
            <a:r>
              <a:rPr lang="en-US" sz="2400" dirty="0" smtClean="0"/>
              <a:t> in </a:t>
            </a:r>
            <a:r>
              <a:rPr lang="en-US" sz="2400" dirty="0" smtClean="0">
                <a:solidFill>
                  <a:schemeClr val="accent1"/>
                </a:solidFill>
                <a:cs typeface="Courier New" pitchFamily="49" charset="0"/>
              </a:rPr>
              <a:t>B</a:t>
            </a:r>
          </a:p>
          <a:p>
            <a:pPr algn="l" rtl="0" eaLnBrk="1" hangingPunct="1">
              <a:defRPr/>
            </a:pPr>
            <a:endParaRPr lang="en-US" sz="2400" dirty="0" smtClean="0"/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solidFill>
                  <a:schemeClr val="accent1"/>
                </a:solidFill>
                <a:cs typeface="Courier New" pitchFamily="49" charset="0"/>
              </a:rPr>
              <a:t> select</a:t>
            </a:r>
            <a:r>
              <a:rPr lang="en-US" sz="2400" baseline="-25000" dirty="0" smtClean="0">
                <a:solidFill>
                  <a:schemeClr val="accent1"/>
                </a:solidFill>
                <a:cs typeface="Courier New" pitchFamily="49" charset="0"/>
              </a:rPr>
              <a:t>1</a:t>
            </a:r>
            <a:r>
              <a:rPr lang="en-US" sz="2400" dirty="0" smtClean="0">
                <a:solidFill>
                  <a:schemeClr val="accent1"/>
                </a:solidFill>
                <a:cs typeface="Courier New" pitchFamily="49" charset="0"/>
              </a:rPr>
              <a:t>(</a:t>
            </a:r>
            <a:r>
              <a:rPr lang="en-US" sz="2400" dirty="0" err="1" smtClean="0">
                <a:solidFill>
                  <a:schemeClr val="accent1"/>
                </a:solidFill>
                <a:cs typeface="Courier New" pitchFamily="49" charset="0"/>
              </a:rPr>
              <a:t>B,i</a:t>
            </a:r>
            <a:r>
              <a:rPr lang="en-US" sz="2400" dirty="0" smtClean="0">
                <a:solidFill>
                  <a:schemeClr val="accent1"/>
                </a:solidFill>
                <a:cs typeface="Courier New" pitchFamily="49" charset="0"/>
              </a:rPr>
              <a:t>)</a:t>
            </a:r>
            <a:r>
              <a:rPr lang="en-US" sz="2400" dirty="0" smtClean="0"/>
              <a:t>- (resp. </a:t>
            </a:r>
            <a:r>
              <a:rPr lang="en-US" sz="2400" dirty="0" smtClean="0">
                <a:solidFill>
                  <a:schemeClr val="accent1"/>
                </a:solidFill>
                <a:cs typeface="Courier New" pitchFamily="49" charset="0"/>
              </a:rPr>
              <a:t>select</a:t>
            </a:r>
            <a:r>
              <a:rPr lang="en-US" sz="2400" baseline="-25000" dirty="0" smtClean="0">
                <a:solidFill>
                  <a:schemeClr val="accent1"/>
                </a:solidFill>
                <a:cs typeface="Courier New" pitchFamily="49" charset="0"/>
              </a:rPr>
              <a:t>0</a:t>
            </a:r>
            <a:r>
              <a:rPr lang="en-US" sz="2400" dirty="0" smtClean="0">
                <a:solidFill>
                  <a:schemeClr val="accent1"/>
                </a:solidFill>
                <a:cs typeface="Courier New" pitchFamily="49" charset="0"/>
              </a:rPr>
              <a:t>(</a:t>
            </a:r>
            <a:r>
              <a:rPr lang="en-US" sz="2400" dirty="0" err="1" smtClean="0">
                <a:solidFill>
                  <a:schemeClr val="accent1"/>
                </a:solidFill>
                <a:cs typeface="Courier New" pitchFamily="49" charset="0"/>
              </a:rPr>
              <a:t>B,i</a:t>
            </a:r>
            <a:r>
              <a:rPr lang="en-US" sz="2400" dirty="0" smtClean="0">
                <a:solidFill>
                  <a:schemeClr val="accent1"/>
                </a:solidFill>
                <a:cs typeface="Courier New" pitchFamily="49" charset="0"/>
              </a:rPr>
              <a:t>)</a:t>
            </a:r>
            <a:r>
              <a:rPr lang="en-US" sz="2400" dirty="0" smtClean="0"/>
              <a:t>) - returns the index of the </a:t>
            </a:r>
            <a:r>
              <a:rPr lang="en-US" sz="2400" dirty="0" err="1" smtClean="0">
                <a:solidFill>
                  <a:schemeClr val="accent1"/>
                </a:solidFill>
                <a:cs typeface="Courier New" pitchFamily="49" charset="0"/>
              </a:rPr>
              <a:t>i</a:t>
            </a:r>
            <a:r>
              <a:rPr lang="en-US" sz="2400" baseline="30000" dirty="0" err="1" smtClean="0"/>
              <a:t>th</a:t>
            </a:r>
            <a:r>
              <a:rPr lang="en-US" sz="2400" dirty="0" smtClean="0"/>
              <a:t> 1 (resp. 0s)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PSC-August 2015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6326804"/>
            <a:ext cx="774259" cy="414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06103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8"/>
          <p:cNvSpPr txBox="1">
            <a:spLocks noChangeArrowheads="1"/>
          </p:cNvSpPr>
          <p:nvPr/>
        </p:nvSpPr>
        <p:spPr bwMode="auto">
          <a:xfrm>
            <a:off x="838200" y="762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9552" y="2194520"/>
            <a:ext cx="7924800" cy="4114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+mj-lt"/>
              </a:rPr>
              <a:t> Random Access to Huffman files</a:t>
            </a: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+mj-lt"/>
              </a:rPr>
              <a:t> Enhanced Direct Access</a:t>
            </a:r>
            <a:endParaRPr lang="he-IL" sz="2800" dirty="0" smtClean="0">
              <a:latin typeface="+mj-lt"/>
            </a:endParaRP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+mj-lt"/>
              </a:rPr>
              <a:t> Rank and Select using Skeleton Wavelet trees. </a:t>
            </a: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+mj-lt"/>
              </a:rPr>
              <a:t> Reduced Skeleton trees </a:t>
            </a: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+mj-lt"/>
              </a:rPr>
              <a:t> Experimental Results</a:t>
            </a: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sz="2800" dirty="0">
              <a:latin typeface="+mj-lt"/>
            </a:endParaRPr>
          </a:p>
        </p:txBody>
      </p:sp>
      <p:sp>
        <p:nvSpPr>
          <p:cNvPr id="7" name="כותרת 1"/>
          <p:cNvSpPr txBox="1">
            <a:spLocks/>
          </p:cNvSpPr>
          <p:nvPr/>
        </p:nvSpPr>
        <p:spPr>
          <a:xfrm>
            <a:off x="540544" y="776288"/>
            <a:ext cx="8062912" cy="1470025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484632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uLnTx/>
                <a:uFillTx/>
                <a:latin typeface="+mj-lt"/>
                <a:ea typeface="+mj-ea"/>
                <a:cs typeface="+mj-cs"/>
              </a:rPr>
              <a:t>OUTLINE</a:t>
            </a:r>
            <a:endParaRPr kumimoji="0" lang="en-US" sz="440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PSC-August 2015</a:t>
            </a:r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6326804"/>
            <a:ext cx="774259" cy="414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2390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48680"/>
            <a:ext cx="7290054" cy="1499616"/>
          </a:xfrm>
        </p:spPr>
        <p:txBody>
          <a:bodyPr/>
          <a:lstStyle/>
          <a:p>
            <a:pPr lvl="0"/>
            <a:r>
              <a:rPr lang="en-US" cap="none" spc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</a:rPr>
              <a:t>CANONICAL </a:t>
            </a:r>
            <a:r>
              <a:rPr lang="en-US" cap="none" spc="0" dirty="0">
                <a:ln w="6350">
                  <a:solidFill>
                    <a:schemeClr val="accent1">
                      <a:shade val="43000"/>
                    </a:schemeClr>
                  </a:solidFill>
                </a:ln>
              </a:rPr>
              <a:t>HUFFMA</a:t>
            </a:r>
            <a:r>
              <a:rPr lang="en-US" dirty="0">
                <a:ln w="6350">
                  <a:solidFill>
                    <a:schemeClr val="accent1">
                      <a:shade val="43000"/>
                    </a:schemeClr>
                  </a:solidFill>
                </a:ln>
              </a:rPr>
              <a:t>N </a:t>
            </a:r>
            <a:r>
              <a:rPr lang="en-US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</a:rPr>
              <a:t>TREES</a:t>
            </a:r>
            <a:endParaRPr lang="en-US" dirty="0"/>
          </a:p>
        </p:txBody>
      </p:sp>
      <p:cxnSp>
        <p:nvCxnSpPr>
          <p:cNvPr id="5" name="מחבר ישר 18"/>
          <p:cNvCxnSpPr>
            <a:stCxn id="23" idx="2"/>
            <a:endCxn id="7" idx="0"/>
          </p:cNvCxnSpPr>
          <p:nvPr/>
        </p:nvCxnSpPr>
        <p:spPr>
          <a:xfrm flipH="1">
            <a:off x="5584102" y="4685267"/>
            <a:ext cx="860106" cy="40530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מחבר ישר 20"/>
          <p:cNvCxnSpPr>
            <a:stCxn id="23" idx="6"/>
            <a:endCxn id="33" idx="0"/>
          </p:cNvCxnSpPr>
          <p:nvPr/>
        </p:nvCxnSpPr>
        <p:spPr>
          <a:xfrm>
            <a:off x="6729960" y="4685267"/>
            <a:ext cx="873786" cy="3961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אליפסה 47"/>
          <p:cNvSpPr/>
          <p:nvPr/>
        </p:nvSpPr>
        <p:spPr>
          <a:xfrm>
            <a:off x="5441226" y="5090576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מחבר ישר 50"/>
          <p:cNvCxnSpPr>
            <a:stCxn id="7" idx="3"/>
            <a:endCxn id="10" idx="0"/>
          </p:cNvCxnSpPr>
          <p:nvPr/>
        </p:nvCxnSpPr>
        <p:spPr>
          <a:xfrm rot="5400000">
            <a:off x="5119756" y="5298762"/>
            <a:ext cx="327599" cy="3990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מחבר ישר 51"/>
          <p:cNvCxnSpPr>
            <a:stCxn id="7" idx="5"/>
            <a:endCxn id="13" idx="0"/>
          </p:cNvCxnSpPr>
          <p:nvPr/>
        </p:nvCxnSpPr>
        <p:spPr>
          <a:xfrm rot="16200000" flipH="1">
            <a:off x="5720850" y="5298761"/>
            <a:ext cx="327599" cy="3990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אליפסה 61"/>
          <p:cNvSpPr/>
          <p:nvPr/>
        </p:nvSpPr>
        <p:spPr>
          <a:xfrm>
            <a:off x="4941160" y="5662080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אליפסה 64"/>
          <p:cNvSpPr/>
          <p:nvPr/>
        </p:nvSpPr>
        <p:spPr>
          <a:xfrm>
            <a:off x="4655408" y="6233584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מחבר ישר 67"/>
          <p:cNvCxnSpPr>
            <a:stCxn id="10" idx="3"/>
            <a:endCxn id="11" idx="0"/>
          </p:cNvCxnSpPr>
          <p:nvPr/>
        </p:nvCxnSpPr>
        <p:spPr>
          <a:xfrm rot="5400000">
            <a:off x="4726847" y="5977423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אליפסה 77"/>
          <p:cNvSpPr/>
          <p:nvPr/>
        </p:nvSpPr>
        <p:spPr>
          <a:xfrm>
            <a:off x="5941292" y="5662080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אליפסה 78"/>
          <p:cNvSpPr/>
          <p:nvPr/>
        </p:nvSpPr>
        <p:spPr>
          <a:xfrm>
            <a:off x="6227044" y="6233584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אליפסה 96"/>
          <p:cNvSpPr/>
          <p:nvPr/>
        </p:nvSpPr>
        <p:spPr>
          <a:xfrm>
            <a:off x="5655540" y="6233584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מחבר ישר 101"/>
          <p:cNvCxnSpPr>
            <a:stCxn id="13" idx="3"/>
            <a:endCxn id="15" idx="0"/>
          </p:cNvCxnSpPr>
          <p:nvPr/>
        </p:nvCxnSpPr>
        <p:spPr>
          <a:xfrm rot="5400000">
            <a:off x="5726979" y="5977423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מחבר ישר 102"/>
          <p:cNvCxnSpPr>
            <a:stCxn id="13" idx="5"/>
            <a:endCxn id="14" idx="0"/>
          </p:cNvCxnSpPr>
          <p:nvPr/>
        </p:nvCxnSpPr>
        <p:spPr>
          <a:xfrm rot="16200000" flipH="1">
            <a:off x="6113759" y="5977422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אליפסה 78"/>
          <p:cNvSpPr/>
          <p:nvPr/>
        </p:nvSpPr>
        <p:spPr>
          <a:xfrm>
            <a:off x="5168870" y="6270583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מחבר ישר 102"/>
          <p:cNvCxnSpPr>
            <a:stCxn id="10" idx="5"/>
            <a:endCxn id="18" idx="0"/>
          </p:cNvCxnSpPr>
          <p:nvPr/>
        </p:nvCxnSpPr>
        <p:spPr>
          <a:xfrm>
            <a:off x="5185065" y="5905985"/>
            <a:ext cx="126681" cy="3645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אליפסה 1"/>
          <p:cNvSpPr/>
          <p:nvPr/>
        </p:nvSpPr>
        <p:spPr>
          <a:xfrm>
            <a:off x="4862312" y="3822311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ln>
                <a:solidFill>
                  <a:schemeClr val="tx1"/>
                </a:solidFill>
              </a:ln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מחבר ישר 18"/>
          <p:cNvCxnSpPr>
            <a:stCxn id="20" idx="3"/>
            <a:endCxn id="24" idx="0"/>
          </p:cNvCxnSpPr>
          <p:nvPr/>
        </p:nvCxnSpPr>
        <p:spPr>
          <a:xfrm flipH="1">
            <a:off x="3709044" y="4066216"/>
            <a:ext cx="1195115" cy="476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מחבר ישר 20"/>
          <p:cNvCxnSpPr>
            <a:stCxn id="20" idx="5"/>
            <a:endCxn id="23" idx="0"/>
          </p:cNvCxnSpPr>
          <p:nvPr/>
        </p:nvCxnSpPr>
        <p:spPr>
          <a:xfrm>
            <a:off x="5106217" y="4066216"/>
            <a:ext cx="1480867" cy="476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אליפסה 105"/>
          <p:cNvSpPr/>
          <p:nvPr/>
        </p:nvSpPr>
        <p:spPr>
          <a:xfrm>
            <a:off x="6444208" y="4542391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אליפסה 47"/>
          <p:cNvSpPr/>
          <p:nvPr/>
        </p:nvSpPr>
        <p:spPr>
          <a:xfrm>
            <a:off x="3566168" y="4542391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מחבר ישר 50"/>
          <p:cNvCxnSpPr>
            <a:stCxn id="24" idx="3"/>
            <a:endCxn id="27" idx="0"/>
          </p:cNvCxnSpPr>
          <p:nvPr/>
        </p:nvCxnSpPr>
        <p:spPr>
          <a:xfrm flipH="1">
            <a:off x="3274716" y="4786296"/>
            <a:ext cx="333299" cy="32531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מחבר ישר 51"/>
          <p:cNvCxnSpPr>
            <a:stCxn id="24" idx="5"/>
            <a:endCxn id="28" idx="0"/>
          </p:cNvCxnSpPr>
          <p:nvPr/>
        </p:nvCxnSpPr>
        <p:spPr>
          <a:xfrm>
            <a:off x="3810073" y="4786296"/>
            <a:ext cx="464775" cy="32531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אליפסה 61"/>
          <p:cNvSpPr/>
          <p:nvPr/>
        </p:nvSpPr>
        <p:spPr>
          <a:xfrm>
            <a:off x="3131840" y="5111615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אליפסה 77"/>
          <p:cNvSpPr/>
          <p:nvPr/>
        </p:nvSpPr>
        <p:spPr>
          <a:xfrm>
            <a:off x="4131972" y="5111615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אליפסה 78"/>
          <p:cNvSpPr/>
          <p:nvPr/>
        </p:nvSpPr>
        <p:spPr>
          <a:xfrm>
            <a:off x="4417724" y="5683119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אליפסה 96"/>
          <p:cNvSpPr/>
          <p:nvPr/>
        </p:nvSpPr>
        <p:spPr>
          <a:xfrm>
            <a:off x="3846220" y="5683119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" name="מחבר ישר 101"/>
          <p:cNvCxnSpPr>
            <a:stCxn id="28" idx="3"/>
            <a:endCxn id="30" idx="0"/>
          </p:cNvCxnSpPr>
          <p:nvPr/>
        </p:nvCxnSpPr>
        <p:spPr>
          <a:xfrm rot="5400000">
            <a:off x="3917659" y="5426958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מחבר ישר 102"/>
          <p:cNvCxnSpPr>
            <a:stCxn id="28" idx="5"/>
            <a:endCxn id="29" idx="0"/>
          </p:cNvCxnSpPr>
          <p:nvPr/>
        </p:nvCxnSpPr>
        <p:spPr>
          <a:xfrm rot="16200000" flipH="1">
            <a:off x="4304439" y="5426957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אליפסה 47"/>
          <p:cNvSpPr/>
          <p:nvPr/>
        </p:nvSpPr>
        <p:spPr>
          <a:xfrm>
            <a:off x="7460870" y="5081456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4" name="מחבר ישר 50"/>
          <p:cNvCxnSpPr>
            <a:stCxn id="33" idx="3"/>
            <a:endCxn id="36" idx="0"/>
          </p:cNvCxnSpPr>
          <p:nvPr/>
        </p:nvCxnSpPr>
        <p:spPr>
          <a:xfrm rot="5400000">
            <a:off x="7139400" y="5289642"/>
            <a:ext cx="327599" cy="3990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מחבר ישר 51"/>
          <p:cNvCxnSpPr>
            <a:stCxn id="33" idx="5"/>
            <a:endCxn id="39" idx="0"/>
          </p:cNvCxnSpPr>
          <p:nvPr/>
        </p:nvCxnSpPr>
        <p:spPr>
          <a:xfrm rot="16200000" flipH="1">
            <a:off x="7740494" y="5289641"/>
            <a:ext cx="327599" cy="3990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אליפסה 61"/>
          <p:cNvSpPr/>
          <p:nvPr/>
        </p:nvSpPr>
        <p:spPr>
          <a:xfrm>
            <a:off x="6960804" y="5652960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אליפסה 64"/>
          <p:cNvSpPr/>
          <p:nvPr/>
        </p:nvSpPr>
        <p:spPr>
          <a:xfrm>
            <a:off x="6675052" y="6224464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8" name="מחבר ישר 67"/>
          <p:cNvCxnSpPr>
            <a:stCxn id="36" idx="3"/>
            <a:endCxn id="37" idx="0"/>
          </p:cNvCxnSpPr>
          <p:nvPr/>
        </p:nvCxnSpPr>
        <p:spPr>
          <a:xfrm rot="5400000">
            <a:off x="6746491" y="5968303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אליפסה 77"/>
          <p:cNvSpPr/>
          <p:nvPr/>
        </p:nvSpPr>
        <p:spPr>
          <a:xfrm>
            <a:off x="7960936" y="5652960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אליפסה 78"/>
          <p:cNvSpPr/>
          <p:nvPr/>
        </p:nvSpPr>
        <p:spPr>
          <a:xfrm>
            <a:off x="8246688" y="6224464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אליפסה 96"/>
          <p:cNvSpPr/>
          <p:nvPr/>
        </p:nvSpPr>
        <p:spPr>
          <a:xfrm>
            <a:off x="7675184" y="6224464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2" name="מחבר ישר 101"/>
          <p:cNvCxnSpPr>
            <a:stCxn id="39" idx="3"/>
            <a:endCxn id="41" idx="0"/>
          </p:cNvCxnSpPr>
          <p:nvPr/>
        </p:nvCxnSpPr>
        <p:spPr>
          <a:xfrm rot="5400000">
            <a:off x="7746623" y="5968303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מחבר ישר 102"/>
          <p:cNvCxnSpPr>
            <a:stCxn id="39" idx="5"/>
            <a:endCxn id="40" idx="0"/>
          </p:cNvCxnSpPr>
          <p:nvPr/>
        </p:nvCxnSpPr>
        <p:spPr>
          <a:xfrm rot="16200000" flipH="1">
            <a:off x="8133403" y="5968302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אליפסה 78"/>
          <p:cNvSpPr/>
          <p:nvPr/>
        </p:nvSpPr>
        <p:spPr>
          <a:xfrm>
            <a:off x="7188514" y="6261463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5" name="מחבר ישר 102"/>
          <p:cNvCxnSpPr>
            <a:stCxn id="36" idx="5"/>
            <a:endCxn id="44" idx="0"/>
          </p:cNvCxnSpPr>
          <p:nvPr/>
        </p:nvCxnSpPr>
        <p:spPr>
          <a:xfrm>
            <a:off x="7204709" y="5896865"/>
            <a:ext cx="126681" cy="3645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אליפסה 1"/>
          <p:cNvSpPr/>
          <p:nvPr/>
        </p:nvSpPr>
        <p:spPr>
          <a:xfrm>
            <a:off x="3206128" y="3039343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ln>
                <a:solidFill>
                  <a:schemeClr val="tx1"/>
                </a:solidFill>
              </a:ln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7" name="מחבר ישר 18"/>
          <p:cNvCxnSpPr>
            <a:stCxn id="46" idx="3"/>
            <a:endCxn id="49" idx="0"/>
          </p:cNvCxnSpPr>
          <p:nvPr/>
        </p:nvCxnSpPr>
        <p:spPr>
          <a:xfrm flipH="1">
            <a:off x="1908844" y="3283248"/>
            <a:ext cx="1339131" cy="54818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מחבר ישר 20"/>
          <p:cNvCxnSpPr>
            <a:stCxn id="46" idx="5"/>
            <a:endCxn id="20" idx="1"/>
          </p:cNvCxnSpPr>
          <p:nvPr/>
        </p:nvCxnSpPr>
        <p:spPr>
          <a:xfrm>
            <a:off x="3450033" y="3283248"/>
            <a:ext cx="1454126" cy="58091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אליפסה 47"/>
          <p:cNvSpPr/>
          <p:nvPr/>
        </p:nvSpPr>
        <p:spPr>
          <a:xfrm>
            <a:off x="1765968" y="3831431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0" name="מחבר ישר 50"/>
          <p:cNvCxnSpPr>
            <a:stCxn id="49" idx="3"/>
            <a:endCxn id="52" idx="0"/>
          </p:cNvCxnSpPr>
          <p:nvPr/>
        </p:nvCxnSpPr>
        <p:spPr>
          <a:xfrm flipH="1">
            <a:off x="1474516" y="4075336"/>
            <a:ext cx="333299" cy="47161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מחבר ישר 51"/>
          <p:cNvCxnSpPr>
            <a:stCxn id="49" idx="5"/>
            <a:endCxn id="53" idx="0"/>
          </p:cNvCxnSpPr>
          <p:nvPr/>
        </p:nvCxnSpPr>
        <p:spPr>
          <a:xfrm>
            <a:off x="2009873" y="4075336"/>
            <a:ext cx="464775" cy="47161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אליפסה 61"/>
          <p:cNvSpPr/>
          <p:nvPr/>
        </p:nvSpPr>
        <p:spPr>
          <a:xfrm>
            <a:off x="1331640" y="4546951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אליפסה 77"/>
          <p:cNvSpPr/>
          <p:nvPr/>
        </p:nvSpPr>
        <p:spPr>
          <a:xfrm>
            <a:off x="2331772" y="4546951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אליפסה 78"/>
          <p:cNvSpPr/>
          <p:nvPr/>
        </p:nvSpPr>
        <p:spPr>
          <a:xfrm>
            <a:off x="2617524" y="5118455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אליפסה 96"/>
          <p:cNvSpPr/>
          <p:nvPr/>
        </p:nvSpPr>
        <p:spPr>
          <a:xfrm>
            <a:off x="2046020" y="5118455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6" name="מחבר ישר 101"/>
          <p:cNvCxnSpPr>
            <a:stCxn id="53" idx="3"/>
            <a:endCxn id="55" idx="0"/>
          </p:cNvCxnSpPr>
          <p:nvPr/>
        </p:nvCxnSpPr>
        <p:spPr>
          <a:xfrm rot="5400000">
            <a:off x="2117459" y="4862294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מחבר ישר 102"/>
          <p:cNvCxnSpPr>
            <a:stCxn id="53" idx="5"/>
            <a:endCxn id="54" idx="0"/>
          </p:cNvCxnSpPr>
          <p:nvPr/>
        </p:nvCxnSpPr>
        <p:spPr>
          <a:xfrm rot="16200000" flipH="1">
            <a:off x="2504239" y="4862293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755576" y="1949931"/>
            <a:ext cx="840165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en-US" sz="2400" dirty="0" smtClean="0">
                <a:cs typeface="Courier New" pitchFamily="49" charset="0"/>
              </a:rPr>
              <a:t>When scanning its leaves from left to right they appear </a:t>
            </a:r>
          </a:p>
          <a:p>
            <a:pPr>
              <a:buClr>
                <a:schemeClr val="accent1"/>
              </a:buClr>
            </a:pPr>
            <a:r>
              <a:rPr lang="en-US" sz="2400" dirty="0" smtClean="0">
                <a:cs typeface="Courier New" pitchFamily="49" charset="0"/>
              </a:rPr>
              <a:t>in non-decreasing order of their depth.</a:t>
            </a:r>
            <a:endParaRPr lang="en-US" sz="2400" dirty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546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48680"/>
            <a:ext cx="7290054" cy="1499616"/>
          </a:xfrm>
        </p:spPr>
        <p:txBody>
          <a:bodyPr/>
          <a:lstStyle/>
          <a:p>
            <a:pPr lvl="0"/>
            <a:r>
              <a:rPr lang="en-US" cap="none" spc="0" dirty="0">
                <a:ln w="6350">
                  <a:solidFill>
                    <a:schemeClr val="accent1">
                      <a:shade val="43000"/>
                    </a:schemeClr>
                  </a:solidFill>
                </a:ln>
              </a:rPr>
              <a:t>THE CANONICAL HUFFMA</a:t>
            </a:r>
            <a:r>
              <a:rPr lang="en-US" dirty="0">
                <a:ln w="6350">
                  <a:solidFill>
                    <a:schemeClr val="accent1">
                      <a:shade val="43000"/>
                    </a:schemeClr>
                  </a:solidFill>
                </a:ln>
              </a:rPr>
              <a:t>N </a:t>
            </a:r>
            <a:r>
              <a:rPr lang="en-US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</a:rPr>
              <a:t>TREE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12974" y="1490008"/>
            <a:ext cx="7614585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T  = A--HUFFMAN--WAVELET--TREE--MATTERS </a:t>
            </a:r>
          </a:p>
          <a:p>
            <a:pPr marL="342900" indent="-34290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  <a:sym typeface="Symbol"/>
              </a:rPr>
              <a:t>  = {-,E,A,T,F,M,R,H,L,N,S,U,V,W}</a:t>
            </a:r>
          </a:p>
          <a:p>
            <a:pPr marL="342900" indent="-34290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  <a:sym typeface="Symbol"/>
              </a:rPr>
              <a:t>fr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  <a:sym typeface="Symbol"/>
              </a:rPr>
              <a:t> = {8,5,4,4,2,2,2,1,1,1,1,1,1,1}</a:t>
            </a:r>
          </a:p>
          <a:p>
            <a:pPr marL="342900" indent="-34290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2000" b="1" dirty="0" smtClean="0">
                <a:latin typeface="Brush Script MT" panose="03060802040406070304" pitchFamily="66" charset="0"/>
                <a:cs typeface="Courier New" pitchFamily="49" charset="0"/>
                <a:sym typeface="Symbol"/>
              </a:rPr>
              <a:t>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  <a:sym typeface="Symbol"/>
              </a:rPr>
              <a:t>(T)= 011 00 00 11001 11101 1010 1010 1011 011</a:t>
            </a:r>
            <a:endParaRPr lang="en-US" sz="2000" b="1" dirty="0">
              <a:latin typeface="Courier New" pitchFamily="49" charset="0"/>
              <a:cs typeface="Courier New" pitchFamily="49" charset="0"/>
              <a:sym typeface="Symbol"/>
            </a:endParaRPr>
          </a:p>
          <a:p>
            <a:pPr>
              <a:buClr>
                <a:schemeClr val="accent1"/>
              </a:buClr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  <a:sym typeface="Symbol"/>
              </a:rPr>
              <a:t>      11011 00 00 11111 011 11110 010 11010 …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5" name="מחבר ישר 18"/>
          <p:cNvCxnSpPr>
            <a:stCxn id="23" idx="2"/>
            <a:endCxn id="7" idx="0"/>
          </p:cNvCxnSpPr>
          <p:nvPr/>
        </p:nvCxnSpPr>
        <p:spPr>
          <a:xfrm flipH="1">
            <a:off x="5584102" y="4685267"/>
            <a:ext cx="860106" cy="40530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מחבר ישר 20"/>
          <p:cNvCxnSpPr>
            <a:stCxn id="23" idx="6"/>
            <a:endCxn id="33" idx="0"/>
          </p:cNvCxnSpPr>
          <p:nvPr/>
        </p:nvCxnSpPr>
        <p:spPr>
          <a:xfrm>
            <a:off x="6729960" y="4685267"/>
            <a:ext cx="873786" cy="3961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אליפסה 47"/>
          <p:cNvSpPr/>
          <p:nvPr/>
        </p:nvSpPr>
        <p:spPr>
          <a:xfrm>
            <a:off x="5441226" y="5090576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מחבר ישר 50"/>
          <p:cNvCxnSpPr>
            <a:stCxn id="7" idx="3"/>
            <a:endCxn id="10" idx="0"/>
          </p:cNvCxnSpPr>
          <p:nvPr/>
        </p:nvCxnSpPr>
        <p:spPr>
          <a:xfrm rot="5400000">
            <a:off x="5119756" y="5298762"/>
            <a:ext cx="327599" cy="3990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מחבר ישר 51"/>
          <p:cNvCxnSpPr>
            <a:stCxn id="7" idx="5"/>
            <a:endCxn id="13" idx="0"/>
          </p:cNvCxnSpPr>
          <p:nvPr/>
        </p:nvCxnSpPr>
        <p:spPr>
          <a:xfrm rot="16200000" flipH="1">
            <a:off x="5720850" y="5298761"/>
            <a:ext cx="327599" cy="3990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אליפסה 61"/>
          <p:cNvSpPr/>
          <p:nvPr/>
        </p:nvSpPr>
        <p:spPr>
          <a:xfrm>
            <a:off x="4941160" y="5662080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אליפסה 64"/>
          <p:cNvSpPr/>
          <p:nvPr/>
        </p:nvSpPr>
        <p:spPr>
          <a:xfrm>
            <a:off x="4655408" y="6233584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מחבר ישר 67"/>
          <p:cNvCxnSpPr>
            <a:stCxn id="10" idx="3"/>
            <a:endCxn id="11" idx="0"/>
          </p:cNvCxnSpPr>
          <p:nvPr/>
        </p:nvCxnSpPr>
        <p:spPr>
          <a:xfrm rot="5400000">
            <a:off x="4726847" y="5977423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אליפסה 77"/>
          <p:cNvSpPr/>
          <p:nvPr/>
        </p:nvSpPr>
        <p:spPr>
          <a:xfrm>
            <a:off x="5941292" y="5662080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אליפסה 78"/>
          <p:cNvSpPr/>
          <p:nvPr/>
        </p:nvSpPr>
        <p:spPr>
          <a:xfrm>
            <a:off x="6227044" y="6233584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אליפסה 96"/>
          <p:cNvSpPr/>
          <p:nvPr/>
        </p:nvSpPr>
        <p:spPr>
          <a:xfrm>
            <a:off x="5655540" y="6233584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מחבר ישר 101"/>
          <p:cNvCxnSpPr>
            <a:stCxn id="13" idx="3"/>
            <a:endCxn id="15" idx="0"/>
          </p:cNvCxnSpPr>
          <p:nvPr/>
        </p:nvCxnSpPr>
        <p:spPr>
          <a:xfrm rot="5400000">
            <a:off x="5726979" y="5977423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מחבר ישר 102"/>
          <p:cNvCxnSpPr>
            <a:stCxn id="13" idx="5"/>
            <a:endCxn id="14" idx="0"/>
          </p:cNvCxnSpPr>
          <p:nvPr/>
        </p:nvCxnSpPr>
        <p:spPr>
          <a:xfrm rot="16200000" flipH="1">
            <a:off x="6113759" y="5977422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אליפסה 78"/>
          <p:cNvSpPr/>
          <p:nvPr/>
        </p:nvSpPr>
        <p:spPr>
          <a:xfrm>
            <a:off x="5168870" y="6270583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מחבר ישר 102"/>
          <p:cNvCxnSpPr>
            <a:stCxn id="10" idx="5"/>
            <a:endCxn id="18" idx="0"/>
          </p:cNvCxnSpPr>
          <p:nvPr/>
        </p:nvCxnSpPr>
        <p:spPr>
          <a:xfrm>
            <a:off x="5185065" y="5905985"/>
            <a:ext cx="126681" cy="3645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אליפסה 1"/>
          <p:cNvSpPr/>
          <p:nvPr/>
        </p:nvSpPr>
        <p:spPr>
          <a:xfrm>
            <a:off x="4862312" y="3822311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ln>
                <a:solidFill>
                  <a:schemeClr val="tx1"/>
                </a:solidFill>
              </a:ln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מחבר ישר 18"/>
          <p:cNvCxnSpPr>
            <a:stCxn id="20" idx="3"/>
            <a:endCxn id="24" idx="0"/>
          </p:cNvCxnSpPr>
          <p:nvPr/>
        </p:nvCxnSpPr>
        <p:spPr>
          <a:xfrm flipH="1">
            <a:off x="3709044" y="4066216"/>
            <a:ext cx="1195115" cy="476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מחבר ישר 20"/>
          <p:cNvCxnSpPr>
            <a:stCxn id="20" idx="5"/>
            <a:endCxn id="23" idx="0"/>
          </p:cNvCxnSpPr>
          <p:nvPr/>
        </p:nvCxnSpPr>
        <p:spPr>
          <a:xfrm>
            <a:off x="5106217" y="4066216"/>
            <a:ext cx="1480867" cy="476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אליפסה 105"/>
          <p:cNvSpPr/>
          <p:nvPr/>
        </p:nvSpPr>
        <p:spPr>
          <a:xfrm>
            <a:off x="6444208" y="4542391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אליפסה 47"/>
          <p:cNvSpPr/>
          <p:nvPr/>
        </p:nvSpPr>
        <p:spPr>
          <a:xfrm>
            <a:off x="3566168" y="4542391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מחבר ישר 50"/>
          <p:cNvCxnSpPr>
            <a:stCxn id="24" idx="3"/>
            <a:endCxn id="27" idx="0"/>
          </p:cNvCxnSpPr>
          <p:nvPr/>
        </p:nvCxnSpPr>
        <p:spPr>
          <a:xfrm flipH="1">
            <a:off x="3274716" y="4786296"/>
            <a:ext cx="333299" cy="32531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מחבר ישר 51"/>
          <p:cNvCxnSpPr>
            <a:stCxn id="24" idx="5"/>
            <a:endCxn id="28" idx="0"/>
          </p:cNvCxnSpPr>
          <p:nvPr/>
        </p:nvCxnSpPr>
        <p:spPr>
          <a:xfrm>
            <a:off x="3810073" y="4786296"/>
            <a:ext cx="464775" cy="32531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אליפסה 61"/>
          <p:cNvSpPr/>
          <p:nvPr/>
        </p:nvSpPr>
        <p:spPr>
          <a:xfrm>
            <a:off x="3131840" y="5111615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אליפסה 77"/>
          <p:cNvSpPr/>
          <p:nvPr/>
        </p:nvSpPr>
        <p:spPr>
          <a:xfrm>
            <a:off x="4131972" y="5111615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אליפסה 78"/>
          <p:cNvSpPr/>
          <p:nvPr/>
        </p:nvSpPr>
        <p:spPr>
          <a:xfrm>
            <a:off x="4417724" y="5683119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אליפסה 96"/>
          <p:cNvSpPr/>
          <p:nvPr/>
        </p:nvSpPr>
        <p:spPr>
          <a:xfrm>
            <a:off x="3846220" y="5683119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" name="מחבר ישר 101"/>
          <p:cNvCxnSpPr>
            <a:stCxn id="28" idx="3"/>
            <a:endCxn id="30" idx="0"/>
          </p:cNvCxnSpPr>
          <p:nvPr/>
        </p:nvCxnSpPr>
        <p:spPr>
          <a:xfrm rot="5400000">
            <a:off x="3917659" y="5426958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מחבר ישר 102"/>
          <p:cNvCxnSpPr>
            <a:stCxn id="28" idx="5"/>
            <a:endCxn id="29" idx="0"/>
          </p:cNvCxnSpPr>
          <p:nvPr/>
        </p:nvCxnSpPr>
        <p:spPr>
          <a:xfrm rot="16200000" flipH="1">
            <a:off x="4304439" y="5426957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אליפסה 47"/>
          <p:cNvSpPr/>
          <p:nvPr/>
        </p:nvSpPr>
        <p:spPr>
          <a:xfrm>
            <a:off x="7460870" y="5081456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4" name="מחבר ישר 50"/>
          <p:cNvCxnSpPr>
            <a:stCxn id="33" idx="3"/>
            <a:endCxn id="36" idx="0"/>
          </p:cNvCxnSpPr>
          <p:nvPr/>
        </p:nvCxnSpPr>
        <p:spPr>
          <a:xfrm rot="5400000">
            <a:off x="7139400" y="5289642"/>
            <a:ext cx="327599" cy="3990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מחבר ישר 51"/>
          <p:cNvCxnSpPr>
            <a:stCxn id="33" idx="5"/>
            <a:endCxn id="39" idx="0"/>
          </p:cNvCxnSpPr>
          <p:nvPr/>
        </p:nvCxnSpPr>
        <p:spPr>
          <a:xfrm rot="16200000" flipH="1">
            <a:off x="7740494" y="5289641"/>
            <a:ext cx="327599" cy="3990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אליפסה 61"/>
          <p:cNvSpPr/>
          <p:nvPr/>
        </p:nvSpPr>
        <p:spPr>
          <a:xfrm>
            <a:off x="6960804" y="5652960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אליפסה 64"/>
          <p:cNvSpPr/>
          <p:nvPr/>
        </p:nvSpPr>
        <p:spPr>
          <a:xfrm>
            <a:off x="6675052" y="6224464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8" name="מחבר ישר 67"/>
          <p:cNvCxnSpPr>
            <a:stCxn id="36" idx="3"/>
            <a:endCxn id="37" idx="0"/>
          </p:cNvCxnSpPr>
          <p:nvPr/>
        </p:nvCxnSpPr>
        <p:spPr>
          <a:xfrm rot="5400000">
            <a:off x="6746491" y="5968303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אליפסה 77"/>
          <p:cNvSpPr/>
          <p:nvPr/>
        </p:nvSpPr>
        <p:spPr>
          <a:xfrm>
            <a:off x="7960936" y="5652960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אליפסה 78"/>
          <p:cNvSpPr/>
          <p:nvPr/>
        </p:nvSpPr>
        <p:spPr>
          <a:xfrm>
            <a:off x="8246688" y="6224464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אליפסה 96"/>
          <p:cNvSpPr/>
          <p:nvPr/>
        </p:nvSpPr>
        <p:spPr>
          <a:xfrm>
            <a:off x="7675184" y="6224464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2" name="מחבר ישר 101"/>
          <p:cNvCxnSpPr>
            <a:stCxn id="39" idx="3"/>
            <a:endCxn id="41" idx="0"/>
          </p:cNvCxnSpPr>
          <p:nvPr/>
        </p:nvCxnSpPr>
        <p:spPr>
          <a:xfrm rot="5400000">
            <a:off x="7746623" y="5968303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מחבר ישר 102"/>
          <p:cNvCxnSpPr>
            <a:stCxn id="39" idx="5"/>
            <a:endCxn id="40" idx="0"/>
          </p:cNvCxnSpPr>
          <p:nvPr/>
        </p:nvCxnSpPr>
        <p:spPr>
          <a:xfrm rot="16200000" flipH="1">
            <a:off x="8133403" y="5968302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אליפסה 78"/>
          <p:cNvSpPr/>
          <p:nvPr/>
        </p:nvSpPr>
        <p:spPr>
          <a:xfrm>
            <a:off x="7188514" y="6261463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5" name="מחבר ישר 102"/>
          <p:cNvCxnSpPr>
            <a:stCxn id="36" idx="5"/>
            <a:endCxn id="44" idx="0"/>
          </p:cNvCxnSpPr>
          <p:nvPr/>
        </p:nvCxnSpPr>
        <p:spPr>
          <a:xfrm>
            <a:off x="7204709" y="5896865"/>
            <a:ext cx="126681" cy="3645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אליפסה 1"/>
          <p:cNvSpPr/>
          <p:nvPr/>
        </p:nvSpPr>
        <p:spPr>
          <a:xfrm>
            <a:off x="3206128" y="3039343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ln>
                <a:solidFill>
                  <a:schemeClr val="tx1"/>
                </a:solidFill>
              </a:ln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7" name="מחבר ישר 18"/>
          <p:cNvCxnSpPr>
            <a:stCxn id="46" idx="3"/>
            <a:endCxn id="49" idx="0"/>
          </p:cNvCxnSpPr>
          <p:nvPr/>
        </p:nvCxnSpPr>
        <p:spPr>
          <a:xfrm flipH="1">
            <a:off x="1908844" y="3283248"/>
            <a:ext cx="1339131" cy="54818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מחבר ישר 20"/>
          <p:cNvCxnSpPr>
            <a:stCxn id="46" idx="5"/>
            <a:endCxn id="20" idx="1"/>
          </p:cNvCxnSpPr>
          <p:nvPr/>
        </p:nvCxnSpPr>
        <p:spPr>
          <a:xfrm>
            <a:off x="3450033" y="3283248"/>
            <a:ext cx="1454126" cy="58091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אליפסה 47"/>
          <p:cNvSpPr/>
          <p:nvPr/>
        </p:nvSpPr>
        <p:spPr>
          <a:xfrm>
            <a:off x="1765968" y="3831431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0" name="מחבר ישר 50"/>
          <p:cNvCxnSpPr>
            <a:stCxn id="49" idx="3"/>
            <a:endCxn id="52" idx="0"/>
          </p:cNvCxnSpPr>
          <p:nvPr/>
        </p:nvCxnSpPr>
        <p:spPr>
          <a:xfrm flipH="1">
            <a:off x="1474516" y="4075336"/>
            <a:ext cx="333299" cy="47161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מחבר ישר 51"/>
          <p:cNvCxnSpPr>
            <a:stCxn id="49" idx="5"/>
            <a:endCxn id="53" idx="0"/>
          </p:cNvCxnSpPr>
          <p:nvPr/>
        </p:nvCxnSpPr>
        <p:spPr>
          <a:xfrm>
            <a:off x="2009873" y="4075336"/>
            <a:ext cx="464775" cy="47161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אליפסה 61"/>
          <p:cNvSpPr/>
          <p:nvPr/>
        </p:nvSpPr>
        <p:spPr>
          <a:xfrm>
            <a:off x="1331640" y="4546951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אליפסה 77"/>
          <p:cNvSpPr/>
          <p:nvPr/>
        </p:nvSpPr>
        <p:spPr>
          <a:xfrm>
            <a:off x="2331772" y="4546951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אליפסה 78"/>
          <p:cNvSpPr/>
          <p:nvPr/>
        </p:nvSpPr>
        <p:spPr>
          <a:xfrm>
            <a:off x="2617524" y="5118455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אליפסה 96"/>
          <p:cNvSpPr/>
          <p:nvPr/>
        </p:nvSpPr>
        <p:spPr>
          <a:xfrm>
            <a:off x="2046020" y="5118455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6" name="מחבר ישר 101"/>
          <p:cNvCxnSpPr>
            <a:stCxn id="53" idx="3"/>
            <a:endCxn id="55" idx="0"/>
          </p:cNvCxnSpPr>
          <p:nvPr/>
        </p:nvCxnSpPr>
        <p:spPr>
          <a:xfrm rot="5400000">
            <a:off x="2117459" y="4862294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מחבר ישר 102"/>
          <p:cNvCxnSpPr>
            <a:stCxn id="53" idx="5"/>
            <a:endCxn id="54" idx="0"/>
          </p:cNvCxnSpPr>
          <p:nvPr/>
        </p:nvCxnSpPr>
        <p:spPr>
          <a:xfrm rot="16200000" flipH="1">
            <a:off x="2504239" y="4862293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1259632" y="4737918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979712" y="5385990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2555776" y="5385990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122868" y="5385990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842948" y="5919663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355976" y="5919663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635036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139092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5643148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219212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660232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7155316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7659372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8235436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407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484632" lvl="0">
              <a:lnSpc>
                <a:spcPct val="100000"/>
              </a:lnSpc>
              <a:defRPr/>
            </a:pPr>
            <a:r>
              <a:rPr lang="en-US" sz="4200" cap="none" spc="0" dirty="0">
                <a:ln w="6350">
                  <a:solidFill>
                    <a:schemeClr val="accent1">
                      <a:shade val="43000"/>
                    </a:schemeClr>
                  </a:solidFill>
                </a:ln>
              </a:rPr>
              <a:t>THE WAVELET </a:t>
            </a:r>
            <a:r>
              <a:rPr lang="en-US" sz="4200" dirty="0">
                <a:ln w="6350">
                  <a:solidFill>
                    <a:schemeClr val="accent1">
                      <a:shade val="43000"/>
                    </a:schemeClr>
                  </a:solidFill>
                </a:ln>
              </a:rPr>
              <a:t>TREE</a:t>
            </a:r>
            <a:endParaRPr kumimoji="0" lang="en-US" sz="420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5" name="מחבר ישר 18"/>
          <p:cNvCxnSpPr>
            <a:stCxn id="23" idx="2"/>
            <a:endCxn id="7" idx="0"/>
          </p:cNvCxnSpPr>
          <p:nvPr/>
        </p:nvCxnSpPr>
        <p:spPr>
          <a:xfrm flipH="1">
            <a:off x="5584102" y="4685267"/>
            <a:ext cx="860106" cy="40530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מחבר ישר 20"/>
          <p:cNvCxnSpPr>
            <a:stCxn id="23" idx="6"/>
            <a:endCxn id="33" idx="0"/>
          </p:cNvCxnSpPr>
          <p:nvPr/>
        </p:nvCxnSpPr>
        <p:spPr>
          <a:xfrm>
            <a:off x="6729960" y="4685267"/>
            <a:ext cx="873786" cy="3961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אליפסה 47"/>
          <p:cNvSpPr/>
          <p:nvPr/>
        </p:nvSpPr>
        <p:spPr>
          <a:xfrm>
            <a:off x="5441226" y="5090576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מחבר ישר 50"/>
          <p:cNvCxnSpPr>
            <a:stCxn id="7" idx="3"/>
            <a:endCxn id="10" idx="0"/>
          </p:cNvCxnSpPr>
          <p:nvPr/>
        </p:nvCxnSpPr>
        <p:spPr>
          <a:xfrm rot="5400000">
            <a:off x="5119756" y="5298762"/>
            <a:ext cx="327599" cy="3990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מחבר ישר 51"/>
          <p:cNvCxnSpPr>
            <a:stCxn id="7" idx="5"/>
            <a:endCxn id="13" idx="0"/>
          </p:cNvCxnSpPr>
          <p:nvPr/>
        </p:nvCxnSpPr>
        <p:spPr>
          <a:xfrm rot="16200000" flipH="1">
            <a:off x="5720850" y="5298761"/>
            <a:ext cx="327599" cy="3990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אליפסה 61"/>
          <p:cNvSpPr/>
          <p:nvPr/>
        </p:nvSpPr>
        <p:spPr>
          <a:xfrm>
            <a:off x="4941160" y="5662080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אליפסה 64"/>
          <p:cNvSpPr/>
          <p:nvPr/>
        </p:nvSpPr>
        <p:spPr>
          <a:xfrm>
            <a:off x="4655408" y="6233584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מחבר ישר 67"/>
          <p:cNvCxnSpPr>
            <a:stCxn id="10" idx="3"/>
            <a:endCxn id="11" idx="0"/>
          </p:cNvCxnSpPr>
          <p:nvPr/>
        </p:nvCxnSpPr>
        <p:spPr>
          <a:xfrm rot="5400000">
            <a:off x="4726847" y="5977423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אליפסה 77"/>
          <p:cNvSpPr/>
          <p:nvPr/>
        </p:nvSpPr>
        <p:spPr>
          <a:xfrm>
            <a:off x="5941292" y="5662080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אליפסה 78"/>
          <p:cNvSpPr/>
          <p:nvPr/>
        </p:nvSpPr>
        <p:spPr>
          <a:xfrm>
            <a:off x="6227044" y="6233584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אליפסה 96"/>
          <p:cNvSpPr/>
          <p:nvPr/>
        </p:nvSpPr>
        <p:spPr>
          <a:xfrm>
            <a:off x="5655540" y="6233584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מחבר ישר 101"/>
          <p:cNvCxnSpPr>
            <a:stCxn id="13" idx="3"/>
            <a:endCxn id="15" idx="0"/>
          </p:cNvCxnSpPr>
          <p:nvPr/>
        </p:nvCxnSpPr>
        <p:spPr>
          <a:xfrm rot="5400000">
            <a:off x="5726979" y="5977423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מחבר ישר 102"/>
          <p:cNvCxnSpPr>
            <a:stCxn id="13" idx="5"/>
            <a:endCxn id="14" idx="0"/>
          </p:cNvCxnSpPr>
          <p:nvPr/>
        </p:nvCxnSpPr>
        <p:spPr>
          <a:xfrm rot="16200000" flipH="1">
            <a:off x="6113759" y="5977422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אליפסה 78"/>
          <p:cNvSpPr/>
          <p:nvPr/>
        </p:nvSpPr>
        <p:spPr>
          <a:xfrm>
            <a:off x="5168870" y="6270583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מחבר ישר 102"/>
          <p:cNvCxnSpPr>
            <a:stCxn id="10" idx="5"/>
            <a:endCxn id="18" idx="0"/>
          </p:cNvCxnSpPr>
          <p:nvPr/>
        </p:nvCxnSpPr>
        <p:spPr>
          <a:xfrm>
            <a:off x="5185065" y="5905985"/>
            <a:ext cx="126681" cy="3645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אליפסה 1"/>
          <p:cNvSpPr/>
          <p:nvPr/>
        </p:nvSpPr>
        <p:spPr>
          <a:xfrm>
            <a:off x="4862312" y="3822311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ln>
                <a:solidFill>
                  <a:schemeClr val="tx1"/>
                </a:solidFill>
              </a:ln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מחבר ישר 18"/>
          <p:cNvCxnSpPr>
            <a:stCxn id="20" idx="3"/>
            <a:endCxn id="24" idx="0"/>
          </p:cNvCxnSpPr>
          <p:nvPr/>
        </p:nvCxnSpPr>
        <p:spPr>
          <a:xfrm flipH="1">
            <a:off x="3709044" y="4066216"/>
            <a:ext cx="1195115" cy="476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מחבר ישר 20"/>
          <p:cNvCxnSpPr>
            <a:stCxn id="20" idx="5"/>
            <a:endCxn id="23" idx="0"/>
          </p:cNvCxnSpPr>
          <p:nvPr/>
        </p:nvCxnSpPr>
        <p:spPr>
          <a:xfrm>
            <a:off x="5106217" y="4066216"/>
            <a:ext cx="1480867" cy="476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אליפסה 105"/>
          <p:cNvSpPr/>
          <p:nvPr/>
        </p:nvSpPr>
        <p:spPr>
          <a:xfrm>
            <a:off x="6444208" y="4542391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" name="אליפסה 47"/>
          <p:cNvSpPr/>
          <p:nvPr/>
        </p:nvSpPr>
        <p:spPr>
          <a:xfrm>
            <a:off x="3566168" y="4542391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מחבר ישר 50"/>
          <p:cNvCxnSpPr>
            <a:stCxn id="24" idx="3"/>
            <a:endCxn id="27" idx="0"/>
          </p:cNvCxnSpPr>
          <p:nvPr/>
        </p:nvCxnSpPr>
        <p:spPr>
          <a:xfrm flipH="1">
            <a:off x="3274716" y="4786296"/>
            <a:ext cx="333299" cy="32531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מחבר ישר 51"/>
          <p:cNvCxnSpPr>
            <a:stCxn id="24" idx="5"/>
            <a:endCxn id="28" idx="0"/>
          </p:cNvCxnSpPr>
          <p:nvPr/>
        </p:nvCxnSpPr>
        <p:spPr>
          <a:xfrm>
            <a:off x="3810073" y="4786296"/>
            <a:ext cx="464775" cy="32531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אליפסה 61"/>
          <p:cNvSpPr/>
          <p:nvPr/>
        </p:nvSpPr>
        <p:spPr>
          <a:xfrm>
            <a:off x="3131840" y="5111615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8" name="אליפסה 77"/>
          <p:cNvSpPr/>
          <p:nvPr/>
        </p:nvSpPr>
        <p:spPr>
          <a:xfrm>
            <a:off x="4131972" y="5111615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9" name="אליפסה 78"/>
          <p:cNvSpPr/>
          <p:nvPr/>
        </p:nvSpPr>
        <p:spPr>
          <a:xfrm>
            <a:off x="4417724" y="5683119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אליפסה 96"/>
          <p:cNvSpPr/>
          <p:nvPr/>
        </p:nvSpPr>
        <p:spPr>
          <a:xfrm>
            <a:off x="3846220" y="5683119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" name="מחבר ישר 101"/>
          <p:cNvCxnSpPr>
            <a:stCxn id="28" idx="3"/>
            <a:endCxn id="30" idx="0"/>
          </p:cNvCxnSpPr>
          <p:nvPr/>
        </p:nvCxnSpPr>
        <p:spPr>
          <a:xfrm rot="5400000">
            <a:off x="3917659" y="5426958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מחבר ישר 102"/>
          <p:cNvCxnSpPr>
            <a:stCxn id="28" idx="5"/>
            <a:endCxn id="29" idx="0"/>
          </p:cNvCxnSpPr>
          <p:nvPr/>
        </p:nvCxnSpPr>
        <p:spPr>
          <a:xfrm rot="16200000" flipH="1">
            <a:off x="4304439" y="5426957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אליפסה 47"/>
          <p:cNvSpPr/>
          <p:nvPr/>
        </p:nvSpPr>
        <p:spPr>
          <a:xfrm>
            <a:off x="7460870" y="5081456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4" name="מחבר ישר 50"/>
          <p:cNvCxnSpPr>
            <a:stCxn id="33" idx="3"/>
            <a:endCxn id="36" idx="0"/>
          </p:cNvCxnSpPr>
          <p:nvPr/>
        </p:nvCxnSpPr>
        <p:spPr>
          <a:xfrm rot="5400000">
            <a:off x="7139400" y="5289642"/>
            <a:ext cx="327599" cy="3990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מחבר ישר 51"/>
          <p:cNvCxnSpPr>
            <a:stCxn id="33" idx="5"/>
            <a:endCxn id="39" idx="0"/>
          </p:cNvCxnSpPr>
          <p:nvPr/>
        </p:nvCxnSpPr>
        <p:spPr>
          <a:xfrm rot="16200000" flipH="1">
            <a:off x="7740494" y="5289641"/>
            <a:ext cx="327599" cy="3990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אליפסה 61"/>
          <p:cNvSpPr/>
          <p:nvPr/>
        </p:nvSpPr>
        <p:spPr>
          <a:xfrm>
            <a:off x="6960804" y="5652960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אליפסה 64"/>
          <p:cNvSpPr/>
          <p:nvPr/>
        </p:nvSpPr>
        <p:spPr>
          <a:xfrm>
            <a:off x="6675052" y="6224464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8" name="מחבר ישר 67"/>
          <p:cNvCxnSpPr>
            <a:stCxn id="36" idx="3"/>
            <a:endCxn id="37" idx="0"/>
          </p:cNvCxnSpPr>
          <p:nvPr/>
        </p:nvCxnSpPr>
        <p:spPr>
          <a:xfrm rot="5400000">
            <a:off x="6746491" y="5968303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אליפסה 77"/>
          <p:cNvSpPr/>
          <p:nvPr/>
        </p:nvSpPr>
        <p:spPr>
          <a:xfrm>
            <a:off x="7960936" y="5652960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אליפסה 78"/>
          <p:cNvSpPr/>
          <p:nvPr/>
        </p:nvSpPr>
        <p:spPr>
          <a:xfrm>
            <a:off x="8246688" y="6224464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אליפסה 96"/>
          <p:cNvSpPr/>
          <p:nvPr/>
        </p:nvSpPr>
        <p:spPr>
          <a:xfrm>
            <a:off x="7675184" y="6224464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2" name="מחבר ישר 101"/>
          <p:cNvCxnSpPr>
            <a:stCxn id="39" idx="3"/>
            <a:endCxn id="41" idx="0"/>
          </p:cNvCxnSpPr>
          <p:nvPr/>
        </p:nvCxnSpPr>
        <p:spPr>
          <a:xfrm rot="5400000">
            <a:off x="7746623" y="5968303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מחבר ישר 102"/>
          <p:cNvCxnSpPr>
            <a:stCxn id="39" idx="5"/>
            <a:endCxn id="40" idx="0"/>
          </p:cNvCxnSpPr>
          <p:nvPr/>
        </p:nvCxnSpPr>
        <p:spPr>
          <a:xfrm rot="16200000" flipH="1">
            <a:off x="8133403" y="5968302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אליפסה 78"/>
          <p:cNvSpPr/>
          <p:nvPr/>
        </p:nvSpPr>
        <p:spPr>
          <a:xfrm>
            <a:off x="7188514" y="6261463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5" name="מחבר ישר 102"/>
          <p:cNvCxnSpPr>
            <a:stCxn id="36" idx="5"/>
            <a:endCxn id="44" idx="0"/>
          </p:cNvCxnSpPr>
          <p:nvPr/>
        </p:nvCxnSpPr>
        <p:spPr>
          <a:xfrm>
            <a:off x="7204709" y="5896865"/>
            <a:ext cx="126681" cy="3645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אליפסה 1"/>
          <p:cNvSpPr/>
          <p:nvPr/>
        </p:nvSpPr>
        <p:spPr>
          <a:xfrm>
            <a:off x="3206128" y="3039343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ln>
                <a:solidFill>
                  <a:schemeClr val="tx1"/>
                </a:solidFill>
              </a:ln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7" name="מחבר ישר 18"/>
          <p:cNvCxnSpPr>
            <a:stCxn id="46" idx="3"/>
            <a:endCxn id="49" idx="0"/>
          </p:cNvCxnSpPr>
          <p:nvPr/>
        </p:nvCxnSpPr>
        <p:spPr>
          <a:xfrm flipH="1">
            <a:off x="1908844" y="3283248"/>
            <a:ext cx="1339131" cy="54818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מחבר ישר 20"/>
          <p:cNvCxnSpPr>
            <a:stCxn id="46" idx="5"/>
            <a:endCxn id="20" idx="1"/>
          </p:cNvCxnSpPr>
          <p:nvPr/>
        </p:nvCxnSpPr>
        <p:spPr>
          <a:xfrm>
            <a:off x="3450033" y="3283248"/>
            <a:ext cx="1454126" cy="58091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אליפסה 47"/>
          <p:cNvSpPr/>
          <p:nvPr/>
        </p:nvSpPr>
        <p:spPr>
          <a:xfrm>
            <a:off x="1765968" y="3831431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0" name="מחבר ישר 50"/>
          <p:cNvCxnSpPr>
            <a:stCxn id="49" idx="3"/>
            <a:endCxn id="52" idx="0"/>
          </p:cNvCxnSpPr>
          <p:nvPr/>
        </p:nvCxnSpPr>
        <p:spPr>
          <a:xfrm flipH="1">
            <a:off x="1474516" y="4075336"/>
            <a:ext cx="333299" cy="47161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מחבר ישר 51"/>
          <p:cNvCxnSpPr>
            <a:stCxn id="49" idx="5"/>
            <a:endCxn id="53" idx="0"/>
          </p:cNvCxnSpPr>
          <p:nvPr/>
        </p:nvCxnSpPr>
        <p:spPr>
          <a:xfrm>
            <a:off x="2009873" y="4075336"/>
            <a:ext cx="464775" cy="47161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אליפסה 61"/>
          <p:cNvSpPr/>
          <p:nvPr/>
        </p:nvSpPr>
        <p:spPr>
          <a:xfrm>
            <a:off x="1331640" y="4546951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3" name="אליפסה 77"/>
          <p:cNvSpPr/>
          <p:nvPr/>
        </p:nvSpPr>
        <p:spPr>
          <a:xfrm>
            <a:off x="2331772" y="4546951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4" name="אליפסה 78"/>
          <p:cNvSpPr/>
          <p:nvPr/>
        </p:nvSpPr>
        <p:spPr>
          <a:xfrm>
            <a:off x="2617524" y="5118455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אליפסה 96"/>
          <p:cNvSpPr/>
          <p:nvPr/>
        </p:nvSpPr>
        <p:spPr>
          <a:xfrm>
            <a:off x="2046020" y="5118455"/>
            <a:ext cx="285752" cy="28575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rgbClr val="F07F0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6" name="מחבר ישר 101"/>
          <p:cNvCxnSpPr>
            <a:stCxn id="53" idx="3"/>
            <a:endCxn id="55" idx="0"/>
          </p:cNvCxnSpPr>
          <p:nvPr/>
        </p:nvCxnSpPr>
        <p:spPr>
          <a:xfrm rot="5400000">
            <a:off x="2117459" y="4862294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מחבר ישר 102"/>
          <p:cNvCxnSpPr>
            <a:stCxn id="53" idx="5"/>
            <a:endCxn id="54" idx="0"/>
          </p:cNvCxnSpPr>
          <p:nvPr/>
        </p:nvCxnSpPr>
        <p:spPr>
          <a:xfrm rot="16200000" flipH="1">
            <a:off x="2504239" y="4862293"/>
            <a:ext cx="327599" cy="1847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1259632" y="4737918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979712" y="5385990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2555776" y="5385990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122868" y="5385990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842948" y="5919663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355976" y="5919663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635036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139092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5643148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219212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660232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7155316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7659372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8235436" y="6495727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  <a:endParaRPr lang="en-US" sz="24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419872" y="2854677"/>
            <a:ext cx="4326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4"/>
                </a:solidFill>
              </a:rPr>
              <a:t>0001111101001010101001100001011011</a:t>
            </a:r>
            <a:endParaRPr lang="en-US" b="1" dirty="0">
              <a:solidFill>
                <a:schemeClr val="accent4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5030370" y="3615407"/>
            <a:ext cx="2133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4"/>
                </a:solidFill>
              </a:rPr>
              <a:t>1100011110010001</a:t>
            </a:r>
            <a:endParaRPr lang="en-US" b="1" dirty="0">
              <a:solidFill>
                <a:schemeClr val="accent4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956214" y="3637473"/>
            <a:ext cx="2255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4"/>
                </a:solidFill>
              </a:rPr>
              <a:t>10010011100110011</a:t>
            </a:r>
            <a:endParaRPr lang="en-US" b="1" dirty="0">
              <a:solidFill>
                <a:schemeClr val="accent4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660232" y="4407495"/>
            <a:ext cx="1281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4"/>
                </a:solidFill>
              </a:rPr>
              <a:t>010110001</a:t>
            </a:r>
            <a:endParaRPr lang="en-US" b="1" dirty="0">
              <a:solidFill>
                <a:schemeClr val="accent4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3772748" y="4398203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4"/>
                </a:solidFill>
              </a:rPr>
              <a:t>11100100</a:t>
            </a:r>
            <a:endParaRPr lang="en-US" b="1" dirty="0">
              <a:solidFill>
                <a:schemeClr val="accent4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2354776" y="4222829"/>
            <a:ext cx="1281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4"/>
                </a:solidFill>
              </a:rPr>
              <a:t>111000010</a:t>
            </a:r>
            <a:endParaRPr lang="en-US" b="1" dirty="0">
              <a:solidFill>
                <a:schemeClr val="accent4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7644437" y="4902259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4"/>
                </a:solidFill>
              </a:rPr>
              <a:t>0110</a:t>
            </a:r>
            <a:endParaRPr lang="en-US" b="1" dirty="0">
              <a:solidFill>
                <a:schemeClr val="accent4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5652120" y="4911551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4"/>
                </a:solidFill>
              </a:rPr>
              <a:t>01100</a:t>
            </a:r>
            <a:endParaRPr lang="en-US" b="1" dirty="0">
              <a:solidFill>
                <a:schemeClr val="accent4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4332069" y="4911551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4"/>
                </a:solidFill>
              </a:rPr>
              <a:t>0011</a:t>
            </a:r>
            <a:endParaRPr lang="en-US" b="1" dirty="0">
              <a:solidFill>
                <a:schemeClr val="accent4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8176126" y="5550331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4"/>
                </a:solidFill>
              </a:rPr>
              <a:t>10</a:t>
            </a:r>
            <a:endParaRPr lang="en-US" b="1" dirty="0">
              <a:solidFill>
                <a:schemeClr val="accent4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7164288" y="5550331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4"/>
                </a:solidFill>
              </a:rPr>
              <a:t>10</a:t>
            </a:r>
            <a:endParaRPr lang="en-US" b="1" dirty="0">
              <a:solidFill>
                <a:schemeClr val="accent4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6159902" y="5550331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4"/>
                </a:solidFill>
              </a:rPr>
              <a:t>10</a:t>
            </a:r>
            <a:endParaRPr lang="en-US" b="1" dirty="0">
              <a:solidFill>
                <a:schemeClr val="accent4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5148064" y="5550331"/>
            <a:ext cx="55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4"/>
                </a:solidFill>
              </a:rPr>
              <a:t>100</a:t>
            </a:r>
            <a:endParaRPr lang="en-US" b="1" dirty="0">
              <a:solidFill>
                <a:schemeClr val="accent4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79512" y="1652607"/>
            <a:ext cx="901561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2400" b="1" dirty="0" smtClean="0">
                <a:latin typeface="Brush Script MT" panose="03060802040406070304" pitchFamily="66" charset="0"/>
                <a:cs typeface="Courier New" pitchFamily="49" charset="0"/>
                <a:sym typeface="Symbol"/>
              </a:rPr>
              <a:t>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(T)= 011 00 00 11001 11101 1010 1010 1011 011</a:t>
            </a:r>
            <a:endParaRPr lang="en-US" sz="2400" b="1" dirty="0">
              <a:latin typeface="Courier New" pitchFamily="49" charset="0"/>
              <a:cs typeface="Courier New" pitchFamily="49" charset="0"/>
              <a:sym typeface="Symbol"/>
            </a:endParaRPr>
          </a:p>
          <a:p>
            <a:pPr>
              <a:buClr>
                <a:schemeClr val="accent1"/>
              </a:buClr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  <a:sym typeface="Symbol"/>
              </a:rPr>
              <a:t>      11011 00 00 11111 011 11110 010 11010 …</a:t>
            </a:r>
          </a:p>
          <a:p>
            <a:pPr marL="342900" indent="-34290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cs typeface="Courier New" pitchFamily="49" charset="0"/>
                <a:sym typeface="Symbol"/>
              </a:rPr>
              <a:t>The bitmaps can be stored as a single bit stream 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3010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46317</TotalTime>
  <Words>697</Words>
  <Application>Microsoft Office PowerPoint</Application>
  <PresentationFormat>On-screen Show (4:3)</PresentationFormat>
  <Paragraphs>279</Paragraphs>
  <Slides>19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33" baseType="lpstr">
      <vt:lpstr>Arial</vt:lpstr>
      <vt:lpstr>Brush Script MT</vt:lpstr>
      <vt:lpstr>Calibri</vt:lpstr>
      <vt:lpstr>Century Gothic</vt:lpstr>
      <vt:lpstr>Comic Sans MS</vt:lpstr>
      <vt:lpstr>Courier New</vt:lpstr>
      <vt:lpstr>Levenim MT</vt:lpstr>
      <vt:lpstr>Symbol</vt:lpstr>
      <vt:lpstr>Times New Roman</vt:lpstr>
      <vt:lpstr>Tw Cen MT</vt:lpstr>
      <vt:lpstr>Tw Cen MT Condensed</vt:lpstr>
      <vt:lpstr>Wingdings</vt:lpstr>
      <vt:lpstr>Wingdings 3</vt:lpstr>
      <vt:lpstr>Integral</vt:lpstr>
      <vt:lpstr>Enhanced Extraction from Huffman encoded files</vt:lpstr>
      <vt:lpstr>Fixed and Variable length codes</vt:lpstr>
      <vt:lpstr> Random access to variable length codes </vt:lpstr>
      <vt:lpstr>PowerPoint Presentation</vt:lpstr>
      <vt:lpstr>Rank and select</vt:lpstr>
      <vt:lpstr>PowerPoint Presentation</vt:lpstr>
      <vt:lpstr>CANONICAL HUFFMAN TREES</vt:lpstr>
      <vt:lpstr>THE CANONICAL HUFFMAN TREE</vt:lpstr>
      <vt:lpstr>THE WAVELET TREE</vt:lpstr>
      <vt:lpstr>Extract</vt:lpstr>
      <vt:lpstr>SKELETON HUFFMAN TREE </vt:lpstr>
      <vt:lpstr>SKELETON HUFFMAN TREE </vt:lpstr>
      <vt:lpstr> PRUNED HUFFAN WAVELET TREE </vt:lpstr>
      <vt:lpstr>The select operation</vt:lpstr>
      <vt:lpstr>The select operation</vt:lpstr>
      <vt:lpstr>Deriving a lower bound and exact value</vt:lpstr>
      <vt:lpstr>Reduced skeleton trees</vt:lpstr>
      <vt:lpstr>Extract for reduced skeleton tree</vt:lpstr>
      <vt:lpstr>Thank You !!!</vt:lpstr>
    </vt:vector>
  </TitlesOfParts>
  <Company>Ashkelon Academic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String-to-Dictionary Matching Problem</dc:title>
  <dc:creator>Ashkelon Academic College</dc:creator>
  <cp:lastModifiedBy>Dana</cp:lastModifiedBy>
  <cp:revision>180</cp:revision>
  <dcterms:created xsi:type="dcterms:W3CDTF">2011-03-08T07:31:55Z</dcterms:created>
  <dcterms:modified xsi:type="dcterms:W3CDTF">2015-10-16T11:53:37Z</dcterms:modified>
</cp:coreProperties>
</file>