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90" r:id="rId1"/>
  </p:sldMasterIdLst>
  <p:notesMasterIdLst>
    <p:notesMasterId r:id="rId18"/>
  </p:notesMasterIdLst>
  <p:handoutMasterIdLst>
    <p:handoutMasterId r:id="rId19"/>
  </p:handoutMasterIdLst>
  <p:sldIdLst>
    <p:sldId id="398" r:id="rId2"/>
    <p:sldId id="400" r:id="rId3"/>
    <p:sldId id="352" r:id="rId4"/>
    <p:sldId id="404" r:id="rId5"/>
    <p:sldId id="406" r:id="rId6"/>
    <p:sldId id="380" r:id="rId7"/>
    <p:sldId id="419" r:id="rId8"/>
    <p:sldId id="381" r:id="rId9"/>
    <p:sldId id="420" r:id="rId10"/>
    <p:sldId id="422" r:id="rId11"/>
    <p:sldId id="421" r:id="rId12"/>
    <p:sldId id="426" r:id="rId13"/>
    <p:sldId id="427" r:id="rId14"/>
    <p:sldId id="425" r:id="rId15"/>
    <p:sldId id="415" r:id="rId16"/>
    <p:sldId id="258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F09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5" autoAdjust="0"/>
    <p:restoredTop sz="93907" autoAdjust="0"/>
  </p:normalViewPr>
  <p:slideViewPr>
    <p:cSldViewPr>
      <p:cViewPr varScale="1">
        <p:scale>
          <a:sx n="70" d="100"/>
          <a:sy n="70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75279-B49C-48E8-B79B-DC935B7B53FF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09EF1-A1A1-4483-A783-6D07277C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929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667C3A0-A700-4CDA-81AD-340E70193208}" type="datetimeFigureOut">
              <a:rPr lang="en-US" smtClean="0"/>
              <a:pPr/>
              <a:t>29-Aug-16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D53FD1-B07A-487A-BD63-6CA163AC8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143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53FD1-B07A-487A-BD63-6CA163AC81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7C7A-3F9B-4E60-917E-016E2D7E1515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PSC-August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85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1FB-7CAC-44E5-95F0-4B757AB3302E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6220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1FB-7CAC-44E5-95F0-4B757AB3302E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492437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1FB-7CAC-44E5-95F0-4B757AB3302E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41069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1FB-7CAC-44E5-95F0-4B757AB3302E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712008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1FB-7CAC-44E5-95F0-4B757AB3302E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2114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2304-A59A-4B3E-813E-2AC1E6354340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41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3FFF-6A96-4549-89D1-74B424B4AABB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034B-497B-4BD9-A794-3C2B8FCE377B}" type="datetime1">
              <a:rPr lang="en-US" smtClean="0"/>
              <a:t>29-Aug-16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31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D16F-B431-4B6A-96CE-7B0C54E56CE3}" type="datetime1">
              <a:rPr lang="en-US" smtClean="0"/>
              <a:t>29-Aug-16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69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8C04-8B2A-4006-99A4-1BB184E112DE}" type="datetime1">
              <a:rPr lang="en-US" smtClean="0"/>
              <a:t>29-Aug-16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8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27F9-ABED-4CD6-8EEE-08661D72879F}" type="datetime1">
              <a:rPr lang="en-US" smtClean="0"/>
              <a:t>29-Aug-16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6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D224-73EA-44B4-AAF7-12A71B3CF57D}" type="datetime1">
              <a:rPr lang="en-US" smtClean="0"/>
              <a:t>29-Aug-16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9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665D-8972-4933-8F7A-750A36A1B27C}" type="datetime1">
              <a:rPr lang="en-US" smtClean="0"/>
              <a:t>29-Aug-16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2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3C68-64E4-438A-84F7-32368694246F}" type="datetime1">
              <a:rPr lang="en-US" smtClean="0"/>
              <a:t>29-Aug-16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1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679C-5FC0-4C2E-8CF6-99C6AF49E573}" type="datetime1">
              <a:rPr lang="en-US" smtClean="0"/>
              <a:t>29-Aug-16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71FB-7CAC-44E5-95F0-4B757AB3302E}" type="datetime1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PSC - August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1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2" r:id="rId2"/>
    <p:sldLayoutId id="2147484493" r:id="rId3"/>
    <p:sldLayoutId id="2147484494" r:id="rId4"/>
    <p:sldLayoutId id="2147484495" r:id="rId5"/>
    <p:sldLayoutId id="2147484496" r:id="rId6"/>
    <p:sldLayoutId id="2147484497" r:id="rId7"/>
    <p:sldLayoutId id="2147484498" r:id="rId8"/>
    <p:sldLayoutId id="2147484499" r:id="rId9"/>
    <p:sldLayoutId id="2147484500" r:id="rId10"/>
    <p:sldLayoutId id="2147484501" r:id="rId11"/>
    <p:sldLayoutId id="2147484502" r:id="rId12"/>
    <p:sldLayoutId id="2147484503" r:id="rId13"/>
    <p:sldLayoutId id="2147484504" r:id="rId14"/>
    <p:sldLayoutId id="2147484505" r:id="rId15"/>
    <p:sldLayoutId id="2147484506" r:id="rId1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4000" dirty="0" smtClean="0"/>
              <a:t>Accelerated Partial Decoding in Wavelet Trees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46639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Gilad Baruch</a:t>
            </a:r>
            <a:r>
              <a:rPr lang="en-US" baseline="30000" dirty="0" smtClean="0"/>
              <a:t>+</a:t>
            </a:r>
            <a:r>
              <a:rPr lang="en-US" dirty="0" smtClean="0"/>
              <a:t>, </a:t>
            </a:r>
            <a:r>
              <a:rPr lang="en-US" dirty="0" err="1" smtClean="0"/>
              <a:t>Shmuel</a:t>
            </a:r>
            <a:r>
              <a:rPr lang="en-US" dirty="0" smtClean="0"/>
              <a:t> T. Klein</a:t>
            </a:r>
            <a:r>
              <a:rPr lang="en-US" baseline="30000" dirty="0" smtClean="0"/>
              <a:t>+</a:t>
            </a:r>
            <a:r>
              <a:rPr lang="en-US" dirty="0" smtClean="0"/>
              <a:t>, Dana </a:t>
            </a:r>
            <a:r>
              <a:rPr lang="en-US" dirty="0" err="1" smtClean="0"/>
              <a:t>Shapira</a:t>
            </a:r>
            <a:r>
              <a:rPr lang="en-US" baseline="30000" dirty="0" err="1" smtClean="0"/>
              <a:t>o</a:t>
            </a:r>
            <a:endParaRPr lang="en-US" baseline="30000" dirty="0" smtClean="0"/>
          </a:p>
          <a:p>
            <a:pPr algn="l"/>
            <a:endParaRPr lang="en-US" baseline="30000" dirty="0" smtClean="0"/>
          </a:p>
          <a:p>
            <a:pPr algn="l"/>
            <a:r>
              <a:rPr lang="en-US" baseline="30000" dirty="0" smtClean="0"/>
              <a:t>+ </a:t>
            </a:r>
            <a:r>
              <a:rPr lang="en-US" dirty="0" smtClean="0"/>
              <a:t>- </a:t>
            </a:r>
            <a:r>
              <a:rPr lang="en-US" dirty="0"/>
              <a:t>Bar </a:t>
            </a: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smtClean="0"/>
              <a:t>University</a:t>
            </a:r>
          </a:p>
          <a:p>
            <a:pPr algn="l"/>
            <a:r>
              <a:rPr lang="en-US" baseline="30000" dirty="0" smtClean="0"/>
              <a:t>o</a:t>
            </a:r>
            <a:r>
              <a:rPr lang="en-US" dirty="0" smtClean="0"/>
              <a:t> - Ariel University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PSC – August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Partial Decoding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556792"/>
            <a:ext cx="7920880" cy="26776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partial_decode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(V, </a:t>
            </a:r>
            <a:r>
              <a:rPr lang="en-US" sz="2400" b="1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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for 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= </a:t>
            </a:r>
            <a:r>
              <a:rPr lang="en-US" sz="2400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to 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j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  <a:sym typeface="Symbol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        access(V,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  <a:sym typeface="Symbol"/>
              </a:rPr>
              <a:t>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  <a:sym typeface="Symbol"/>
              </a:rPr>
              <a:t>text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     </a:t>
            </a:r>
            <a:r>
              <a:rPr lang="en-US" sz="2400" b="1" i="1" dirty="0" err="1">
                <a:latin typeface="Courier New" pitchFamily="49" charset="0"/>
                <a:cs typeface="Courier New" pitchFamily="49" charset="0"/>
                <a:sym typeface="Symbol"/>
              </a:rPr>
              <a:t>text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400" b="1" i="1" dirty="0" err="1">
                <a:latin typeface="Courier New" pitchFamily="49" charset="0"/>
                <a:cs typeface="Courier New" pitchFamily="49" charset="0"/>
                <a:sym typeface="Symbol"/>
              </a:rPr>
              <a:t>c</a:t>
            </a:r>
            <a:endParaRPr lang="en-US" sz="2400" b="1" i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return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  <a:sym typeface="Symbol"/>
              </a:rPr>
              <a:t>text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62544" y="2168740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468504" y="2912755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68504" y="3272795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3567" y="4711784"/>
            <a:ext cx="7920881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full_decode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(V){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partial_decode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(V, 0,length(V))</a:t>
            </a:r>
            <a:endParaRPr lang="en-US" sz="2400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Accelerating Partial Decoding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598" y="1700808"/>
            <a:ext cx="6626698" cy="388077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Binary rank operation</a:t>
            </a:r>
          </a:p>
          <a:p>
            <a:pPr lvl="1"/>
            <a:r>
              <a:rPr lang="en-US" dirty="0" smtClean="0"/>
              <a:t>Constant time</a:t>
            </a:r>
          </a:p>
          <a:p>
            <a:pPr lvl="1"/>
            <a:r>
              <a:rPr lang="en-US" dirty="0" smtClean="0"/>
              <a:t>Most time consuming</a:t>
            </a:r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Reuse information of previous decoded characters</a:t>
            </a:r>
          </a:p>
          <a:p>
            <a:r>
              <a:rPr lang="en-US" sz="2000" dirty="0" smtClean="0"/>
              <a:t>How</a:t>
            </a:r>
          </a:p>
          <a:p>
            <a:pPr lvl="1"/>
            <a:r>
              <a:rPr lang="en-US" dirty="0" smtClean="0"/>
              <a:t>Store rank values in an additional array of computed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7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Accelerated Partial Decoding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598" y="1700808"/>
            <a:ext cx="6626698" cy="3880773"/>
          </a:xfrm>
        </p:spPr>
        <p:txBody>
          <a:bodyPr/>
          <a:lstStyle/>
          <a:p>
            <a:r>
              <a:rPr lang="en-US" sz="2000" dirty="0" smtClean="0"/>
              <a:t>Despite the </a:t>
            </a:r>
            <a:r>
              <a:rPr lang="en-US" sz="2000" i="1" dirty="0" smtClean="0"/>
              <a:t>O</a:t>
            </a:r>
            <a:r>
              <a:rPr lang="en-US" sz="2000" dirty="0" smtClean="0"/>
              <a:t>(1) complexity, the binary Rank operation performed on each node is still the most time-consuming operation in the process.</a:t>
            </a:r>
            <a:endParaRPr lang="en-US" sz="2000" dirty="0"/>
          </a:p>
          <a:p>
            <a:r>
              <a:rPr lang="en-US" sz="2000" dirty="0" smtClean="0"/>
              <a:t>We can save this processing when decoding consecutive characters, by reusing the knowledge we gathered while decoding the previous character.</a:t>
            </a:r>
          </a:p>
          <a:p>
            <a:r>
              <a:rPr lang="en-US" sz="2000" dirty="0" smtClean="0"/>
              <a:t>To do that, we will keep an additional array in the size of the nodes, called </a:t>
            </a:r>
            <a:r>
              <a:rPr lang="en-US" sz="2000" i="1" dirty="0" err="1" smtClean="0"/>
              <a:t>rnk</a:t>
            </a:r>
            <a:r>
              <a:rPr lang="en-US" sz="2000" dirty="0" smtClean="0"/>
              <a:t>, which will store the rank values we computed up to that point.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435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2051720" y="5450776"/>
            <a:ext cx="216172" cy="35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3272398" y="4273000"/>
            <a:ext cx="97234" cy="291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634727" y="3682160"/>
            <a:ext cx="145185" cy="394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722192" y="2595048"/>
            <a:ext cx="131504" cy="607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2028289" y="5436934"/>
            <a:ext cx="271271" cy="410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101050" y="4273000"/>
            <a:ext cx="154710" cy="327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518391" y="3700149"/>
            <a:ext cx="125244" cy="371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588224" y="2585000"/>
            <a:ext cx="131504" cy="607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88736" y="469157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31840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44008" y="6453336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51260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19872" y="2854677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0001111101001010101001100001011011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5030370" y="3615407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11000111100100011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1956214" y="3717032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10010011100110011</a:t>
            </a:r>
            <a:endParaRPr lang="en-US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6660232" y="4407495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010110001</a:t>
            </a:r>
            <a:endParaRPr lang="en-US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3772748" y="4398203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11100100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354776" y="4222829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111000010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644437" y="490225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0110</a:t>
            </a:r>
            <a:endParaRPr lang="en-US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652120" y="4911551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01100</a:t>
            </a:r>
            <a:endParaRPr lang="en-US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4332069" y="491155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0011</a:t>
            </a:r>
            <a:endParaRPr lang="en-US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8176126" y="555033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7164288" y="555033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6159902" y="555033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5148064" y="5550331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100</a:t>
            </a:r>
            <a:endParaRPr lang="en-US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292797" y="1572478"/>
            <a:ext cx="7525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(T)=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011 00 00 11001 11101 1010 1010 1011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011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11011 00 00 11111 011 11110 010 11010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…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cs typeface="Courier New" pitchFamily="49" charset="0"/>
              <a:sym typeface="Symbol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761999" y="7620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Accelerated Range Decoding</a:t>
            </a:r>
            <a:br>
              <a:rPr lang="en-US" dirty="0" smtClean="0"/>
            </a:br>
            <a:r>
              <a:rPr lang="en-US" sz="2400" dirty="0" smtClean="0"/>
              <a:t>Example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3428444" y="2583152"/>
            <a:ext cx="4936928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50" b="1" dirty="0">
                <a:latin typeface="Courier New" pitchFamily="49" charset="0"/>
                <a:cs typeface="Courier New" pitchFamily="49" charset="0"/>
              </a:rPr>
              <a:t>A__HUFFMAN__WAVELET__TREE__MATTERS</a:t>
            </a:r>
            <a:endParaRPr lang="en-US" sz="1750" b="1" dirty="0"/>
          </a:p>
        </p:txBody>
      </p:sp>
      <p:sp>
        <p:nvSpPr>
          <p:cNvPr id="2" name="Rectangle 1"/>
          <p:cNvSpPr/>
          <p:nvPr/>
        </p:nvSpPr>
        <p:spPr>
          <a:xfrm>
            <a:off x="354848" y="2788708"/>
            <a:ext cx="1912896" cy="369332"/>
          </a:xfrm>
          <a:prstGeom prst="rect">
            <a:avLst/>
          </a:prstGeom>
          <a:solidFill>
            <a:srgbClr val="F07F0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rank</a:t>
            </a:r>
            <a:r>
              <a:rPr lang="he-IL" baseline="-25000" dirty="0" smtClean="0"/>
              <a:t>0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v</a:t>
            </a:r>
            <a:r>
              <a:rPr lang="en-US" dirty="0" smtClean="0"/>
              <a:t>,</a:t>
            </a:r>
            <a:r>
              <a:rPr lang="en-US" i="1" dirty="0" smtClean="0"/>
              <a:t>2</a:t>
            </a:r>
            <a:r>
              <a:rPr lang="he-IL" i="1" dirty="0" smtClean="0"/>
              <a:t>3</a:t>
            </a:r>
            <a:r>
              <a:rPr lang="en-US" dirty="0" smtClean="0"/>
              <a:t>) = </a:t>
            </a:r>
            <a:r>
              <a:rPr lang="he-IL" dirty="0" smtClean="0"/>
              <a:t>11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361629" y="3131676"/>
            <a:ext cx="1808508" cy="369332"/>
          </a:xfrm>
          <a:prstGeom prst="rect">
            <a:avLst/>
          </a:prstGeom>
          <a:solidFill>
            <a:srgbClr val="F07F0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rank</a:t>
            </a:r>
            <a:r>
              <a:rPr lang="he-IL" baseline="-25000" dirty="0" smtClean="0"/>
              <a:t>1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dirty="0" smtClean="0"/>
              <a:t>,</a:t>
            </a:r>
            <a:r>
              <a:rPr lang="he-IL" i="1" dirty="0" smtClean="0"/>
              <a:t>11</a:t>
            </a:r>
            <a:r>
              <a:rPr lang="en-US" dirty="0" smtClean="0"/>
              <a:t>) = </a:t>
            </a:r>
            <a:r>
              <a:rPr lang="he-IL" dirty="0" smtClean="0"/>
              <a:t>5</a:t>
            </a:r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3448223" y="2944789"/>
            <a:ext cx="3275137" cy="22197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2099090" y="3789040"/>
            <a:ext cx="1536806" cy="2554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2481839" y="4287190"/>
            <a:ext cx="767966" cy="2711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448223" y="2924945"/>
            <a:ext cx="3400340" cy="229876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099090" y="3789040"/>
            <a:ext cx="1680822" cy="26753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481839" y="4293095"/>
            <a:ext cx="920366" cy="29906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2424039"/>
            <a:ext cx="307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/>
              <a:t>partial_decode</a:t>
            </a:r>
            <a:r>
              <a:rPr lang="en-US" b="1" u="sng" dirty="0" smtClean="0"/>
              <a:t>(W, 23, 24):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55496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5" grpId="1" animBg="1"/>
      <p:bldP spid="112" grpId="0" animBg="1"/>
      <p:bldP spid="112" grpId="1" animBg="1"/>
      <p:bldP spid="111" grpId="0" animBg="1"/>
      <p:bldP spid="111" grpId="1" animBg="1"/>
      <p:bldP spid="110" grpId="0" animBg="1"/>
      <p:bldP spid="110" grpId="1" animBg="1"/>
      <p:bldP spid="106" grpId="0" animBg="1"/>
      <p:bldP spid="106" grpId="1" animBg="1"/>
      <p:bldP spid="105" grpId="0" animBg="1"/>
      <p:bldP spid="105" grpId="1" animBg="1"/>
      <p:bldP spid="104" grpId="0" animBg="1"/>
      <p:bldP spid="104" grpId="1" animBg="1"/>
      <p:bldP spid="87" grpId="0" animBg="1"/>
      <p:bldP spid="87" grpId="1" animBg="1"/>
      <p:bldP spid="100" grpId="0"/>
      <p:bldP spid="2" grpId="0" animBg="1"/>
      <p:bldP spid="2" grpId="1" animBg="1"/>
      <p:bldP spid="101" grpId="0" animBg="1"/>
      <p:bldP spid="101" grpId="1" animBg="1"/>
      <p:bldP spid="107" grpId="0" animBg="1"/>
      <p:bldP spid="108" grpId="0" animBg="1"/>
      <p:bldP spid="109" grpId="0" animBg="1"/>
      <p:bldP spid="116" grpId="0" animBg="1"/>
      <p:bldP spid="117" grpId="0" animBg="1"/>
      <p:bldP spid="1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331" y="417778"/>
            <a:ext cx="6347713" cy="1320800"/>
          </a:xfrm>
        </p:spPr>
        <p:txBody>
          <a:bodyPr/>
          <a:lstStyle/>
          <a:p>
            <a:r>
              <a:rPr lang="en-US" dirty="0" smtClean="0"/>
              <a:t>Accelerated Partial Decoding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474" y="3085577"/>
            <a:ext cx="3733714" cy="36933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access(V,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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while v is not a leaf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if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] = 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rank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  <a:sym typeface="Symbol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b="1" baseline="-25000" dirty="0" err="1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v       left(v)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cw0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else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rank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  <a:sym typeface="Symbol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v       right(v)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cw1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return </a:t>
            </a:r>
            <a:r>
              <a:rPr lang="en-US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D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1312" y="28703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[v] &lt; 0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rank</a:t>
            </a:r>
            <a:r>
              <a:rPr lang="en-US" b="1" baseline="-25000" dirty="0">
                <a:latin typeface="Courier New" pitchFamily="49" charset="0"/>
                <a:cs typeface="Courier New" pitchFamily="49" charset="0"/>
                <a:sym typeface="Symbol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b="1" baseline="-25000" dirty="0" err="1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[v]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+ 1</a:t>
            </a:r>
          </a:p>
          <a:p>
            <a:r>
              <a:rPr lang="en-US" b="1" i="1" dirty="0" err="1">
                <a:latin typeface="Courier New" pitchFamily="49" charset="0"/>
                <a:cs typeface="Courier New" pitchFamily="49" charset="0"/>
                <a:sym typeface="Symbol"/>
              </a:rPr>
              <a:t>r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[v] 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endParaRPr lang="en-US" b="1" dirty="0">
              <a:latin typeface="Courier New" pitchFamily="49" charset="0"/>
              <a:cs typeface="Courier New" pitchFamily="49" charset="0"/>
              <a:sym typeface="Symbol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4671312" y="2852936"/>
            <a:ext cx="4032448" cy="1512168"/>
          </a:xfrm>
          <a:prstGeom prst="borderCallout2">
            <a:avLst>
              <a:gd name="adj1" fmla="val 45994"/>
              <a:gd name="adj2" fmla="val -2353"/>
              <a:gd name="adj3" fmla="val 99818"/>
              <a:gd name="adj4" fmla="val -25638"/>
              <a:gd name="adj5" fmla="val 101869"/>
              <a:gd name="adj6" fmla="val -6610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4008" y="46705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if 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[v]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&lt; 0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[v]     rank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  <a:sym typeface="Symbol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– 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[v]</a:t>
            </a:r>
            <a:endParaRPr lang="en-US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– 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[v]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+ 1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4644008" y="4653136"/>
            <a:ext cx="4032448" cy="1512168"/>
          </a:xfrm>
          <a:prstGeom prst="borderCallout2">
            <a:avLst>
              <a:gd name="adj1" fmla="val 45994"/>
              <a:gd name="adj2" fmla="val -2353"/>
              <a:gd name="adj3" fmla="val 53968"/>
              <a:gd name="adj4" fmla="val -23893"/>
              <a:gd name="adj5" fmla="val 54026"/>
              <a:gd name="adj6" fmla="val -64608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79728" y="4365104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79728" y="4653136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89776" y="4911024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269680" y="5465320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69680" y="5753352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279728" y="602128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35480" y="3552920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36328" y="3332548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836328" y="3878468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86568" y="5403360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886568" y="5949280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595171" y="4146404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454256" y="5137096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474" y="1260105"/>
            <a:ext cx="3733714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partial_decode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(V, </a:t>
            </a:r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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for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  <a:sym typeface="Symbol"/>
              </a:rPr>
              <a:t>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= 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to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  <a:sym typeface="Symbol"/>
              </a:rPr>
              <a:t>j</a:t>
            </a:r>
          </a:p>
          <a:p>
            <a:r>
              <a:rPr lang="en-US" b="1" i="1" dirty="0" smtClean="0">
                <a:latin typeface="Courier New" pitchFamily="49" charset="0"/>
                <a:cs typeface="Courier New" pitchFamily="49" charset="0"/>
                <a:sym typeface="Symbol"/>
              </a:rPr>
              <a:t>    c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   access(V, </a:t>
            </a:r>
            <a:r>
              <a:rPr lang="en-US" b="1" i="1" dirty="0">
                <a:latin typeface="Courier New" pitchFamily="49" charset="0"/>
                <a:cs typeface="Courier New" pitchFamily="49" charset="0"/>
                <a:sym typeface="Symbol"/>
              </a:rPr>
              <a:t>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  <a:sym typeface="Symbol"/>
              </a:rPr>
              <a:t>text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     </a:t>
            </a:r>
            <a:r>
              <a:rPr lang="en-US" b="1" i="1" dirty="0" err="1">
                <a:latin typeface="Courier New" pitchFamily="49" charset="0"/>
                <a:cs typeface="Courier New" pitchFamily="49" charset="0"/>
                <a:sym typeface="Symbol"/>
              </a:rPr>
              <a:t>text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b="1" i="1" dirty="0" err="1">
                <a:latin typeface="Courier New" pitchFamily="49" charset="0"/>
                <a:cs typeface="Courier New" pitchFamily="49" charset="0"/>
                <a:sym typeface="Symbol"/>
              </a:rPr>
              <a:t>c</a:t>
            </a:r>
            <a:endParaRPr lang="en-US" b="1" i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return 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  <a:sym typeface="Symbol"/>
              </a:rPr>
              <a:t>text</a:t>
            </a:r>
            <a:endParaRPr lang="en-US" b="1" i="1" dirty="0">
              <a:latin typeface="Courier New" pitchFamily="49" charset="0"/>
              <a:cs typeface="Courier New" pitchFamily="49" charset="0"/>
              <a:sym typeface="Symbo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637610" y="1576849"/>
            <a:ext cx="4032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An array of |V| elements named </a:t>
            </a:r>
            <a:r>
              <a:rPr lang="en-US" b="1" i="1" dirty="0" err="1" smtClean="0">
                <a:latin typeface="Courier New" pitchFamily="49" charset="0"/>
                <a:cs typeface="Courier New" pitchFamily="49" charset="0"/>
                <a:sym typeface="Symbol"/>
              </a:rPr>
              <a:t>rnk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Symbol"/>
              </a:rPr>
              <a:t>is initialized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Symbol"/>
              </a:rPr>
              <a:t>with -1s</a:t>
            </a:r>
            <a:endParaRPr lang="en-US" b="1" dirty="0">
              <a:latin typeface="Courier New" pitchFamily="49" charset="0"/>
              <a:cs typeface="Courier New" pitchFamily="49" charset="0"/>
              <a:sym typeface="Symbol"/>
            </a:endParaRPr>
          </a:p>
        </p:txBody>
      </p:sp>
      <p:sp>
        <p:nvSpPr>
          <p:cNvPr id="40" name="Line Callout 2 39"/>
          <p:cNvSpPr/>
          <p:nvPr/>
        </p:nvSpPr>
        <p:spPr>
          <a:xfrm>
            <a:off x="4637610" y="1527692"/>
            <a:ext cx="4032448" cy="943689"/>
          </a:xfrm>
          <a:prstGeom prst="borderCallout2">
            <a:avLst>
              <a:gd name="adj1" fmla="val 45994"/>
              <a:gd name="adj2" fmla="val -2353"/>
              <a:gd name="adj3" fmla="val 47323"/>
              <a:gd name="adj4" fmla="val -26884"/>
              <a:gd name="adj5" fmla="val 29341"/>
              <a:gd name="adj6" fmla="val -60372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033558" y="1732624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91448" y="2266824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299824" y="254480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95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 animBg="1"/>
      <p:bldP spid="39" grpId="0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70000"/>
            <a:ext cx="7058745" cy="3880773"/>
          </a:xfrm>
        </p:spPr>
        <p:txBody>
          <a:bodyPr>
            <a:normAutofit/>
          </a:bodyPr>
          <a:lstStyle/>
          <a:p>
            <a:pPr marL="400050"/>
            <a:r>
              <a:rPr lang="en-US" dirty="0" smtClean="0"/>
              <a:t>The results gathered are for </a:t>
            </a:r>
            <a:r>
              <a:rPr lang="en-US" u="sng" dirty="0" smtClean="0"/>
              <a:t>full</a:t>
            </a:r>
            <a:r>
              <a:rPr lang="en-US" b="1" dirty="0" smtClean="0"/>
              <a:t> </a:t>
            </a:r>
            <a:r>
              <a:rPr lang="en-US" dirty="0" smtClean="0"/>
              <a:t>decoding.</a:t>
            </a:r>
          </a:p>
          <a:p>
            <a:pPr marL="400050"/>
            <a:r>
              <a:rPr lang="en-US" dirty="0" smtClean="0"/>
              <a:t>We produce the results over different variants of wavelet trees and rank support, all gave basically the same results.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156610"/>
              </p:ext>
            </p:extLst>
          </p:nvPr>
        </p:nvGraphicFramePr>
        <p:xfrm>
          <a:off x="899592" y="3582047"/>
          <a:ext cx="6992475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427"/>
                <a:gridCol w="1232217"/>
                <a:gridCol w="813094"/>
                <a:gridCol w="1547660"/>
                <a:gridCol w="1547660"/>
                <a:gridCol w="800417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File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Size</a:t>
                      </a:r>
                      <a:r>
                        <a:rPr lang="en-US" baseline="0" dirty="0" smtClean="0"/>
                        <a:t> (MB)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|∑|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Processing Time (Seconds)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Traditional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Accelerated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ebib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English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ftxt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DBLP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8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062912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Questions?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Access to Variable Length Coding</a:t>
            </a:r>
          </a:p>
          <a:p>
            <a:r>
              <a:rPr lang="en-US" dirty="0" smtClean="0"/>
              <a:t>Wavelet Trees</a:t>
            </a:r>
          </a:p>
          <a:p>
            <a:r>
              <a:rPr lang="en-US" dirty="0"/>
              <a:t>Partial Decoding</a:t>
            </a:r>
            <a:endParaRPr lang="en-US" dirty="0" smtClean="0"/>
          </a:p>
          <a:p>
            <a:pPr lvl="1"/>
            <a:r>
              <a:rPr lang="en-US" dirty="0" smtClean="0"/>
              <a:t>Naïve</a:t>
            </a:r>
          </a:p>
          <a:p>
            <a:pPr lvl="1"/>
            <a:r>
              <a:rPr lang="en-US" dirty="0" smtClean="0"/>
              <a:t>Accelerated</a:t>
            </a:r>
          </a:p>
          <a:p>
            <a:r>
              <a:rPr lang="en-US" dirty="0" smtClean="0"/>
              <a:t>Experimental Results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Random Access to VLC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065803"/>
              </p:ext>
            </p:extLst>
          </p:nvPr>
        </p:nvGraphicFramePr>
        <p:xfrm>
          <a:off x="810592" y="2752039"/>
          <a:ext cx="7289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4499992" y="3174959"/>
            <a:ext cx="0" cy="576064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95936" y="5384422"/>
            <a:ext cx="0" cy="576064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64378" y="3759423"/>
            <a:ext cx="27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60322" y="6012914"/>
            <a:ext cx="27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962740"/>
              </p:ext>
            </p:extLst>
          </p:nvPr>
        </p:nvGraphicFramePr>
        <p:xfrm>
          <a:off x="810592" y="5013176"/>
          <a:ext cx="584963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804"/>
                <a:gridCol w="288911"/>
                <a:gridCol w="635604"/>
                <a:gridCol w="808951"/>
                <a:gridCol w="693387"/>
                <a:gridCol w="318126"/>
                <a:gridCol w="317478"/>
                <a:gridCol w="693387"/>
                <a:gridCol w="808951"/>
                <a:gridCol w="5200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Fixed Length Coding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he-IL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0191" y="4509120"/>
            <a:ext cx="2909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Variable Length Coding</a:t>
            </a:r>
          </a:p>
        </p:txBody>
      </p:sp>
    </p:spTree>
    <p:extLst>
      <p:ext uri="{BB962C8B-B14F-4D97-AF65-F5344CB8AC3E}">
        <p14:creationId xmlns:p14="http://schemas.microsoft.com/office/powerpoint/2010/main" val="201648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 Trees</a:t>
            </a:r>
            <a:br>
              <a:rPr lang="en-US" dirty="0" smtClean="0"/>
            </a:br>
            <a:r>
              <a:rPr lang="en-US" sz="2400" dirty="0" smtClean="0"/>
              <a:t>Example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12974" y="1490008"/>
            <a:ext cx="761458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 = A__HUFFMAN__WAVELET__TREE__MATTERS 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     = {_,E,A,T,F,M,R,H,L,N,S,U,V,W}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freqs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 = {8,5,4,4,2,2,2,1,1,1,1,1,1,1}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(T)= 011 00 00 11001 11101 1010 1010 1011 011</a:t>
            </a:r>
            <a:endParaRPr lang="en-US" sz="2000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pPr>
              <a:buClr>
                <a:schemeClr val="accent1"/>
              </a:buClr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      11011 00 00 11111 011 11110 010 11010 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8" name="מחבר ישר 18"/>
          <p:cNvCxnSpPr>
            <a:stCxn id="76" idx="2"/>
            <a:endCxn id="60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מחבר ישר 20"/>
          <p:cNvCxnSpPr>
            <a:stCxn id="76" idx="6"/>
            <a:endCxn id="86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מחבר ישר 50"/>
          <p:cNvCxnSpPr>
            <a:stCxn id="60" idx="3"/>
            <a:endCxn id="63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51"/>
          <p:cNvCxnSpPr>
            <a:stCxn id="60" idx="5"/>
            <a:endCxn id="66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מחבר ישר 67"/>
          <p:cNvCxnSpPr>
            <a:stCxn id="63" idx="3"/>
            <a:endCxn id="64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מחבר ישר 101"/>
          <p:cNvCxnSpPr>
            <a:stCxn id="66" idx="3"/>
            <a:endCxn id="68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מחבר ישר 102"/>
          <p:cNvCxnSpPr>
            <a:stCxn id="66" idx="5"/>
            <a:endCxn id="67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מחבר ישר 102"/>
          <p:cNvCxnSpPr>
            <a:stCxn id="63" idx="5"/>
            <a:endCxn id="71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מחבר ישר 18"/>
          <p:cNvCxnSpPr>
            <a:stCxn id="73" idx="3"/>
            <a:endCxn id="77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20"/>
          <p:cNvCxnSpPr>
            <a:stCxn id="73" idx="5"/>
            <a:endCxn id="76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מחבר ישר 50"/>
          <p:cNvCxnSpPr>
            <a:stCxn id="77" idx="3"/>
            <a:endCxn id="80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מחבר ישר 51"/>
          <p:cNvCxnSpPr>
            <a:stCxn id="77" idx="5"/>
            <a:endCxn id="81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מחבר ישר 101"/>
          <p:cNvCxnSpPr>
            <a:stCxn id="81" idx="3"/>
            <a:endCxn id="83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מחבר ישר 102"/>
          <p:cNvCxnSpPr>
            <a:stCxn id="81" idx="5"/>
            <a:endCxn id="82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" name="מחבר ישר 50"/>
          <p:cNvCxnSpPr>
            <a:stCxn id="86" idx="3"/>
            <a:endCxn id="89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מחבר ישר 51"/>
          <p:cNvCxnSpPr>
            <a:stCxn id="86" idx="5"/>
            <a:endCxn id="92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מחבר ישר 67"/>
          <p:cNvCxnSpPr>
            <a:stCxn id="89" idx="3"/>
            <a:endCxn id="90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מחבר ישר 101"/>
          <p:cNvCxnSpPr>
            <a:stCxn id="92" idx="3"/>
            <a:endCxn id="94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מחבר ישר 102"/>
          <p:cNvCxnSpPr>
            <a:stCxn id="92" idx="5"/>
            <a:endCxn id="93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מחבר ישר 102"/>
          <p:cNvCxnSpPr>
            <a:stCxn id="89" idx="5"/>
            <a:endCxn id="97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מחבר ישר 18"/>
          <p:cNvCxnSpPr>
            <a:stCxn id="99" idx="3"/>
            <a:endCxn id="102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מחבר ישר 20"/>
          <p:cNvCxnSpPr>
            <a:stCxn id="99" idx="5"/>
            <a:endCxn id="73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מחבר ישר 50"/>
          <p:cNvCxnSpPr>
            <a:stCxn id="102" idx="3"/>
            <a:endCxn id="105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מחבר ישר 51"/>
          <p:cNvCxnSpPr>
            <a:stCxn id="102" idx="5"/>
            <a:endCxn id="106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מחבר ישר 101"/>
          <p:cNvCxnSpPr>
            <a:stCxn id="106" idx="3"/>
            <a:endCxn id="108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מחבר ישר 102"/>
          <p:cNvCxnSpPr>
            <a:stCxn id="106" idx="5"/>
            <a:endCxn id="107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66023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9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Wavelet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598" y="1700808"/>
                <a:ext cx="6626698" cy="3880773"/>
              </a:xfrm>
            </p:spPr>
            <p:txBody>
              <a:bodyPr/>
              <a:lstStyle/>
              <a:p>
                <a:r>
                  <a:rPr lang="en-US" sz="2000" dirty="0" smtClean="0"/>
                  <a:t>Introduced by </a:t>
                </a:r>
                <a:r>
                  <a:rPr lang="en-US" sz="2000" dirty="0" err="1"/>
                  <a:t>Grossi</a:t>
                </a:r>
                <a:r>
                  <a:rPr lang="en-US" sz="2000" dirty="0"/>
                  <a:t>, Gupta and Vitter – 2003</a:t>
                </a:r>
              </a:p>
              <a:p>
                <a:r>
                  <a:rPr lang="en-US" sz="2000" dirty="0"/>
                  <a:t>Supports Access, Rank and Select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𝑙𝑔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pPr lvl="1"/>
                <a:r>
                  <a:rPr lang="en-US" sz="1800" dirty="0" err="1"/>
                  <a:t>rank</a:t>
                </a:r>
                <a:r>
                  <a:rPr lang="en-US" sz="1800" baseline="-25000" dirty="0" err="1"/>
                  <a:t>q</a:t>
                </a:r>
                <a:r>
                  <a:rPr lang="en-US" sz="1800" dirty="0"/>
                  <a:t>(</a:t>
                </a:r>
                <a:r>
                  <a:rPr lang="en-US" sz="1800" dirty="0" err="1"/>
                  <a:t>B,</a:t>
                </a:r>
                <a:r>
                  <a:rPr lang="en-US" sz="1800" i="1" dirty="0" err="1"/>
                  <a:t>i</a:t>
                </a:r>
                <a:r>
                  <a:rPr lang="en-US" sz="1800" dirty="0"/>
                  <a:t>) </a:t>
                </a:r>
                <a:r>
                  <a:rPr lang="en-US" sz="1800" dirty="0" smtClean="0"/>
                  <a:t>– returns the </a:t>
                </a:r>
                <a:r>
                  <a:rPr lang="en-US" sz="1800" dirty="0"/>
                  <a:t>number of occurrences of symbol q up to and including position </a:t>
                </a:r>
                <a:r>
                  <a:rPr lang="en-US" sz="1800" i="1" dirty="0" err="1"/>
                  <a:t>i</a:t>
                </a:r>
                <a:r>
                  <a:rPr lang="en-US" sz="1800" dirty="0"/>
                  <a:t> in B</a:t>
                </a:r>
              </a:p>
              <a:p>
                <a:pPr lvl="1"/>
                <a:r>
                  <a:rPr lang="en-US" sz="1800" dirty="0" err="1"/>
                  <a:t>select</a:t>
                </a:r>
                <a:r>
                  <a:rPr lang="en-US" sz="2000" baseline="-25000" dirty="0" err="1"/>
                  <a:t>q</a:t>
                </a:r>
                <a:r>
                  <a:rPr lang="en-US" sz="1800" dirty="0"/>
                  <a:t>(</a:t>
                </a:r>
                <a:r>
                  <a:rPr lang="en-US" sz="1800" dirty="0" err="1"/>
                  <a:t>B,</a:t>
                </a:r>
                <a:r>
                  <a:rPr lang="en-US" sz="1800" i="1" dirty="0" err="1"/>
                  <a:t>i</a:t>
                </a:r>
                <a:r>
                  <a:rPr lang="en-US" sz="1800" dirty="0"/>
                  <a:t>)- returns the index of the </a:t>
                </a:r>
                <a:r>
                  <a:rPr lang="en-US" sz="1800" dirty="0" err="1"/>
                  <a:t>i</a:t>
                </a:r>
                <a:r>
                  <a:rPr lang="en-US" sz="1800" baseline="30000" dirty="0" err="1"/>
                  <a:t>th</a:t>
                </a:r>
                <a:r>
                  <a:rPr lang="en-US" sz="1800" dirty="0"/>
                  <a:t> occurrence of symbol q</a:t>
                </a:r>
              </a:p>
              <a:p>
                <a:r>
                  <a:rPr lang="en-US" dirty="0" smtClean="0"/>
                  <a:t>Can work with any prefix-free coding</a:t>
                </a:r>
              </a:p>
              <a:p>
                <a:r>
                  <a:rPr lang="en-US" dirty="0"/>
                  <a:t>Using auxiliary binary rank &amp; select data </a:t>
                </a:r>
                <a:r>
                  <a:rPr lang="en-US" dirty="0" smtClean="0"/>
                  <a:t>structure</a:t>
                </a:r>
              </a:p>
              <a:p>
                <a:pPr lvl="1"/>
                <a:r>
                  <a:rPr lang="en-US" dirty="0" smtClean="0"/>
                  <a:t>Important property of </a:t>
                </a:r>
                <a:r>
                  <a:rPr lang="en-US" smtClean="0"/>
                  <a:t>binary rank</a:t>
                </a:r>
                <a:r>
                  <a:rPr lang="en-US" dirty="0" smtClean="0"/>
                  <a:t>:</a:t>
                </a:r>
              </a:p>
              <a:p>
                <a:pPr marL="914400" lvl="2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:r>
                  <a:rPr lang="en-US" sz="1800" dirty="0" smtClean="0"/>
                  <a:t> rank</a:t>
                </a:r>
                <a:r>
                  <a:rPr lang="en-US" sz="1200" dirty="0" smtClean="0"/>
                  <a:t>1</a:t>
                </a:r>
                <a:r>
                  <a:rPr lang="en-US" sz="1800" dirty="0" smtClean="0"/>
                  <a:t>(b, </a:t>
                </a:r>
                <a:r>
                  <a:rPr lang="en-US" sz="1800" dirty="0" err="1" smtClean="0"/>
                  <a:t>i</a:t>
                </a:r>
                <a:r>
                  <a:rPr lang="en-US" sz="1800" dirty="0" smtClean="0"/>
                  <a:t>) = </a:t>
                </a:r>
                <a:r>
                  <a:rPr lang="en-US" sz="1800" dirty="0" err="1" smtClean="0"/>
                  <a:t>i</a:t>
                </a:r>
                <a:r>
                  <a:rPr lang="en-US" sz="1800" dirty="0" smtClean="0"/>
                  <a:t> – rank</a:t>
                </a:r>
                <a:r>
                  <a:rPr lang="en-US" sz="1200" dirty="0" smtClean="0"/>
                  <a:t>0</a:t>
                </a:r>
                <a:r>
                  <a:rPr lang="en-US" sz="1800" dirty="0" smtClean="0"/>
                  <a:t>(b, </a:t>
                </a:r>
                <a:r>
                  <a:rPr lang="en-US" sz="1800" dirty="0" err="1" smtClean="0"/>
                  <a:t>i</a:t>
                </a:r>
                <a:r>
                  <a:rPr lang="en-US" sz="1800" dirty="0" smtClean="0"/>
                  <a:t>)</a:t>
                </a:r>
                <a:endParaRPr lang="en-US" sz="1800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598" y="1700808"/>
                <a:ext cx="6626698" cy="3880773"/>
              </a:xfrm>
              <a:blipFill rotWithShape="0">
                <a:blip r:embed="rId2"/>
                <a:stretch>
                  <a:fillRect l="-368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28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2339753" y="1691930"/>
            <a:ext cx="107933" cy="33786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2187535" y="1694304"/>
            <a:ext cx="134461" cy="3354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1323956" y="4864228"/>
            <a:ext cx="23352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 flipV="1">
            <a:off x="2641986" y="5445223"/>
            <a:ext cx="182820" cy="328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 flipV="1">
            <a:off x="1979712" y="1700808"/>
            <a:ext cx="116135" cy="328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 flipV="1">
            <a:off x="1854699" y="1701792"/>
            <a:ext cx="116135" cy="328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 flipV="1">
            <a:off x="1719561" y="1700808"/>
            <a:ext cx="116135" cy="328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51260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19872" y="285467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1956214" y="371703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354776" y="422282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179512" y="1652607"/>
            <a:ext cx="7525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(T)=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011 00 00 11001 11101 1010 1010 1011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011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11011 00 00 11111 011 11110 010 11010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…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cs typeface="Courier New" pitchFamily="49" charset="0"/>
              <a:sym typeface="Symbol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761999" y="7620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Wavelet Trees</a:t>
            </a:r>
            <a:br>
              <a:rPr lang="en-US" dirty="0" smtClean="0"/>
            </a:br>
            <a:r>
              <a:rPr lang="en-US" sz="2400" dirty="0" smtClean="0"/>
              <a:t>Construction Example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3570709" y="286120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2092442" y="371703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113" name="Rectangle 112"/>
          <p:cNvSpPr/>
          <p:nvPr/>
        </p:nvSpPr>
        <p:spPr>
          <a:xfrm>
            <a:off x="3428444" y="2583152"/>
            <a:ext cx="4936928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5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US" sz="1750" b="1" dirty="0"/>
          </a:p>
        </p:txBody>
      </p:sp>
      <p:sp>
        <p:nvSpPr>
          <p:cNvPr id="114" name="Rectangle 113"/>
          <p:cNvSpPr/>
          <p:nvPr/>
        </p:nvSpPr>
        <p:spPr>
          <a:xfrm>
            <a:off x="3574813" y="2534337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_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301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7" grpId="0" animBg="1"/>
      <p:bldP spid="109" grpId="0" animBg="1"/>
      <p:bldP spid="104" grpId="0" animBg="1"/>
      <p:bldP spid="103" grpId="0" animBg="1"/>
      <p:bldP spid="102" grpId="0" animBg="1"/>
      <p:bldP spid="101" grpId="0" animBg="1"/>
      <p:bldP spid="72" grpId="0"/>
      <p:bldP spid="74" grpId="0"/>
      <p:bldP spid="77" grpId="0"/>
      <p:bldP spid="106" grpId="0"/>
      <p:bldP spid="110" grpId="0"/>
      <p:bldP spid="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/>
          <p:cNvSpPr/>
          <p:nvPr/>
        </p:nvSpPr>
        <p:spPr>
          <a:xfrm>
            <a:off x="4693882" y="6542466"/>
            <a:ext cx="238158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518434" y="5546090"/>
            <a:ext cx="116135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82436" y="4922411"/>
            <a:ext cx="116135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686100" y="4407495"/>
            <a:ext cx="116135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127792" y="3615407"/>
            <a:ext cx="116135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805923" y="2622137"/>
            <a:ext cx="123819" cy="5665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323956" y="4864228"/>
            <a:ext cx="23352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181978" y="3717032"/>
            <a:ext cx="11613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651265" y="2616184"/>
            <a:ext cx="121483" cy="6078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2613093" y="5442951"/>
            <a:ext cx="2328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457861" y="4221088"/>
            <a:ext cx="11613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048083" y="3717032"/>
            <a:ext cx="11613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519761" y="2616183"/>
            <a:ext cx="131504" cy="607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51260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19872" y="2854677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0001111101001010101001100001011011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5030370" y="3615407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11000111100100011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1956214" y="3717032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10010011100110011</a:t>
            </a:r>
            <a:endParaRPr lang="en-US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6660232" y="4407495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010110001</a:t>
            </a:r>
            <a:endParaRPr lang="en-US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3772748" y="4398203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11100100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354776" y="4222829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111000010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644437" y="490225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0110</a:t>
            </a:r>
            <a:endParaRPr lang="en-US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652120" y="4911551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01100</a:t>
            </a:r>
            <a:endParaRPr lang="en-US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4332069" y="491155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0011</a:t>
            </a:r>
            <a:endParaRPr lang="en-US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8176126" y="555033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7164288" y="555033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6159902" y="555033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5148064" y="5550331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100</a:t>
            </a:r>
            <a:endParaRPr lang="en-US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179512" y="1652607"/>
            <a:ext cx="7525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(T)=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011 00 00 11001 11101 1010 1010 1011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011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11011 00 00 11111 011 11110 010 11010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ourier New" pitchFamily="49" charset="0"/>
                <a:sym typeface="Symbol"/>
              </a:rPr>
              <a:t>…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cs typeface="Courier New" pitchFamily="49" charset="0"/>
              <a:sym typeface="Symbol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761999" y="7620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Wavelet Trees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Random Access Example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3428444" y="2583152"/>
            <a:ext cx="4936928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50" b="1" dirty="0">
                <a:latin typeface="Courier New" pitchFamily="49" charset="0"/>
                <a:cs typeface="Courier New" pitchFamily="49" charset="0"/>
              </a:rPr>
              <a:t>A__HUFFMAN__WAVELET__TREE__MATTERS</a:t>
            </a:r>
            <a:endParaRPr lang="en-US" sz="1750" b="1" dirty="0"/>
          </a:p>
        </p:txBody>
      </p:sp>
      <p:sp>
        <p:nvSpPr>
          <p:cNvPr id="2" name="Rectangle 1"/>
          <p:cNvSpPr/>
          <p:nvPr/>
        </p:nvSpPr>
        <p:spPr>
          <a:xfrm>
            <a:off x="148059" y="2540112"/>
            <a:ext cx="1925527" cy="369332"/>
          </a:xfrm>
          <a:prstGeom prst="rect">
            <a:avLst/>
          </a:prstGeom>
          <a:solidFill>
            <a:srgbClr val="F07F0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rank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dirty="0">
                <a:sym typeface="Symbol"/>
              </a:rPr>
              <a:t>B</a:t>
            </a:r>
            <a:r>
              <a:rPr lang="en-US" baseline="-25000" dirty="0">
                <a:sym typeface="Symbol"/>
              </a:rPr>
              <a:t>v</a:t>
            </a:r>
            <a:r>
              <a:rPr lang="en-US" dirty="0" smtClean="0"/>
              <a:t>,</a:t>
            </a:r>
            <a:r>
              <a:rPr lang="en-US" i="1" dirty="0" smtClean="0"/>
              <a:t>32</a:t>
            </a:r>
            <a:r>
              <a:rPr lang="en-US" dirty="0" smtClean="0"/>
              <a:t>) = 15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54840" y="2875966"/>
            <a:ext cx="1813317" cy="369332"/>
          </a:xfrm>
          <a:prstGeom prst="rect">
            <a:avLst/>
          </a:prstGeom>
          <a:solidFill>
            <a:srgbClr val="F07F0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rank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u</a:t>
            </a:r>
            <a:r>
              <a:rPr lang="en-US" dirty="0" smtClean="0"/>
              <a:t>,</a:t>
            </a:r>
            <a:r>
              <a:rPr lang="en-US" i="1" dirty="0" smtClean="0"/>
              <a:t>15</a:t>
            </a:r>
            <a:r>
              <a:rPr lang="en-US" dirty="0" smtClean="0"/>
              <a:t>) = 7</a:t>
            </a:r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154840" y="3219841"/>
            <a:ext cx="1685077" cy="369332"/>
          </a:xfrm>
          <a:prstGeom prst="rect">
            <a:avLst/>
          </a:prstGeom>
          <a:solidFill>
            <a:srgbClr val="F07F0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rank</a:t>
            </a:r>
            <a:r>
              <a:rPr lang="en-US" baseline="-25000" dirty="0" smtClean="0"/>
              <a:t>0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/>
              <a:t>,</a:t>
            </a:r>
            <a:r>
              <a:rPr lang="en-US" i="1" dirty="0" smtClean="0"/>
              <a:t>7</a:t>
            </a:r>
            <a:r>
              <a:rPr lang="en-US" dirty="0" smtClean="0"/>
              <a:t>) = 4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149567" y="3577011"/>
            <a:ext cx="1685077" cy="369332"/>
          </a:xfrm>
          <a:prstGeom prst="rect">
            <a:avLst/>
          </a:prstGeom>
          <a:solidFill>
            <a:srgbClr val="F07F0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rank</a:t>
            </a:r>
            <a:r>
              <a:rPr lang="en-US" baseline="-25000" dirty="0" smtClean="0"/>
              <a:t>0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B</a:t>
            </a:r>
            <a:r>
              <a:rPr lang="en-US" baseline="-25000" dirty="0" smtClean="0">
                <a:sym typeface="Symbol"/>
              </a:rPr>
              <a:t>y</a:t>
            </a:r>
            <a:r>
              <a:rPr lang="en-US" dirty="0" smtClean="0"/>
              <a:t>,</a:t>
            </a:r>
            <a:r>
              <a:rPr lang="en-US" i="1" dirty="0" smtClean="0"/>
              <a:t>4</a:t>
            </a:r>
            <a:r>
              <a:rPr lang="en-US" dirty="0" smtClean="0"/>
              <a:t>) =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04775" y="2336303"/>
            <a:ext cx="438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8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8" grpId="0" animBg="1"/>
      <p:bldP spid="97" grpId="0" animBg="1"/>
      <p:bldP spid="96" grpId="0" animBg="1"/>
      <p:bldP spid="95" grpId="0" animBg="1"/>
      <p:bldP spid="94" grpId="0" animBg="1"/>
      <p:bldP spid="93" grpId="0" animBg="1"/>
      <p:bldP spid="92" grpId="0" animBg="1"/>
      <p:bldP spid="91" grpId="0" animBg="1"/>
      <p:bldP spid="90" grpId="0" animBg="1"/>
      <p:bldP spid="89" grpId="0" animBg="1"/>
      <p:bldP spid="88" grpId="0" animBg="1"/>
      <p:bldP spid="87" grpId="0" animBg="1"/>
      <p:bldP spid="100" grpId="0"/>
      <p:bldP spid="2" grpId="0" animBg="1"/>
      <p:bldP spid="101" grpId="0" animBg="1"/>
      <p:bldP spid="102" grpId="0" animBg="1"/>
      <p:bldP spid="103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Wavelet Trees</a:t>
            </a:r>
            <a:br>
              <a:rPr lang="en-US" dirty="0" smtClean="0"/>
            </a:br>
            <a:r>
              <a:rPr lang="en-US" sz="2400" dirty="0"/>
              <a:t>Random </a:t>
            </a:r>
            <a:r>
              <a:rPr lang="en-US" sz="2400" dirty="0" smtClean="0"/>
              <a:t>Access Operation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9283" y="1844824"/>
            <a:ext cx="6521337" cy="48936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access(V,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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while v is not a leaf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if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4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] = 0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       rank</a:t>
            </a:r>
            <a:r>
              <a:rPr lang="en-US" sz="2400" b="1" baseline="-25000" dirty="0">
                <a:latin typeface="Courier New" pitchFamily="49" charset="0"/>
                <a:cs typeface="Courier New" pitchFamily="49" charset="0"/>
                <a:sym typeface="Symbol"/>
              </a:rPr>
              <a:t>0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400" b="1" baseline="-25000" dirty="0" err="1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v       left(v)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   cw0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else 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 	   rank</a:t>
            </a:r>
            <a:r>
              <a:rPr lang="en-US" sz="2400" b="1" baseline="-25000" dirty="0">
                <a:latin typeface="Courier New" pitchFamily="49" charset="0"/>
                <a:cs typeface="Courier New" pitchFamily="49" charset="0"/>
                <a:sym typeface="Symbol"/>
              </a:rPr>
              <a:t>1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400" b="1" baseline="-25000" dirty="0" err="1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v       right(v)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 cw1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return </a:t>
            </a: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11760" y="246275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70096" y="358139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70096" y="430147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70096" y="394143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70096" y="502155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70096" y="538159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70096" y="5741632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60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Decoding - Motivation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09598" y="1700808"/>
            <a:ext cx="6914730" cy="3880773"/>
          </a:xfrm>
        </p:spPr>
        <p:txBody>
          <a:bodyPr/>
          <a:lstStyle/>
          <a:p>
            <a:r>
              <a:rPr lang="en-US" dirty="0" smtClean="0"/>
              <a:t>Retrieving context surrounding the search term</a:t>
            </a:r>
          </a:p>
          <a:p>
            <a:pPr lvl="1"/>
            <a:r>
              <a:rPr lang="en-US" dirty="0" smtClean="0"/>
              <a:t>KWIC – </a:t>
            </a:r>
            <a:r>
              <a:rPr lang="en-US" dirty="0" err="1" smtClean="0"/>
              <a:t>KeyWord</a:t>
            </a:r>
            <a:r>
              <a:rPr lang="en-US" dirty="0" smtClean="0"/>
              <a:t> In Context</a:t>
            </a:r>
          </a:p>
          <a:p>
            <a:r>
              <a:rPr lang="en-US" dirty="0" smtClean="0"/>
              <a:t>Full decoding of the data, in order to obtain the original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0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49000</TotalTime>
  <Words>601</Words>
  <Application>Microsoft Office PowerPoint</Application>
  <PresentationFormat>On-screen Show (4:3)</PresentationFormat>
  <Paragraphs>251</Paragraphs>
  <Slides>16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Arial</vt:lpstr>
      <vt:lpstr>Brush Script MT</vt:lpstr>
      <vt:lpstr>Calibri</vt:lpstr>
      <vt:lpstr>Cambria Math</vt:lpstr>
      <vt:lpstr>Comic Sans MS</vt:lpstr>
      <vt:lpstr>Courier New</vt:lpstr>
      <vt:lpstr>Gisha</vt:lpstr>
      <vt:lpstr>Symbol</vt:lpstr>
      <vt:lpstr>Times New Roman</vt:lpstr>
      <vt:lpstr>Trebuchet MS</vt:lpstr>
      <vt:lpstr>Wingdings</vt:lpstr>
      <vt:lpstr>Wingdings 3</vt:lpstr>
      <vt:lpstr>Facet</vt:lpstr>
      <vt:lpstr>Accelerated Partial Decoding in Wavelet Trees</vt:lpstr>
      <vt:lpstr>Agenda</vt:lpstr>
      <vt:lpstr>Random Access to VLC </vt:lpstr>
      <vt:lpstr>Huffman Trees Example</vt:lpstr>
      <vt:lpstr>Wavelet Trees</vt:lpstr>
      <vt:lpstr>Wavelet Trees Construction Example</vt:lpstr>
      <vt:lpstr>Wavelet Trees Random Access Example</vt:lpstr>
      <vt:lpstr>Wavelet Trees Random Access Operation</vt:lpstr>
      <vt:lpstr>Partial Decoding - Motivation</vt:lpstr>
      <vt:lpstr>Naïve Partial Decoding</vt:lpstr>
      <vt:lpstr>Accelerating Partial Decoding</vt:lpstr>
      <vt:lpstr>Accelerated Partial Decoding</vt:lpstr>
      <vt:lpstr>Accelerated Range Decoding Example</vt:lpstr>
      <vt:lpstr>Accelerated Partial Decoding</vt:lpstr>
      <vt:lpstr>Experimental Results</vt:lpstr>
      <vt:lpstr>Questions?</vt:lpstr>
    </vt:vector>
  </TitlesOfParts>
  <Company>Ashkelon Academic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String-to-Dictionary Matching Problem</dc:title>
  <dc:creator>Ashkelon Academic College</dc:creator>
  <cp:lastModifiedBy>Baruch, Gilad</cp:lastModifiedBy>
  <cp:revision>278</cp:revision>
  <dcterms:created xsi:type="dcterms:W3CDTF">2011-03-08T07:31:55Z</dcterms:created>
  <dcterms:modified xsi:type="dcterms:W3CDTF">2016-08-29T13:33:53Z</dcterms:modified>
</cp:coreProperties>
</file>