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8" r:id="rId4"/>
    <p:sldId id="259" r:id="rId5"/>
    <p:sldId id="278" r:id="rId6"/>
    <p:sldId id="261" r:id="rId7"/>
    <p:sldId id="260" r:id="rId8"/>
    <p:sldId id="281" r:id="rId9"/>
    <p:sldId id="280" r:id="rId10"/>
    <p:sldId id="279" r:id="rId11"/>
    <p:sldId id="264" r:id="rId12"/>
    <p:sldId id="282" r:id="rId13"/>
    <p:sldId id="270" r:id="rId14"/>
    <p:sldId id="271" r:id="rId15"/>
    <p:sldId id="288" r:id="rId16"/>
    <p:sldId id="272" r:id="rId17"/>
    <p:sldId id="283" r:id="rId18"/>
    <p:sldId id="269" r:id="rId19"/>
    <p:sldId id="275" r:id="rId20"/>
    <p:sldId id="266" r:id="rId21"/>
    <p:sldId id="284" r:id="rId22"/>
    <p:sldId id="285" r:id="rId23"/>
    <p:sldId id="286" r:id="rId24"/>
    <p:sldId id="274" r:id="rId25"/>
    <p:sldId id="289" r:id="rId26"/>
    <p:sldId id="287" r:id="rId27"/>
    <p:sldId id="276" r:id="rId2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1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horz\Desktop\Prague_conf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SCDC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Аркуш1!$A$2:$A$4</c15:sqref>
                  </c15:fullRef>
                </c:ext>
              </c:extLst>
              <c:f>Аркуш1!$A$4</c:f>
              <c:strCache>
                <c:ptCount val="1"/>
                <c:pt idx="0">
                  <c:v>20 Mb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Аркуш1!$B$2:$B$4</c15:sqref>
                  </c15:fullRef>
                </c:ext>
              </c:extLst>
              <c:f>Аркуш1!$B$4</c:f>
              <c:numCache>
                <c:formatCode>General</c:formatCode>
                <c:ptCount val="1"/>
                <c:pt idx="0">
                  <c:v>2898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43-4EF1-8E62-E57DEDF5FDF1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D2,3,5 bitwise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Аркуш1!$A$2:$A$4</c15:sqref>
                  </c15:fullRef>
                </c:ext>
              </c:extLst>
              <c:f>Аркуш1!$A$4</c:f>
              <c:strCache>
                <c:ptCount val="1"/>
                <c:pt idx="0">
                  <c:v>20 Mb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Аркуш1!$C$2:$C$4</c15:sqref>
                  </c15:fullRef>
                </c:ext>
              </c:extLst>
              <c:f>Аркуш1!$C$4</c:f>
              <c:numCache>
                <c:formatCode>General</c:formatCode>
                <c:ptCount val="1"/>
                <c:pt idx="0">
                  <c:v>9214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43-4EF1-8E62-E57DEDF5FDF1}"/>
            </c:ext>
          </c:extLst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D2,3,5 byte-aligned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Аркуш1!$A$2:$A$4</c15:sqref>
                  </c15:fullRef>
                </c:ext>
              </c:extLst>
              <c:f>Аркуш1!$A$4</c:f>
              <c:strCache>
                <c:ptCount val="1"/>
                <c:pt idx="0">
                  <c:v>20 Mb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Аркуш1!$D$2:$D$4</c15:sqref>
                  </c15:fullRef>
                </c:ext>
              </c:extLst>
              <c:f>Аркуш1!$D$4</c:f>
              <c:numCache>
                <c:formatCode>General</c:formatCode>
                <c:ptCount val="1"/>
                <c:pt idx="0">
                  <c:v>3291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43-4EF1-8E62-E57DEDF5FDF1}"/>
            </c:ext>
          </c:extLst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Fibonacci, byte-aligned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Аркуш1!$A$2:$A$4</c15:sqref>
                  </c15:fullRef>
                </c:ext>
              </c:extLst>
              <c:f>Аркуш1!$A$4</c:f>
              <c:strCache>
                <c:ptCount val="1"/>
                <c:pt idx="0">
                  <c:v>20 Mb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Аркуш1!$E$2:$E$4</c15:sqref>
                  </c15:fullRef>
                </c:ext>
              </c:extLst>
              <c:f>Аркуш1!$E$4</c:f>
              <c:numCache>
                <c:formatCode>General</c:formatCode>
                <c:ptCount val="1"/>
                <c:pt idx="0">
                  <c:v>5804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43-4EF1-8E62-E57DEDF5FD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1795312"/>
        <c:axId val="271791048"/>
      </c:barChart>
      <c:catAx>
        <c:axId val="271795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71791048"/>
        <c:crosses val="autoZero"/>
        <c:auto val="1"/>
        <c:lblAlgn val="ctr"/>
        <c:lblOffset val="100"/>
        <c:noMultiLvlLbl val="0"/>
      </c:catAx>
      <c:valAx>
        <c:axId val="271791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Time,</a:t>
                </a:r>
                <a:r>
                  <a:rPr lang="en-US" sz="1600" baseline="0"/>
                  <a:t> ms</a:t>
                </a:r>
                <a:endParaRPr lang="uk-UA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uk-U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7179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057660722117998"/>
          <c:y val="0.26541994750656167"/>
          <c:w val="0.29691364073275661"/>
          <c:h val="0.469160104986876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E8DFA-10E9-4A0D-95F5-8B84E6108AA3}" type="datetimeFigureOut">
              <a:rPr lang="uk-UA" smtClean="0"/>
              <a:pPr/>
              <a:t>28.08.2016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233EE-3EC8-408D-BF43-628E6C3A889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/>
              <a:t>Multi-delimiter </a:t>
            </a:r>
            <a:br>
              <a:rPr lang="en-US" sz="4000" dirty="0"/>
            </a:br>
            <a:r>
              <a:rPr lang="en-US" sz="4000" dirty="0"/>
              <a:t>data compression codes</a:t>
            </a:r>
            <a:endParaRPr lang="uk-UA" sz="40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71538" y="4143380"/>
            <a:ext cx="7272366" cy="1752600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uk-UA" sz="2400" dirty="0">
                <a:solidFill>
                  <a:schemeClr val="tx1"/>
                </a:solidFill>
              </a:rPr>
              <a:t>І</a:t>
            </a:r>
            <a:r>
              <a:rPr lang="en-US" sz="2400" dirty="0" err="1">
                <a:solidFill>
                  <a:schemeClr val="tx1"/>
                </a:solidFill>
              </a:rPr>
              <a:t>gor</a:t>
            </a: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Zavadskyi, Anatoly </a:t>
            </a:r>
            <a:r>
              <a:rPr lang="en-US" sz="2400" dirty="0" err="1">
                <a:solidFill>
                  <a:schemeClr val="tx1"/>
                </a:solidFill>
              </a:rPr>
              <a:t>Anisimov</a:t>
            </a:r>
            <a:endParaRPr lang="uk-UA" sz="2400" dirty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2400" dirty="0" err="1">
                <a:solidFill>
                  <a:schemeClr val="tx1"/>
                </a:solidFill>
              </a:rPr>
              <a:t>Taras</a:t>
            </a:r>
            <a:r>
              <a:rPr lang="en-US" sz="2400" dirty="0">
                <a:solidFill>
                  <a:schemeClr val="tx1"/>
                </a:solidFill>
              </a:rPr>
              <a:t> Shevchenko National University of Kyiv, Ukraine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Multi-delimiter codes are not the pattern codes</a:t>
            </a:r>
            <a:endParaRPr lang="uk-UA" sz="3200" dirty="0"/>
          </a:p>
        </p:txBody>
      </p:sp>
      <p:sp>
        <p:nvSpPr>
          <p:cNvPr id="8" name="Прямокутник 7"/>
          <p:cNvSpPr/>
          <p:nvPr/>
        </p:nvSpPr>
        <p:spPr>
          <a:xfrm>
            <a:off x="879151" y="1303853"/>
            <a:ext cx="17164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Delimiters</a:t>
            </a:r>
            <a:endParaRPr lang="uk-UA" sz="28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0725" y="1293094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0110, 01110</a:t>
            </a:r>
            <a:endParaRPr lang="uk-UA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410463" y="2059380"/>
            <a:ext cx="5716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Codewords of type 1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40725" y="2691541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110, 1110</a:t>
            </a:r>
            <a:endParaRPr lang="uk-UA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410462" y="4004294"/>
            <a:ext cx="5716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Codewords of type 2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9151" y="4598147"/>
            <a:ext cx="7899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0110, 01110, 00110, 10110, 001110, </a:t>
            </a:r>
          </a:p>
          <a:p>
            <a:r>
              <a:rPr lang="en-US" sz="3200" b="1" dirty="0"/>
              <a:t>101110, 0101110</a:t>
            </a:r>
            <a:r>
              <a:rPr lang="en-US" sz="3200" dirty="0"/>
              <a:t>  etc.</a:t>
            </a:r>
            <a:endParaRPr lang="uk-UA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740725" y="2694343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110, 1110</a:t>
            </a:r>
            <a:endParaRPr lang="uk-UA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740725" y="2691541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110, 1110</a:t>
            </a:r>
            <a:endParaRPr lang="uk-UA" sz="3200" b="1" dirty="0"/>
          </a:p>
        </p:txBody>
      </p:sp>
      <p:sp>
        <p:nvSpPr>
          <p:cNvPr id="11" name="Прямокутник 10"/>
          <p:cNvSpPr/>
          <p:nvPr/>
        </p:nvSpPr>
        <p:spPr>
          <a:xfrm>
            <a:off x="5594889" y="1299839"/>
            <a:ext cx="93968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</a:t>
            </a:r>
            <a:r>
              <a:rPr lang="ru-RU" sz="2800" b="1" baseline="-25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2,3</a:t>
            </a:r>
            <a:r>
              <a:rPr lang="ru-RU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endParaRPr lang="uk-UA" sz="28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8433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Multi-delimiter code definition</a:t>
            </a:r>
            <a:endParaRPr lang="uk-UA" sz="3200" dirty="0"/>
          </a:p>
        </p:txBody>
      </p:sp>
      <p:graphicFrame>
        <p:nvGraphicFramePr>
          <p:cNvPr id="9" name="Об'є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039103"/>
              </p:ext>
            </p:extLst>
          </p:nvPr>
        </p:nvGraphicFramePr>
        <p:xfrm>
          <a:off x="1553028" y="2045069"/>
          <a:ext cx="1799772" cy="754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name="Equation" r:id="rId3" imgW="495000" imgH="215640" progId="Equation.DSMT4">
                  <p:embed/>
                </p:oleObj>
              </mc:Choice>
              <mc:Fallback>
                <p:oleObj name="Equation" r:id="rId3" imgW="495000" imgH="215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3028" y="2045069"/>
                        <a:ext cx="1799772" cy="7548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6743" y="1165138"/>
            <a:ext cx="9305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cs typeface="Times New Roman" pitchFamily="18" charset="0"/>
              </a:rPr>
              <a:t>Let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dirty="0"/>
              <a:t> ,… </a:t>
            </a:r>
            <a:r>
              <a:rPr lang="ru-RU" sz="2800" dirty="0"/>
              <a:t>,</a:t>
            </a:r>
            <a:r>
              <a:rPr lang="en-US" sz="2800" dirty="0"/>
              <a:t>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i="1" dirty="0"/>
              <a:t> </a:t>
            </a:r>
            <a:r>
              <a:rPr lang="en-US" sz="2800" dirty="0"/>
              <a:t>be</a:t>
            </a:r>
            <a:r>
              <a:rPr lang="uk-UA" sz="2800" dirty="0"/>
              <a:t> </a:t>
            </a:r>
            <a:r>
              <a:rPr lang="en-US" sz="2800" dirty="0"/>
              <a:t>some </a:t>
            </a:r>
            <a:r>
              <a:rPr lang="en-US" sz="2800" b="1" dirty="0"/>
              <a:t>natural numbers</a:t>
            </a:r>
            <a:r>
              <a:rPr lang="uk-UA" sz="2800" dirty="0"/>
              <a:t>, 0 &lt; 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baseline="-25000" dirty="0"/>
              <a:t> </a:t>
            </a:r>
            <a:r>
              <a:rPr lang="uk-UA" sz="2800" dirty="0"/>
              <a:t>&lt;…&lt; 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800" dirty="0"/>
              <a:t>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96187" y="2104571"/>
            <a:ext cx="818495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Code                       contains:</a:t>
            </a:r>
            <a:br>
              <a:rPr lang="en-US" sz="2800" dirty="0"/>
            </a:br>
            <a:endParaRPr lang="en-US" sz="1000" dirty="0"/>
          </a:p>
          <a:p>
            <a:r>
              <a:rPr lang="en-US" sz="2800" dirty="0"/>
              <a:t>    - codewords      1…10, … , 1…10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   - codewords      …01…10, … , …01…10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uk-UA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458857" y="2615235"/>
            <a:ext cx="220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(type 1)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3546" y="3858897"/>
            <a:ext cx="220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(type 2)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6187" y="5283200"/>
            <a:ext cx="85478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Type 2 codeword contains the delimiter only in the end and doesn’t contain type 1 codewords as a prefix</a:t>
            </a:r>
            <a:endParaRPr lang="uk-UA" sz="2800" dirty="0"/>
          </a:p>
        </p:txBody>
      </p:sp>
      <p:sp>
        <p:nvSpPr>
          <p:cNvPr id="17" name="Права фігурна дужка 16"/>
          <p:cNvSpPr/>
          <p:nvPr/>
        </p:nvSpPr>
        <p:spPr>
          <a:xfrm rot="5400000">
            <a:off x="3449986" y="2981102"/>
            <a:ext cx="20627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Права фігурна дужка 18"/>
          <p:cNvSpPr/>
          <p:nvPr/>
        </p:nvSpPr>
        <p:spPr>
          <a:xfrm rot="5400000">
            <a:off x="4927046" y="2963190"/>
            <a:ext cx="224430" cy="574965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3352798" y="3300007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endParaRPr lang="uk-UA" sz="24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833256" y="3300007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m</a:t>
            </a:r>
            <a:r>
              <a:rPr lang="en-US" sz="2400" i="1" baseline="-25000" dirty="0" err="1"/>
              <a:t>t</a:t>
            </a:r>
            <a:endParaRPr lang="uk-UA" sz="2400" i="1" baseline="-25000" dirty="0"/>
          </a:p>
        </p:txBody>
      </p:sp>
      <p:sp>
        <p:nvSpPr>
          <p:cNvPr id="22" name="Права фігурна дужка 21"/>
          <p:cNvSpPr/>
          <p:nvPr/>
        </p:nvSpPr>
        <p:spPr>
          <a:xfrm rot="5400000">
            <a:off x="3946348" y="4210840"/>
            <a:ext cx="206272" cy="557298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Права фігурна дужка 22"/>
          <p:cNvSpPr/>
          <p:nvPr/>
        </p:nvSpPr>
        <p:spPr>
          <a:xfrm rot="5400000">
            <a:off x="5757236" y="4192928"/>
            <a:ext cx="224430" cy="574965"/>
          </a:xfrm>
          <a:prstGeom prst="righ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3849160" y="4529745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endParaRPr lang="uk-UA" sz="2400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676309" y="4529744"/>
            <a:ext cx="1146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m</a:t>
            </a:r>
            <a:r>
              <a:rPr lang="en-US" sz="2400" i="1" baseline="-25000" dirty="0" err="1"/>
              <a:t>t</a:t>
            </a:r>
            <a:endParaRPr lang="uk-UA" sz="2400" i="1" baseline="-25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4000" dirty="0"/>
              <a:t>Example of the code D</a:t>
            </a:r>
            <a:r>
              <a:rPr lang="en-US" sz="4000" baseline="-25000" dirty="0"/>
              <a:t>2,3</a:t>
            </a:r>
            <a:endParaRPr lang="uk-UA" sz="4000" baseline="-250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85720" y="2856372"/>
            <a:ext cx="8572560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highlight>
                  <a:srgbClr val="00FFFF"/>
                </a:highlight>
              </a:rPr>
              <a:t>110</a:t>
            </a:r>
            <a:r>
              <a:rPr lang="en-US" sz="6000" dirty="0">
                <a:highlight>
                  <a:srgbClr val="FFFF00"/>
                </a:highlight>
              </a:rPr>
              <a:t>1110</a:t>
            </a:r>
            <a:r>
              <a:rPr lang="en-US" sz="6000" dirty="0">
                <a:highlight>
                  <a:srgbClr val="00FFFF"/>
                </a:highlight>
              </a:rPr>
              <a:t>010110</a:t>
            </a:r>
            <a:r>
              <a:rPr lang="en-US" sz="6000" dirty="0">
                <a:highlight>
                  <a:srgbClr val="FFFF00"/>
                </a:highlight>
              </a:rPr>
              <a:t>110</a:t>
            </a:r>
            <a:endParaRPr lang="uk-UA" sz="6000" dirty="0">
              <a:highlight>
                <a:srgbClr val="FFFF00"/>
              </a:highlight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2939694" y="1729152"/>
            <a:ext cx="3264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codewords</a:t>
            </a:r>
            <a:endParaRPr lang="uk-U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3075469" y="3914533"/>
            <a:ext cx="29930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delimiters</a:t>
            </a:r>
            <a:endParaRPr lang="uk-UA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Прямокутник: округлені кути 25"/>
          <p:cNvSpPr/>
          <p:nvPr/>
        </p:nvSpPr>
        <p:spPr>
          <a:xfrm>
            <a:off x="2235200" y="2856368"/>
            <a:ext cx="1944914" cy="7969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рямокутник: округлені кути 26"/>
          <p:cNvSpPr/>
          <p:nvPr/>
        </p:nvSpPr>
        <p:spPr>
          <a:xfrm>
            <a:off x="6068532" y="2856368"/>
            <a:ext cx="1729808" cy="7969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Прямокутник: округлені кути 27"/>
          <p:cNvSpPr/>
          <p:nvPr/>
        </p:nvSpPr>
        <p:spPr>
          <a:xfrm>
            <a:off x="4949371" y="2856368"/>
            <a:ext cx="1620225" cy="796912"/>
          </a:xfrm>
          <a:prstGeom prst="round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0" name="Пряма зі стрілкою 29"/>
          <p:cNvCxnSpPr>
            <a:endCxn id="27" idx="2"/>
          </p:cNvCxnSpPr>
          <p:nvPr/>
        </p:nvCxnSpPr>
        <p:spPr>
          <a:xfrm flipV="1">
            <a:off x="6204187" y="3653280"/>
            <a:ext cx="729249" cy="439746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 зі стрілкою 32"/>
          <p:cNvCxnSpPr/>
          <p:nvPr/>
        </p:nvCxnSpPr>
        <p:spPr>
          <a:xfrm flipV="1">
            <a:off x="5408857" y="3653280"/>
            <a:ext cx="428171" cy="349035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 зі стрілкою 34"/>
          <p:cNvCxnSpPr>
            <a:endCxn id="26" idx="2"/>
          </p:cNvCxnSpPr>
          <p:nvPr/>
        </p:nvCxnSpPr>
        <p:spPr>
          <a:xfrm flipH="1" flipV="1">
            <a:off x="3207657" y="3653280"/>
            <a:ext cx="440002" cy="261254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215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105027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200" dirty="0"/>
              <a:t>С</a:t>
            </a:r>
            <a:r>
              <a:rPr lang="en-US" sz="3200" dirty="0" err="1"/>
              <a:t>odeword</a:t>
            </a:r>
            <a:r>
              <a:rPr lang="en-US" sz="3200" dirty="0"/>
              <a:t> sets</a:t>
            </a:r>
            <a:endParaRPr lang="uk-UA" sz="3200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2115" y="625695"/>
            <a:ext cx="7036910" cy="614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106" y="897340"/>
            <a:ext cx="7615789" cy="571849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MD vs Fibonacci codes: density</a:t>
            </a:r>
            <a:endParaRPr lang="uk-UA" sz="32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1556248" y="6264322"/>
            <a:ext cx="1077770" cy="27335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кутник 4"/>
          <p:cNvSpPr/>
          <p:nvPr/>
        </p:nvSpPr>
        <p:spPr>
          <a:xfrm>
            <a:off x="1569899" y="3307648"/>
            <a:ext cx="1064119" cy="28171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Прямокутник 5"/>
          <p:cNvSpPr/>
          <p:nvPr/>
        </p:nvSpPr>
        <p:spPr>
          <a:xfrm>
            <a:off x="1583548" y="1826043"/>
            <a:ext cx="1050470" cy="30300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 flipV="1">
            <a:off x="2644935" y="1542031"/>
            <a:ext cx="4847686" cy="2840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кутник 7"/>
          <p:cNvSpPr/>
          <p:nvPr/>
        </p:nvSpPr>
        <p:spPr>
          <a:xfrm>
            <a:off x="3300030" y="4476466"/>
            <a:ext cx="4192591" cy="2974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85720" y="511343"/>
            <a:ext cx="8572560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Adapting codes to a given source probability distribution</a:t>
            </a:r>
            <a:endParaRPr lang="uk-UA" sz="32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321822"/>
              </p:ext>
            </p:extLst>
          </p:nvPr>
        </p:nvGraphicFramePr>
        <p:xfrm>
          <a:off x="996286" y="1942913"/>
          <a:ext cx="7274256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752">
                  <a:extLst>
                    <a:ext uri="{9D8B030D-6E8A-4147-A177-3AD203B41FA5}">
                      <a16:colId xmlns:a16="http://schemas.microsoft.com/office/drawing/2014/main" val="2813593777"/>
                    </a:ext>
                  </a:extLst>
                </a:gridCol>
                <a:gridCol w="2424752">
                  <a:extLst>
                    <a:ext uri="{9D8B030D-6E8A-4147-A177-3AD203B41FA5}">
                      <a16:colId xmlns:a16="http://schemas.microsoft.com/office/drawing/2014/main" val="756121257"/>
                    </a:ext>
                  </a:extLst>
                </a:gridCol>
                <a:gridCol w="2424752">
                  <a:extLst>
                    <a:ext uri="{9D8B030D-6E8A-4147-A177-3AD203B41FA5}">
                      <a16:colId xmlns:a16="http://schemas.microsoft.com/office/drawing/2014/main" val="7127768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Number of short codewords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Asymptotic density</a:t>
                      </a:r>
                      <a:endParaRPr lang="uk-U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24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Longer delimiters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35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More delimiters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049280"/>
                  </a:ext>
                </a:extLst>
              </a:tr>
            </a:tbl>
          </a:graphicData>
        </a:graphic>
      </p:graphicFrame>
      <p:sp>
        <p:nvSpPr>
          <p:cNvPr id="6" name="Стрілка: униз 5"/>
          <p:cNvSpPr/>
          <p:nvPr/>
        </p:nvSpPr>
        <p:spPr>
          <a:xfrm>
            <a:off x="4353637" y="3794080"/>
            <a:ext cx="327546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ілка: униз 6"/>
          <p:cNvSpPr/>
          <p:nvPr/>
        </p:nvSpPr>
        <p:spPr>
          <a:xfrm flipV="1">
            <a:off x="6837529" y="3794080"/>
            <a:ext cx="327546" cy="450376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ілка: униз 7"/>
          <p:cNvSpPr/>
          <p:nvPr/>
        </p:nvSpPr>
        <p:spPr>
          <a:xfrm>
            <a:off x="6837529" y="4784832"/>
            <a:ext cx="327546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ілка: униз 8"/>
          <p:cNvSpPr/>
          <p:nvPr/>
        </p:nvSpPr>
        <p:spPr>
          <a:xfrm flipV="1">
            <a:off x="4353637" y="4784832"/>
            <a:ext cx="327546" cy="450376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638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Natural language text compression rate</a:t>
            </a:r>
            <a:endParaRPr lang="uk-UA" sz="3200" dirty="0"/>
          </a:p>
        </p:txBody>
      </p:sp>
      <p:grpSp>
        <p:nvGrpSpPr>
          <p:cNvPr id="27" name="Групувати 26"/>
          <p:cNvGrpSpPr/>
          <p:nvPr/>
        </p:nvGrpSpPr>
        <p:grpSpPr>
          <a:xfrm>
            <a:off x="717666" y="980041"/>
            <a:ext cx="7708668" cy="3168878"/>
            <a:chOff x="357159" y="980041"/>
            <a:chExt cx="7708668" cy="3168878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2"/>
            <a:srcRect r="30685" b="335"/>
            <a:stretch/>
          </p:blipFill>
          <p:spPr>
            <a:xfrm>
              <a:off x="357159" y="980041"/>
              <a:ext cx="5811630" cy="3168878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55140" y="1036800"/>
              <a:ext cx="1313282" cy="3085200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4"/>
            <a:srcRect r="6211"/>
            <a:stretch/>
          </p:blipFill>
          <p:spPr>
            <a:xfrm>
              <a:off x="7413830" y="1029660"/>
              <a:ext cx="651997" cy="3085200"/>
            </a:xfrm>
            <a:prstGeom prst="rect">
              <a:avLst/>
            </a:prstGeom>
          </p:spPr>
        </p:pic>
      </p:grpSp>
      <p:grpSp>
        <p:nvGrpSpPr>
          <p:cNvPr id="22" name="Групувати 21"/>
          <p:cNvGrpSpPr/>
          <p:nvPr/>
        </p:nvGrpSpPr>
        <p:grpSpPr>
          <a:xfrm>
            <a:off x="2397456" y="5029200"/>
            <a:ext cx="3982082" cy="1393976"/>
            <a:chOff x="2397456" y="5551782"/>
            <a:chExt cx="3982082" cy="1094678"/>
          </a:xfrm>
        </p:grpSpPr>
        <p:grpSp>
          <p:nvGrpSpPr>
            <p:cNvPr id="12" name="Групувати 11"/>
            <p:cNvGrpSpPr/>
            <p:nvPr/>
          </p:nvGrpSpPr>
          <p:grpSpPr>
            <a:xfrm>
              <a:off x="2397456" y="6359857"/>
              <a:ext cx="1015598" cy="286603"/>
              <a:chOff x="2397456" y="6359857"/>
              <a:chExt cx="1015598" cy="286603"/>
            </a:xfrm>
          </p:grpSpPr>
          <p:cxnSp>
            <p:nvCxnSpPr>
              <p:cNvPr id="9" name="Пряма сполучна лінія 8"/>
              <p:cNvCxnSpPr/>
              <p:nvPr/>
            </p:nvCxnSpPr>
            <p:spPr>
              <a:xfrm flipV="1">
                <a:off x="2402006" y="6359857"/>
                <a:ext cx="0" cy="286603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 сполучна лінія 9"/>
              <p:cNvCxnSpPr/>
              <p:nvPr/>
            </p:nvCxnSpPr>
            <p:spPr>
              <a:xfrm>
                <a:off x="2397456" y="6371967"/>
                <a:ext cx="101559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Групувати 12"/>
            <p:cNvGrpSpPr/>
            <p:nvPr/>
          </p:nvGrpSpPr>
          <p:grpSpPr>
            <a:xfrm>
              <a:off x="3386284" y="6083410"/>
              <a:ext cx="1015598" cy="286603"/>
              <a:chOff x="2397456" y="6359857"/>
              <a:chExt cx="1015598" cy="286603"/>
            </a:xfrm>
          </p:grpSpPr>
          <p:cxnSp>
            <p:nvCxnSpPr>
              <p:cNvPr id="14" name="Пряма сполучна лінія 13"/>
              <p:cNvCxnSpPr/>
              <p:nvPr/>
            </p:nvCxnSpPr>
            <p:spPr>
              <a:xfrm flipV="1">
                <a:off x="2402006" y="6359857"/>
                <a:ext cx="0" cy="286603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 сполучна лінія 14"/>
              <p:cNvCxnSpPr/>
              <p:nvPr/>
            </p:nvCxnSpPr>
            <p:spPr>
              <a:xfrm>
                <a:off x="2397456" y="6371967"/>
                <a:ext cx="101559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Групувати 15"/>
            <p:cNvGrpSpPr/>
            <p:nvPr/>
          </p:nvGrpSpPr>
          <p:grpSpPr>
            <a:xfrm>
              <a:off x="4375112" y="5817596"/>
              <a:ext cx="1015598" cy="286603"/>
              <a:chOff x="2397456" y="6359857"/>
              <a:chExt cx="1015598" cy="286603"/>
            </a:xfrm>
          </p:grpSpPr>
          <p:cxnSp>
            <p:nvCxnSpPr>
              <p:cNvPr id="17" name="Пряма сполучна лінія 16"/>
              <p:cNvCxnSpPr/>
              <p:nvPr/>
            </p:nvCxnSpPr>
            <p:spPr>
              <a:xfrm flipV="1">
                <a:off x="2402006" y="6359857"/>
                <a:ext cx="0" cy="286603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 сполучна лінія 17"/>
              <p:cNvCxnSpPr/>
              <p:nvPr/>
            </p:nvCxnSpPr>
            <p:spPr>
              <a:xfrm>
                <a:off x="2397456" y="6371967"/>
                <a:ext cx="101559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Групувати 18"/>
            <p:cNvGrpSpPr/>
            <p:nvPr/>
          </p:nvGrpSpPr>
          <p:grpSpPr>
            <a:xfrm>
              <a:off x="5363940" y="5551782"/>
              <a:ext cx="1015598" cy="286603"/>
              <a:chOff x="2397456" y="6359857"/>
              <a:chExt cx="1015598" cy="286603"/>
            </a:xfrm>
          </p:grpSpPr>
          <p:cxnSp>
            <p:nvCxnSpPr>
              <p:cNvPr id="20" name="Пряма сполучна лінія 19"/>
              <p:cNvCxnSpPr/>
              <p:nvPr/>
            </p:nvCxnSpPr>
            <p:spPr>
              <a:xfrm flipV="1">
                <a:off x="2402006" y="6359857"/>
                <a:ext cx="0" cy="286603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 сполучна лінія 20"/>
              <p:cNvCxnSpPr/>
              <p:nvPr/>
            </p:nvCxnSpPr>
            <p:spPr>
              <a:xfrm>
                <a:off x="2397456" y="6371967"/>
                <a:ext cx="101559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TextBox 22"/>
          <p:cNvSpPr txBox="1"/>
          <p:nvPr/>
        </p:nvSpPr>
        <p:spPr>
          <a:xfrm>
            <a:off x="2498653" y="5629409"/>
            <a:ext cx="1392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SCDC</a:t>
            </a:r>
            <a:endParaRPr lang="uk-UA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396917" y="5254822"/>
            <a:ext cx="1392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Fib3</a:t>
            </a:r>
            <a:endParaRPr lang="uk-UA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460176" y="4914580"/>
            <a:ext cx="1392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baseline="-25000" dirty="0"/>
              <a:t>2,3</a:t>
            </a:r>
            <a:endParaRPr lang="uk-UA" sz="24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5374573" y="4562421"/>
            <a:ext cx="1392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baseline="-25000" dirty="0"/>
              <a:t>2,3,5</a:t>
            </a:r>
            <a:endParaRPr lang="uk-UA" sz="2400" baseline="-25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MD vs Fibonacci codes: text compression</a:t>
            </a:r>
            <a:endParaRPr lang="uk-UA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727990"/>
            <a:ext cx="8545682" cy="374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155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кутник 33"/>
          <p:cNvSpPr/>
          <p:nvPr/>
        </p:nvSpPr>
        <p:spPr>
          <a:xfrm>
            <a:off x="1571604" y="5336926"/>
            <a:ext cx="1857388" cy="5715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 32"/>
          <p:cNvSpPr/>
          <p:nvPr/>
        </p:nvSpPr>
        <p:spPr>
          <a:xfrm>
            <a:off x="6000760" y="5336926"/>
            <a:ext cx="1000132" cy="5715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Прямокутник 12"/>
          <p:cNvSpPr/>
          <p:nvPr/>
        </p:nvSpPr>
        <p:spPr>
          <a:xfrm>
            <a:off x="4732806" y="2741063"/>
            <a:ext cx="1000132" cy="5715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кутник 7"/>
          <p:cNvSpPr/>
          <p:nvPr/>
        </p:nvSpPr>
        <p:spPr>
          <a:xfrm>
            <a:off x="1428728" y="2754334"/>
            <a:ext cx="2214578" cy="5715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MD vs Fibonacci codes: instantaneousness</a:t>
            </a:r>
            <a:endParaRPr lang="uk-U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104404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shortest codeword in </a:t>
            </a:r>
            <a:r>
              <a:rPr lang="en-US" sz="2400" b="1" dirty="0"/>
              <a:t>Fib</a:t>
            </a:r>
            <a:r>
              <a:rPr lang="en-US" sz="2400" b="1" i="1" dirty="0"/>
              <a:t>m</a:t>
            </a:r>
            <a:r>
              <a:rPr lang="en-US" sz="2400" dirty="0"/>
              <a:t> code is the same as a delimiter: </a:t>
            </a:r>
            <a:r>
              <a:rPr lang="en-US" sz="2400" b="1" dirty="0"/>
              <a:t>1…1</a:t>
            </a:r>
            <a:endParaRPr lang="uk-U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1657821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Thus, Fibonacci codewords can “glue” into long run of ones</a:t>
            </a:r>
            <a:endParaRPr lang="uk-U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2240997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Example. Code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Fib3</a:t>
            </a:r>
            <a:endParaRPr lang="uk-UA" sz="2400" b="1" baseline="-250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2727792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1200" dirty="0"/>
              <a:t>…0111111111110…</a:t>
            </a:r>
            <a:endParaRPr lang="uk-UA" sz="3200" b="1" spc="1200" dirty="0"/>
          </a:p>
        </p:txBody>
      </p:sp>
      <p:cxnSp>
        <p:nvCxnSpPr>
          <p:cNvPr id="16" name="Пряма зі стрілкою 15"/>
          <p:cNvCxnSpPr/>
          <p:nvPr/>
        </p:nvCxnSpPr>
        <p:spPr>
          <a:xfrm rot="5400000" flipH="1" flipV="1">
            <a:off x="6197215" y="3223269"/>
            <a:ext cx="285752" cy="32147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зі стрілкою 17"/>
          <p:cNvCxnSpPr/>
          <p:nvPr/>
        </p:nvCxnSpPr>
        <p:spPr>
          <a:xfrm rot="16200000" flipV="1">
            <a:off x="6036621" y="3384005"/>
            <a:ext cx="28575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 зі стрілкою 19"/>
          <p:cNvCxnSpPr/>
          <p:nvPr/>
        </p:nvCxnSpPr>
        <p:spPr>
          <a:xfrm rot="16200000" flipV="1">
            <a:off x="5875744" y="3223269"/>
            <a:ext cx="285752" cy="32147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70276" y="3415806"/>
            <a:ext cx="6307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is the true beginning of a codeword?</a:t>
            </a:r>
            <a:endParaRPr lang="uk-UA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39691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We should check the sequence of previous bits, in general case infinite.</a:t>
            </a:r>
            <a:endParaRPr lang="uk-UA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285720" y="4738126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MD-codewords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/>
              <a:t>don’t “glue”, as the delimiter is </a:t>
            </a:r>
            <a:r>
              <a:rPr lang="en-US" sz="2400" b="1" dirty="0"/>
              <a:t>01…10</a:t>
            </a:r>
            <a:endParaRPr lang="uk-UA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57158" y="5336926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1200" dirty="0"/>
              <a:t>…01101110110110…</a:t>
            </a:r>
            <a:endParaRPr lang="uk-UA" sz="3200" b="1" spc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500034" y="614684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We should check ≤</a:t>
            </a:r>
            <a:r>
              <a:rPr lang="en-US" sz="2400" i="1" dirty="0" err="1"/>
              <a:t>m</a:t>
            </a:r>
            <a:r>
              <a:rPr lang="en-US" sz="2400" i="1" baseline="-25000" dirty="0" err="1"/>
              <a:t>t</a:t>
            </a:r>
            <a:r>
              <a:rPr lang="en-US" sz="2400" dirty="0"/>
              <a:t> bits at the longest for the code                .</a:t>
            </a:r>
            <a:endParaRPr lang="uk-UA" sz="2400" dirty="0"/>
          </a:p>
        </p:txBody>
      </p:sp>
      <p:graphicFrame>
        <p:nvGraphicFramePr>
          <p:cNvPr id="36" name="Об'є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631985"/>
              </p:ext>
            </p:extLst>
          </p:nvPr>
        </p:nvGraphicFramePr>
        <p:xfrm>
          <a:off x="7326092" y="6201434"/>
          <a:ext cx="1126463" cy="491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8" name="Equation" r:id="rId3" imgW="495000" imgH="215640" progId="Equation.DSMT4">
                  <p:embed/>
                </p:oleObj>
              </mc:Choice>
              <mc:Fallback>
                <p:oleObj name="Equation" r:id="rId3" imgW="49500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6092" y="6201434"/>
                        <a:ext cx="1126463" cy="49102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Пряма сполучна лінія 37"/>
          <p:cNvCxnSpPr/>
          <p:nvPr/>
        </p:nvCxnSpPr>
        <p:spPr>
          <a:xfrm>
            <a:off x="214282" y="4648254"/>
            <a:ext cx="87154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Multi-delimiter codes: completeness and universality</a:t>
            </a:r>
            <a:endParaRPr lang="uk-U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1428736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Theorem. </a:t>
            </a:r>
            <a:r>
              <a:rPr lang="en-US" sz="2400" dirty="0"/>
              <a:t>Each MD-code                is uniquely decodable, complete and universal in the sense of Elias.</a:t>
            </a:r>
            <a:endParaRPr lang="uk-UA" sz="2400" dirty="0"/>
          </a:p>
        </p:txBody>
      </p:sp>
      <p:graphicFrame>
        <p:nvGraphicFramePr>
          <p:cNvPr id="4" name="Об'є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28147"/>
              </p:ext>
            </p:extLst>
          </p:nvPr>
        </p:nvGraphicFramePr>
        <p:xfrm>
          <a:off x="3844740" y="1616437"/>
          <a:ext cx="1071569" cy="467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4" name="Equation" r:id="rId3" imgW="495000" imgH="215640" progId="Equation.DSMT4">
                  <p:embed/>
                </p:oleObj>
              </mc:Choice>
              <mc:Fallback>
                <p:oleObj name="Equation" r:id="rId3" imgW="49500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740" y="1616437"/>
                        <a:ext cx="1071569" cy="4670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910" y="3000372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Completeness</a:t>
            </a:r>
            <a:r>
              <a:rPr lang="en-US" sz="2400" dirty="0"/>
              <a:t> means that no codeword can be added to a code in a way that preserves the uniquely decodability property.</a:t>
            </a:r>
            <a:endParaRPr lang="uk-UA" sz="2400" dirty="0"/>
          </a:p>
        </p:txBody>
      </p:sp>
      <p:sp>
        <p:nvSpPr>
          <p:cNvPr id="6" name="Прямокутник 5"/>
          <p:cNvSpPr/>
          <p:nvPr/>
        </p:nvSpPr>
        <p:spPr>
          <a:xfrm>
            <a:off x="642910" y="4432531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Universality</a:t>
            </a:r>
            <a:r>
              <a:rPr lang="en-US" sz="2400" dirty="0"/>
              <a:t> means that given any countable set of natural numbers with any monotonically decreasing probability function defined on them, assigning to numbers their codewords  gives an expected codeword lengths lying within a constant multiple of the entropy lower bound.</a:t>
            </a:r>
            <a:endParaRPr lang="uk-UA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795451" y="3082834"/>
            <a:ext cx="3618412" cy="1574075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Data compression codes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383" y="1883493"/>
            <a:ext cx="3082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Huffman</a:t>
            </a:r>
            <a:endParaRPr lang="uk-U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87383" y="5565668"/>
            <a:ext cx="3082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Arithmetic</a:t>
            </a:r>
            <a:endParaRPr lang="uk-U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87383" y="3577410"/>
            <a:ext cx="1998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Finite state entropy</a:t>
            </a:r>
            <a:endParaRPr lang="uk-UA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825932" y="1855824"/>
            <a:ext cx="3082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Tagged Huffman</a:t>
            </a:r>
            <a:endParaRPr lang="uk-UA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100252" y="2317489"/>
            <a:ext cx="2090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ETDC, SCDS</a:t>
            </a:r>
            <a:endParaRPr lang="uk-UA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322320" y="5120316"/>
            <a:ext cx="2090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Fibonacci,</a:t>
            </a:r>
            <a:endParaRPr lang="uk-UA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61063" y="5675525"/>
            <a:ext cx="3174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Multi-delimiter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13" name="Стрілка: униз 12"/>
          <p:cNvSpPr/>
          <p:nvPr/>
        </p:nvSpPr>
        <p:spPr>
          <a:xfrm rot="7790623">
            <a:off x="1823924" y="2245371"/>
            <a:ext cx="509451" cy="785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Стрілка: униз 14"/>
          <p:cNvSpPr/>
          <p:nvPr/>
        </p:nvSpPr>
        <p:spPr>
          <a:xfrm rot="5400000">
            <a:off x="2056680" y="3680575"/>
            <a:ext cx="509451" cy="46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: униз 15"/>
          <p:cNvSpPr/>
          <p:nvPr/>
        </p:nvSpPr>
        <p:spPr>
          <a:xfrm rot="13732701">
            <a:off x="6205152" y="2248347"/>
            <a:ext cx="509451" cy="785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ілка: униз 16"/>
          <p:cNvSpPr/>
          <p:nvPr/>
        </p:nvSpPr>
        <p:spPr>
          <a:xfrm rot="18496316">
            <a:off x="6280799" y="4727501"/>
            <a:ext cx="509451" cy="785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ілка: униз 18"/>
          <p:cNvSpPr/>
          <p:nvPr/>
        </p:nvSpPr>
        <p:spPr>
          <a:xfrm rot="3103684" flipH="1">
            <a:off x="1822560" y="4815643"/>
            <a:ext cx="509451" cy="785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рямокутник 19"/>
          <p:cNvSpPr/>
          <p:nvPr/>
        </p:nvSpPr>
        <p:spPr>
          <a:xfrm>
            <a:off x="412859" y="428779"/>
            <a:ext cx="189628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Without </a:t>
            </a:r>
            <a:br>
              <a:rPr lang="en-US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delimiters</a:t>
            </a:r>
            <a:endParaRPr lang="uk-UA" sz="32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Прямокутник 20"/>
          <p:cNvSpPr/>
          <p:nvPr/>
        </p:nvSpPr>
        <p:spPr>
          <a:xfrm>
            <a:off x="6923314" y="428779"/>
            <a:ext cx="189628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With</a:t>
            </a:r>
            <a:br>
              <a:rPr lang="en-US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delimiters</a:t>
            </a:r>
            <a:endParaRPr lang="uk-UA" sz="32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7595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09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Code              : encoding</a:t>
            </a:r>
            <a:endParaRPr lang="uk-UA" sz="3200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821616"/>
              </p:ext>
            </p:extLst>
          </p:nvPr>
        </p:nvGraphicFramePr>
        <p:xfrm>
          <a:off x="3515096" y="377329"/>
          <a:ext cx="1214446" cy="528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38" name="Equation" r:id="rId3" imgW="495000" imgH="215640" progId="Equation.DSMT4">
                  <p:embed/>
                </p:oleObj>
              </mc:Choice>
              <mc:Fallback>
                <p:oleObj name="Equation" r:id="rId3" imgW="49500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5096" y="377329"/>
                        <a:ext cx="1214446" cy="5289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кутник 3"/>
          <p:cNvSpPr/>
          <p:nvPr/>
        </p:nvSpPr>
        <p:spPr>
          <a:xfrm>
            <a:off x="500034" y="962504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                         </a:t>
            </a:r>
            <a:r>
              <a:rPr lang="uk-UA" sz="2400" dirty="0"/>
              <a:t>  – </a:t>
            </a:r>
            <a:r>
              <a:rPr lang="en-US" sz="2400" dirty="0"/>
              <a:t>numbers that do not belong to</a:t>
            </a:r>
            <a:endParaRPr lang="uk-UA" sz="2400" dirty="0"/>
          </a:p>
        </p:txBody>
      </p:sp>
      <p:graphicFrame>
        <p:nvGraphicFramePr>
          <p:cNvPr id="5" name="Об'є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859235"/>
              </p:ext>
            </p:extLst>
          </p:nvPr>
        </p:nvGraphicFramePr>
        <p:xfrm>
          <a:off x="796313" y="1110895"/>
          <a:ext cx="1584942" cy="434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39" name="Equation" r:id="rId5" imgW="787320" imgH="215640" progId="Equation.DSMT4">
                  <p:embed/>
                </p:oleObj>
              </mc:Choice>
              <mc:Fallback>
                <p:oleObj name="Equation" r:id="rId5" imgW="787320" imgH="215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313" y="1110895"/>
                        <a:ext cx="1584942" cy="43458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'є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182664"/>
              </p:ext>
            </p:extLst>
          </p:nvPr>
        </p:nvGraphicFramePr>
        <p:xfrm>
          <a:off x="6524127" y="1093965"/>
          <a:ext cx="1377200" cy="468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40" name="Equation" r:id="rId7" imgW="634680" imgH="215640" progId="Equation.DSMT4">
                  <p:embed/>
                </p:oleObj>
              </mc:Choice>
              <mc:Fallback>
                <p:oleObj name="Equation" r:id="rId7" imgW="63468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127" y="1093965"/>
                        <a:ext cx="1377200" cy="4682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412860" y="5707506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1200" dirty="0"/>
              <a:t>10111</a:t>
            </a:r>
            <a:endParaRPr lang="uk-UA" sz="3200" b="1" spc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460885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Example. Encoding to D</a:t>
            </a:r>
            <a:r>
              <a:rPr lang="en-US" sz="2400" b="1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.	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J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= {1, 3, 4, …}</a:t>
            </a:r>
            <a:endParaRPr lang="uk-UA" sz="2400" b="1" baseline="-250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0676" y="5707506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1200" dirty="0"/>
              <a:t>01011</a:t>
            </a:r>
            <a:endParaRPr lang="uk-UA" sz="3200" b="1" spc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659106" y="6170237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200" dirty="0"/>
              <a:t>1</a:t>
            </a:r>
            <a:endParaRPr lang="uk-UA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8676" y="6224390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spc="1200" dirty="0"/>
              <a:t>0110</a:t>
            </a:r>
            <a:endParaRPr lang="uk-UA" sz="3200" b="1" spc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857302" y="6164977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200" dirty="0"/>
              <a:t>1</a:t>
            </a:r>
            <a:endParaRPr lang="uk-U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307602" y="5696448"/>
            <a:ext cx="646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0811" y="1708483"/>
            <a:ext cx="78205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1.</a:t>
            </a:r>
            <a:r>
              <a:rPr lang="ru-RU" sz="3200" dirty="0"/>
              <a:t> </a:t>
            </a:r>
            <a:r>
              <a:rPr lang="en-US" sz="3200" dirty="0"/>
              <a:t>Delete the leftmost 1.  </a:t>
            </a:r>
            <a:endParaRPr lang="uk-UA" sz="3200" dirty="0"/>
          </a:p>
          <a:p>
            <a:r>
              <a:rPr lang="en-US" sz="1200" dirty="0"/>
              <a:t>  </a:t>
            </a:r>
            <a:endParaRPr lang="ru-RU" sz="1200" dirty="0"/>
          </a:p>
          <a:p>
            <a:r>
              <a:rPr lang="ru-RU" sz="3200" dirty="0"/>
              <a:t>2.  </a:t>
            </a:r>
            <a:r>
              <a:rPr lang="en-US" sz="3200" dirty="0"/>
              <a:t>Each sequence   01…10         01…10       </a:t>
            </a:r>
          </a:p>
          <a:p>
            <a:endParaRPr lang="en-US" sz="3600" dirty="0"/>
          </a:p>
          <a:p>
            <a:r>
              <a:rPr lang="ru-RU" sz="3200" dirty="0"/>
              <a:t>3.  </a:t>
            </a:r>
            <a:r>
              <a:rPr lang="en-US" sz="3200" dirty="0"/>
              <a:t>Append the delimiter  01…10</a:t>
            </a:r>
            <a:endParaRPr lang="uk-UA" sz="3200" dirty="0"/>
          </a:p>
          <a:p>
            <a:pPr marL="514350" indent="-514350">
              <a:buAutoNum type="arabicPeriod" startAt="2"/>
            </a:pPr>
            <a:endParaRPr lang="uk-UA" sz="2000" dirty="0"/>
          </a:p>
        </p:txBody>
      </p:sp>
      <p:sp>
        <p:nvSpPr>
          <p:cNvPr id="15" name="Права фігурна дужка 14"/>
          <p:cNvSpPr/>
          <p:nvPr/>
        </p:nvSpPr>
        <p:spPr>
          <a:xfrm rot="5400000">
            <a:off x="4847651" y="2716874"/>
            <a:ext cx="184297" cy="615286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ава фігурна дужка 16"/>
          <p:cNvSpPr/>
          <p:nvPr/>
        </p:nvSpPr>
        <p:spPr>
          <a:xfrm rot="5400000">
            <a:off x="6774879" y="2732194"/>
            <a:ext cx="184299" cy="61361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TextBox 18"/>
          <p:cNvSpPr txBox="1"/>
          <p:nvPr/>
        </p:nvSpPr>
        <p:spPr>
          <a:xfrm>
            <a:off x="6707300" y="3073312"/>
            <a:ext cx="1118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j</a:t>
            </a:r>
            <a:r>
              <a:rPr lang="en-US" sz="2400" i="1" baseline="-25000" dirty="0" err="1"/>
              <a:t>d</a:t>
            </a:r>
            <a:endParaRPr lang="uk-UA" sz="2400" i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774892" y="3062786"/>
            <a:ext cx="1118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d</a:t>
            </a:r>
            <a:endParaRPr lang="uk-UA" sz="2400" i="1" dirty="0"/>
          </a:p>
        </p:txBody>
      </p:sp>
      <p:cxnSp>
        <p:nvCxnSpPr>
          <p:cNvPr id="21" name="Пряма зі стрілкою 20"/>
          <p:cNvCxnSpPr/>
          <p:nvPr/>
        </p:nvCxnSpPr>
        <p:spPr>
          <a:xfrm>
            <a:off x="5560181" y="2719135"/>
            <a:ext cx="5942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ава фігурна дужка 22"/>
          <p:cNvSpPr/>
          <p:nvPr/>
        </p:nvSpPr>
        <p:spPr>
          <a:xfrm rot="5400000">
            <a:off x="5774837" y="3768277"/>
            <a:ext cx="184299" cy="61361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707258" y="4133454"/>
            <a:ext cx="1118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endParaRPr lang="uk-UA" sz="24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7387388" y="4247901"/>
            <a:ext cx="1756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1 → 1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11 → 111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111 → 1111</a:t>
            </a:r>
            <a:endParaRPr lang="uk-UA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7531046" y="5247312"/>
            <a:ext cx="1756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uk-UA" sz="2400" dirty="0"/>
          </a:p>
        </p:txBody>
      </p:sp>
      <p:sp>
        <p:nvSpPr>
          <p:cNvPr id="25" name="Прямокутник 24"/>
          <p:cNvSpPr/>
          <p:nvPr/>
        </p:nvSpPr>
        <p:spPr>
          <a:xfrm>
            <a:off x="1719002" y="5707506"/>
            <a:ext cx="386526" cy="516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8912" name="Групувати 38911"/>
          <p:cNvGrpSpPr/>
          <p:nvPr/>
        </p:nvGrpSpPr>
        <p:grpSpPr>
          <a:xfrm>
            <a:off x="7014411" y="2382253"/>
            <a:ext cx="2019662" cy="1487941"/>
            <a:chOff x="7014411" y="2382253"/>
            <a:chExt cx="2019662" cy="1487941"/>
          </a:xfrm>
        </p:grpSpPr>
        <p:sp>
          <p:nvSpPr>
            <p:cNvPr id="27" name="Прямокутник: округлені кути 26"/>
            <p:cNvSpPr/>
            <p:nvPr/>
          </p:nvSpPr>
          <p:spPr>
            <a:xfrm>
              <a:off x="7387389" y="2382253"/>
              <a:ext cx="1646684" cy="14879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Not for</a:t>
              </a:r>
              <a:br>
                <a:rPr lang="en-US" sz="2400" dirty="0">
                  <a:solidFill>
                    <a:schemeClr val="tx1"/>
                  </a:solidFill>
                </a:rPr>
              </a:br>
              <a:r>
                <a:rPr lang="en-US" sz="2400" dirty="0">
                  <a:solidFill>
                    <a:schemeClr val="tx1"/>
                  </a:solidFill>
                </a:rPr>
                <a:t>01…10</a:t>
              </a:r>
              <a:br>
                <a:rPr lang="en-US" sz="2400" dirty="0">
                  <a:solidFill>
                    <a:schemeClr val="tx1"/>
                  </a:solidFill>
                </a:rPr>
              </a:br>
              <a:r>
                <a:rPr lang="en-US" sz="2400" dirty="0">
                  <a:solidFill>
                    <a:schemeClr val="tx1"/>
                  </a:solidFill>
                </a:rPr>
                <a:t>(m</a:t>
              </a:r>
              <a:r>
                <a:rPr lang="en-US" sz="2400" baseline="-25000" dirty="0">
                  <a:solidFill>
                    <a:schemeClr val="tx1"/>
                  </a:solidFill>
                </a:rPr>
                <a:t>2</a:t>
              </a:r>
              <a:r>
                <a:rPr lang="en-US" sz="2400" dirty="0">
                  <a:solidFill>
                    <a:schemeClr val="tx1"/>
                  </a:solidFill>
                </a:rPr>
                <a:t>,…,</a:t>
              </a:r>
              <a:r>
                <a:rPr lang="en-US" sz="2400" dirty="0" err="1">
                  <a:solidFill>
                    <a:schemeClr val="tx1"/>
                  </a:solidFill>
                </a:rPr>
                <a:t>m</a:t>
              </a:r>
              <a:r>
                <a:rPr lang="en-US" sz="2400" baseline="-25000" dirty="0" err="1">
                  <a:solidFill>
                    <a:schemeClr val="tx1"/>
                  </a:solidFill>
                </a:rPr>
                <a:t>t</a:t>
              </a:r>
              <a:r>
                <a:rPr lang="en-US" sz="2400" dirty="0">
                  <a:solidFill>
                    <a:schemeClr val="tx1"/>
                  </a:solidFill>
                </a:rPr>
                <a:t>) suffixes</a:t>
              </a:r>
              <a:endParaRPr lang="uk-UA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Пряма зі стрілкою 28"/>
            <p:cNvCxnSpPr/>
            <p:nvPr/>
          </p:nvCxnSpPr>
          <p:spPr>
            <a:xfrm flipH="1" flipV="1">
              <a:off x="7173834" y="3260558"/>
              <a:ext cx="213554" cy="144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 зі стрілкою 30"/>
            <p:cNvCxnSpPr/>
            <p:nvPr/>
          </p:nvCxnSpPr>
          <p:spPr>
            <a:xfrm flipH="1">
              <a:off x="7014411" y="3595769"/>
              <a:ext cx="372977" cy="1043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0.0526 1.48148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05347 -0.0032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00139 L -0.00573 -0.0692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47 -0.00139 L 0.09809 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64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00139 L -0.00573 -0.06922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63" presetClass="pat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6371 -1.48148E-6 L 0.06441 -0.07592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1" grpId="1"/>
      <p:bldP spid="12" grpId="0"/>
      <p:bldP spid="12" grpId="1"/>
      <p:bldP spid="13" grpId="0"/>
      <p:bldP spid="13" grpId="1"/>
      <p:bldP spid="3" grpId="0"/>
      <p:bldP spid="3" grpId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996" y="1037300"/>
            <a:ext cx="6944008" cy="5816313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85720" y="142098"/>
            <a:ext cx="8572560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Decoding: automaton for D</a:t>
            </a:r>
            <a:r>
              <a:rPr lang="en-US" sz="3200" baseline="-25000" dirty="0"/>
              <a:t>2,3,5</a:t>
            </a:r>
            <a:endParaRPr lang="uk-UA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3368944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20" y="142098"/>
            <a:ext cx="8572560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Fast byte-aligned decoding for D</a:t>
            </a:r>
            <a:r>
              <a:rPr lang="en-US" sz="3200" baseline="-25000" dirty="0"/>
              <a:t>2,3,5</a:t>
            </a:r>
            <a:endParaRPr lang="uk-UA" sz="3200" baseline="-25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59" y="939006"/>
            <a:ext cx="6708756" cy="160129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b="14301"/>
          <a:stretch/>
        </p:blipFill>
        <p:spPr>
          <a:xfrm>
            <a:off x="531823" y="2431764"/>
            <a:ext cx="3698882" cy="410138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0398" y="5807432"/>
            <a:ext cx="2248340" cy="63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28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100589"/>
              </p:ext>
            </p:extLst>
          </p:nvPr>
        </p:nvGraphicFramePr>
        <p:xfrm>
          <a:off x="858504" y="2651760"/>
          <a:ext cx="7426992" cy="2567539"/>
        </p:xfrm>
        <a:graphic>
          <a:graphicData uri="http://schemas.openxmlformats.org/drawingml/2006/table">
            <a:tbl>
              <a:tblPr/>
              <a:tblGrid>
                <a:gridCol w="710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82">
                  <a:extLst>
                    <a:ext uri="{9D8B030D-6E8A-4147-A177-3AD203B41FA5}">
                      <a16:colId xmlns:a16="http://schemas.microsoft.com/office/drawing/2014/main" val="2030667880"/>
                    </a:ext>
                  </a:extLst>
                </a:gridCol>
                <a:gridCol w="1251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6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948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15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64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i="1" baseline="-250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start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Text</a:t>
                      </a:r>
                      <a:r>
                        <a:rPr lang="en-US" sz="2400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i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]</a:t>
                      </a:r>
                      <a:endParaRPr lang="uk-UA" sz="2400" i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g</a:t>
                      </a:r>
                      <a:endParaRPr lang="uk-UA" sz="2400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baseline="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uk-UA" sz="2400" baseline="-25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uk-UA" sz="2400" baseline="-25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uk-UA" sz="2400" baseline="-25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x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i="1" baseline="-250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fin</a:t>
                      </a:r>
                      <a:endParaRPr lang="uk-UA" sz="2400" baseline="-250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11000111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10011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01101011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11001011</a:t>
                      </a:r>
                      <a:endParaRPr lang="uk-UA" sz="24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11001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uk-UA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uk-UA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10011000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1111110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uk-UA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uk-UA" sz="2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85720" y="274638"/>
            <a:ext cx="8572560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Fast decoding lookup table (D</a:t>
            </a:r>
            <a:r>
              <a:rPr lang="en-US" sz="3200" baseline="-25000" dirty="0"/>
              <a:t>2,3,5</a:t>
            </a:r>
            <a:r>
              <a:rPr lang="en-US" sz="3200" dirty="0"/>
              <a:t>)</a:t>
            </a:r>
            <a:endParaRPr lang="uk-UA" sz="3200" dirty="0"/>
          </a:p>
        </p:txBody>
      </p:sp>
      <p:sp>
        <p:nvSpPr>
          <p:cNvPr id="6" name="Прямокутник 5"/>
          <p:cNvSpPr/>
          <p:nvPr/>
        </p:nvSpPr>
        <p:spPr>
          <a:xfrm>
            <a:off x="421106" y="1258885"/>
            <a:ext cx="83017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>
                <a:highlight>
                  <a:srgbClr val="FFFF00"/>
                </a:highlight>
              </a:rPr>
              <a:t>110</a:t>
            </a:r>
            <a:r>
              <a:rPr lang="uk-UA" sz="2800" dirty="0">
                <a:highlight>
                  <a:srgbClr val="00FFFF"/>
                </a:highlight>
              </a:rPr>
              <a:t>00111 0</a:t>
            </a:r>
            <a:r>
              <a:rPr lang="uk-UA" sz="2800" dirty="0">
                <a:highlight>
                  <a:srgbClr val="FFFF00"/>
                </a:highlight>
              </a:rPr>
              <a:t>110</a:t>
            </a:r>
            <a:r>
              <a:rPr lang="uk-UA" sz="2800" dirty="0">
                <a:highlight>
                  <a:srgbClr val="00FFFF"/>
                </a:highlight>
              </a:rPr>
              <a:t>1011 11001011 </a:t>
            </a:r>
            <a:r>
              <a:rPr lang="en-US" sz="2800" dirty="0">
                <a:highlight>
                  <a:srgbClr val="00FFFF"/>
                </a:highlight>
              </a:rPr>
              <a:t>0</a:t>
            </a:r>
            <a:r>
              <a:rPr lang="uk-UA" sz="2800" dirty="0">
                <a:highlight>
                  <a:srgbClr val="FFFF00"/>
                </a:highlight>
              </a:rPr>
              <a:t>110</a:t>
            </a:r>
            <a:r>
              <a:rPr lang="en-US" sz="2800" dirty="0">
                <a:highlight>
                  <a:srgbClr val="00FFFF"/>
                </a:highlight>
              </a:rPr>
              <a:t>0</a:t>
            </a:r>
            <a:r>
              <a:rPr lang="uk-UA" sz="2800" dirty="0">
                <a:highlight>
                  <a:srgbClr val="00FFFF"/>
                </a:highlight>
              </a:rPr>
              <a:t>1</a:t>
            </a:r>
            <a:r>
              <a:rPr lang="en-US" sz="2800" dirty="0">
                <a:highlight>
                  <a:srgbClr val="00FFFF"/>
                </a:highlight>
              </a:rPr>
              <a:t>10</a:t>
            </a:r>
            <a:r>
              <a:rPr lang="uk-UA" sz="2800" dirty="0"/>
              <a:t> </a:t>
            </a:r>
            <a:r>
              <a:rPr lang="uk-UA" sz="2800" dirty="0">
                <a:highlight>
                  <a:srgbClr val="FFFF00"/>
                </a:highlight>
              </a:rPr>
              <a:t>1</a:t>
            </a:r>
            <a:r>
              <a:rPr lang="en-US" sz="2800" dirty="0">
                <a:highlight>
                  <a:srgbClr val="FFFF00"/>
                </a:highlight>
              </a:rPr>
              <a:t>11</a:t>
            </a:r>
            <a:r>
              <a:rPr lang="uk-UA" sz="2800" dirty="0">
                <a:highlight>
                  <a:srgbClr val="FFFF00"/>
                </a:highlight>
              </a:rPr>
              <a:t>110</a:t>
            </a:r>
            <a:r>
              <a:rPr lang="uk-UA" sz="2800" dirty="0"/>
              <a:t>00</a:t>
            </a:r>
          </a:p>
        </p:txBody>
      </p:sp>
      <p:cxnSp>
        <p:nvCxnSpPr>
          <p:cNvPr id="8" name="Пряма сполучна лінія 7"/>
          <p:cNvCxnSpPr/>
          <p:nvPr/>
        </p:nvCxnSpPr>
        <p:spPr>
          <a:xfrm>
            <a:off x="2261937" y="1258885"/>
            <a:ext cx="0" cy="52322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8"/>
          <p:cNvCxnSpPr/>
          <p:nvPr/>
        </p:nvCxnSpPr>
        <p:spPr>
          <a:xfrm>
            <a:off x="3810000" y="1254872"/>
            <a:ext cx="0" cy="52322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>
            <a:off x="5346036" y="1238826"/>
            <a:ext cx="0" cy="52322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 сполучна лінія 10"/>
          <p:cNvCxnSpPr/>
          <p:nvPr/>
        </p:nvCxnSpPr>
        <p:spPr>
          <a:xfrm>
            <a:off x="6858003" y="1246842"/>
            <a:ext cx="0" cy="52322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8504" y="5563673"/>
            <a:ext cx="689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unpacked lookup table size: 20K</a:t>
            </a:r>
          </a:p>
          <a:p>
            <a:r>
              <a:rPr lang="en-US" sz="2400" dirty="0"/>
              <a:t>The packed version: 10K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53268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0639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Experimental decoding time</a:t>
            </a:r>
            <a:endParaRPr lang="uk-UA" sz="32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33" y="1099543"/>
            <a:ext cx="8622285" cy="2526631"/>
          </a:xfrm>
          <a:prstGeom prst="rect">
            <a:avLst/>
          </a:prstGeom>
        </p:spPr>
      </p:pic>
      <p:graphicFrame>
        <p:nvGraphicFramePr>
          <p:cNvPr id="15" name="Діагра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454984"/>
              </p:ext>
            </p:extLst>
          </p:nvPr>
        </p:nvGraphicFramePr>
        <p:xfrm>
          <a:off x="357158" y="3803594"/>
          <a:ext cx="85725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7158" y="206398"/>
            <a:ext cx="8572560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Enlarging the dictionary</a:t>
            </a:r>
            <a:endParaRPr lang="uk-UA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660358"/>
            <a:ext cx="144757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  <a:p>
            <a:r>
              <a:rPr lang="en-US" sz="2400" dirty="0"/>
              <a:t>2</a:t>
            </a:r>
          </a:p>
          <a:p>
            <a:r>
              <a:rPr lang="en-US" sz="2400" dirty="0"/>
              <a:t>4</a:t>
            </a:r>
          </a:p>
          <a:p>
            <a:r>
              <a:rPr lang="en-US" sz="2400" dirty="0"/>
              <a:t>3</a:t>
            </a:r>
          </a:p>
          <a:p>
            <a:r>
              <a:rPr lang="en-US" sz="2400" dirty="0"/>
              <a:t>8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/>
              <a:t>6</a:t>
            </a:r>
          </a:p>
          <a:p>
            <a:r>
              <a:rPr lang="en-US" sz="2400" dirty="0"/>
              <a:t>16</a:t>
            </a:r>
          </a:p>
          <a:p>
            <a:r>
              <a:rPr lang="en-US" sz="2400" dirty="0"/>
              <a:t>9</a:t>
            </a:r>
          </a:p>
          <a:p>
            <a:r>
              <a:rPr lang="en-US" sz="2400" dirty="0"/>
              <a:t>10</a:t>
            </a:r>
          </a:p>
          <a:p>
            <a:r>
              <a:rPr lang="en-US" sz="2400" dirty="0"/>
              <a:t>12</a:t>
            </a:r>
          </a:p>
          <a:p>
            <a:r>
              <a:rPr lang="en-US" sz="2400" dirty="0"/>
              <a:t>13</a:t>
            </a:r>
          </a:p>
          <a:p>
            <a:r>
              <a:rPr lang="en-US" sz="2400" dirty="0"/>
              <a:t>7</a:t>
            </a:r>
            <a:endParaRPr lang="uk-U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438622" y="1660358"/>
            <a:ext cx="144757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110</a:t>
            </a:r>
          </a:p>
          <a:p>
            <a:r>
              <a:rPr lang="en-US" sz="2400" dirty="0"/>
              <a:t>0110</a:t>
            </a:r>
          </a:p>
          <a:p>
            <a:r>
              <a:rPr lang="en-US" sz="2400" dirty="0"/>
              <a:t>00110</a:t>
            </a:r>
          </a:p>
          <a:p>
            <a:r>
              <a:rPr lang="en-US" sz="2400" dirty="0"/>
              <a:t>10110</a:t>
            </a:r>
          </a:p>
          <a:p>
            <a:r>
              <a:rPr lang="en-US" sz="2400" dirty="0"/>
              <a:t>000110</a:t>
            </a:r>
          </a:p>
          <a:p>
            <a:r>
              <a:rPr lang="en-US" sz="2400" dirty="0"/>
              <a:t>010110</a:t>
            </a:r>
          </a:p>
          <a:p>
            <a:r>
              <a:rPr lang="en-US" sz="2400" dirty="0"/>
              <a:t>100110</a:t>
            </a:r>
          </a:p>
          <a:p>
            <a:r>
              <a:rPr lang="en-US" sz="2400" dirty="0"/>
              <a:t>0000110</a:t>
            </a:r>
          </a:p>
          <a:p>
            <a:r>
              <a:rPr lang="en-US" sz="2400" dirty="0"/>
              <a:t>0010110</a:t>
            </a:r>
          </a:p>
          <a:p>
            <a:r>
              <a:rPr lang="en-US" sz="2400" dirty="0"/>
              <a:t>0100110</a:t>
            </a:r>
          </a:p>
          <a:p>
            <a:r>
              <a:rPr lang="en-US" sz="2400" dirty="0"/>
              <a:t>1000110</a:t>
            </a:r>
          </a:p>
          <a:p>
            <a:r>
              <a:rPr lang="en-US" sz="2400" dirty="0"/>
              <a:t>1010110</a:t>
            </a:r>
          </a:p>
          <a:p>
            <a:r>
              <a:rPr lang="en-US" sz="2400" dirty="0"/>
              <a:t>1110110</a:t>
            </a:r>
            <a:endParaRPr lang="uk-UA" sz="2400" dirty="0"/>
          </a:p>
        </p:txBody>
      </p:sp>
      <p:grpSp>
        <p:nvGrpSpPr>
          <p:cNvPr id="43" name="Групувати 42"/>
          <p:cNvGrpSpPr/>
          <p:nvPr/>
        </p:nvGrpSpPr>
        <p:grpSpPr>
          <a:xfrm>
            <a:off x="1191129" y="1872916"/>
            <a:ext cx="866274" cy="4419595"/>
            <a:chOff x="84221" y="1355558"/>
            <a:chExt cx="866274" cy="4419595"/>
          </a:xfrm>
        </p:grpSpPr>
        <p:grpSp>
          <p:nvGrpSpPr>
            <p:cNvPr id="34" name="Групувати 33"/>
            <p:cNvGrpSpPr/>
            <p:nvPr/>
          </p:nvGrpSpPr>
          <p:grpSpPr>
            <a:xfrm>
              <a:off x="84221" y="1355558"/>
              <a:ext cx="854242" cy="1086849"/>
              <a:chOff x="84221" y="1355558"/>
              <a:chExt cx="854242" cy="1086849"/>
            </a:xfrm>
          </p:grpSpPr>
          <p:grpSp>
            <p:nvGrpSpPr>
              <p:cNvPr id="12" name="Групувати 11"/>
              <p:cNvGrpSpPr/>
              <p:nvPr/>
            </p:nvGrpSpPr>
            <p:grpSpPr>
              <a:xfrm>
                <a:off x="84221" y="1355558"/>
                <a:ext cx="854242" cy="348915"/>
                <a:chOff x="0" y="1371600"/>
                <a:chExt cx="854242" cy="348915"/>
              </a:xfrm>
            </p:grpSpPr>
            <p:cxnSp>
              <p:nvCxnSpPr>
                <p:cNvPr id="9" name="Пряма зі стрілкою 8"/>
                <p:cNvCxnSpPr/>
                <p:nvPr/>
              </p:nvCxnSpPr>
              <p:spPr>
                <a:xfrm>
                  <a:off x="0" y="1371600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 зі стрілкою 10"/>
                <p:cNvCxnSpPr/>
                <p:nvPr/>
              </p:nvCxnSpPr>
              <p:spPr>
                <a:xfrm>
                  <a:off x="0" y="1720515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увати 16"/>
              <p:cNvGrpSpPr/>
              <p:nvPr/>
            </p:nvGrpSpPr>
            <p:grpSpPr>
              <a:xfrm>
                <a:off x="84221" y="2093492"/>
                <a:ext cx="854242" cy="348915"/>
                <a:chOff x="0" y="1371600"/>
                <a:chExt cx="854242" cy="348915"/>
              </a:xfrm>
            </p:grpSpPr>
            <p:cxnSp>
              <p:nvCxnSpPr>
                <p:cNvPr id="18" name="Пряма зі стрілкою 17"/>
                <p:cNvCxnSpPr/>
                <p:nvPr/>
              </p:nvCxnSpPr>
              <p:spPr>
                <a:xfrm>
                  <a:off x="0" y="1371600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Пряма зі стрілкою 18"/>
                <p:cNvCxnSpPr/>
                <p:nvPr/>
              </p:nvCxnSpPr>
              <p:spPr>
                <a:xfrm>
                  <a:off x="0" y="1720515"/>
                  <a:ext cx="85424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7" name="Групувати 26"/>
            <p:cNvGrpSpPr/>
            <p:nvPr/>
          </p:nvGrpSpPr>
          <p:grpSpPr>
            <a:xfrm>
              <a:off x="96253" y="2835442"/>
              <a:ext cx="854242" cy="348915"/>
              <a:chOff x="0" y="1371600"/>
              <a:chExt cx="854242" cy="348915"/>
            </a:xfrm>
          </p:grpSpPr>
          <p:cxnSp>
            <p:nvCxnSpPr>
              <p:cNvPr id="28" name="Пряма зі стрілкою 27"/>
              <p:cNvCxnSpPr/>
              <p:nvPr/>
            </p:nvCxnSpPr>
            <p:spPr>
              <a:xfrm>
                <a:off x="0" y="1371600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 зі стрілкою 28"/>
              <p:cNvCxnSpPr/>
              <p:nvPr/>
            </p:nvCxnSpPr>
            <p:spPr>
              <a:xfrm>
                <a:off x="0" y="1720515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Групувати 29"/>
            <p:cNvGrpSpPr/>
            <p:nvPr/>
          </p:nvGrpSpPr>
          <p:grpSpPr>
            <a:xfrm>
              <a:off x="96253" y="3573376"/>
              <a:ext cx="854242" cy="348915"/>
              <a:chOff x="0" y="1371600"/>
              <a:chExt cx="854242" cy="348915"/>
            </a:xfrm>
          </p:grpSpPr>
          <p:cxnSp>
            <p:nvCxnSpPr>
              <p:cNvPr id="31" name="Пряма зі стрілкою 30"/>
              <p:cNvCxnSpPr/>
              <p:nvPr/>
            </p:nvCxnSpPr>
            <p:spPr>
              <a:xfrm>
                <a:off x="0" y="1371600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 зі стрілкою 31"/>
              <p:cNvCxnSpPr/>
              <p:nvPr/>
            </p:nvCxnSpPr>
            <p:spPr>
              <a:xfrm>
                <a:off x="0" y="1720515"/>
                <a:ext cx="85424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Пряма зі стрілкою 39"/>
            <p:cNvCxnSpPr/>
            <p:nvPr/>
          </p:nvCxnSpPr>
          <p:spPr>
            <a:xfrm>
              <a:off x="96253" y="4303294"/>
              <a:ext cx="85424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 зі стрілкою 40"/>
            <p:cNvCxnSpPr/>
            <p:nvPr/>
          </p:nvCxnSpPr>
          <p:spPr>
            <a:xfrm>
              <a:off x="96253" y="4652209"/>
              <a:ext cx="85424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 зі стрілкою 37"/>
            <p:cNvCxnSpPr/>
            <p:nvPr/>
          </p:nvCxnSpPr>
          <p:spPr>
            <a:xfrm>
              <a:off x="96253" y="5041228"/>
              <a:ext cx="85424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 зі стрілкою 38"/>
            <p:cNvCxnSpPr/>
            <p:nvPr/>
          </p:nvCxnSpPr>
          <p:spPr>
            <a:xfrm>
              <a:off x="96253" y="5390143"/>
              <a:ext cx="85424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 зі стрілкою 41"/>
            <p:cNvCxnSpPr/>
            <p:nvPr/>
          </p:nvCxnSpPr>
          <p:spPr>
            <a:xfrm>
              <a:off x="96253" y="5775153"/>
              <a:ext cx="85424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585760" y="1048524"/>
            <a:ext cx="2614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Example: code D</a:t>
            </a:r>
            <a:r>
              <a:rPr lang="en-US" sz="2400" b="1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uk-UA" sz="2400" b="1" baseline="-250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88006" y="1048524"/>
            <a:ext cx="1366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Decoding</a:t>
            </a:r>
            <a:endParaRPr lang="uk-UA" sz="2400" b="1" baseline="-250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89021" y="1660358"/>
            <a:ext cx="3164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codeword → </a:t>
            </a:r>
            <a:r>
              <a:rPr lang="en-US" sz="2400" dirty="0" err="1"/>
              <a:t>i</a:t>
            </a:r>
            <a:r>
              <a:rPr lang="en-US" sz="2400" dirty="0"/>
              <a:t> → Text[</a:t>
            </a:r>
            <a:r>
              <a:rPr lang="en-US" sz="2400" dirty="0" err="1"/>
              <a:t>i</a:t>
            </a:r>
            <a:r>
              <a:rPr lang="en-US" sz="2400" dirty="0"/>
              <a:t>] </a:t>
            </a:r>
            <a:endParaRPr lang="uk-UA" sz="2400" dirty="0"/>
          </a:p>
        </p:txBody>
      </p:sp>
      <p:sp>
        <p:nvSpPr>
          <p:cNvPr id="47" name="Прямокутник: округлені кути 46"/>
          <p:cNvSpPr/>
          <p:nvPr/>
        </p:nvSpPr>
        <p:spPr>
          <a:xfrm>
            <a:off x="4990233" y="2610850"/>
            <a:ext cx="3761883" cy="147988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smaller number ≠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shorter codeword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67034" y="4543929"/>
            <a:ext cx="3808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Enlarging the dictionary 4 times provides the compression rate 0.1% away from optimal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18740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86605" y="1547459"/>
            <a:ext cx="8761862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dirty="0">
                <a:solidFill>
                  <a:srgbClr val="0000FF"/>
                </a:solidFill>
              </a:rPr>
              <a:t>(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  <a:r>
              <a:rPr lang="en-US" sz="3200" dirty="0"/>
              <a:t> Adaptability. Varying delimiters we can adapt a</a:t>
            </a:r>
            <a:br>
              <a:rPr lang="en-US" sz="3200" dirty="0"/>
            </a:br>
            <a:r>
              <a:rPr lang="en-US" sz="3200" dirty="0"/>
              <a:t>    multi-delimiter code to a given source probability</a:t>
            </a:r>
            <a:br>
              <a:rPr lang="en-US" sz="3200" dirty="0"/>
            </a:br>
            <a:r>
              <a:rPr lang="en-US" sz="3200" dirty="0"/>
              <a:t>    distribution and an alphabet size.</a:t>
            </a:r>
          </a:p>
          <a:p>
            <a:pPr>
              <a:spcAft>
                <a:spcPts val="1800"/>
              </a:spcAft>
            </a:pPr>
            <a:r>
              <a:rPr lang="en-US" sz="3200" dirty="0">
                <a:solidFill>
                  <a:srgbClr val="0000FF"/>
                </a:solidFill>
              </a:rPr>
              <a:t>(ii)</a:t>
            </a:r>
            <a:r>
              <a:rPr lang="en-US" sz="3200" dirty="0"/>
              <a:t> The better compression rate for natural</a:t>
            </a:r>
            <a:br>
              <a:rPr lang="en-US" sz="3200" dirty="0"/>
            </a:br>
            <a:r>
              <a:rPr lang="en-US" sz="3200" dirty="0"/>
              <a:t>     language text compressing.</a:t>
            </a:r>
          </a:p>
          <a:p>
            <a:pPr>
              <a:spcAft>
                <a:spcPts val="1800"/>
              </a:spcAft>
            </a:pPr>
            <a:r>
              <a:rPr lang="en-US" sz="3200" dirty="0">
                <a:solidFill>
                  <a:srgbClr val="0000FF"/>
                </a:solidFill>
              </a:rPr>
              <a:t>(iii)</a:t>
            </a:r>
            <a:r>
              <a:rPr lang="en-US" sz="3200" dirty="0"/>
              <a:t> The faster byte aligned decoding method.</a:t>
            </a:r>
          </a:p>
          <a:p>
            <a:pPr>
              <a:spcAft>
                <a:spcPts val="1800"/>
              </a:spcAft>
            </a:pPr>
            <a:r>
              <a:rPr lang="en-US" sz="3200" dirty="0">
                <a:solidFill>
                  <a:srgbClr val="0000FF"/>
                </a:solidFill>
              </a:rPr>
              <a:t>(iv)</a:t>
            </a:r>
            <a:r>
              <a:rPr lang="en-US" sz="3200" dirty="0"/>
              <a:t> Instantaneous separation of codeword</a:t>
            </a:r>
            <a:br>
              <a:rPr lang="en-US" sz="3200" dirty="0"/>
            </a:br>
            <a:r>
              <a:rPr lang="en-US" sz="3200" dirty="0"/>
              <a:t>     allowing faster compressed search.</a:t>
            </a:r>
            <a:endParaRPr lang="uk-UA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5720" y="206398"/>
            <a:ext cx="8572560" cy="796908"/>
          </a:xfrm>
          <a:prstGeom prst="rect">
            <a:avLst/>
          </a:prstGeo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Conclusion: MD-codes features</a:t>
            </a:r>
            <a:br>
              <a:rPr lang="en-US" sz="3200" dirty="0"/>
            </a:br>
            <a:r>
              <a:rPr lang="en-US" sz="2400" dirty="0"/>
              <a:t>(vs Fibonacci codes)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493375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921169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Thank you!</a:t>
            </a:r>
            <a:endParaRPr lang="uk-UA" sz="6000" dirty="0"/>
          </a:p>
        </p:txBody>
      </p:sp>
      <p:sp>
        <p:nvSpPr>
          <p:cNvPr id="2" name="TextBox 1"/>
          <p:cNvSpPr txBox="1"/>
          <p:nvPr/>
        </p:nvSpPr>
        <p:spPr>
          <a:xfrm>
            <a:off x="6277970" y="5841241"/>
            <a:ext cx="2593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ihorza@gmail.com</a:t>
            </a:r>
            <a:endParaRPr lang="uk-UA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Key features: compression rate</a:t>
            </a:r>
            <a:endParaRPr lang="uk-UA" sz="3200" dirty="0"/>
          </a:p>
        </p:txBody>
      </p:sp>
      <p:pic>
        <p:nvPicPr>
          <p:cNvPr id="17409" name="Picture 1" descr="D:\Documents\Univ\Anisimov\Samsung\compression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2178" y="2718939"/>
            <a:ext cx="2247900" cy="20288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5459" y="1654450"/>
            <a:ext cx="50560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Arithmetic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Finite state entropy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>
                <a:solidFill>
                  <a:srgbClr val="0000FF"/>
                </a:solidFill>
              </a:rPr>
              <a:t>Huffman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/>
              <a:t> Multi-delimiter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/>
              <a:t> Fibonacci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/>
              <a:t>ETDC, SCDC</a:t>
            </a:r>
            <a:endParaRPr lang="uk-UA" sz="3200" dirty="0"/>
          </a:p>
        </p:txBody>
      </p:sp>
      <p:sp>
        <p:nvSpPr>
          <p:cNvPr id="6" name="Округлений прямокутник 5"/>
          <p:cNvSpPr/>
          <p:nvPr/>
        </p:nvSpPr>
        <p:spPr>
          <a:xfrm>
            <a:off x="361950" y="3981450"/>
            <a:ext cx="4181475" cy="23050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4667250" y="6038850"/>
            <a:ext cx="2475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codes with delimiters</a:t>
            </a:r>
            <a:endParaRPr lang="uk-UA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Key features: synchronization</a:t>
            </a:r>
            <a:endParaRPr lang="uk-U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73741" y="1255059"/>
            <a:ext cx="8157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Arithmetic, FSE and Huffman codes are not synchronizable</a:t>
            </a:r>
            <a:endParaRPr lang="uk-UA" sz="24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667422" y="2014818"/>
            <a:ext cx="7661238" cy="412376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74" name="Групувати 73"/>
          <p:cNvGrpSpPr/>
          <p:nvPr/>
        </p:nvGrpSpPr>
        <p:grpSpPr>
          <a:xfrm>
            <a:off x="2935942" y="2014818"/>
            <a:ext cx="5378761" cy="412379"/>
            <a:chOff x="2935942" y="2205318"/>
            <a:chExt cx="5378761" cy="412379"/>
          </a:xfrm>
        </p:grpSpPr>
        <p:grpSp>
          <p:nvGrpSpPr>
            <p:cNvPr id="39" name="Групувати 38"/>
            <p:cNvGrpSpPr/>
            <p:nvPr/>
          </p:nvGrpSpPr>
          <p:grpSpPr>
            <a:xfrm>
              <a:off x="2935942" y="2205318"/>
              <a:ext cx="3765132" cy="412378"/>
              <a:chOff x="2935942" y="3227669"/>
              <a:chExt cx="3765132" cy="412378"/>
            </a:xfrm>
          </p:grpSpPr>
          <p:cxnSp>
            <p:nvCxnSpPr>
              <p:cNvPr id="7" name="Пряма сполучна лінія 6"/>
              <p:cNvCxnSpPr/>
              <p:nvPr/>
            </p:nvCxnSpPr>
            <p:spPr>
              <a:xfrm rot="5400000" flipH="1" flipV="1">
                <a:off x="2796989" y="336662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 сполучна лінія 7"/>
              <p:cNvCxnSpPr/>
              <p:nvPr/>
            </p:nvCxnSpPr>
            <p:spPr>
              <a:xfrm rot="16200000" flipV="1">
                <a:off x="2931458" y="336662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 сполучна лінія 8"/>
              <p:cNvCxnSpPr/>
              <p:nvPr/>
            </p:nvCxnSpPr>
            <p:spPr>
              <a:xfrm rot="5400000" flipH="1" flipV="1">
                <a:off x="3065927" y="336662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 сполучна лінія 9"/>
              <p:cNvCxnSpPr/>
              <p:nvPr/>
            </p:nvCxnSpPr>
            <p:spPr>
              <a:xfrm rot="16200000" flipV="1">
                <a:off x="3200396" y="336662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 сполучна лінія 10"/>
              <p:cNvCxnSpPr/>
              <p:nvPr/>
            </p:nvCxnSpPr>
            <p:spPr>
              <a:xfrm rot="5400000" flipH="1" flipV="1">
                <a:off x="3334865" y="3366622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 сполучна лінія 11"/>
              <p:cNvCxnSpPr/>
              <p:nvPr/>
            </p:nvCxnSpPr>
            <p:spPr>
              <a:xfrm rot="16200000" flipV="1">
                <a:off x="3469334" y="3366622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 сполучна лінія 12"/>
              <p:cNvCxnSpPr/>
              <p:nvPr/>
            </p:nvCxnSpPr>
            <p:spPr>
              <a:xfrm rot="5400000" flipH="1" flipV="1">
                <a:off x="3603803" y="3366622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 сполучна лінія 13"/>
              <p:cNvCxnSpPr/>
              <p:nvPr/>
            </p:nvCxnSpPr>
            <p:spPr>
              <a:xfrm rot="16200000" flipV="1">
                <a:off x="3738272" y="3366622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 сполучна лінія 14"/>
              <p:cNvCxnSpPr/>
              <p:nvPr/>
            </p:nvCxnSpPr>
            <p:spPr>
              <a:xfrm rot="5400000" flipH="1" flipV="1">
                <a:off x="3603803" y="336662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 сполучна лінія 15"/>
              <p:cNvCxnSpPr/>
              <p:nvPr/>
            </p:nvCxnSpPr>
            <p:spPr>
              <a:xfrm rot="16200000" flipV="1">
                <a:off x="3738272" y="336662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 сполучна лінія 16"/>
              <p:cNvCxnSpPr/>
              <p:nvPr/>
            </p:nvCxnSpPr>
            <p:spPr>
              <a:xfrm rot="5400000" flipH="1" flipV="1">
                <a:off x="3872741" y="336662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 сполучна лінія 17"/>
              <p:cNvCxnSpPr/>
              <p:nvPr/>
            </p:nvCxnSpPr>
            <p:spPr>
              <a:xfrm rot="16200000" flipV="1">
                <a:off x="4007210" y="336662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 сполучна лінія 18"/>
              <p:cNvCxnSpPr/>
              <p:nvPr/>
            </p:nvCxnSpPr>
            <p:spPr>
              <a:xfrm rot="5400000" flipH="1" flipV="1">
                <a:off x="4141679" y="3366622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 сполучна лінія 19"/>
              <p:cNvCxnSpPr/>
              <p:nvPr/>
            </p:nvCxnSpPr>
            <p:spPr>
              <a:xfrm rot="16200000" flipV="1">
                <a:off x="4276148" y="3366622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 сполучна лінія 20"/>
              <p:cNvCxnSpPr/>
              <p:nvPr/>
            </p:nvCxnSpPr>
            <p:spPr>
              <a:xfrm rot="5400000" flipH="1" flipV="1">
                <a:off x="4410617" y="3366622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 сполучна лінія 21"/>
              <p:cNvCxnSpPr/>
              <p:nvPr/>
            </p:nvCxnSpPr>
            <p:spPr>
              <a:xfrm rot="16200000" flipV="1">
                <a:off x="4545086" y="3366622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 сполучна лінія 22"/>
              <p:cNvCxnSpPr/>
              <p:nvPr/>
            </p:nvCxnSpPr>
            <p:spPr>
              <a:xfrm rot="5400000" flipH="1" flipV="1">
                <a:off x="4679555" y="3366625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 сполучна лінія 23"/>
              <p:cNvCxnSpPr/>
              <p:nvPr/>
            </p:nvCxnSpPr>
            <p:spPr>
              <a:xfrm rot="16200000" flipV="1">
                <a:off x="4814024" y="3366625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 сполучна лінія 24"/>
              <p:cNvCxnSpPr/>
              <p:nvPr/>
            </p:nvCxnSpPr>
            <p:spPr>
              <a:xfrm rot="5400000" flipH="1" flipV="1">
                <a:off x="4948493" y="3366625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 сполучна лінія 25"/>
              <p:cNvCxnSpPr/>
              <p:nvPr/>
            </p:nvCxnSpPr>
            <p:spPr>
              <a:xfrm rot="16200000" flipV="1">
                <a:off x="5082962" y="3366625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 сполучна лінія 26"/>
              <p:cNvCxnSpPr/>
              <p:nvPr/>
            </p:nvCxnSpPr>
            <p:spPr>
              <a:xfrm rot="5400000" flipH="1" flipV="1">
                <a:off x="5217431" y="336662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 сполучна лінія 27"/>
              <p:cNvCxnSpPr/>
              <p:nvPr/>
            </p:nvCxnSpPr>
            <p:spPr>
              <a:xfrm rot="16200000" flipV="1">
                <a:off x="5351900" y="336662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 сполучна лінія 28"/>
              <p:cNvCxnSpPr/>
              <p:nvPr/>
            </p:nvCxnSpPr>
            <p:spPr>
              <a:xfrm rot="5400000" flipH="1" flipV="1">
                <a:off x="5486369" y="336662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 сполучна лінія 29"/>
              <p:cNvCxnSpPr/>
              <p:nvPr/>
            </p:nvCxnSpPr>
            <p:spPr>
              <a:xfrm rot="16200000" flipV="1">
                <a:off x="5620838" y="336662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 сполучна лінія 30"/>
              <p:cNvCxnSpPr/>
              <p:nvPr/>
            </p:nvCxnSpPr>
            <p:spPr>
              <a:xfrm rot="5400000" flipH="1" flipV="1">
                <a:off x="5486369" y="3366625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 сполучна лінія 31"/>
              <p:cNvCxnSpPr/>
              <p:nvPr/>
            </p:nvCxnSpPr>
            <p:spPr>
              <a:xfrm rot="16200000" flipV="1">
                <a:off x="5620838" y="3366625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 сполучна лінія 32"/>
              <p:cNvCxnSpPr/>
              <p:nvPr/>
            </p:nvCxnSpPr>
            <p:spPr>
              <a:xfrm rot="5400000" flipH="1" flipV="1">
                <a:off x="5755307" y="3366625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 сполучна лінія 33"/>
              <p:cNvCxnSpPr/>
              <p:nvPr/>
            </p:nvCxnSpPr>
            <p:spPr>
              <a:xfrm rot="16200000" flipV="1">
                <a:off x="5889776" y="3366625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 сполучна лінія 34"/>
              <p:cNvCxnSpPr/>
              <p:nvPr/>
            </p:nvCxnSpPr>
            <p:spPr>
              <a:xfrm rot="5400000" flipH="1" flipV="1">
                <a:off x="6024245" y="336662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 сполучна лінія 35"/>
              <p:cNvCxnSpPr/>
              <p:nvPr/>
            </p:nvCxnSpPr>
            <p:spPr>
              <a:xfrm rot="16200000" flipV="1">
                <a:off x="6158714" y="336662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 сполучна лінія 36"/>
              <p:cNvCxnSpPr/>
              <p:nvPr/>
            </p:nvCxnSpPr>
            <p:spPr>
              <a:xfrm rot="5400000" flipH="1" flipV="1">
                <a:off x="6293183" y="336662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 сполучна лінія 37"/>
              <p:cNvCxnSpPr/>
              <p:nvPr/>
            </p:nvCxnSpPr>
            <p:spPr>
              <a:xfrm rot="16200000" flipV="1">
                <a:off x="6427652" y="336662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Групувати 72"/>
            <p:cNvGrpSpPr/>
            <p:nvPr/>
          </p:nvGrpSpPr>
          <p:grpSpPr>
            <a:xfrm>
              <a:off x="6701075" y="2205321"/>
              <a:ext cx="1613628" cy="412376"/>
              <a:chOff x="5087447" y="3363560"/>
              <a:chExt cx="1613628" cy="412376"/>
            </a:xfrm>
          </p:grpSpPr>
          <p:cxnSp>
            <p:nvCxnSpPr>
              <p:cNvPr id="59" name="Пряма сполучна лінія 58"/>
              <p:cNvCxnSpPr/>
              <p:nvPr/>
            </p:nvCxnSpPr>
            <p:spPr>
              <a:xfrm rot="5400000" flipH="1" flipV="1">
                <a:off x="4948494" y="350251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 сполучна лінія 59"/>
              <p:cNvCxnSpPr/>
              <p:nvPr/>
            </p:nvCxnSpPr>
            <p:spPr>
              <a:xfrm rot="16200000" flipV="1">
                <a:off x="5082963" y="350251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 сполучна лінія 60"/>
              <p:cNvCxnSpPr/>
              <p:nvPr/>
            </p:nvCxnSpPr>
            <p:spPr>
              <a:xfrm rot="5400000" flipH="1" flipV="1">
                <a:off x="5217432" y="350251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 сполучна лінія 61"/>
              <p:cNvCxnSpPr/>
              <p:nvPr/>
            </p:nvCxnSpPr>
            <p:spPr>
              <a:xfrm rot="16200000" flipV="1">
                <a:off x="5351901" y="350251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 сполучна лінія 62"/>
              <p:cNvCxnSpPr/>
              <p:nvPr/>
            </p:nvCxnSpPr>
            <p:spPr>
              <a:xfrm rot="5400000" flipH="1" flipV="1">
                <a:off x="5486370" y="350251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 сполучна лінія 63"/>
              <p:cNvCxnSpPr/>
              <p:nvPr/>
            </p:nvCxnSpPr>
            <p:spPr>
              <a:xfrm rot="16200000" flipV="1">
                <a:off x="5620839" y="350251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 сполучна лінія 64"/>
              <p:cNvCxnSpPr/>
              <p:nvPr/>
            </p:nvCxnSpPr>
            <p:spPr>
              <a:xfrm rot="5400000" flipH="1" flipV="1">
                <a:off x="5486370" y="350251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 сполучна лінія 65"/>
              <p:cNvCxnSpPr/>
              <p:nvPr/>
            </p:nvCxnSpPr>
            <p:spPr>
              <a:xfrm rot="16200000" flipV="1">
                <a:off x="5620839" y="350251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 сполучна лінія 66"/>
              <p:cNvCxnSpPr/>
              <p:nvPr/>
            </p:nvCxnSpPr>
            <p:spPr>
              <a:xfrm rot="5400000" flipH="1" flipV="1">
                <a:off x="5755308" y="350251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 сполучна лінія 67"/>
              <p:cNvCxnSpPr/>
              <p:nvPr/>
            </p:nvCxnSpPr>
            <p:spPr>
              <a:xfrm rot="16200000" flipV="1">
                <a:off x="5889777" y="3502514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 сполучна лінія 68"/>
              <p:cNvCxnSpPr/>
              <p:nvPr/>
            </p:nvCxnSpPr>
            <p:spPr>
              <a:xfrm rot="5400000" flipH="1" flipV="1">
                <a:off x="6024246" y="350251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 сполучна лінія 69"/>
              <p:cNvCxnSpPr/>
              <p:nvPr/>
            </p:nvCxnSpPr>
            <p:spPr>
              <a:xfrm rot="16200000" flipV="1">
                <a:off x="6158715" y="350251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 сполучна лінія 70"/>
              <p:cNvCxnSpPr/>
              <p:nvPr/>
            </p:nvCxnSpPr>
            <p:spPr>
              <a:xfrm rot="5400000" flipH="1" flipV="1">
                <a:off x="6293184" y="350251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 сполучна лінія 71"/>
              <p:cNvCxnSpPr/>
              <p:nvPr/>
            </p:nvCxnSpPr>
            <p:spPr>
              <a:xfrm rot="16200000" flipV="1">
                <a:off x="6427653" y="3502513"/>
                <a:ext cx="412375" cy="134469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7" name="Групувати 76"/>
          <p:cNvGrpSpPr/>
          <p:nvPr/>
        </p:nvGrpSpPr>
        <p:grpSpPr>
          <a:xfrm>
            <a:off x="2598420" y="2438400"/>
            <a:ext cx="1333500" cy="536972"/>
            <a:chOff x="2598420" y="2628900"/>
            <a:chExt cx="1333500" cy="536972"/>
          </a:xfrm>
        </p:grpSpPr>
        <p:sp>
          <p:nvSpPr>
            <p:cNvPr id="75" name="Рівнобедрений трикутник 74"/>
            <p:cNvSpPr/>
            <p:nvPr/>
          </p:nvSpPr>
          <p:spPr>
            <a:xfrm>
              <a:off x="2811780" y="2628900"/>
              <a:ext cx="236220" cy="20363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598420" y="2796540"/>
              <a:ext cx="133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Error</a:t>
              </a:r>
              <a:endParaRPr lang="uk-UA" dirty="0">
                <a:solidFill>
                  <a:srgbClr val="FF0000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1361" y="3358179"/>
            <a:ext cx="8157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Tagged Huffman codes, ETDC-codes, SCDC-codes, Fibonacci and multi-delimiter codes contain the synchronization marks</a:t>
            </a:r>
            <a:endParaRPr lang="uk-UA" sz="2400" dirty="0"/>
          </a:p>
        </p:txBody>
      </p:sp>
      <p:sp>
        <p:nvSpPr>
          <p:cNvPr id="79" name="Прямокутник 78"/>
          <p:cNvSpPr/>
          <p:nvPr/>
        </p:nvSpPr>
        <p:spPr>
          <a:xfrm>
            <a:off x="667422" y="4818978"/>
            <a:ext cx="7661238" cy="412376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5" name="Групувати 4"/>
          <p:cNvGrpSpPr/>
          <p:nvPr/>
        </p:nvGrpSpPr>
        <p:grpSpPr>
          <a:xfrm>
            <a:off x="2929175" y="4826601"/>
            <a:ext cx="806814" cy="412376"/>
            <a:chOff x="2929175" y="4826601"/>
            <a:chExt cx="806814" cy="412376"/>
          </a:xfrm>
        </p:grpSpPr>
        <p:cxnSp>
          <p:nvCxnSpPr>
            <p:cNvPr id="83" name="Пряма сполучна лінія 82"/>
            <p:cNvCxnSpPr/>
            <p:nvPr/>
          </p:nvCxnSpPr>
          <p:spPr>
            <a:xfrm rot="5400000" flipH="1" flipV="1">
              <a:off x="2790222" y="4965555"/>
              <a:ext cx="412375" cy="13446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 сполучна лінія 83"/>
            <p:cNvCxnSpPr/>
            <p:nvPr/>
          </p:nvCxnSpPr>
          <p:spPr>
            <a:xfrm rot="16200000" flipV="1">
              <a:off x="2924691" y="4965555"/>
              <a:ext cx="412375" cy="13446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 сполучна лінія 84"/>
            <p:cNvCxnSpPr/>
            <p:nvPr/>
          </p:nvCxnSpPr>
          <p:spPr>
            <a:xfrm rot="5400000" flipH="1" flipV="1">
              <a:off x="3059160" y="4965554"/>
              <a:ext cx="412375" cy="13446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 сполучна лінія 85"/>
            <p:cNvCxnSpPr/>
            <p:nvPr/>
          </p:nvCxnSpPr>
          <p:spPr>
            <a:xfrm rot="16200000" flipV="1">
              <a:off x="3193629" y="4965554"/>
              <a:ext cx="412375" cy="13446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 сполучна лінія 86"/>
            <p:cNvCxnSpPr/>
            <p:nvPr/>
          </p:nvCxnSpPr>
          <p:spPr>
            <a:xfrm rot="5400000" flipH="1" flipV="1">
              <a:off x="3328098" y="4965554"/>
              <a:ext cx="412375" cy="13446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 сполучна лінія 87"/>
            <p:cNvCxnSpPr/>
            <p:nvPr/>
          </p:nvCxnSpPr>
          <p:spPr>
            <a:xfrm rot="16200000" flipV="1">
              <a:off x="3462567" y="4965554"/>
              <a:ext cx="412375" cy="13446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 сполучна лінія 88"/>
            <p:cNvCxnSpPr/>
            <p:nvPr/>
          </p:nvCxnSpPr>
          <p:spPr>
            <a:xfrm rot="5400000" flipH="1" flipV="1">
              <a:off x="3328098" y="4965555"/>
              <a:ext cx="412375" cy="13446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 сполучна лінія 89"/>
            <p:cNvCxnSpPr/>
            <p:nvPr/>
          </p:nvCxnSpPr>
          <p:spPr>
            <a:xfrm rot="16200000" flipV="1">
              <a:off x="3462567" y="4965555"/>
              <a:ext cx="412375" cy="13446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Групувати 128"/>
          <p:cNvGrpSpPr/>
          <p:nvPr/>
        </p:nvGrpSpPr>
        <p:grpSpPr>
          <a:xfrm>
            <a:off x="2598420" y="5242560"/>
            <a:ext cx="1333500" cy="536972"/>
            <a:chOff x="2598420" y="2628900"/>
            <a:chExt cx="1333500" cy="536972"/>
          </a:xfrm>
        </p:grpSpPr>
        <p:sp>
          <p:nvSpPr>
            <p:cNvPr id="130" name="Рівнобедрений трикутник 129"/>
            <p:cNvSpPr/>
            <p:nvPr/>
          </p:nvSpPr>
          <p:spPr>
            <a:xfrm>
              <a:off x="2811780" y="2628900"/>
              <a:ext cx="236220" cy="203638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598420" y="2796540"/>
              <a:ext cx="133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Error</a:t>
              </a:r>
              <a:endParaRPr lang="uk-UA" dirty="0">
                <a:solidFill>
                  <a:srgbClr val="FF0000"/>
                </a:solidFill>
              </a:endParaRPr>
            </a:p>
          </p:txBody>
        </p:sp>
      </p:grpSp>
      <p:sp>
        <p:nvSpPr>
          <p:cNvPr id="132" name="Прямокутник 131"/>
          <p:cNvSpPr/>
          <p:nvPr/>
        </p:nvSpPr>
        <p:spPr>
          <a:xfrm>
            <a:off x="1607820" y="4815840"/>
            <a:ext cx="99060" cy="411480"/>
          </a:xfrm>
          <a:prstGeom prst="rect">
            <a:avLst/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3" name="Прямокутник 132"/>
          <p:cNvSpPr/>
          <p:nvPr/>
        </p:nvSpPr>
        <p:spPr>
          <a:xfrm>
            <a:off x="3741420" y="4815840"/>
            <a:ext cx="99060" cy="411480"/>
          </a:xfrm>
          <a:prstGeom prst="rect">
            <a:avLst/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5" name="Прямокутник 134"/>
          <p:cNvSpPr/>
          <p:nvPr/>
        </p:nvSpPr>
        <p:spPr>
          <a:xfrm>
            <a:off x="5958840" y="4815840"/>
            <a:ext cx="99060" cy="411480"/>
          </a:xfrm>
          <a:prstGeom prst="rect">
            <a:avLst/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Key features: synchronization</a:t>
            </a:r>
            <a:endParaRPr lang="uk-U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73741" y="1255059"/>
            <a:ext cx="815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Bit inversions</a:t>
            </a:r>
            <a:endParaRPr lang="uk-UA" sz="28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667422" y="2014818"/>
            <a:ext cx="4524936" cy="412376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8" name="TextBox 77"/>
          <p:cNvSpPr txBox="1"/>
          <p:nvPr/>
        </p:nvSpPr>
        <p:spPr>
          <a:xfrm>
            <a:off x="573741" y="3581524"/>
            <a:ext cx="3990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Bit insertions or deletions</a:t>
            </a:r>
            <a:endParaRPr lang="uk-UA" sz="2800" dirty="0"/>
          </a:p>
        </p:txBody>
      </p:sp>
      <p:sp>
        <p:nvSpPr>
          <p:cNvPr id="79" name="Прямокутник 78"/>
          <p:cNvSpPr/>
          <p:nvPr/>
        </p:nvSpPr>
        <p:spPr>
          <a:xfrm>
            <a:off x="573741" y="4419470"/>
            <a:ext cx="2144358" cy="412376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0" name="Рівнобедрений трикутник 129"/>
          <p:cNvSpPr/>
          <p:nvPr/>
        </p:nvSpPr>
        <p:spPr>
          <a:xfrm>
            <a:off x="2718099" y="4843052"/>
            <a:ext cx="236220" cy="203638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кутник 4"/>
          <p:cNvSpPr/>
          <p:nvPr/>
        </p:nvSpPr>
        <p:spPr>
          <a:xfrm>
            <a:off x="2203268" y="2014818"/>
            <a:ext cx="239486" cy="412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0" name="Прямокутник 79"/>
          <p:cNvSpPr/>
          <p:nvPr/>
        </p:nvSpPr>
        <p:spPr>
          <a:xfrm>
            <a:off x="2954319" y="4419470"/>
            <a:ext cx="2144358" cy="412376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кутник 5"/>
          <p:cNvSpPr/>
          <p:nvPr/>
        </p:nvSpPr>
        <p:spPr>
          <a:xfrm>
            <a:off x="2718099" y="4419470"/>
            <a:ext cx="236220" cy="412376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1" name="Прямокутник 80"/>
          <p:cNvSpPr/>
          <p:nvPr/>
        </p:nvSpPr>
        <p:spPr>
          <a:xfrm>
            <a:off x="573741" y="5461299"/>
            <a:ext cx="2144358" cy="412376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2" name="Рівнобедрений трикутник 81"/>
          <p:cNvSpPr/>
          <p:nvPr/>
        </p:nvSpPr>
        <p:spPr>
          <a:xfrm flipV="1">
            <a:off x="2718099" y="6002448"/>
            <a:ext cx="236220" cy="203638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1" name="Прямокутник 90"/>
          <p:cNvSpPr/>
          <p:nvPr/>
        </p:nvSpPr>
        <p:spPr>
          <a:xfrm>
            <a:off x="2954319" y="5461299"/>
            <a:ext cx="2144358" cy="412376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2" name="Прямокутник 91"/>
          <p:cNvSpPr/>
          <p:nvPr/>
        </p:nvSpPr>
        <p:spPr>
          <a:xfrm>
            <a:off x="2718099" y="5461299"/>
            <a:ext cx="236220" cy="412376"/>
          </a:xfrm>
          <a:prstGeom prst="rect">
            <a:avLst/>
          </a:prstGeom>
          <a:solidFill>
            <a:srgbClr val="FFFF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1" name="Пряма сполучна лінія 40"/>
          <p:cNvCxnSpPr/>
          <p:nvPr/>
        </p:nvCxnSpPr>
        <p:spPr>
          <a:xfrm>
            <a:off x="2718099" y="5461299"/>
            <a:ext cx="236220" cy="41237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 сполучна лінія 92"/>
          <p:cNvCxnSpPr/>
          <p:nvPr/>
        </p:nvCxnSpPr>
        <p:spPr>
          <a:xfrm flipH="1">
            <a:off x="2718099" y="5469955"/>
            <a:ext cx="236220" cy="41237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49564" y="1713260"/>
            <a:ext cx="3182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T-Huffman, ETDC,SCDC</a:t>
            </a:r>
            <a:endParaRPr lang="uk-UA" sz="2000" dirty="0"/>
          </a:p>
        </p:txBody>
      </p:sp>
      <p:sp>
        <p:nvSpPr>
          <p:cNvPr id="94" name="TextBox 93"/>
          <p:cNvSpPr txBox="1"/>
          <p:nvPr/>
        </p:nvSpPr>
        <p:spPr>
          <a:xfrm>
            <a:off x="5549564" y="2236480"/>
            <a:ext cx="3182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Fibonacci, Multi-delimiter</a:t>
            </a:r>
            <a:endParaRPr lang="uk-UA" sz="2000" dirty="0"/>
          </a:p>
        </p:txBody>
      </p:sp>
      <p:sp>
        <p:nvSpPr>
          <p:cNvPr id="43" name="Прямокутник 42"/>
          <p:cNvSpPr/>
          <p:nvPr/>
        </p:nvSpPr>
        <p:spPr>
          <a:xfrm>
            <a:off x="8534301" y="1559376"/>
            <a:ext cx="439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40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549563" y="4738024"/>
            <a:ext cx="3182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T-Huffman, ETDC,SCDC</a:t>
            </a:r>
            <a:endParaRPr lang="uk-UA" sz="2000" dirty="0"/>
          </a:p>
        </p:txBody>
      </p:sp>
      <p:sp>
        <p:nvSpPr>
          <p:cNvPr id="97" name="TextBox 96"/>
          <p:cNvSpPr txBox="1"/>
          <p:nvPr/>
        </p:nvSpPr>
        <p:spPr>
          <a:xfrm>
            <a:off x="5549563" y="5261244"/>
            <a:ext cx="3182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Fibonacci, Multi-delimiter</a:t>
            </a:r>
            <a:endParaRPr lang="uk-UA" sz="2000" dirty="0"/>
          </a:p>
        </p:txBody>
      </p:sp>
      <p:sp>
        <p:nvSpPr>
          <p:cNvPr id="98" name="Прямокутник 97"/>
          <p:cNvSpPr/>
          <p:nvPr/>
        </p:nvSpPr>
        <p:spPr>
          <a:xfrm>
            <a:off x="8518939" y="5071737"/>
            <a:ext cx="439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40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9" name="Прямокутник 98"/>
          <p:cNvSpPr/>
          <p:nvPr/>
        </p:nvSpPr>
        <p:spPr>
          <a:xfrm>
            <a:off x="8518939" y="4553358"/>
            <a:ext cx="439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endParaRPr lang="uk-U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0" name="Прямокутник 99"/>
          <p:cNvSpPr/>
          <p:nvPr/>
        </p:nvSpPr>
        <p:spPr>
          <a:xfrm>
            <a:off x="8534301" y="2067207"/>
            <a:ext cx="439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40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199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Key features: search in compressed file</a:t>
            </a:r>
            <a:endParaRPr lang="uk-UA" sz="3200" dirty="0"/>
          </a:p>
        </p:txBody>
      </p:sp>
      <p:pic>
        <p:nvPicPr>
          <p:cNvPr id="3" name="Рисунок 2" descr="spide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19311">
            <a:off x="1039818" y="1347180"/>
            <a:ext cx="930211" cy="52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2440" y="211836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efficient</a:t>
            </a:r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>
            <a:off x="1074420" y="2101334"/>
            <a:ext cx="7345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pc="-400" dirty="0"/>
              <a:t>We have developed a new class of variable length prefix codes, so called (; k)-codes, which can be used for efficient data compression.</a:t>
            </a:r>
            <a:endParaRPr lang="uk-UA" spc="-400" dirty="0"/>
          </a:p>
        </p:txBody>
      </p:sp>
      <p:sp>
        <p:nvSpPr>
          <p:cNvPr id="8" name="TextBox 7"/>
          <p:cNvSpPr txBox="1"/>
          <p:nvPr/>
        </p:nvSpPr>
        <p:spPr>
          <a:xfrm>
            <a:off x="967740" y="3566160"/>
            <a:ext cx="8275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Huffman, arithmetic, FSE</a:t>
            </a:r>
            <a:endParaRPr lang="uk-UA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60120" y="4739640"/>
            <a:ext cx="8275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ETDC, SCDC, Fibonacci, multi-delimiter</a:t>
            </a:r>
            <a:endParaRPr lang="uk-UA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0" y="3611880"/>
            <a:ext cx="128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–</a:t>
            </a:r>
            <a:endParaRPr lang="uk-UA" sz="32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4754880"/>
            <a:ext cx="128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+</a:t>
            </a:r>
            <a:endParaRPr lang="uk-UA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77521E-8 L 0.71215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215 0.00162 L 0.35382 0.0016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64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4477E-6 L -3.33333E-6 -0.0490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Key features: encoding/decoding speed</a:t>
            </a:r>
            <a:endParaRPr lang="uk-UA" sz="3200" dirty="0"/>
          </a:p>
        </p:txBody>
      </p:sp>
      <p:pic>
        <p:nvPicPr>
          <p:cNvPr id="3" name="Рисунок 2" descr="gepard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1910" y="1412240"/>
            <a:ext cx="3289300" cy="2463800"/>
          </a:xfrm>
          <a:prstGeom prst="rect">
            <a:avLst/>
          </a:prstGeom>
        </p:spPr>
      </p:pic>
      <p:pic>
        <p:nvPicPr>
          <p:cNvPr id="4" name="Рисунок 3" descr="snai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4992" y="3906202"/>
            <a:ext cx="2619375" cy="1743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0040" y="1828800"/>
            <a:ext cx="4541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The byte-by-byte algorithms for ETDC and SCDC codes.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>
                <a:solidFill>
                  <a:srgbClr val="0000FF"/>
                </a:solidFill>
              </a:rPr>
              <a:t>Byte decoding algorithms for multi-delimiter codes.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400" dirty="0">
                <a:solidFill>
                  <a:srgbClr val="006600"/>
                </a:solidFill>
              </a:rPr>
              <a:t>Byte decoding algorithms for Fibonacci codes.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/>
              <a:t>Huffman and FSE codes.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/>
              <a:t>Arithmetic codes.</a:t>
            </a:r>
            <a:endParaRPr lang="uk-UA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увати 28"/>
          <p:cNvGrpSpPr/>
          <p:nvPr/>
        </p:nvGrpSpPr>
        <p:grpSpPr>
          <a:xfrm>
            <a:off x="667074" y="2644943"/>
            <a:ext cx="8707163" cy="2317917"/>
            <a:chOff x="362274" y="1875687"/>
            <a:chExt cx="8707163" cy="2317917"/>
          </a:xfrm>
        </p:grpSpPr>
        <p:grpSp>
          <p:nvGrpSpPr>
            <p:cNvPr id="25" name="Групувати 24"/>
            <p:cNvGrpSpPr/>
            <p:nvPr/>
          </p:nvGrpSpPr>
          <p:grpSpPr>
            <a:xfrm>
              <a:off x="362274" y="2493520"/>
              <a:ext cx="3211868" cy="1209375"/>
              <a:chOff x="362274" y="2493520"/>
              <a:chExt cx="3211868" cy="1209375"/>
            </a:xfrm>
          </p:grpSpPr>
          <p:sp>
            <p:nvSpPr>
              <p:cNvPr id="13" name="Дуга 12"/>
              <p:cNvSpPr/>
              <p:nvPr/>
            </p:nvSpPr>
            <p:spPr>
              <a:xfrm rot="12566121" flipH="1">
                <a:off x="2527947" y="2823297"/>
                <a:ext cx="1046195" cy="755457"/>
              </a:xfrm>
              <a:prstGeom prst="arc">
                <a:avLst>
                  <a:gd name="adj1" fmla="val 11523483"/>
                  <a:gd name="adj2" fmla="val 19926994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1" name="Дуга 10"/>
              <p:cNvSpPr/>
              <p:nvPr/>
            </p:nvSpPr>
            <p:spPr>
              <a:xfrm rot="9033879">
                <a:off x="362274" y="2947438"/>
                <a:ext cx="1046195" cy="755457"/>
              </a:xfrm>
              <a:prstGeom prst="arc">
                <a:avLst>
                  <a:gd name="adj1" fmla="val 11384208"/>
                  <a:gd name="adj2" fmla="val 19926994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2" name="Дуга 11"/>
              <p:cNvSpPr/>
              <p:nvPr/>
            </p:nvSpPr>
            <p:spPr>
              <a:xfrm rot="9033879" flipH="1" flipV="1">
                <a:off x="1365724" y="2493520"/>
                <a:ext cx="1202508" cy="1089376"/>
              </a:xfrm>
              <a:prstGeom prst="arc">
                <a:avLst>
                  <a:gd name="adj1" fmla="val 11853049"/>
                  <a:gd name="adj2" fmla="val 1929482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17" name="Дуга 16"/>
            <p:cNvSpPr/>
            <p:nvPr/>
          </p:nvSpPr>
          <p:spPr>
            <a:xfrm rot="8972188">
              <a:off x="4790426" y="1875687"/>
              <a:ext cx="1603153" cy="1778771"/>
            </a:xfrm>
            <a:prstGeom prst="arc">
              <a:avLst>
                <a:gd name="adj1" fmla="val 12376230"/>
                <a:gd name="adj2" fmla="val 18668502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26" name="Групувати 25"/>
            <p:cNvGrpSpPr/>
            <p:nvPr/>
          </p:nvGrpSpPr>
          <p:grpSpPr>
            <a:xfrm>
              <a:off x="5154095" y="2027633"/>
              <a:ext cx="3915342" cy="2165971"/>
              <a:chOff x="5154095" y="2027633"/>
              <a:chExt cx="3915342" cy="2165971"/>
            </a:xfrm>
          </p:grpSpPr>
          <p:sp>
            <p:nvSpPr>
              <p:cNvPr id="16" name="Дуга 15"/>
              <p:cNvSpPr/>
              <p:nvPr/>
            </p:nvSpPr>
            <p:spPr>
              <a:xfrm rot="12566121" flipH="1">
                <a:off x="7302676" y="2728213"/>
                <a:ext cx="1046195" cy="755457"/>
              </a:xfrm>
              <a:prstGeom prst="arc">
                <a:avLst>
                  <a:gd name="adj1" fmla="val 12205139"/>
                  <a:gd name="adj2" fmla="val 19926994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8" name="Дуга 17"/>
              <p:cNvSpPr/>
              <p:nvPr/>
            </p:nvSpPr>
            <p:spPr>
              <a:xfrm rot="9527623" flipH="1" flipV="1">
                <a:off x="6493674" y="2158924"/>
                <a:ext cx="809210" cy="1736869"/>
              </a:xfrm>
              <a:prstGeom prst="arc">
                <a:avLst>
                  <a:gd name="adj1" fmla="val 14027538"/>
                  <a:gd name="adj2" fmla="val 1559495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5611296" y="3583865"/>
                <a:ext cx="159657" cy="15965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0" name="Овал 19"/>
              <p:cNvSpPr/>
              <p:nvPr/>
            </p:nvSpPr>
            <p:spPr>
              <a:xfrm>
                <a:off x="6981371" y="2394884"/>
                <a:ext cx="159657" cy="1395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110008" y="2027633"/>
                <a:ext cx="1306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Fib3</a:t>
                </a:r>
                <a:endParaRPr lang="uk-UA" sz="24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54095" y="3731939"/>
                <a:ext cx="1306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Fib2</a:t>
                </a:r>
                <a:endParaRPr lang="uk-UA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763151" y="3524416"/>
                <a:ext cx="1306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Fib4</a:t>
                </a:r>
                <a:endParaRPr lang="uk-UA" sz="2400" dirty="0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7684845" y="3425915"/>
                <a:ext cx="159657" cy="1395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27" name="Прямокутник 26"/>
            <p:cNvSpPr/>
            <p:nvPr/>
          </p:nvSpPr>
          <p:spPr>
            <a:xfrm>
              <a:off x="4244431" y="2071374"/>
              <a:ext cx="612668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7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?</a:t>
              </a:r>
              <a:endParaRPr lang="uk-UA" sz="7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4000" dirty="0"/>
              <a:t>Fibonacci codes compression efficiency</a:t>
            </a:r>
            <a:br>
              <a:rPr lang="en-US" sz="3200" dirty="0"/>
            </a:br>
            <a:r>
              <a:rPr lang="en-US" sz="3200" dirty="0"/>
              <a:t>(natural language text compression)</a:t>
            </a:r>
            <a:endParaRPr lang="uk-UA" sz="3200" dirty="0"/>
          </a:p>
        </p:txBody>
      </p:sp>
      <p:sp>
        <p:nvSpPr>
          <p:cNvPr id="5" name="Овал 4"/>
          <p:cNvSpPr/>
          <p:nvPr/>
        </p:nvSpPr>
        <p:spPr>
          <a:xfrm>
            <a:off x="1175657" y="4397828"/>
            <a:ext cx="159657" cy="1596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2220687" y="3164140"/>
            <a:ext cx="159657" cy="1395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1792515" y="2571956"/>
            <a:ext cx="130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Fib3</a:t>
            </a:r>
            <a:endParaRPr lang="uk-UA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18456" y="3936162"/>
            <a:ext cx="130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Fib2</a:t>
            </a:r>
            <a:endParaRPr lang="uk-UA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293222" y="4388756"/>
            <a:ext cx="130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Fib4</a:t>
            </a:r>
            <a:endParaRPr lang="uk-UA" sz="2400" dirty="0"/>
          </a:p>
        </p:txBody>
      </p:sp>
      <p:sp>
        <p:nvSpPr>
          <p:cNvPr id="7" name="Овал 6"/>
          <p:cNvSpPr/>
          <p:nvPr/>
        </p:nvSpPr>
        <p:spPr>
          <a:xfrm>
            <a:off x="3214916" y="4290255"/>
            <a:ext cx="159657" cy="1395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Стрілка: униз 29"/>
          <p:cNvSpPr/>
          <p:nvPr/>
        </p:nvSpPr>
        <p:spPr>
          <a:xfrm flipV="1">
            <a:off x="226530" y="2361328"/>
            <a:ext cx="148909" cy="23191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Зірка: 5-кутна 30"/>
          <p:cNvSpPr/>
          <p:nvPr/>
        </p:nvSpPr>
        <p:spPr>
          <a:xfrm>
            <a:off x="6791095" y="2840630"/>
            <a:ext cx="247538" cy="224933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113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796908"/>
          </a:xfrm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dirty="0"/>
              <a:t>Delimiters</a:t>
            </a:r>
            <a:endParaRPr lang="uk-UA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71835" y="4702126"/>
            <a:ext cx="815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Delimiter				Sequences</a:t>
            </a:r>
            <a:endParaRPr lang="uk-UA" sz="2800" dirty="0"/>
          </a:p>
        </p:txBody>
      </p:sp>
      <p:sp>
        <p:nvSpPr>
          <p:cNvPr id="8" name="Прямокутник 7"/>
          <p:cNvSpPr/>
          <p:nvPr/>
        </p:nvSpPr>
        <p:spPr>
          <a:xfrm>
            <a:off x="476508" y="1303853"/>
            <a:ext cx="252171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Fibonacci codes</a:t>
            </a:r>
            <a:endParaRPr lang="uk-UA" sz="28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476508" y="4165291"/>
            <a:ext cx="389954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Multi-delimiter codes</a:t>
            </a:r>
            <a:endParaRPr lang="uk-UA" sz="2800" b="1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1834" y="1883740"/>
            <a:ext cx="815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Delimiter				Sequences</a:t>
            </a:r>
            <a:endParaRPr lang="uk-UA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958050" y="2425735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111</a:t>
            </a:r>
            <a:endParaRPr lang="uk-UA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39261" y="2406960"/>
            <a:ext cx="4976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1111		11111	11111</a:t>
            </a:r>
            <a:endParaRPr lang="uk-UA" sz="3200" b="1" dirty="0"/>
          </a:p>
        </p:txBody>
      </p:sp>
      <p:sp>
        <p:nvSpPr>
          <p:cNvPr id="13" name="Прямокутник 12"/>
          <p:cNvSpPr/>
          <p:nvPr/>
        </p:nvSpPr>
        <p:spPr>
          <a:xfrm>
            <a:off x="4525871" y="2153993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endParaRPr lang="uk-U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6551445" y="2153993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endParaRPr lang="uk-U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8351552" y="2153993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endParaRPr lang="uk-U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8050" y="5225346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0110</a:t>
            </a:r>
            <a:endParaRPr lang="uk-UA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56078" y="5225346"/>
            <a:ext cx="6190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01110       			0111110</a:t>
            </a:r>
            <a:endParaRPr lang="uk-UA" sz="3200" b="1" dirty="0"/>
          </a:p>
        </p:txBody>
      </p:sp>
      <p:sp>
        <p:nvSpPr>
          <p:cNvPr id="18" name="Прямокутник 17"/>
          <p:cNvSpPr/>
          <p:nvPr/>
        </p:nvSpPr>
        <p:spPr>
          <a:xfrm>
            <a:off x="4574724" y="495375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кутник 18"/>
          <p:cNvSpPr/>
          <p:nvPr/>
        </p:nvSpPr>
        <p:spPr>
          <a:xfrm>
            <a:off x="6489085" y="495375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Прямокутник 19"/>
          <p:cNvSpPr/>
          <p:nvPr/>
        </p:nvSpPr>
        <p:spPr>
          <a:xfrm>
            <a:off x="8622831" y="495375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endParaRPr lang="uk-UA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89597" y="522534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011110</a:t>
            </a:r>
            <a:endParaRPr lang="uk-UA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1254812" y="5215936"/>
            <a:ext cx="237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,</a:t>
            </a:r>
            <a:endParaRPr lang="uk-UA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221663" y="5889081"/>
            <a:ext cx="1106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</a:t>
            </a:r>
            <a:r>
              <a:rPr lang="en-US" sz="2800" baseline="-25000" dirty="0">
                <a:solidFill>
                  <a:srgbClr val="0000FF"/>
                </a:solidFill>
              </a:rPr>
              <a:t>2,4</a:t>
            </a:r>
            <a:endParaRPr lang="uk-UA" sz="2800" baseline="-250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20082" y="4697421"/>
            <a:ext cx="553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</a:t>
            </a:r>
            <a:endParaRPr lang="uk-UA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1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037E-7 L -0.39913 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65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7 -0.00093 L -0.06268 -0.0009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5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1" grpId="0"/>
      <p:bldP spid="23" grpId="0"/>
      <p:bldP spid="24" grpId="0"/>
      <p:bldP spid="2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775</Words>
  <Application>Microsoft Office PowerPoint</Application>
  <PresentationFormat>Екран (4:3)</PresentationFormat>
  <Paragraphs>242</Paragraphs>
  <Slides>27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Equation</vt:lpstr>
      <vt:lpstr>Multi-delimiter  data compression codes</vt:lpstr>
      <vt:lpstr>Презентація PowerPoint</vt:lpstr>
      <vt:lpstr>Key features: compression rate</vt:lpstr>
      <vt:lpstr>Key features: synchronization</vt:lpstr>
      <vt:lpstr>Key features: synchronization</vt:lpstr>
      <vt:lpstr>Key features: search in compressed file</vt:lpstr>
      <vt:lpstr>Key features: encoding/decoding speed</vt:lpstr>
      <vt:lpstr>Fibonacci codes compression efficiency (natural language text compression)</vt:lpstr>
      <vt:lpstr>Delimiters</vt:lpstr>
      <vt:lpstr>Multi-delimiter codes are not the pattern codes</vt:lpstr>
      <vt:lpstr>Multi-delimiter code definition</vt:lpstr>
      <vt:lpstr>Example of the code D2,3</vt:lpstr>
      <vt:lpstr>Сodeword sets</vt:lpstr>
      <vt:lpstr>MD vs Fibonacci codes: density</vt:lpstr>
      <vt:lpstr>Презентація PowerPoint</vt:lpstr>
      <vt:lpstr>Natural language text compression rate</vt:lpstr>
      <vt:lpstr>MD vs Fibonacci codes: text compression</vt:lpstr>
      <vt:lpstr>MD vs Fibonacci codes: instantaneousness</vt:lpstr>
      <vt:lpstr>Multi-delimiter codes: completeness and universality</vt:lpstr>
      <vt:lpstr>Code              : encoding</vt:lpstr>
      <vt:lpstr>Презентація PowerPoint</vt:lpstr>
      <vt:lpstr>Презентація PowerPoint</vt:lpstr>
      <vt:lpstr>Презентація PowerPoint</vt:lpstr>
      <vt:lpstr>Experimental decoding time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 length prefix (∆; k)-codes</dc:title>
  <dc:creator>Igor</dc:creator>
  <cp:lastModifiedBy>Igor Zavadskyi</cp:lastModifiedBy>
  <cp:revision>222</cp:revision>
  <dcterms:created xsi:type="dcterms:W3CDTF">2015-05-13T01:55:00Z</dcterms:created>
  <dcterms:modified xsi:type="dcterms:W3CDTF">2016-08-29T09:37:44Z</dcterms:modified>
</cp:coreProperties>
</file>