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notesMasterIdLst>
    <p:notesMasterId r:id="rId75"/>
  </p:notesMasterIdLst>
  <p:handoutMasterIdLst>
    <p:handoutMasterId r:id="rId76"/>
  </p:handoutMasterIdLst>
  <p:sldIdLst>
    <p:sldId id="256" r:id="rId2"/>
    <p:sldId id="420" r:id="rId3"/>
    <p:sldId id="434" r:id="rId4"/>
    <p:sldId id="435" r:id="rId5"/>
    <p:sldId id="436" r:id="rId6"/>
    <p:sldId id="437" r:id="rId7"/>
    <p:sldId id="297" r:id="rId8"/>
    <p:sldId id="295" r:id="rId9"/>
    <p:sldId id="344" r:id="rId10"/>
    <p:sldId id="410" r:id="rId11"/>
    <p:sldId id="411" r:id="rId12"/>
    <p:sldId id="296" r:id="rId13"/>
    <p:sldId id="414" r:id="rId14"/>
    <p:sldId id="438" r:id="rId15"/>
    <p:sldId id="345" r:id="rId16"/>
    <p:sldId id="299" r:id="rId17"/>
    <p:sldId id="301" r:id="rId18"/>
    <p:sldId id="346" r:id="rId19"/>
    <p:sldId id="319" r:id="rId20"/>
    <p:sldId id="431" r:id="rId21"/>
    <p:sldId id="352" r:id="rId22"/>
    <p:sldId id="417" r:id="rId23"/>
    <p:sldId id="409" r:id="rId24"/>
    <p:sldId id="433" r:id="rId25"/>
    <p:sldId id="351" r:id="rId26"/>
    <p:sldId id="285" r:id="rId27"/>
    <p:sldId id="483" r:id="rId28"/>
    <p:sldId id="484" r:id="rId29"/>
    <p:sldId id="485" r:id="rId30"/>
    <p:sldId id="486" r:id="rId31"/>
    <p:sldId id="488" r:id="rId32"/>
    <p:sldId id="487" r:id="rId33"/>
    <p:sldId id="307" r:id="rId34"/>
    <p:sldId id="442" r:id="rId35"/>
    <p:sldId id="449" r:id="rId36"/>
    <p:sldId id="450" r:id="rId37"/>
    <p:sldId id="446" r:id="rId38"/>
    <p:sldId id="447" r:id="rId39"/>
    <p:sldId id="448" r:id="rId40"/>
    <p:sldId id="439" r:id="rId41"/>
    <p:sldId id="451" r:id="rId42"/>
    <p:sldId id="452" r:id="rId43"/>
    <p:sldId id="454" r:id="rId44"/>
    <p:sldId id="455" r:id="rId45"/>
    <p:sldId id="456" r:id="rId46"/>
    <p:sldId id="457" r:id="rId47"/>
    <p:sldId id="458" r:id="rId48"/>
    <p:sldId id="459" r:id="rId49"/>
    <p:sldId id="460" r:id="rId50"/>
    <p:sldId id="461" r:id="rId51"/>
    <p:sldId id="462" r:id="rId52"/>
    <p:sldId id="463" r:id="rId53"/>
    <p:sldId id="464" r:id="rId54"/>
    <p:sldId id="465" r:id="rId55"/>
    <p:sldId id="466" r:id="rId56"/>
    <p:sldId id="467" r:id="rId57"/>
    <p:sldId id="468" r:id="rId58"/>
    <p:sldId id="469" r:id="rId59"/>
    <p:sldId id="470" r:id="rId60"/>
    <p:sldId id="471" r:id="rId61"/>
    <p:sldId id="472" r:id="rId62"/>
    <p:sldId id="473" r:id="rId63"/>
    <p:sldId id="474" r:id="rId64"/>
    <p:sldId id="475" r:id="rId65"/>
    <p:sldId id="476" r:id="rId66"/>
    <p:sldId id="477" r:id="rId67"/>
    <p:sldId id="478" r:id="rId68"/>
    <p:sldId id="479" r:id="rId69"/>
    <p:sldId id="480" r:id="rId70"/>
    <p:sldId id="481" r:id="rId71"/>
    <p:sldId id="482" r:id="rId72"/>
    <p:sldId id="388" r:id="rId73"/>
    <p:sldId id="291" r:id="rId7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390">
          <p15:clr>
            <a:srgbClr val="A4A3A4"/>
          </p15:clr>
        </p15:guide>
        <p15:guide id="4" pos="289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roe inou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B050"/>
    <a:srgbClr val="002060"/>
    <a:srgbClr val="00B0F0"/>
    <a:srgbClr val="FFA900"/>
    <a:srgbClr val="FF7E79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1" autoAdjust="0"/>
    <p:restoredTop sz="79663" autoAdjust="0"/>
  </p:normalViewPr>
  <p:slideViewPr>
    <p:cSldViewPr snapToGrid="0" snapToObjects="1">
      <p:cViewPr varScale="1">
        <p:scale>
          <a:sx n="83" d="100"/>
          <a:sy n="83" d="100"/>
        </p:scale>
        <p:origin x="-1632" y="-112"/>
      </p:cViewPr>
      <p:guideLst>
        <p:guide orient="horz" pos="2183"/>
        <p:guide orient="horz" pos="2390"/>
        <p:guide pos="2880"/>
        <p:guide pos="2899"/>
      </p:guideLst>
    </p:cSldViewPr>
  </p:slideViewPr>
  <p:outlineViewPr>
    <p:cViewPr>
      <p:scale>
        <a:sx n="33" d="100"/>
        <a:sy n="33" d="100"/>
      </p:scale>
      <p:origin x="0" y="128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handoutMaster" Target="handoutMasters/handoutMaster1.xml"/><Relationship Id="rId77" Type="http://schemas.openxmlformats.org/officeDocument/2006/relationships/printerSettings" Target="printerSettings/printerSettings1.bin"/><Relationship Id="rId78" Type="http://schemas.openxmlformats.org/officeDocument/2006/relationships/commentAuthors" Target="commentAuthors.xml"/><Relationship Id="rId79" Type="http://schemas.openxmlformats.org/officeDocument/2006/relationships/presProps" Target="pres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85889-0E2B-6740-BF71-A58065C4E547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69B41-37BC-C840-A1F5-5B8F28BF6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574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76D6E-6822-1145-92C4-D86EF106EE5E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36D21-F63E-C34C-A818-51B3EC32B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269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79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788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788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758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758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758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758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436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49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49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193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+mn-lt"/>
              <a:cs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4809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03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19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87A88-AFFF-4936-912B-0893AE8504E1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4366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87A88-AFFF-4936-912B-0893AE8504E1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4366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87A88-AFFF-4936-912B-0893AE8504E1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4366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28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1288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4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287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4085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5933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63228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63228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Calibri"/>
              <a:cs typeface="Calibr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8255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8255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 smtClean="0">
              <a:latin typeface="+mn-lt"/>
              <a:cs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08268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9223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1140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56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287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5624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5624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64040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6404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04424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38085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4929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9144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4348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10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75413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1011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1011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9102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52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79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36D21-F63E-C34C-A818-51B3EC32B60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7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n-ea"/>
                <a:ea typeface="+mn-ea"/>
                <a:cs typeface="MS PGothic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MS PGothic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11163AB4-676D-724A-A7DE-8BCDDEEE0EB5}" type="datetime1">
              <a:rPr lang="ja-JP" altLang="en-US" smtClean="0"/>
              <a:pPr/>
              <a:t>16/08/31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20542B3E-5EE9-6041-94BF-ED424149968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746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6D2F-D435-E74B-8F30-2C1BD4ADF14D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5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4929411"/>
          </a:xfrm>
        </p:spPr>
        <p:txBody>
          <a:bodyPr/>
          <a:lstStyle>
            <a:lvl1pPr>
              <a:defRPr>
                <a:latin typeface="MS PGothic" charset="-128"/>
                <a:ea typeface="MS PGothic" charset="-128"/>
                <a:cs typeface="MS PGothic" charset="-128"/>
              </a:defRPr>
            </a:lvl1pPr>
            <a:lvl2pPr>
              <a:defRPr>
                <a:latin typeface="MS PGothic" charset="-128"/>
                <a:ea typeface="MS PGothic" charset="-128"/>
                <a:cs typeface="MS PGothic" charset="-128"/>
              </a:defRPr>
            </a:lvl2pPr>
            <a:lvl3pPr>
              <a:defRPr>
                <a:latin typeface="MS PGothic" charset="-128"/>
                <a:ea typeface="MS PGothic" charset="-128"/>
                <a:cs typeface="MS PGothic" charset="-128"/>
              </a:defRPr>
            </a:lvl3pPr>
            <a:lvl4pPr>
              <a:defRPr>
                <a:latin typeface="MS PGothic" charset="-128"/>
                <a:ea typeface="MS PGothic" charset="-128"/>
                <a:cs typeface="MS PGothic" charset="-128"/>
              </a:defRPr>
            </a:lvl4pPr>
            <a:lvl5pPr>
              <a:defRPr>
                <a:latin typeface="MS PGothic" charset="-128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4D4E-ED0E-0D4F-94F0-D600AA9DE8C3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637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4929411"/>
          </a:xfrm>
        </p:spPr>
        <p:txBody>
          <a:bodyPr/>
          <a:lstStyle>
            <a:lvl1pPr>
              <a:defRPr>
                <a:latin typeface="MS PGothic" charset="-128"/>
                <a:ea typeface="MS PGothic" charset="-128"/>
                <a:cs typeface="MS PGothic" charset="-128"/>
              </a:defRPr>
            </a:lvl1pPr>
            <a:lvl2pPr>
              <a:defRPr>
                <a:latin typeface="MS PGothic" charset="-128"/>
                <a:ea typeface="MS PGothic" charset="-128"/>
                <a:cs typeface="MS PGothic" charset="-128"/>
              </a:defRPr>
            </a:lvl2pPr>
            <a:lvl3pPr>
              <a:defRPr>
                <a:latin typeface="MS PGothic" charset="-128"/>
                <a:ea typeface="MS PGothic" charset="-128"/>
                <a:cs typeface="MS PGothic" charset="-128"/>
              </a:defRPr>
            </a:lvl3pPr>
            <a:lvl4pPr>
              <a:defRPr>
                <a:latin typeface="MS PGothic" charset="-128"/>
                <a:ea typeface="MS PGothic" charset="-128"/>
                <a:cs typeface="MS PGothic" charset="-128"/>
              </a:defRPr>
            </a:lvl4pPr>
            <a:lvl5pPr>
              <a:defRPr>
                <a:latin typeface="MS PGothic" charset="-128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A3DE-D505-BC43-97AB-CD8DF5301571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998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fld id="{A2994051-8F91-6C4E-9DA3-02D3E72BA91E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91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958-F14B-2C4D-8F65-D770C1E43DB9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84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4981-5DE5-1948-8B1E-49F6FE6032AD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1016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49980-A3B2-D145-AA95-EA3C8BC532C1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7E-69D2-FF4D-B830-7892250AE457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6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B525-3430-8542-B5AA-27391A1A950E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5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A61-D3C8-E140-9A89-E459396CC101}" type="datetime1">
              <a:rPr kumimoji="1" lang="ja-JP" altLang="en-US" smtClean="0"/>
              <a:t>16/08/31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77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18281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FBB19B81-F5EA-9E43-89DE-C6DDD4B9A309}" type="datetime1">
              <a:rPr lang="ja-JP" altLang="en-US" smtClean="0"/>
              <a:pPr/>
              <a:t>16/08/31</a:t>
            </a:fld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20542B3E-5EE9-6041-94BF-ED424149968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647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14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ea"/>
          <a:ea typeface="+mj-ea"/>
          <a:cs typeface="MS PGothic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charset="2"/>
        <a:buChar char="Ø"/>
        <a:defRPr kumimoji="1" sz="2400" kern="1200">
          <a:solidFill>
            <a:schemeClr val="tx1"/>
          </a:solidFill>
          <a:latin typeface="+mn-lt"/>
          <a:ea typeface="MS PGothic" charset="-128"/>
          <a:cs typeface="MS PGothic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MS PGothic" charset="-128"/>
          <a:cs typeface="MS PGothic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MS PGothic" charset="-128"/>
          <a:cs typeface="MS PGothic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MS PGothic" charset="-128"/>
          <a:cs typeface="MS PGothic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MS PGothic" charset="-128"/>
          <a:cs typeface="MS PGothic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3795" y="1720517"/>
            <a:ext cx="8636062" cy="1879934"/>
          </a:xfrm>
        </p:spPr>
        <p:txBody>
          <a:bodyPr>
            <a:normAutofit/>
          </a:bodyPr>
          <a:lstStyle/>
          <a:p>
            <a:pPr algn="ctr"/>
            <a:r>
              <a:rPr lang="en-US" altLang="ja-JP" sz="3600" b="1" dirty="0" smtClean="0">
                <a:latin typeface="+mj-lt"/>
                <a:ea typeface="Times New Roman" charset="0"/>
                <a:cs typeface="Times New Roman" charset="0"/>
              </a:rPr>
              <a:t>Computing smallest and largest repetition factorization in </a:t>
            </a:r>
            <a:r>
              <a:rPr lang="en-US" altLang="ja-JP" sz="3600" b="1" i="1" dirty="0" smtClean="0">
                <a:latin typeface="Times New Roman"/>
                <a:ea typeface="Times New Roman" charset="0"/>
                <a:cs typeface="Times New Roman"/>
              </a:rPr>
              <a:t>O</a:t>
            </a:r>
            <a:r>
              <a:rPr lang="en-US" altLang="ja-JP" sz="3600" b="1" dirty="0" smtClean="0">
                <a:latin typeface="Times New Roman"/>
                <a:ea typeface="Times New Roman" charset="0"/>
                <a:cs typeface="Times New Roman"/>
              </a:rPr>
              <a:t>(</a:t>
            </a:r>
            <a:r>
              <a:rPr lang="en-US" altLang="ja-JP" sz="3600" b="1" i="1" dirty="0" smtClean="0">
                <a:latin typeface="Times New Roman"/>
                <a:ea typeface="Times New Roman" charset="0"/>
                <a:cs typeface="Times New Roman"/>
              </a:rPr>
              <a:t>n </a:t>
            </a:r>
            <a:r>
              <a:rPr lang="en-US" altLang="ja-JP" sz="3600" b="1" dirty="0" smtClean="0">
                <a:latin typeface="Times New Roman"/>
                <a:ea typeface="Times New Roman" charset="0"/>
                <a:cs typeface="Times New Roman"/>
              </a:rPr>
              <a:t>log </a:t>
            </a:r>
            <a:r>
              <a:rPr lang="en-US" altLang="ja-JP" sz="3600" b="1" i="1" dirty="0" smtClean="0">
                <a:latin typeface="Times New Roman"/>
                <a:ea typeface="Times New Roman" charset="0"/>
                <a:cs typeface="Times New Roman"/>
              </a:rPr>
              <a:t>n</a:t>
            </a:r>
            <a:r>
              <a:rPr lang="en-US" altLang="ja-JP" sz="3600" b="1" dirty="0" smtClean="0">
                <a:latin typeface="Times New Roman"/>
                <a:ea typeface="Times New Roman" charset="0"/>
                <a:cs typeface="Times New Roman"/>
              </a:rPr>
              <a:t>) </a:t>
            </a:r>
            <a:r>
              <a:rPr lang="en-US" altLang="ja-JP" sz="3600" b="1" dirty="0" smtClean="0">
                <a:latin typeface="+mj-lt"/>
                <a:ea typeface="Times New Roman" charset="0"/>
                <a:cs typeface="Times New Roman" charset="0"/>
              </a:rPr>
              <a:t>time</a:t>
            </a:r>
            <a:endParaRPr kumimoji="1" lang="ja-JP" altLang="en-US" sz="3600" b="1" dirty="0">
              <a:latin typeface="+mj-lt"/>
              <a:ea typeface="Times New Roman" charset="0"/>
              <a:cs typeface="Times New Roman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4874" y="3886200"/>
            <a:ext cx="6954252" cy="1752600"/>
          </a:xfrm>
        </p:spPr>
        <p:txBody>
          <a:bodyPr>
            <a:normAutofit/>
          </a:bodyPr>
          <a:lstStyle/>
          <a:p>
            <a:r>
              <a:rPr kumimoji="1" lang="en-US" altLang="ja-JP" sz="2400" u="sng" dirty="0" err="1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Hiroe</a:t>
            </a:r>
            <a:r>
              <a:rPr kumimoji="1" lang="en-US" altLang="ja-JP" sz="2400" u="sng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 Inoue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, Yoshiaki Matsuoka, </a:t>
            </a:r>
            <a:r>
              <a:rPr kumimoji="1" lang="en-US" altLang="ja-JP" sz="2400" dirty="0" err="1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Yuto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 Nakashima,</a:t>
            </a:r>
          </a:p>
          <a:p>
            <a:r>
              <a:rPr lang="en-US" altLang="ja-JP" sz="2400" dirty="0" err="1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Shunsuke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Inenaga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, Hideo </a:t>
            </a:r>
            <a:r>
              <a:rPr lang="en-US" altLang="ja-JP" sz="2400" dirty="0" err="1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Bannai</a:t>
            </a:r>
            <a:r>
              <a:rPr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, Masayuki Takeda</a:t>
            </a:r>
          </a:p>
          <a:p>
            <a:r>
              <a:rPr kumimoji="1" lang="en-US" altLang="ja-JP" sz="2400" dirty="0" smtClean="0">
                <a:solidFill>
                  <a:schemeClr val="tx1"/>
                </a:solidFill>
                <a:latin typeface="+mj-lt"/>
                <a:ea typeface="Times New Roman" charset="0"/>
                <a:cs typeface="Times New Roman" charset="0"/>
              </a:rPr>
              <a:t>(Kyushu University)</a:t>
            </a:r>
            <a:endParaRPr kumimoji="1" lang="ja-JP" altLang="en-US" sz="2400" dirty="0">
              <a:solidFill>
                <a:schemeClr val="tx1"/>
              </a:solidFill>
              <a:latin typeface="+mj-lt"/>
              <a:ea typeface="Times New Roman" charset="0"/>
              <a:cs typeface="Times New Roman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47537" y="499383"/>
            <a:ext cx="2045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+mj-lt"/>
                <a:ea typeface="Times New Roman" charset="0"/>
                <a:cs typeface="Times New Roman" charset="0"/>
              </a:rPr>
              <a:t>PSC 2016</a:t>
            </a:r>
            <a:endParaRPr kumimoji="1" lang="ja-JP" altLang="en-US" sz="2800" dirty="0">
              <a:latin typeface="+mj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6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27"/>
    </mc:Choice>
    <mc:Fallback xmlns="">
      <p:transition xmlns:p14="http://schemas.microsoft.com/office/powerpoint/2010/main" spd="slow" advTm="3872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Related work 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388424" y="6381328"/>
            <a:ext cx="621432" cy="365125"/>
          </a:xfrm>
        </p:spPr>
        <p:txBody>
          <a:bodyPr/>
          <a:lstStyle/>
          <a:p>
            <a:fld id="{20542B3E-5EE9-6041-94BF-ED4241499687}" type="slidenum">
              <a:rPr kumimoji="1" lang="ja-JP" altLang="en-US" smtClean="0"/>
              <a:t>10</a:t>
            </a:fld>
            <a:endParaRPr kumimoji="1" lang="ja-JP" altLang="en-US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916910"/>
              </p:ext>
            </p:extLst>
          </p:nvPr>
        </p:nvGraphicFramePr>
        <p:xfrm>
          <a:off x="323527" y="1425116"/>
          <a:ext cx="8172129" cy="384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525"/>
                <a:gridCol w="2924802"/>
                <a:gridCol w="2924802"/>
              </a:tblGrid>
              <a:tr h="695684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+mj-lt"/>
                          <a:ea typeface="MS PGothic" charset="-128"/>
                          <a:cs typeface="MS PGothic" charset="-128"/>
                        </a:rPr>
                        <a:t>Square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+mj-lt"/>
                          <a:ea typeface="MS PGothic" charset="-128"/>
                          <a:cs typeface="MS PGothic" charset="-128"/>
                        </a:rPr>
                        <a:t>Repetition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Any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Smallest</a:t>
                      </a:r>
                      <a:r>
                        <a:rPr kumimoji="1" lang="en-US" altLang="ja-JP" sz="2400" baseline="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Largest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527" y="5400054"/>
            <a:ext cx="4370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400" dirty="0"/>
              <a:t> is the length of the input string</a:t>
            </a:r>
            <a:r>
              <a:rPr lang="en-US" altLang="ja-JP" sz="2400" dirty="0" smtClean="0"/>
              <a:t>.</a:t>
            </a:r>
            <a:endParaRPr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127021" y="2753580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032979" y="2753580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[1]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127021" y="3806771"/>
            <a:ext cx="451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127021" y="4884773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3527" y="5876322"/>
            <a:ext cx="4197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[1] </a:t>
            </a:r>
            <a:r>
              <a:rPr lang="en-US" altLang="ja-JP" sz="2400" b="1" dirty="0" err="1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Dumitran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altLang="ja-JP" sz="24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et 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al., 2015</a:t>
            </a:r>
          </a:p>
          <a:p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[</a:t>
            </a:r>
            <a:r>
              <a:rPr lang="en-US" altLang="ja-JP" sz="24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] Matsuoka et al., 2016</a:t>
            </a:r>
          </a:p>
        </p:txBody>
      </p:sp>
    </p:spTree>
    <p:extLst>
      <p:ext uri="{BB962C8B-B14F-4D97-AF65-F5344CB8AC3E}">
        <p14:creationId xmlns:p14="http://schemas.microsoft.com/office/powerpoint/2010/main" val="87804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8190460" cy="850106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Related work and our contribution</a:t>
            </a:r>
            <a:endParaRPr kumimoji="1" lang="ja-JP" altLang="en-US" dirty="0">
              <a:latin typeface="+mj-lt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01296"/>
              </p:ext>
            </p:extLst>
          </p:nvPr>
        </p:nvGraphicFramePr>
        <p:xfrm>
          <a:off x="323527" y="1425116"/>
          <a:ext cx="8172129" cy="384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525"/>
                <a:gridCol w="2924802"/>
                <a:gridCol w="2924802"/>
              </a:tblGrid>
              <a:tr h="695684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+mj-lt"/>
                          <a:ea typeface="MS PGothic" charset="-128"/>
                          <a:cs typeface="MS PGothic" charset="-128"/>
                        </a:rPr>
                        <a:t>Square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+mj-lt"/>
                          <a:ea typeface="MS PGothic" charset="-128"/>
                          <a:cs typeface="MS PGothic" charset="-128"/>
                        </a:rPr>
                        <a:t>Repetition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Any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Smallest</a:t>
                      </a:r>
                      <a:r>
                        <a:rPr kumimoji="1" lang="en-US" altLang="ja-JP" sz="2400" baseline="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baseline="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baseline="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space</a:t>
                      </a:r>
                      <a:endParaRPr kumimoji="1" lang="en-US" altLang="ja-JP" sz="2400" b="0" dirty="0" smtClean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98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  <a:ea typeface="MS PGothic" charset="-128"/>
                          <a:cs typeface="MS PGothic" charset="-128"/>
                        </a:rPr>
                        <a:t>Largest factorization</a:t>
                      </a:r>
                      <a:endParaRPr kumimoji="1" lang="ja-JP" altLang="en-US" sz="2400" dirty="0">
                        <a:latin typeface="+mj-lt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dirty="0" smtClean="0">
                          <a:latin typeface="+mn-lt"/>
                          <a:ea typeface="MS PGothic" charset="-128"/>
                          <a:cs typeface="MS PGothic" charset="-128"/>
                        </a:rPr>
                        <a:t> space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 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log 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 </a:t>
                      </a:r>
                      <a:r>
                        <a:rPr kumimoji="1" lang="en-US" altLang="ja-JP" sz="2400" b="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altLang="ja-JP" sz="2400" i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altLang="ja-JP" sz="24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r>
                        <a:rPr kumimoji="1" lang="en-US" altLang="ja-JP" sz="2400" b="0" baseline="0" dirty="0" smtClean="0"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space</a:t>
                      </a:r>
                      <a:endParaRPr kumimoji="1" lang="en-US" altLang="ja-JP" sz="2400" b="0" dirty="0" smtClean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23527" y="5400054"/>
            <a:ext cx="4370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400" dirty="0"/>
              <a:t> is the length of the input string</a:t>
            </a:r>
            <a:r>
              <a:rPr lang="en-US" altLang="ja-JP" sz="2400" dirty="0" smtClean="0"/>
              <a:t>.</a:t>
            </a:r>
            <a:endParaRPr lang="en-US" altLang="ja-JP" sz="2400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5428187" y="5790764"/>
            <a:ext cx="3067469" cy="916555"/>
          </a:xfrm>
          <a:prstGeom prst="wedgeRoundRectCallout">
            <a:avLst>
              <a:gd name="adj1" fmla="val 7264"/>
              <a:gd name="adj2" fmla="val -100796"/>
              <a:gd name="adj3" fmla="val 16667"/>
            </a:avLst>
          </a:prstGeom>
          <a:noFill/>
          <a:ln w="28575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rgbClr val="000000"/>
                </a:solidFill>
              </a:rPr>
              <a:t>Our contribution!</a:t>
            </a:r>
            <a:endParaRPr lang="ja-JP" altLang="en-US" sz="2800" dirty="0">
              <a:solidFill>
                <a:srgbClr val="00000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69080" y="3188447"/>
            <a:ext cx="2922746" cy="2081885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7" y="5876322"/>
            <a:ext cx="4197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[1] </a:t>
            </a:r>
            <a:r>
              <a:rPr lang="en-US" altLang="ja-JP" sz="2400" b="1" dirty="0" err="1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Dumitran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altLang="ja-JP" sz="24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et 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al., 2015</a:t>
            </a:r>
          </a:p>
          <a:p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[</a:t>
            </a:r>
            <a:r>
              <a:rPr lang="en-US" altLang="ja-JP" sz="2400" b="1" dirty="0">
                <a:solidFill>
                  <a:srgbClr val="00206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altLang="ja-JP" sz="2400" b="1" dirty="0" smtClean="0">
                <a:solidFill>
                  <a:srgbClr val="002060"/>
                </a:solidFill>
                <a:ea typeface="Times New Roman" charset="0"/>
                <a:cs typeface="Times New Roman" charset="0"/>
              </a:rPr>
              <a:t>] Matsuoka et al., 2016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127021" y="2753580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032979" y="2753580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[1]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27021" y="3806771"/>
            <a:ext cx="451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127021" y="4884773"/>
            <a:ext cx="45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cs typeface="Times New Roman"/>
              </a:rPr>
              <a:t>[2]</a:t>
            </a:r>
            <a:endParaRPr lang="en-US" altLang="ja-JP" b="1" dirty="0">
              <a:solidFill>
                <a:srgbClr val="00206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320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10444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 run in a string is a maximal repetition of the string,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Times New Roman"/>
                <a:cs typeface="Times New Roman"/>
              </a:rPr>
              <a:t>i.e., </a:t>
            </a:r>
            <a:r>
              <a:rPr lang="en-US" altLang="ja-JP" dirty="0" smtClean="0">
                <a:latin typeface="+mn-lt"/>
                <a:cs typeface="Times New Roman"/>
              </a:rPr>
              <a:t>its periodicity does not extend </a:t>
            </a:r>
            <a:r>
              <a:rPr lang="en-US" altLang="ja-JP" dirty="0">
                <a:latin typeface="+mn-lt"/>
                <a:cs typeface="Times New Roman"/>
              </a:rPr>
              <a:t>to </a:t>
            </a:r>
            <a:r>
              <a:rPr lang="en-US" altLang="ja-JP" dirty="0" smtClean="0">
                <a:latin typeface="+mn-lt"/>
                <a:cs typeface="Times New Roman"/>
              </a:rPr>
              <a:t>the </a:t>
            </a:r>
            <a:r>
              <a:rPr lang="en-US" altLang="ja-JP" dirty="0">
                <a:latin typeface="+mn-lt"/>
                <a:cs typeface="Times New Roman"/>
              </a:rPr>
              <a:t>left nor the </a:t>
            </a:r>
            <a:r>
              <a:rPr lang="en-US" altLang="ja-JP" dirty="0" smtClean="0">
                <a:latin typeface="+mn-lt"/>
                <a:cs typeface="Times New Roman"/>
              </a:rPr>
              <a:t>right.</a:t>
            </a:r>
            <a:endParaRPr lang="en-US" altLang="ja-JP" dirty="0">
              <a:latin typeface="+mn-lt"/>
              <a:cs typeface="Times New Roman"/>
            </a:endParaRPr>
          </a:p>
          <a:p>
            <a:pPr marL="0" indent="0">
              <a:buNone/>
            </a:pP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Runs ( = maximal repetitions)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243" name="正方形/長方形 242"/>
          <p:cNvSpPr/>
          <p:nvPr/>
        </p:nvSpPr>
        <p:spPr>
          <a:xfrm>
            <a:off x="3707904" y="3547813"/>
            <a:ext cx="85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44" name="正方形/長方形 243"/>
          <p:cNvSpPr/>
          <p:nvPr/>
        </p:nvSpPr>
        <p:spPr>
          <a:xfrm>
            <a:off x="1930444" y="271237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45" name="グループ化 59"/>
          <p:cNvGrpSpPr/>
          <p:nvPr/>
        </p:nvGrpSpPr>
        <p:grpSpPr>
          <a:xfrm>
            <a:off x="1930444" y="4353893"/>
            <a:ext cx="2641555" cy="507734"/>
            <a:chOff x="1979712" y="5157192"/>
            <a:chExt cx="2160240" cy="504056"/>
          </a:xfrm>
        </p:grpSpPr>
        <p:grpSp>
          <p:nvGrpSpPr>
            <p:cNvPr id="246" name="グループ化 60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</p:grpSpPr>
          <p:sp>
            <p:nvSpPr>
              <p:cNvPr id="251" name="円弧 25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" name="円弧 25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7" name="グループ化 61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</p:grpSpPr>
          <p:sp>
            <p:nvSpPr>
              <p:cNvPr id="249" name="円弧 24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" name="円弧 24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8" name="円弧 24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3" name="グループ化 69"/>
          <p:cNvGrpSpPr/>
          <p:nvPr/>
        </p:nvGrpSpPr>
        <p:grpSpPr>
          <a:xfrm>
            <a:off x="4139953" y="4359065"/>
            <a:ext cx="2621045" cy="519710"/>
            <a:chOff x="3779912" y="5157192"/>
            <a:chExt cx="2160240" cy="504056"/>
          </a:xfrm>
          <a:noFill/>
        </p:grpSpPr>
        <p:grpSp>
          <p:nvGrpSpPr>
            <p:cNvPr id="254" name="グループ化 70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57" name="グループ化 73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1" name="円弧 26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62" name="円弧 26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58" name="グループ化 74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59" name="円弧 25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60" name="円弧 25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55" name="円弧 25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6" name="円弧 25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63" name="グループ化 80"/>
          <p:cNvGrpSpPr/>
          <p:nvPr/>
        </p:nvGrpSpPr>
        <p:grpSpPr>
          <a:xfrm>
            <a:off x="6386639" y="3783001"/>
            <a:ext cx="1333862" cy="308647"/>
            <a:chOff x="3779912" y="5157192"/>
            <a:chExt cx="2160240" cy="504056"/>
          </a:xfrm>
          <a:noFill/>
        </p:grpSpPr>
        <p:grpSp>
          <p:nvGrpSpPr>
            <p:cNvPr id="264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67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71" name="円弧 27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72" name="円弧 27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68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9" name="円弧 26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70" name="円弧 26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65" name="円弧 26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6" name="円弧 26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73" name="グループ化 99"/>
          <p:cNvGrpSpPr/>
          <p:nvPr/>
        </p:nvGrpSpPr>
        <p:grpSpPr>
          <a:xfrm>
            <a:off x="2795328" y="5121863"/>
            <a:ext cx="2649830" cy="461338"/>
            <a:chOff x="2699792" y="5460322"/>
            <a:chExt cx="2232248" cy="617876"/>
          </a:xfrm>
        </p:grpSpPr>
        <p:grpSp>
          <p:nvGrpSpPr>
            <p:cNvPr id="274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78" name="円弧 2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" name="円弧 2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5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76" name="円弧 2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円弧 2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7" name="正方形/長方形 286"/>
          <p:cNvSpPr/>
          <p:nvPr/>
        </p:nvSpPr>
        <p:spPr>
          <a:xfrm>
            <a:off x="1937186" y="4195885"/>
            <a:ext cx="217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88" name="正方形/長方形 287"/>
          <p:cNvSpPr/>
          <p:nvPr/>
        </p:nvSpPr>
        <p:spPr>
          <a:xfrm>
            <a:off x="2843808" y="491596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89" name="正方形/長方形 288"/>
          <p:cNvSpPr/>
          <p:nvPr/>
        </p:nvSpPr>
        <p:spPr>
          <a:xfrm>
            <a:off x="6396441" y="3475805"/>
            <a:ext cx="1271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b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90" name="正方形/長方形 289"/>
          <p:cNvSpPr/>
          <p:nvPr/>
        </p:nvSpPr>
        <p:spPr>
          <a:xfrm>
            <a:off x="1940384" y="5636045"/>
            <a:ext cx="4371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91" name="正方形/長方形 290"/>
          <p:cNvSpPr/>
          <p:nvPr/>
        </p:nvSpPr>
        <p:spPr>
          <a:xfrm>
            <a:off x="4139954" y="4195885"/>
            <a:ext cx="2621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b 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92" name="グループ化 208"/>
          <p:cNvGrpSpPr/>
          <p:nvPr/>
        </p:nvGrpSpPr>
        <p:grpSpPr>
          <a:xfrm>
            <a:off x="3703457" y="3714546"/>
            <a:ext cx="882058" cy="428495"/>
            <a:chOff x="4499990" y="5157197"/>
            <a:chExt cx="1500748" cy="528359"/>
          </a:xfrm>
          <a:noFill/>
        </p:grpSpPr>
        <p:grpSp>
          <p:nvGrpSpPr>
            <p:cNvPr id="293" name="グループ化 209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296" name="円弧 295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97" name="円弧 296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94" name="円弧 293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95" name="円弧 294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298" name="直線コネクタ 297"/>
          <p:cNvCxnSpPr/>
          <p:nvPr/>
        </p:nvCxnSpPr>
        <p:spPr>
          <a:xfrm>
            <a:off x="1743852" y="333087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978870" y="2352388"/>
            <a:ext cx="613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1      2      3     4      5      6      7     8      9     10    11   12    13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grpSp>
        <p:nvGrpSpPr>
          <p:cNvPr id="62" name="グループ化 106"/>
          <p:cNvGrpSpPr/>
          <p:nvPr/>
        </p:nvGrpSpPr>
        <p:grpSpPr>
          <a:xfrm>
            <a:off x="1918390" y="5835682"/>
            <a:ext cx="4465338" cy="539607"/>
            <a:chOff x="2699792" y="5460322"/>
            <a:chExt cx="2232248" cy="617876"/>
          </a:xfrm>
        </p:grpSpPr>
        <p:grpSp>
          <p:nvGrpSpPr>
            <p:cNvPr id="63" name="グループ化 107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" name="グループ化 108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65" name="円弧 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弧 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9" name="テキスト ボックス 68"/>
          <p:cNvSpPr txBox="1"/>
          <p:nvPr/>
        </p:nvSpPr>
        <p:spPr>
          <a:xfrm>
            <a:off x="103947" y="4685132"/>
            <a:ext cx="1469974" cy="461665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Runs of 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w</a:t>
            </a:r>
            <a:endParaRPr kumimoji="1"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70" name="左大かっこ 69"/>
          <p:cNvSpPr/>
          <p:nvPr/>
        </p:nvSpPr>
        <p:spPr>
          <a:xfrm>
            <a:off x="1567772" y="3426960"/>
            <a:ext cx="191765" cy="3010964"/>
          </a:xfrm>
          <a:prstGeom prst="leftBracket">
            <a:avLst/>
          </a:prstGeom>
          <a:ln w="28575" cmpd="sng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5131" y="2712371"/>
            <a:ext cx="73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latin typeface="Times New Roman"/>
                <a:cs typeface="Times New Roman"/>
              </a:rPr>
              <a:t>w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=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029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n-lt"/>
              </a:rPr>
              <a:t>Runs ( = maximal repetitions)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244" name="正方形/長方形 243"/>
          <p:cNvSpPr/>
          <p:nvPr/>
        </p:nvSpPr>
        <p:spPr>
          <a:xfrm>
            <a:off x="1930444" y="271237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73" name="グループ化 99"/>
          <p:cNvGrpSpPr/>
          <p:nvPr/>
        </p:nvGrpSpPr>
        <p:grpSpPr>
          <a:xfrm>
            <a:off x="2795328" y="5121863"/>
            <a:ext cx="2649830" cy="461338"/>
            <a:chOff x="2699792" y="5460322"/>
            <a:chExt cx="2232248" cy="617876"/>
          </a:xfrm>
        </p:grpSpPr>
        <p:grpSp>
          <p:nvGrpSpPr>
            <p:cNvPr id="274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78" name="円弧 2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" name="円弧 2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5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76" name="円弧 2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円弧 2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8" name="正方形/長方形 287"/>
          <p:cNvSpPr/>
          <p:nvPr/>
        </p:nvSpPr>
        <p:spPr>
          <a:xfrm>
            <a:off x="2843808" y="491596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b="1" dirty="0" smtClean="0"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b="1" dirty="0">
              <a:latin typeface="Courier"/>
              <a:cs typeface="Courier"/>
            </a:endParaRPr>
          </a:p>
        </p:txBody>
      </p:sp>
      <p:cxnSp>
        <p:nvCxnSpPr>
          <p:cNvPr id="298" name="直線コネクタ 297"/>
          <p:cNvCxnSpPr/>
          <p:nvPr/>
        </p:nvCxnSpPr>
        <p:spPr>
          <a:xfrm>
            <a:off x="1743852" y="333087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978870" y="2352388"/>
            <a:ext cx="613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1      2      3     4      5      6      7     8      9     10    11   12    13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141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 run in a string is a maximal repetition of the string,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Times New Roman"/>
                <a:cs typeface="Times New Roman"/>
              </a:rPr>
              <a:t>i.e., </a:t>
            </a:r>
            <a:r>
              <a:rPr lang="en-US" altLang="ja-JP" dirty="0" smtClean="0">
                <a:latin typeface="+mn-lt"/>
                <a:cs typeface="Times New Roman"/>
              </a:rPr>
              <a:t>its periodicity does not extend </a:t>
            </a:r>
            <a:r>
              <a:rPr lang="en-US" altLang="ja-JP" dirty="0">
                <a:latin typeface="+mn-lt"/>
                <a:cs typeface="Times New Roman"/>
              </a:rPr>
              <a:t>to </a:t>
            </a:r>
            <a:r>
              <a:rPr lang="en-US" altLang="ja-JP" dirty="0" smtClean="0">
                <a:latin typeface="+mn-lt"/>
                <a:cs typeface="Times New Roman"/>
              </a:rPr>
              <a:t>the </a:t>
            </a:r>
            <a:r>
              <a:rPr lang="en-US" altLang="ja-JP" dirty="0">
                <a:latin typeface="+mn-lt"/>
                <a:cs typeface="Times New Roman"/>
              </a:rPr>
              <a:t>left nor the </a:t>
            </a:r>
            <a:r>
              <a:rPr lang="en-US" altLang="ja-JP" dirty="0" smtClean="0">
                <a:latin typeface="+mn-lt"/>
                <a:cs typeface="Times New Roman"/>
              </a:rPr>
              <a:t>right.</a:t>
            </a:r>
            <a:endParaRPr lang="en-US" altLang="ja-JP" dirty="0">
              <a:latin typeface="+mn-lt"/>
              <a:cs typeface="Times New Roman"/>
            </a:endParaRPr>
          </a:p>
          <a:p>
            <a:pPr marL="0" indent="0">
              <a:buNone/>
            </a:pP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384781" y="4928992"/>
            <a:ext cx="3951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b="1" dirty="0">
                <a:solidFill>
                  <a:srgbClr val="000000"/>
                </a:solidFill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75240" y="4963552"/>
            <a:ext cx="395153" cy="5232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3722268" y="4973953"/>
            <a:ext cx="395153" cy="5232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770393" y="4152958"/>
            <a:ext cx="901859" cy="8209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4400" dirty="0" smtClean="0">
                <a:solidFill>
                  <a:srgbClr val="000000"/>
                </a:solidFill>
              </a:rPr>
              <a:t>≠</a:t>
            </a:r>
            <a:endParaRPr kumimoji="1" lang="ja-JP" altLang="en-US" sz="44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55131" y="2712371"/>
            <a:ext cx="73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latin typeface="Times New Roman"/>
                <a:cs typeface="Times New Roman"/>
              </a:rPr>
              <a:t>w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=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38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2" grpId="0" animBg="1"/>
      <p:bldP spid="69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n-lt"/>
              </a:rPr>
              <a:t>Runs ( = maximal repetitions)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244" name="正方形/長方形 243"/>
          <p:cNvSpPr/>
          <p:nvPr/>
        </p:nvSpPr>
        <p:spPr>
          <a:xfrm>
            <a:off x="1930444" y="271237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73" name="グループ化 99"/>
          <p:cNvGrpSpPr/>
          <p:nvPr/>
        </p:nvGrpSpPr>
        <p:grpSpPr>
          <a:xfrm>
            <a:off x="2795328" y="5121863"/>
            <a:ext cx="2649830" cy="461338"/>
            <a:chOff x="2699792" y="5460322"/>
            <a:chExt cx="2232248" cy="617876"/>
          </a:xfrm>
        </p:grpSpPr>
        <p:grpSp>
          <p:nvGrpSpPr>
            <p:cNvPr id="274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78" name="円弧 2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" name="円弧 2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5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76" name="円弧 2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円弧 2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8" name="正方形/長方形 287"/>
          <p:cNvSpPr/>
          <p:nvPr/>
        </p:nvSpPr>
        <p:spPr>
          <a:xfrm>
            <a:off x="2843808" y="491596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b="1" dirty="0" smtClean="0">
                <a:solidFill>
                  <a:srgbClr val="000000"/>
                </a:solidFill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b="1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cxnSp>
        <p:nvCxnSpPr>
          <p:cNvPr id="298" name="直線コネクタ 297"/>
          <p:cNvCxnSpPr/>
          <p:nvPr/>
        </p:nvCxnSpPr>
        <p:spPr>
          <a:xfrm>
            <a:off x="1743852" y="333087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978870" y="2352388"/>
            <a:ext cx="613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1      2      3     4      5      6      7     8      9     10    11   12    13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141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 run in a string is a maximal repetition of the string,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Times New Roman"/>
                <a:cs typeface="Times New Roman"/>
              </a:rPr>
              <a:t>i.e., </a:t>
            </a:r>
            <a:r>
              <a:rPr lang="en-US" altLang="ja-JP" dirty="0" smtClean="0">
                <a:latin typeface="+mn-lt"/>
                <a:cs typeface="Times New Roman"/>
              </a:rPr>
              <a:t>its periodicity does not extend </a:t>
            </a:r>
            <a:r>
              <a:rPr lang="en-US" altLang="ja-JP" dirty="0">
                <a:latin typeface="+mn-lt"/>
                <a:cs typeface="Times New Roman"/>
              </a:rPr>
              <a:t>to </a:t>
            </a:r>
            <a:r>
              <a:rPr lang="en-US" altLang="ja-JP" dirty="0" smtClean="0">
                <a:latin typeface="+mn-lt"/>
                <a:cs typeface="Times New Roman"/>
              </a:rPr>
              <a:t>the </a:t>
            </a:r>
            <a:r>
              <a:rPr lang="en-US" altLang="ja-JP" dirty="0">
                <a:latin typeface="+mn-lt"/>
                <a:cs typeface="Times New Roman"/>
              </a:rPr>
              <a:t>left nor the </a:t>
            </a:r>
            <a:r>
              <a:rPr lang="en-US" altLang="ja-JP" dirty="0" smtClean="0">
                <a:latin typeface="+mn-lt"/>
                <a:cs typeface="Times New Roman"/>
              </a:rPr>
              <a:t>right.</a:t>
            </a:r>
            <a:endParaRPr lang="en-US" altLang="ja-JP" dirty="0">
              <a:latin typeface="+mn-lt"/>
              <a:cs typeface="Times New Roman"/>
            </a:endParaRPr>
          </a:p>
          <a:p>
            <a:pPr marL="0" indent="0">
              <a:buNone/>
            </a:pP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384781" y="4928992"/>
            <a:ext cx="3951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b="1" dirty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b="1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endParaRPr lang="ja-JP" altLang="en-US" sz="2800" b="1" dirty="0">
              <a:latin typeface="Courier"/>
              <a:cs typeface="Courier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462379" y="4928992"/>
            <a:ext cx="3951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b="1" dirty="0" smtClean="0">
                <a:solidFill>
                  <a:srgbClr val="000000"/>
                </a:solidFill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endParaRPr lang="ja-JP" altLang="en-US" sz="28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147539" y="4963552"/>
            <a:ext cx="395153" cy="5232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5474883" y="4973953"/>
            <a:ext cx="395153" cy="5232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4585516" y="4012085"/>
            <a:ext cx="866324" cy="879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4400" dirty="0" smtClean="0">
                <a:solidFill>
                  <a:srgbClr val="000000"/>
                </a:solidFill>
              </a:rPr>
              <a:t>≠</a:t>
            </a:r>
            <a:endParaRPr kumimoji="1" lang="ja-JP" altLang="en-US" sz="44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55131" y="2712371"/>
            <a:ext cx="73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latin typeface="Times New Roman"/>
                <a:cs typeface="Times New Roman"/>
              </a:rPr>
              <a:t>w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=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300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 animBg="1"/>
      <p:bldP spid="76" grpId="0" animBg="1"/>
      <p:bldP spid="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1797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We denote each run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altLang="ja-JP" sz="2400" dirty="0" smtClean="0">
                <a:latin typeface="Calibri"/>
                <a:ea typeface="Times New Roman" charset="0"/>
                <a:cs typeface="Calibri"/>
              </a:rPr>
              <a:t> </a:t>
            </a:r>
            <a:r>
              <a:rPr lang="en-US" altLang="ja-JP" dirty="0" smtClean="0">
                <a:latin typeface="Calibri"/>
                <a:ea typeface="Times New Roman" charset="0"/>
                <a:cs typeface="Calibri"/>
              </a:rPr>
              <a:t>by a triple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 smtClean="0">
                <a:latin typeface="Times New Roman"/>
                <a:cs typeface="Times New Roman"/>
              </a:rPr>
              <a:t>(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beg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end, p</a:t>
            </a:r>
            <a:r>
              <a:rPr lang="en-US" altLang="ja-JP" sz="2400" dirty="0" smtClean="0">
                <a:latin typeface="Times New Roman"/>
                <a:cs typeface="Times New Roman"/>
              </a:rPr>
              <a:t>). </a:t>
            </a:r>
            <a:br>
              <a:rPr lang="en-US" altLang="ja-JP" sz="2400" dirty="0" smtClean="0">
                <a:latin typeface="Times New Roman"/>
                <a:cs typeface="Times New Roman"/>
              </a:rPr>
            </a:br>
            <a:r>
              <a:rPr lang="en-US" altLang="ja-JP" sz="2000" dirty="0" smtClean="0">
                <a:latin typeface="+mn-lt"/>
                <a:cs typeface="Times New Roman"/>
              </a:rPr>
              <a:t>(</a:t>
            </a:r>
            <a:r>
              <a:rPr lang="en-US" altLang="ja-JP" sz="2000" i="1" dirty="0" smtClean="0">
                <a:latin typeface="Times New Roman" charset="0"/>
                <a:ea typeface="Times New Roman" charset="0"/>
                <a:cs typeface="Times New Roman" charset="0"/>
              </a:rPr>
              <a:t>beg 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latin typeface="+mn-lt"/>
              </a:rPr>
              <a:t>beginning position,</a:t>
            </a:r>
            <a:r>
              <a:rPr lang="en-US" altLang="ja-JP" sz="2000" dirty="0" smtClean="0"/>
              <a:t> </a:t>
            </a:r>
            <a:r>
              <a:rPr lang="en-US" altLang="ja-JP" sz="2000" i="1" dirty="0" smtClean="0">
                <a:latin typeface="Times New Roman" charset="0"/>
                <a:ea typeface="Times New Roman" charset="0"/>
                <a:cs typeface="Times New Roman" charset="0"/>
              </a:rPr>
              <a:t>end </a:t>
            </a:r>
            <a:r>
              <a:rPr lang="en-US" altLang="ja-JP" sz="2000" dirty="0" smtClean="0">
                <a:latin typeface="+mn-lt"/>
                <a:ea typeface="Times New Roman" charset="0"/>
                <a:cs typeface="Times New Roman" charset="0"/>
              </a:rPr>
              <a:t>: ending position</a:t>
            </a:r>
            <a:r>
              <a:rPr lang="en-US" altLang="ja-JP" sz="2000" i="1" dirty="0" smtClean="0">
                <a:latin typeface="Times New Roman" charset="0"/>
                <a:ea typeface="Times New Roman" charset="0"/>
                <a:cs typeface="Times New Roman" charset="0"/>
              </a:rPr>
              <a:t>, p</a:t>
            </a:r>
            <a:r>
              <a:rPr lang="en-US" altLang="ja-JP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000" dirty="0" smtClean="0">
                <a:latin typeface="+mn-lt"/>
                <a:ea typeface="Times New Roman" charset="0"/>
                <a:cs typeface="Times New Roman" charset="0"/>
              </a:rPr>
              <a:t>: smallest period</a:t>
            </a:r>
            <a:r>
              <a:rPr lang="en-US" altLang="ja-JP" sz="2000" dirty="0" smtClean="0">
                <a:latin typeface="+mn-lt"/>
                <a:cs typeface="Times New Roman"/>
              </a:rPr>
              <a:t>)</a:t>
            </a:r>
            <a:endParaRPr lang="en-US" altLang="ja-JP" sz="2000" dirty="0" smtClean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n-lt"/>
              </a:rPr>
              <a:t>Runs ( = maximal repetitions)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243" name="正方形/長方形 242"/>
          <p:cNvSpPr/>
          <p:nvPr/>
        </p:nvSpPr>
        <p:spPr>
          <a:xfrm>
            <a:off x="3707904" y="3547813"/>
            <a:ext cx="85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44" name="正方形/長方形 243"/>
          <p:cNvSpPr/>
          <p:nvPr/>
        </p:nvSpPr>
        <p:spPr>
          <a:xfrm>
            <a:off x="1930444" y="271237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45" name="グループ化 59"/>
          <p:cNvGrpSpPr/>
          <p:nvPr/>
        </p:nvGrpSpPr>
        <p:grpSpPr>
          <a:xfrm>
            <a:off x="1930444" y="4353893"/>
            <a:ext cx="2641555" cy="507734"/>
            <a:chOff x="1979712" y="5157192"/>
            <a:chExt cx="2160240" cy="504056"/>
          </a:xfrm>
        </p:grpSpPr>
        <p:grpSp>
          <p:nvGrpSpPr>
            <p:cNvPr id="246" name="グループ化 60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</p:grpSpPr>
          <p:sp>
            <p:nvSpPr>
              <p:cNvPr id="251" name="円弧 25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" name="円弧 25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7" name="グループ化 61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</p:grpSpPr>
          <p:sp>
            <p:nvSpPr>
              <p:cNvPr id="249" name="円弧 24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" name="円弧 24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8" name="円弧 24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3" name="グループ化 69"/>
          <p:cNvGrpSpPr/>
          <p:nvPr/>
        </p:nvGrpSpPr>
        <p:grpSpPr>
          <a:xfrm>
            <a:off x="4139953" y="4359065"/>
            <a:ext cx="2621045" cy="519710"/>
            <a:chOff x="3779912" y="5157192"/>
            <a:chExt cx="2160240" cy="504056"/>
          </a:xfrm>
          <a:noFill/>
        </p:grpSpPr>
        <p:grpSp>
          <p:nvGrpSpPr>
            <p:cNvPr id="254" name="グループ化 70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57" name="グループ化 73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1" name="円弧 26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62" name="円弧 26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58" name="グループ化 74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59" name="円弧 25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60" name="円弧 25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55" name="円弧 25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6" name="円弧 25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63" name="グループ化 80"/>
          <p:cNvGrpSpPr/>
          <p:nvPr/>
        </p:nvGrpSpPr>
        <p:grpSpPr>
          <a:xfrm>
            <a:off x="6386639" y="3783001"/>
            <a:ext cx="1333862" cy="308647"/>
            <a:chOff x="3779912" y="5157192"/>
            <a:chExt cx="2160240" cy="504056"/>
          </a:xfrm>
          <a:noFill/>
        </p:grpSpPr>
        <p:grpSp>
          <p:nvGrpSpPr>
            <p:cNvPr id="264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67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71" name="円弧 27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72" name="円弧 27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68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9" name="円弧 26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70" name="円弧 26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65" name="円弧 26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6" name="円弧 26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73" name="グループ化 99"/>
          <p:cNvGrpSpPr/>
          <p:nvPr/>
        </p:nvGrpSpPr>
        <p:grpSpPr>
          <a:xfrm>
            <a:off x="2795328" y="5121863"/>
            <a:ext cx="2649830" cy="461338"/>
            <a:chOff x="2699792" y="5460322"/>
            <a:chExt cx="2232248" cy="617876"/>
          </a:xfrm>
        </p:grpSpPr>
        <p:grpSp>
          <p:nvGrpSpPr>
            <p:cNvPr id="274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78" name="円弧 2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9" name="円弧 2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5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76" name="円弧 2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円弧 2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0" name="グループ化 106"/>
          <p:cNvGrpSpPr/>
          <p:nvPr/>
        </p:nvGrpSpPr>
        <p:grpSpPr>
          <a:xfrm>
            <a:off x="1918390" y="5835682"/>
            <a:ext cx="4465338" cy="539607"/>
            <a:chOff x="2699792" y="5460322"/>
            <a:chExt cx="2232248" cy="617876"/>
          </a:xfrm>
        </p:grpSpPr>
        <p:grpSp>
          <p:nvGrpSpPr>
            <p:cNvPr id="281" name="グループ化 107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85" name="円弧 28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" name="円弧 28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2" name="グループ化 108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83" name="円弧 28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4" name="円弧 28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87" name="正方形/長方形 286"/>
          <p:cNvSpPr/>
          <p:nvPr/>
        </p:nvSpPr>
        <p:spPr>
          <a:xfrm>
            <a:off x="1937186" y="4195885"/>
            <a:ext cx="217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88" name="正方形/長方形 287"/>
          <p:cNvSpPr/>
          <p:nvPr/>
        </p:nvSpPr>
        <p:spPr>
          <a:xfrm>
            <a:off x="2843808" y="491596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89" name="正方形/長方形 288"/>
          <p:cNvSpPr/>
          <p:nvPr/>
        </p:nvSpPr>
        <p:spPr>
          <a:xfrm>
            <a:off x="6396441" y="3475805"/>
            <a:ext cx="1271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b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90" name="正方形/長方形 289"/>
          <p:cNvSpPr/>
          <p:nvPr/>
        </p:nvSpPr>
        <p:spPr>
          <a:xfrm>
            <a:off x="1940384" y="5636045"/>
            <a:ext cx="4371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291" name="正方形/長方形 290"/>
          <p:cNvSpPr/>
          <p:nvPr/>
        </p:nvSpPr>
        <p:spPr>
          <a:xfrm>
            <a:off x="4139954" y="4195885"/>
            <a:ext cx="2621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b 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292" name="グループ化 208"/>
          <p:cNvGrpSpPr/>
          <p:nvPr/>
        </p:nvGrpSpPr>
        <p:grpSpPr>
          <a:xfrm>
            <a:off x="3703457" y="3714546"/>
            <a:ext cx="882058" cy="428495"/>
            <a:chOff x="4499990" y="5157197"/>
            <a:chExt cx="1500748" cy="528359"/>
          </a:xfrm>
          <a:noFill/>
        </p:grpSpPr>
        <p:grpSp>
          <p:nvGrpSpPr>
            <p:cNvPr id="293" name="グループ化 209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296" name="円弧 295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97" name="円弧 296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94" name="円弧 293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95" name="円弧 294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298" name="直線コネクタ 297"/>
          <p:cNvCxnSpPr/>
          <p:nvPr/>
        </p:nvCxnSpPr>
        <p:spPr>
          <a:xfrm>
            <a:off x="1743852" y="333087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978870" y="2352388"/>
            <a:ext cx="613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1      2      3     4      5      6      7     8      9     10    11   12    13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6831261" y="5284930"/>
            <a:ext cx="1387573" cy="550752"/>
          </a:xfrm>
          <a:prstGeom prst="wedgeRoundRectCallout">
            <a:avLst>
              <a:gd name="adj1" fmla="val -64895"/>
              <a:gd name="adj2" fmla="val 94309"/>
              <a:gd name="adj3" fmla="val 16667"/>
            </a:avLst>
          </a:prstGeom>
          <a:solidFill>
            <a:srgbClr val="FFFFFF"/>
          </a:solidFill>
          <a:ln w="19050" cmpd="sng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  <a:latin typeface="Times New Roman"/>
                <a:cs typeface="Times New Roman"/>
              </a:rPr>
              <a:t>(1,10,5)</a:t>
            </a:r>
            <a:endParaRPr lang="ja-JP" altLang="en-US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3947" y="4685132"/>
            <a:ext cx="1469974" cy="461665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Runs of 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w</a:t>
            </a:r>
            <a:endParaRPr kumimoji="1"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64" name="左大かっこ 63"/>
          <p:cNvSpPr/>
          <p:nvPr/>
        </p:nvSpPr>
        <p:spPr>
          <a:xfrm>
            <a:off x="1567772" y="3426960"/>
            <a:ext cx="191765" cy="3010964"/>
          </a:xfrm>
          <a:prstGeom prst="leftBracket">
            <a:avLst/>
          </a:prstGeom>
          <a:ln w="28575" cmpd="sng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55131" y="2712371"/>
            <a:ext cx="73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>
                <a:latin typeface="Times New Roman"/>
                <a:cs typeface="Times New Roman"/>
              </a:rPr>
              <a:t>w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=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53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n-lt"/>
              </a:rPr>
              <a:t>Runs ( = maximal repetitions)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10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794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Let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i="1" dirty="0">
                <a:latin typeface="Times New Roman"/>
                <a:cs typeface="Times New Roman"/>
              </a:rPr>
              <a:t>Runs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w</a:t>
            </a:r>
            <a:r>
              <a:rPr lang="en-US" altLang="ja-JP" dirty="0">
                <a:latin typeface="Times New Roman"/>
                <a:cs typeface="Times New Roman"/>
              </a:rPr>
              <a:t>) </a:t>
            </a:r>
            <a:r>
              <a:rPr lang="en-US" altLang="ja-JP" dirty="0">
                <a:latin typeface="+mn-lt"/>
                <a:cs typeface="Times New Roman"/>
              </a:rPr>
              <a:t>denote the set of </a:t>
            </a:r>
            <a:r>
              <a:rPr lang="en-US" altLang="ja-JP" dirty="0" smtClean="0">
                <a:latin typeface="+mn-lt"/>
                <a:cs typeface="Times New Roman"/>
              </a:rPr>
              <a:t>all runs </a:t>
            </a:r>
            <a:r>
              <a:rPr lang="en-US" altLang="ja-JP" dirty="0">
                <a:latin typeface="+mn-lt"/>
                <a:cs typeface="Times New Roman"/>
              </a:rPr>
              <a:t>of string</a:t>
            </a:r>
            <a:r>
              <a:rPr lang="en-US" altLang="ja-JP" dirty="0">
                <a:latin typeface="Times New Roman"/>
                <a:cs typeface="Times New Roman"/>
              </a:rPr>
              <a:t> </a:t>
            </a:r>
            <a:r>
              <a:rPr lang="en-US" altLang="ja-JP" i="1" dirty="0">
                <a:latin typeface="Times New Roman"/>
                <a:cs typeface="Times New Roman"/>
              </a:rPr>
              <a:t>w</a:t>
            </a:r>
            <a:r>
              <a:rPr lang="en-US" altLang="ja-JP" dirty="0">
                <a:latin typeface="+mn-lt"/>
                <a:cs typeface="Times New Roman"/>
              </a:rPr>
              <a:t>.</a:t>
            </a:r>
            <a:endParaRPr lang="en-US" altLang="ja-JP" sz="2400" dirty="0" smtClean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図形グループ 4"/>
          <p:cNvGrpSpPr/>
          <p:nvPr/>
        </p:nvGrpSpPr>
        <p:grpSpPr>
          <a:xfrm>
            <a:off x="247502" y="4076520"/>
            <a:ext cx="9082730" cy="1507687"/>
            <a:chOff x="247502" y="4767959"/>
            <a:chExt cx="9082730" cy="1507687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247502" y="4975290"/>
              <a:ext cx="8715844" cy="13003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1"/>
              <a:endParaRPr lang="en-US" altLang="ja-JP" sz="2000" dirty="0" smtClean="0"/>
            </a:p>
            <a:p>
              <a:r>
                <a:rPr lang="en-US" altLang="ja-JP" sz="2400" i="1" dirty="0" smtClean="0">
                  <a:latin typeface="Times New Roman"/>
                  <a:cs typeface="Times New Roman"/>
                </a:rPr>
                <a:t> Runs</a:t>
              </a:r>
              <a:r>
                <a:rPr lang="en-US" altLang="ja-JP" sz="2400" dirty="0">
                  <a:latin typeface="Times New Roman"/>
                  <a:cs typeface="Times New Roman"/>
                </a:rPr>
                <a:t>(</a:t>
              </a:r>
              <a:r>
                <a:rPr lang="en-US" altLang="ja-JP" sz="2400" i="1" dirty="0">
                  <a:latin typeface="Times New Roman"/>
                  <a:cs typeface="Times New Roman"/>
                </a:rPr>
                <a:t>w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) </a:t>
              </a:r>
              <a:r>
                <a:rPr lang="en-US" altLang="ja-JP" sz="2400" dirty="0" smtClean="0">
                  <a:cs typeface="Times New Roman"/>
                </a:rPr>
                <a:t>can be computed in 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O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n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) </a:t>
              </a:r>
              <a:r>
                <a:rPr lang="en-US" altLang="ja-JP" sz="2400" dirty="0" smtClean="0">
                  <a:cs typeface="Times New Roman"/>
                </a:rPr>
                <a:t>time for integer alphabet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.</a:t>
              </a:r>
            </a:p>
            <a:p>
              <a:endParaRPr lang="en-US" altLang="ja-JP" sz="2400" dirty="0"/>
            </a:p>
            <a:p>
              <a:endParaRPr lang="en-US" altLang="ja-JP" sz="105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75284" y="4767959"/>
              <a:ext cx="176923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400" dirty="0" smtClean="0">
                  <a:ea typeface="Times New Roman" charset="0"/>
                  <a:cs typeface="Times New Roman" charset="0"/>
                </a:rPr>
                <a:t>Lemma 2</a:t>
              </a:r>
              <a:endParaRPr kumimoji="1" lang="ja-JP" altLang="en-US" sz="2400" dirty="0">
                <a:ea typeface="Times New Roman" charset="0"/>
                <a:cs typeface="Times New Roman" charset="0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6062760" y="5875536"/>
              <a:ext cx="3267472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marL="0" lvl="1"/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[</a:t>
              </a:r>
              <a:r>
                <a:rPr lang="en-US" altLang="ja-JP" sz="2000" b="1" dirty="0" err="1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Crochemore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ja-JP" sz="2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&amp;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ja-JP" sz="2000" b="1" dirty="0" err="1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Ilie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 , 2008]</a:t>
              </a:r>
              <a:endParaRPr lang="en-US" altLang="ja-JP" sz="2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図形グループ 1"/>
          <p:cNvGrpSpPr/>
          <p:nvPr/>
        </p:nvGrpSpPr>
        <p:grpSpPr>
          <a:xfrm>
            <a:off x="247502" y="2310382"/>
            <a:ext cx="8924720" cy="1507687"/>
            <a:chOff x="247502" y="3001821"/>
            <a:chExt cx="8924720" cy="1507687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47502" y="3209152"/>
              <a:ext cx="8715844" cy="130035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1"/>
              <a:endParaRPr lang="en-US" altLang="ja-JP" sz="2000" dirty="0" smtClean="0"/>
            </a:p>
            <a:p>
              <a:r>
                <a:rPr lang="en-US" altLang="ja-JP" sz="2400" dirty="0"/>
                <a:t> </a:t>
              </a:r>
              <a:r>
                <a:rPr lang="en-US" altLang="ja-JP" sz="2400" dirty="0" smtClean="0"/>
                <a:t> </a:t>
              </a:r>
              <a:r>
                <a:rPr lang="en-US" altLang="ja-JP" sz="2400" dirty="0"/>
                <a:t>F</a:t>
              </a:r>
              <a:r>
                <a:rPr lang="en-US" altLang="ja-JP" sz="2400" dirty="0" smtClean="0"/>
                <a:t>or any string </a:t>
              </a:r>
              <a:r>
                <a:rPr lang="en-US" altLang="ja-JP" sz="2400" i="1" dirty="0">
                  <a:latin typeface="Times New Roman"/>
                  <a:cs typeface="Times New Roman"/>
                </a:rPr>
                <a:t>w</a:t>
              </a:r>
              <a:r>
                <a:rPr lang="en-US" altLang="ja-JP" sz="2400" dirty="0" smtClean="0"/>
                <a:t> of</a:t>
              </a:r>
              <a:r>
                <a:rPr lang="en-US" altLang="ja-JP" sz="2400" dirty="0"/>
                <a:t> </a:t>
              </a:r>
              <a:r>
                <a:rPr lang="en-US" altLang="ja-JP" sz="2400" dirty="0" smtClean="0"/>
                <a:t>length 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n, |Runs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w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)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|=</a:t>
              </a:r>
              <a:r>
                <a:rPr lang="en-US" altLang="ja-JP" sz="2400" dirty="0" smtClean="0"/>
                <a:t> 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O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lang="en-US" altLang="ja-JP" sz="2400" i="1" dirty="0" smtClean="0">
                  <a:latin typeface="Times New Roman"/>
                  <a:cs typeface="Times New Roman"/>
                </a:rPr>
                <a:t>n</a:t>
              </a:r>
              <a:r>
                <a:rPr lang="en-US" altLang="ja-JP" sz="2400" dirty="0" smtClean="0">
                  <a:latin typeface="Times New Roman"/>
                  <a:cs typeface="Times New Roman"/>
                </a:rPr>
                <a:t>)</a:t>
              </a:r>
              <a:r>
                <a:rPr lang="en-US" altLang="ja-JP" sz="2400" dirty="0" smtClean="0"/>
                <a:t>.</a:t>
              </a:r>
            </a:p>
            <a:p>
              <a:endParaRPr lang="en-US" altLang="ja-JP" sz="2400" dirty="0"/>
            </a:p>
            <a:p>
              <a:endParaRPr lang="en-US" altLang="ja-JP" sz="105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975284" y="3001821"/>
              <a:ext cx="176923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400" dirty="0" smtClean="0">
                  <a:ea typeface="Times New Roman" charset="0"/>
                  <a:cs typeface="Times New Roman" charset="0"/>
                </a:rPr>
                <a:t>Lemma 1</a:t>
              </a:r>
              <a:endParaRPr kumimoji="1" lang="ja-JP" altLang="en-US" sz="2400" dirty="0">
                <a:ea typeface="Times New Roman" charset="0"/>
                <a:cs typeface="Times New Roman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770606" y="4109398"/>
              <a:ext cx="340161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marL="0" lvl="1"/>
              <a:r>
                <a:rPr lang="en-US" altLang="ja-JP" sz="2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[</a:t>
              </a:r>
              <a:r>
                <a:rPr lang="en-US" altLang="ja-JP" sz="2000" b="1" dirty="0" err="1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Kolpakov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 &amp; </a:t>
              </a:r>
              <a:r>
                <a:rPr lang="en-US" altLang="ja-JP" sz="2000" b="1" dirty="0" err="1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Kucherov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ja-JP" sz="2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1999</a:t>
              </a:r>
              <a:r>
                <a:rPr lang="en-US" altLang="ja-JP" sz="2000" b="1" dirty="0" smtClean="0">
                  <a:solidFill>
                    <a:srgbClr val="002060"/>
                  </a:solidFill>
                  <a:cs typeface="Times New Roman" panose="02020603050405020304" pitchFamily="18" charset="0"/>
                </a:rPr>
                <a:t>]</a:t>
              </a:r>
              <a:endParaRPr lang="en-US" altLang="ja-JP" sz="2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82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360163" cy="179760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Any repetition is a substring of a run, and has length at least twice the period.</a:t>
            </a:r>
          </a:p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 repetition factorization exists if and only if  we can “traverse” such substrings from the beginning of the string to the end.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n-lt"/>
              </a:rPr>
              <a:t>Main idea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3707904" y="3798693"/>
            <a:ext cx="85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930444" y="296325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95" name="グループ化 59"/>
          <p:cNvGrpSpPr/>
          <p:nvPr/>
        </p:nvGrpSpPr>
        <p:grpSpPr>
          <a:xfrm>
            <a:off x="1930444" y="4604773"/>
            <a:ext cx="2641555" cy="507734"/>
            <a:chOff x="1979712" y="5157192"/>
            <a:chExt cx="2160240" cy="504056"/>
          </a:xfrm>
        </p:grpSpPr>
        <p:grpSp>
          <p:nvGrpSpPr>
            <p:cNvPr id="96" name="グループ化 60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</p:grpSpPr>
          <p:sp>
            <p:nvSpPr>
              <p:cNvPr id="101" name="円弧 1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弧 1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61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</p:grpSpPr>
          <p:sp>
            <p:nvSpPr>
              <p:cNvPr id="99" name="円弧 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円弧 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円弧 9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3" name="グループ化 69"/>
          <p:cNvGrpSpPr/>
          <p:nvPr/>
        </p:nvGrpSpPr>
        <p:grpSpPr>
          <a:xfrm>
            <a:off x="4139953" y="4609945"/>
            <a:ext cx="2621045" cy="519710"/>
            <a:chOff x="3779912" y="5157192"/>
            <a:chExt cx="2160240" cy="504056"/>
          </a:xfrm>
          <a:noFill/>
        </p:grpSpPr>
        <p:grpSp>
          <p:nvGrpSpPr>
            <p:cNvPr id="104" name="グループ化 70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07" name="グループ化 73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1" name="円弧 11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2" name="円弧 11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08" name="グループ化 74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9" name="円弧 1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0" name="円弧 1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5" name="円弧 10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6" name="円弧 10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13" name="グループ化 80"/>
          <p:cNvGrpSpPr/>
          <p:nvPr/>
        </p:nvGrpSpPr>
        <p:grpSpPr>
          <a:xfrm>
            <a:off x="6386639" y="4033881"/>
            <a:ext cx="1333862" cy="308647"/>
            <a:chOff x="3779912" y="5157192"/>
            <a:chExt cx="2160240" cy="504056"/>
          </a:xfrm>
          <a:noFill/>
        </p:grpSpPr>
        <p:grpSp>
          <p:nvGrpSpPr>
            <p:cNvPr id="114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17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21" name="円弧 12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22" name="円弧 12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18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9" name="円弧 11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20" name="円弧 11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15" name="円弧 11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6" name="円弧 11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23" name="グループ化 99"/>
          <p:cNvGrpSpPr/>
          <p:nvPr/>
        </p:nvGrpSpPr>
        <p:grpSpPr>
          <a:xfrm>
            <a:off x="2795328" y="5372743"/>
            <a:ext cx="2649830" cy="461338"/>
            <a:chOff x="2699792" y="5460322"/>
            <a:chExt cx="2232248" cy="617876"/>
          </a:xfrm>
        </p:grpSpPr>
        <p:grpSp>
          <p:nvGrpSpPr>
            <p:cNvPr id="124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28" name="円弧 12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円弧 12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5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26" name="円弧 12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円弧 12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37" name="正方形/長方形 136"/>
          <p:cNvSpPr/>
          <p:nvPr/>
        </p:nvSpPr>
        <p:spPr>
          <a:xfrm>
            <a:off x="1937186" y="4446765"/>
            <a:ext cx="217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2843808" y="516684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6396441" y="3726685"/>
            <a:ext cx="1271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b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1940384" y="5886925"/>
            <a:ext cx="4371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4139954" y="4446765"/>
            <a:ext cx="2621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b </a:t>
            </a:r>
            <a:endParaRPr lang="ja-JP" altLang="en-US" sz="2800" dirty="0">
              <a:latin typeface="Courier"/>
              <a:cs typeface="Courier"/>
            </a:endParaRPr>
          </a:p>
        </p:txBody>
      </p:sp>
      <p:grpSp>
        <p:nvGrpSpPr>
          <p:cNvPr id="163" name="グループ化 208"/>
          <p:cNvGrpSpPr/>
          <p:nvPr/>
        </p:nvGrpSpPr>
        <p:grpSpPr>
          <a:xfrm>
            <a:off x="3703457" y="3965426"/>
            <a:ext cx="882058" cy="428495"/>
            <a:chOff x="4499990" y="5157197"/>
            <a:chExt cx="1500748" cy="528359"/>
          </a:xfrm>
          <a:noFill/>
        </p:grpSpPr>
        <p:grpSp>
          <p:nvGrpSpPr>
            <p:cNvPr id="164" name="グループ化 209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65" name="円弧 164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6" name="円弧 165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184" name="直線コネクタ 183"/>
          <p:cNvCxnSpPr/>
          <p:nvPr/>
        </p:nvCxnSpPr>
        <p:spPr>
          <a:xfrm>
            <a:off x="1743852" y="358175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グループ化 131"/>
          <p:cNvGrpSpPr/>
          <p:nvPr/>
        </p:nvGrpSpPr>
        <p:grpSpPr>
          <a:xfrm>
            <a:off x="1930444" y="4618969"/>
            <a:ext cx="1761039" cy="507737"/>
            <a:chOff x="1979711" y="5157190"/>
            <a:chExt cx="1440162" cy="504059"/>
          </a:xfrm>
        </p:grpSpPr>
        <p:grpSp>
          <p:nvGrpSpPr>
            <p:cNvPr id="155" name="グループ化 132"/>
            <p:cNvGrpSpPr/>
            <p:nvPr/>
          </p:nvGrpSpPr>
          <p:grpSpPr>
            <a:xfrm>
              <a:off x="1979711" y="5165157"/>
              <a:ext cx="720081" cy="496092"/>
              <a:chOff x="3059833" y="4933159"/>
              <a:chExt cx="1944219" cy="1088130"/>
            </a:xfrm>
          </p:grpSpPr>
          <p:sp>
            <p:nvSpPr>
              <p:cNvPr id="159" name="円弧 158"/>
              <p:cNvSpPr/>
              <p:nvPr/>
            </p:nvSpPr>
            <p:spPr>
              <a:xfrm rot="5400000">
                <a:off x="3491882" y="4509121"/>
                <a:ext cx="1080119" cy="1944217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円弧 159"/>
              <p:cNvSpPr/>
              <p:nvPr/>
            </p:nvSpPr>
            <p:spPr>
              <a:xfrm rot="5400000" flipV="1">
                <a:off x="3491883" y="4501110"/>
                <a:ext cx="1080120" cy="1944218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6" name="グループ化 133"/>
            <p:cNvGrpSpPr/>
            <p:nvPr/>
          </p:nvGrpSpPr>
          <p:grpSpPr>
            <a:xfrm>
              <a:off x="2699792" y="5157190"/>
              <a:ext cx="720081" cy="492441"/>
              <a:chOff x="3059832" y="4941168"/>
              <a:chExt cx="1944219" cy="1080123"/>
            </a:xfrm>
          </p:grpSpPr>
          <p:sp>
            <p:nvSpPr>
              <p:cNvPr id="157" name="円弧 15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円弧 157"/>
              <p:cNvSpPr/>
              <p:nvPr/>
            </p:nvSpPr>
            <p:spPr>
              <a:xfrm rot="5400000" flipV="1">
                <a:off x="3491883" y="4509123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1" name="グループ化 174"/>
          <p:cNvGrpSpPr/>
          <p:nvPr/>
        </p:nvGrpSpPr>
        <p:grpSpPr>
          <a:xfrm>
            <a:off x="6831260" y="4046587"/>
            <a:ext cx="889241" cy="301534"/>
            <a:chOff x="4499992" y="5157192"/>
            <a:chExt cx="1440160" cy="492440"/>
          </a:xfrm>
          <a:noFill/>
        </p:grpSpPr>
        <p:grpSp>
          <p:nvGrpSpPr>
            <p:cNvPr id="162" name="グループ化 179"/>
            <p:cNvGrpSpPr/>
            <p:nvPr/>
          </p:nvGrpSpPr>
          <p:grpSpPr>
            <a:xfrm>
              <a:off x="4499992" y="5157192"/>
              <a:ext cx="720081" cy="492440"/>
              <a:chOff x="3059832" y="4941168"/>
              <a:chExt cx="1944216" cy="1080120"/>
            </a:xfrm>
            <a:grpFill/>
          </p:grpSpPr>
          <p:sp>
            <p:nvSpPr>
              <p:cNvPr id="171" name="円弧 17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72" name="円弧 17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0" name="円弧 169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73" name="グループ化 184"/>
          <p:cNvGrpSpPr/>
          <p:nvPr/>
        </p:nvGrpSpPr>
        <p:grpSpPr>
          <a:xfrm>
            <a:off x="3707904" y="3978131"/>
            <a:ext cx="894265" cy="428495"/>
            <a:chOff x="4499990" y="5157197"/>
            <a:chExt cx="1500748" cy="528359"/>
          </a:xfrm>
          <a:noFill/>
        </p:grpSpPr>
        <p:grpSp>
          <p:nvGrpSpPr>
            <p:cNvPr id="174" name="グループ化 186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177" name="円弧 176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78" name="円弧 177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75" name="円弧 174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6" name="円弧 175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179" name="直線矢印コネクタ 178"/>
          <p:cNvCxnSpPr/>
          <p:nvPr/>
        </p:nvCxnSpPr>
        <p:spPr>
          <a:xfrm flipV="1">
            <a:off x="3691480" y="4334618"/>
            <a:ext cx="0" cy="5041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矢印コネクタ 179"/>
          <p:cNvCxnSpPr/>
          <p:nvPr/>
        </p:nvCxnSpPr>
        <p:spPr>
          <a:xfrm>
            <a:off x="4585515" y="4400928"/>
            <a:ext cx="0" cy="7115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 flipV="1">
            <a:off x="6804248" y="4334618"/>
            <a:ext cx="0" cy="5041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グループ化 148"/>
          <p:cNvGrpSpPr/>
          <p:nvPr/>
        </p:nvGrpSpPr>
        <p:grpSpPr>
          <a:xfrm>
            <a:off x="4139952" y="4592066"/>
            <a:ext cx="2622668" cy="519712"/>
            <a:chOff x="3779914" y="5157192"/>
            <a:chExt cx="2160238" cy="504058"/>
          </a:xfrm>
          <a:noFill/>
        </p:grpSpPr>
        <p:grpSp>
          <p:nvGrpSpPr>
            <p:cNvPr id="183" name="グループ化 149"/>
            <p:cNvGrpSpPr/>
            <p:nvPr/>
          </p:nvGrpSpPr>
          <p:grpSpPr>
            <a:xfrm>
              <a:off x="3779914" y="5157192"/>
              <a:ext cx="1440158" cy="504058"/>
              <a:chOff x="1979714" y="5157192"/>
              <a:chExt cx="1440158" cy="504058"/>
            </a:xfrm>
            <a:grpFill/>
          </p:grpSpPr>
          <p:sp>
            <p:nvSpPr>
              <p:cNvPr id="187" name="円弧 186"/>
              <p:cNvSpPr/>
              <p:nvPr/>
            </p:nvSpPr>
            <p:spPr>
              <a:xfrm rot="5400000">
                <a:off x="2093534" y="5054990"/>
                <a:ext cx="492440" cy="720080"/>
              </a:xfrm>
              <a:prstGeom prst="arc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188" name="グループ化 167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89" name="円弧 18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0" name="円弧 18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85" name="円弧 184"/>
            <p:cNvSpPr/>
            <p:nvPr/>
          </p:nvSpPr>
          <p:spPr>
            <a:xfrm rot="5400000">
              <a:off x="5333892" y="5043375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6" name="円弧 18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1" name="グループ化 106"/>
          <p:cNvGrpSpPr/>
          <p:nvPr/>
        </p:nvGrpSpPr>
        <p:grpSpPr>
          <a:xfrm>
            <a:off x="1918390" y="6086562"/>
            <a:ext cx="4465338" cy="539607"/>
            <a:chOff x="2699792" y="5460322"/>
            <a:chExt cx="2232248" cy="617876"/>
          </a:xfrm>
        </p:grpSpPr>
        <p:grpSp>
          <p:nvGrpSpPr>
            <p:cNvPr id="92" name="グループ化 107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45" name="円弧 14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円弧 14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" name="グループ化 108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43" name="円弧 14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円弧 14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652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グループ化 59"/>
          <p:cNvGrpSpPr/>
          <p:nvPr/>
        </p:nvGrpSpPr>
        <p:grpSpPr>
          <a:xfrm>
            <a:off x="1930444" y="4604773"/>
            <a:ext cx="2641555" cy="507734"/>
            <a:chOff x="1979712" y="5157192"/>
            <a:chExt cx="2160240" cy="504056"/>
          </a:xfrm>
        </p:grpSpPr>
        <p:grpSp>
          <p:nvGrpSpPr>
            <p:cNvPr id="92" name="グループ化 60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</p:grpSpPr>
          <p:sp>
            <p:nvSpPr>
              <p:cNvPr id="146" name="円弧 14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円弧 14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" name="グループ化 61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</p:grpSpPr>
          <p:sp>
            <p:nvSpPr>
              <p:cNvPr id="144" name="円弧 14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円弧 14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3" name="円弧 142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69"/>
          <p:cNvGrpSpPr/>
          <p:nvPr/>
        </p:nvGrpSpPr>
        <p:grpSpPr>
          <a:xfrm>
            <a:off x="4139953" y="4609945"/>
            <a:ext cx="2621045" cy="519710"/>
            <a:chOff x="3779912" y="5157192"/>
            <a:chExt cx="2160240" cy="504056"/>
          </a:xfrm>
          <a:noFill/>
        </p:grpSpPr>
        <p:grpSp>
          <p:nvGrpSpPr>
            <p:cNvPr id="149" name="グループ化 70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52" name="グループ化 73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3" name="円弧 19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4" name="円弧 19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53" name="グループ化 74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1" name="円弧 19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2" name="円弧 19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50" name="円弧 14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1" name="円弧 15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5" name="グループ化 80"/>
          <p:cNvGrpSpPr/>
          <p:nvPr/>
        </p:nvGrpSpPr>
        <p:grpSpPr>
          <a:xfrm>
            <a:off x="6386639" y="4033881"/>
            <a:ext cx="1333862" cy="308647"/>
            <a:chOff x="3779912" y="5157192"/>
            <a:chExt cx="2160240" cy="504056"/>
          </a:xfrm>
          <a:noFill/>
        </p:grpSpPr>
        <p:grpSp>
          <p:nvGrpSpPr>
            <p:cNvPr id="196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9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03" name="円弧 20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04" name="円弧 20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00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01" name="円弧 20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02" name="円弧 20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7" name="円弧 19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8" name="円弧 19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12" name="グループ化 208"/>
          <p:cNvGrpSpPr/>
          <p:nvPr/>
        </p:nvGrpSpPr>
        <p:grpSpPr>
          <a:xfrm>
            <a:off x="3703457" y="3965426"/>
            <a:ext cx="882058" cy="428495"/>
            <a:chOff x="4499990" y="5157197"/>
            <a:chExt cx="1500748" cy="528359"/>
          </a:xfrm>
          <a:noFill/>
        </p:grpSpPr>
        <p:grpSp>
          <p:nvGrpSpPr>
            <p:cNvPr id="213" name="グループ化 209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216" name="円弧 215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17" name="円弧 216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  <a:head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14" name="円弧 213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5" name="円弧 214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1797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We can formalize the idea and define a graph which we call the </a:t>
            </a:r>
            <a:r>
              <a:rPr lang="en-US" altLang="ja-JP" b="1" i="1" dirty="0" smtClean="0">
                <a:latin typeface="+mn-lt"/>
                <a:cs typeface="Times New Roman" panose="02020603050405020304" pitchFamily="18" charset="0"/>
              </a:rPr>
              <a:t>repetition graph</a:t>
            </a: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. Then the problem reduces to a (weighted) path problem on the repetition graph.</a:t>
            </a: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Main idea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3707904" y="3798693"/>
            <a:ext cx="855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930444" y="2963251"/>
            <a:ext cx="5737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b b b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1937186" y="4446765"/>
            <a:ext cx="217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2843808" y="5166845"/>
            <a:ext cx="260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a b a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6396441" y="3726685"/>
            <a:ext cx="1271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b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 </a:t>
            </a:r>
            <a:r>
              <a:rPr lang="en-US" altLang="ja-JP" sz="2800" dirty="0" err="1" smtClean="0">
                <a:latin typeface="Courier"/>
                <a:ea typeface="Cambria Math" panose="02040503050406030204" pitchFamily="18" charset="0"/>
                <a:cs typeface="Courier"/>
              </a:rPr>
              <a:t>b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1940384" y="5886925"/>
            <a:ext cx="4371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a b a b a </a:t>
            </a:r>
            <a:endParaRPr lang="ja-JP" altLang="en-US" sz="2800" dirty="0">
              <a:latin typeface="Courier"/>
              <a:cs typeface="Courier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4139954" y="4446765"/>
            <a:ext cx="2621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2800" dirty="0" smtClean="0">
                <a:latin typeface="Courier"/>
                <a:ea typeface="Cambria Math" panose="02040503050406030204" pitchFamily="18" charset="0"/>
                <a:cs typeface="Courier"/>
              </a:rPr>
              <a:t>a b a b a b </a:t>
            </a:r>
            <a:endParaRPr lang="ja-JP" altLang="en-US" sz="2800" dirty="0">
              <a:latin typeface="Courier"/>
              <a:cs typeface="Courier"/>
            </a:endParaRPr>
          </a:p>
        </p:txBody>
      </p:sp>
      <p:cxnSp>
        <p:nvCxnSpPr>
          <p:cNvPr id="184" name="直線コネクタ 183"/>
          <p:cNvCxnSpPr/>
          <p:nvPr/>
        </p:nvCxnSpPr>
        <p:spPr>
          <a:xfrm>
            <a:off x="1743852" y="3581752"/>
            <a:ext cx="61121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グループ化 131"/>
          <p:cNvGrpSpPr/>
          <p:nvPr/>
        </p:nvGrpSpPr>
        <p:grpSpPr>
          <a:xfrm>
            <a:off x="1930444" y="4618969"/>
            <a:ext cx="1761039" cy="507737"/>
            <a:chOff x="1979711" y="5157190"/>
            <a:chExt cx="1440162" cy="504059"/>
          </a:xfrm>
        </p:grpSpPr>
        <p:grpSp>
          <p:nvGrpSpPr>
            <p:cNvPr id="155" name="グループ化 132"/>
            <p:cNvGrpSpPr/>
            <p:nvPr/>
          </p:nvGrpSpPr>
          <p:grpSpPr>
            <a:xfrm>
              <a:off x="1979711" y="5165157"/>
              <a:ext cx="720081" cy="496092"/>
              <a:chOff x="3059833" y="4933159"/>
              <a:chExt cx="1944219" cy="1088130"/>
            </a:xfrm>
          </p:grpSpPr>
          <p:sp>
            <p:nvSpPr>
              <p:cNvPr id="159" name="円弧 158"/>
              <p:cNvSpPr/>
              <p:nvPr/>
            </p:nvSpPr>
            <p:spPr>
              <a:xfrm rot="5400000">
                <a:off x="3491882" y="4509121"/>
                <a:ext cx="1080119" cy="1944217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円弧 159"/>
              <p:cNvSpPr/>
              <p:nvPr/>
            </p:nvSpPr>
            <p:spPr>
              <a:xfrm rot="5400000" flipV="1">
                <a:off x="3491883" y="4501110"/>
                <a:ext cx="1080120" cy="1944218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6" name="グループ化 133"/>
            <p:cNvGrpSpPr/>
            <p:nvPr/>
          </p:nvGrpSpPr>
          <p:grpSpPr>
            <a:xfrm>
              <a:off x="2699792" y="5157190"/>
              <a:ext cx="720081" cy="492441"/>
              <a:chOff x="3059832" y="4941168"/>
              <a:chExt cx="1944219" cy="1080123"/>
            </a:xfrm>
          </p:grpSpPr>
          <p:sp>
            <p:nvSpPr>
              <p:cNvPr id="157" name="円弧 15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円弧 157"/>
              <p:cNvSpPr/>
              <p:nvPr/>
            </p:nvSpPr>
            <p:spPr>
              <a:xfrm rot="5400000" flipV="1">
                <a:off x="3491883" y="4509123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61" name="グループ化 174"/>
          <p:cNvGrpSpPr/>
          <p:nvPr/>
        </p:nvGrpSpPr>
        <p:grpSpPr>
          <a:xfrm>
            <a:off x="6831260" y="4046587"/>
            <a:ext cx="889241" cy="301534"/>
            <a:chOff x="4499992" y="5157192"/>
            <a:chExt cx="1440160" cy="492440"/>
          </a:xfrm>
          <a:noFill/>
        </p:grpSpPr>
        <p:grpSp>
          <p:nvGrpSpPr>
            <p:cNvPr id="162" name="グループ化 179"/>
            <p:cNvGrpSpPr/>
            <p:nvPr/>
          </p:nvGrpSpPr>
          <p:grpSpPr>
            <a:xfrm>
              <a:off x="4499992" y="5157192"/>
              <a:ext cx="720081" cy="492440"/>
              <a:chOff x="3059832" y="4941168"/>
              <a:chExt cx="1944216" cy="1080120"/>
            </a:xfrm>
            <a:grpFill/>
          </p:grpSpPr>
          <p:sp>
            <p:nvSpPr>
              <p:cNvPr id="171" name="円弧 17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72" name="円弧 17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0" name="円弧 169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73" name="グループ化 184"/>
          <p:cNvGrpSpPr/>
          <p:nvPr/>
        </p:nvGrpSpPr>
        <p:grpSpPr>
          <a:xfrm>
            <a:off x="3707904" y="3978131"/>
            <a:ext cx="894265" cy="428495"/>
            <a:chOff x="4499990" y="5157197"/>
            <a:chExt cx="1500748" cy="528359"/>
          </a:xfrm>
          <a:noFill/>
        </p:grpSpPr>
        <p:grpSp>
          <p:nvGrpSpPr>
            <p:cNvPr id="174" name="グループ化 186"/>
            <p:cNvGrpSpPr/>
            <p:nvPr/>
          </p:nvGrpSpPr>
          <p:grpSpPr>
            <a:xfrm>
              <a:off x="4499990" y="5157197"/>
              <a:ext cx="772603" cy="528359"/>
              <a:chOff x="3059829" y="4941172"/>
              <a:chExt cx="2086029" cy="1158903"/>
            </a:xfrm>
            <a:grpFill/>
          </p:grpSpPr>
          <p:sp>
            <p:nvSpPr>
              <p:cNvPr id="177" name="円弧 176"/>
              <p:cNvSpPr/>
              <p:nvPr/>
            </p:nvSpPr>
            <p:spPr>
              <a:xfrm rot="5400000">
                <a:off x="3523392" y="4477610"/>
                <a:ext cx="1158903" cy="2086028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78" name="円弧 177"/>
              <p:cNvSpPr/>
              <p:nvPr/>
            </p:nvSpPr>
            <p:spPr>
              <a:xfrm rot="5400000" flipV="1">
                <a:off x="3523390" y="4477612"/>
                <a:ext cx="1158901" cy="2086024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75" name="円弧 174"/>
            <p:cNvSpPr/>
            <p:nvPr/>
          </p:nvSpPr>
          <p:spPr>
            <a:xfrm rot="5400000">
              <a:off x="5394474" y="5062184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6" name="円弧 175"/>
            <p:cNvSpPr/>
            <p:nvPr/>
          </p:nvSpPr>
          <p:spPr>
            <a:xfrm rot="5400000" flipV="1">
              <a:off x="5394478" y="5062179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179" name="直線矢印コネクタ 178"/>
          <p:cNvCxnSpPr/>
          <p:nvPr/>
        </p:nvCxnSpPr>
        <p:spPr>
          <a:xfrm flipV="1">
            <a:off x="3691480" y="4334618"/>
            <a:ext cx="0" cy="5041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矢印コネクタ 179"/>
          <p:cNvCxnSpPr/>
          <p:nvPr/>
        </p:nvCxnSpPr>
        <p:spPr>
          <a:xfrm>
            <a:off x="4585515" y="4400928"/>
            <a:ext cx="0" cy="7115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 flipV="1">
            <a:off x="6804248" y="4334618"/>
            <a:ext cx="0" cy="5041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グループ化 148"/>
          <p:cNvGrpSpPr/>
          <p:nvPr/>
        </p:nvGrpSpPr>
        <p:grpSpPr>
          <a:xfrm>
            <a:off x="4139952" y="4592066"/>
            <a:ext cx="2622668" cy="519712"/>
            <a:chOff x="3779914" y="5157192"/>
            <a:chExt cx="2160238" cy="504058"/>
          </a:xfrm>
          <a:noFill/>
        </p:grpSpPr>
        <p:grpSp>
          <p:nvGrpSpPr>
            <p:cNvPr id="183" name="グループ化 149"/>
            <p:cNvGrpSpPr/>
            <p:nvPr/>
          </p:nvGrpSpPr>
          <p:grpSpPr>
            <a:xfrm>
              <a:off x="3779914" y="5157192"/>
              <a:ext cx="1440158" cy="504058"/>
              <a:chOff x="1979714" y="5157192"/>
              <a:chExt cx="1440158" cy="504058"/>
            </a:xfrm>
            <a:grpFill/>
          </p:grpSpPr>
          <p:sp>
            <p:nvSpPr>
              <p:cNvPr id="187" name="円弧 186"/>
              <p:cNvSpPr/>
              <p:nvPr/>
            </p:nvSpPr>
            <p:spPr>
              <a:xfrm rot="5400000">
                <a:off x="2093534" y="5054990"/>
                <a:ext cx="492440" cy="720080"/>
              </a:xfrm>
              <a:prstGeom prst="arc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188" name="グループ化 167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89" name="円弧 18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0" name="円弧 18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85" name="円弧 184"/>
            <p:cNvSpPr/>
            <p:nvPr/>
          </p:nvSpPr>
          <p:spPr>
            <a:xfrm rot="5400000">
              <a:off x="5333892" y="5043375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6" name="円弧 18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99"/>
          <p:cNvGrpSpPr/>
          <p:nvPr/>
        </p:nvGrpSpPr>
        <p:grpSpPr>
          <a:xfrm>
            <a:off x="2795328" y="5372743"/>
            <a:ext cx="2649830" cy="461338"/>
            <a:chOff x="2699792" y="5460322"/>
            <a:chExt cx="2232248" cy="617876"/>
          </a:xfrm>
        </p:grpSpPr>
        <p:grpSp>
          <p:nvGrpSpPr>
            <p:cNvPr id="206" name="グループ化 100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01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95" name="グループ化 106"/>
          <p:cNvGrpSpPr/>
          <p:nvPr/>
        </p:nvGrpSpPr>
        <p:grpSpPr>
          <a:xfrm>
            <a:off x="1918390" y="6086562"/>
            <a:ext cx="4465338" cy="539607"/>
            <a:chOff x="2699792" y="5460322"/>
            <a:chExt cx="2232248" cy="617876"/>
          </a:xfrm>
        </p:grpSpPr>
        <p:grpSp>
          <p:nvGrpSpPr>
            <p:cNvPr id="96" name="グループ化 107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00" name="円弧 9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弧 10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108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98" name="円弧 9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" name="円弧 9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470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矢印コネクタ 314"/>
          <p:cNvCxnSpPr>
            <a:endCxn id="340" idx="1"/>
          </p:cNvCxnSpPr>
          <p:nvPr/>
        </p:nvCxnSpPr>
        <p:spPr>
          <a:xfrm>
            <a:off x="2860415" y="5507436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矢印コネクタ 315"/>
          <p:cNvCxnSpPr/>
          <p:nvPr/>
        </p:nvCxnSpPr>
        <p:spPr>
          <a:xfrm>
            <a:off x="1043151" y="5476455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矢印コネクタ 316"/>
          <p:cNvCxnSpPr/>
          <p:nvPr/>
        </p:nvCxnSpPr>
        <p:spPr>
          <a:xfrm>
            <a:off x="1516165" y="5476455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矢印コネクタ 317"/>
          <p:cNvCxnSpPr/>
          <p:nvPr/>
        </p:nvCxnSpPr>
        <p:spPr>
          <a:xfrm flipV="1">
            <a:off x="976310" y="4449112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 flipV="1">
            <a:off x="1989179" y="4853973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円/楕円 333"/>
          <p:cNvSpPr/>
          <p:nvPr/>
        </p:nvSpPr>
        <p:spPr>
          <a:xfrm>
            <a:off x="6542730" y="448365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2763569" y="61266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円/楕円 335"/>
          <p:cNvSpPr/>
          <p:nvPr/>
        </p:nvSpPr>
        <p:spPr>
          <a:xfrm>
            <a:off x="3226234" y="61266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円/楕円 336"/>
          <p:cNvSpPr/>
          <p:nvPr/>
        </p:nvSpPr>
        <p:spPr>
          <a:xfrm>
            <a:off x="5602415" y="434333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653952" y="474820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9" name="直線矢印コネクタ 338"/>
          <p:cNvCxnSpPr/>
          <p:nvPr/>
        </p:nvCxnSpPr>
        <p:spPr>
          <a:xfrm flipV="1">
            <a:off x="5782981" y="4664218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円/楕円 339"/>
          <p:cNvSpPr/>
          <p:nvPr/>
        </p:nvSpPr>
        <p:spPr>
          <a:xfrm>
            <a:off x="3683938" y="5922884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1" name="直線矢印コネクタ 340"/>
          <p:cNvCxnSpPr>
            <a:stCxn id="338" idx="4"/>
          </p:cNvCxnSpPr>
          <p:nvPr/>
        </p:nvCxnSpPr>
        <p:spPr>
          <a:xfrm flipH="1">
            <a:off x="4759725" y="4959747"/>
            <a:ext cx="1" cy="327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 flipH="1">
            <a:off x="5707319" y="4554885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矢印コネクタ 342"/>
          <p:cNvCxnSpPr/>
          <p:nvPr/>
        </p:nvCxnSpPr>
        <p:spPr>
          <a:xfrm flipH="1" flipV="1">
            <a:off x="2868854" y="5498726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矢印コネクタ 343"/>
          <p:cNvCxnSpPr/>
          <p:nvPr/>
        </p:nvCxnSpPr>
        <p:spPr>
          <a:xfrm flipV="1">
            <a:off x="3331894" y="5498726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矢印コネクタ 344"/>
          <p:cNvCxnSpPr/>
          <p:nvPr/>
        </p:nvCxnSpPr>
        <p:spPr>
          <a:xfrm flipH="1" flipV="1">
            <a:off x="3788337" y="5498726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8726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8726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8726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>
            <a:off x="2968595" y="6232378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91907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91907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7005482" y="448365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7" name="直線矢印コネクタ 366"/>
          <p:cNvCxnSpPr/>
          <p:nvPr/>
        </p:nvCxnSpPr>
        <p:spPr>
          <a:xfrm>
            <a:off x="6750301" y="4589425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/>
          <p:cNvCxnSpPr/>
          <p:nvPr/>
        </p:nvCxnSpPr>
        <p:spPr>
          <a:xfrm flipH="1">
            <a:off x="7109583" y="4695198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431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431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431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3" name="直線矢印コネクタ 372"/>
          <p:cNvCxnSpPr/>
          <p:nvPr/>
        </p:nvCxnSpPr>
        <p:spPr>
          <a:xfrm flipV="1">
            <a:off x="6249126" y="4664218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>
            <a:off x="6648503" y="4695198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>
            <a:off x="3408222" y="5467746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7746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7746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22787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8300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sp>
        <p:nvSpPr>
          <p:cNvPr id="11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1797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Below is an example of a repetition graph. 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The graph consists of two types of nodes (white and black),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and several types of edges (black, red, and blue).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8" name="グループ化 230"/>
          <p:cNvGrpSpPr/>
          <p:nvPr/>
        </p:nvGrpSpPr>
        <p:grpSpPr>
          <a:xfrm>
            <a:off x="862586" y="5304660"/>
            <a:ext cx="5887715" cy="211547"/>
            <a:chOff x="2265789" y="4719751"/>
            <a:chExt cx="5887715" cy="211547"/>
          </a:xfrm>
        </p:grpSpPr>
        <p:sp>
          <p:nvSpPr>
            <p:cNvPr id="89" name="円/楕円 88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円/楕円 93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7" name="円/楕円 136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円/楕円 138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円/楕円 139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円/楕円 140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円/楕円 141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円/楕円 142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円/楕円 143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円/楕円 144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円/楕円 145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円/楕円 146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円/楕円 147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円/楕円 148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円/楕円 149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43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n-lt"/>
              </a:rPr>
              <a:t>Factorization of string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4929411"/>
          </a:xfrm>
        </p:spPr>
        <p:txBody>
          <a:bodyPr/>
          <a:lstStyle/>
          <a:p>
            <a:r>
              <a:rPr lang="en-US" altLang="ja-JP" dirty="0">
                <a:latin typeface="+mn-lt"/>
              </a:rPr>
              <a:t>A </a:t>
            </a:r>
            <a:r>
              <a:rPr lang="en-US" altLang="ja-JP" b="1" i="1" dirty="0" smtClean="0">
                <a:solidFill>
                  <a:srgbClr val="000000"/>
                </a:solidFill>
                <a:latin typeface="+mn-lt"/>
              </a:rPr>
              <a:t>factorization</a:t>
            </a:r>
            <a:r>
              <a:rPr lang="en-US" altLang="ja-JP" dirty="0" smtClean="0">
                <a:latin typeface="+mn-lt"/>
              </a:rPr>
              <a:t> of </a:t>
            </a:r>
            <a:r>
              <a:rPr lang="en-US" altLang="ja-JP" dirty="0">
                <a:latin typeface="+mn-lt"/>
              </a:rPr>
              <a:t>a string </a:t>
            </a:r>
            <a:r>
              <a:rPr lang="en-US" altLang="ja-JP" i="1" dirty="0">
                <a:latin typeface="Times New Roman"/>
                <a:cs typeface="Times New Roman"/>
              </a:rPr>
              <a:t>w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dirty="0" smtClean="0">
                <a:latin typeface="+mn-lt"/>
              </a:rPr>
              <a:t>is a sequence </a:t>
            </a:r>
            <a:r>
              <a:rPr lang="en-US" altLang="ja-JP" i="1" dirty="0" smtClean="0">
                <a:latin typeface="Times New Roman"/>
                <a:cs typeface="Times New Roman"/>
              </a:rPr>
              <a:t>f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,</a:t>
            </a:r>
            <a:r>
              <a:rPr lang="en-US" altLang="ja-JP" i="1" dirty="0">
                <a:latin typeface="Times New Roman"/>
                <a:cs typeface="Times New Roman"/>
              </a:rPr>
              <a:t> </a:t>
            </a:r>
            <a:r>
              <a:rPr lang="is-IS" altLang="ja-JP" i="1" dirty="0" smtClean="0">
                <a:latin typeface="Times New Roman"/>
                <a:cs typeface="Times New Roman"/>
              </a:rPr>
              <a:t>…, f</a:t>
            </a:r>
            <a:r>
              <a:rPr lang="is-IS" altLang="ja-JP" i="1" baseline="-25000" dirty="0" smtClean="0">
                <a:latin typeface="Times New Roman"/>
                <a:cs typeface="Times New Roman"/>
              </a:rPr>
              <a:t>m </a:t>
            </a:r>
            <a:r>
              <a:rPr lang="en-US" altLang="ja-JP" dirty="0" smtClean="0">
                <a:latin typeface="+mn-lt"/>
              </a:rPr>
              <a:t>of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non-empty substrings of </a:t>
            </a:r>
            <a:r>
              <a:rPr lang="en-US" altLang="ja-JP" i="1" dirty="0" smtClean="0">
                <a:latin typeface="Times New Roman"/>
                <a:cs typeface="Times New Roman"/>
              </a:rPr>
              <a:t>w </a:t>
            </a:r>
            <a:r>
              <a:rPr lang="en-US" altLang="ja-JP" dirty="0" smtClean="0">
                <a:latin typeface="+mn-lt"/>
                <a:cs typeface="Times New Roman"/>
              </a:rPr>
              <a:t>such that </a:t>
            </a:r>
            <a:r>
              <a:rPr lang="en-US" altLang="ja-JP" i="1" dirty="0" smtClean="0">
                <a:latin typeface="Times New Roman"/>
                <a:cs typeface="Times New Roman"/>
              </a:rPr>
              <a:t>w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i="1" dirty="0" smtClean="0">
                <a:latin typeface="Times New Roman"/>
                <a:cs typeface="Times New Roman"/>
              </a:rPr>
              <a:t> f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is-IS" altLang="ja-JP" i="1" dirty="0" smtClean="0">
                <a:latin typeface="Times New Roman"/>
                <a:cs typeface="Times New Roman"/>
              </a:rPr>
              <a:t>… f</a:t>
            </a:r>
            <a:r>
              <a:rPr lang="is-IS" altLang="ja-JP" i="1" baseline="-25000" dirty="0" smtClean="0">
                <a:latin typeface="Times New Roman"/>
                <a:cs typeface="Times New Roman"/>
              </a:rPr>
              <a:t>m</a:t>
            </a:r>
            <a:r>
              <a:rPr lang="en-US" altLang="ja-JP" dirty="0" smtClean="0">
                <a:latin typeface="+mn-lt"/>
              </a:rPr>
              <a:t>.</a:t>
            </a:r>
            <a:r>
              <a:rPr lang="en-US" altLang="ja-JP" i="1" dirty="0" smtClean="0">
                <a:latin typeface="+mn-lt"/>
              </a:rPr>
              <a:t/>
            </a:r>
            <a:br>
              <a:rPr lang="en-US" altLang="ja-JP" i="1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Each substring in </a:t>
            </a:r>
            <a:r>
              <a:rPr lang="en-US" altLang="ja-JP" dirty="0">
                <a:latin typeface="+mn-lt"/>
              </a:rPr>
              <a:t>a factorization is called a </a:t>
            </a:r>
            <a:r>
              <a:rPr lang="en-US" altLang="ja-JP" b="1" i="1" dirty="0" smtClean="0">
                <a:latin typeface="+mn-lt"/>
              </a:rPr>
              <a:t>factor</a:t>
            </a:r>
            <a:r>
              <a:rPr lang="en-US" altLang="ja-JP" dirty="0" smtClean="0">
                <a:latin typeface="+mn-lt"/>
              </a:rPr>
              <a:t>.</a:t>
            </a:r>
          </a:p>
          <a:p>
            <a:endParaRPr lang="en-US" altLang="ja-JP" dirty="0" smtClean="0">
              <a:latin typeface="+mn-lt"/>
            </a:endParaRPr>
          </a:p>
          <a:p>
            <a:r>
              <a:rPr lang="en-US" altLang="ja-JP" dirty="0">
                <a:latin typeface="+mn-lt"/>
              </a:rPr>
              <a:t>There exist several factorizations with specific properties</a:t>
            </a:r>
            <a:r>
              <a:rPr lang="en-US" altLang="ja-JP" dirty="0" smtClean="0">
                <a:latin typeface="+mn-lt"/>
              </a:rPr>
              <a:t>.</a:t>
            </a:r>
          </a:p>
          <a:p>
            <a:pPr lvl="1"/>
            <a:r>
              <a:rPr lang="en-US" altLang="ja-JP" sz="2400" dirty="0">
                <a:latin typeface="+mn-lt"/>
                <a:ea typeface="Meiryo" charset="-128"/>
                <a:cs typeface="Meiryo" charset="-128"/>
              </a:rPr>
              <a:t>Lempel-Ziv </a:t>
            </a:r>
            <a:r>
              <a:rPr lang="en-US" altLang="ja-JP" sz="2400" dirty="0" smtClean="0">
                <a:latin typeface="+mn-lt"/>
                <a:ea typeface="Meiryo" charset="-128"/>
                <a:cs typeface="Meiryo" charset="-128"/>
              </a:rPr>
              <a:t>factorizations 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</a:t>
            </a:r>
            <a:r>
              <a:rPr lang="en-US" altLang="ja-JP" sz="2400" dirty="0" err="1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Ziv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 &amp; Lempel</a:t>
            </a:r>
            <a:r>
              <a:rPr lang="en-US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, 1977] </a:t>
            </a:r>
            <a:endParaRPr lang="en-US" altLang="ja-JP" sz="2400" dirty="0" smtClean="0">
              <a:solidFill>
                <a:srgbClr val="002060"/>
              </a:solidFill>
              <a:latin typeface="+mn-lt"/>
              <a:ea typeface="Meiryo" charset="-128"/>
              <a:cs typeface="Meiryo" charset="-128"/>
            </a:endParaRPr>
          </a:p>
          <a:p>
            <a:pPr lvl="1"/>
            <a:r>
              <a:rPr lang="en-US" altLang="ja-JP" sz="2400" dirty="0" smtClean="0">
                <a:latin typeface="+mn-lt"/>
                <a:ea typeface="Meiryo" charset="-128"/>
                <a:cs typeface="Meiryo" charset="-128"/>
              </a:rPr>
              <a:t>LZW factorizations</a:t>
            </a:r>
            <a:r>
              <a:rPr lang="ja-JP" altLang="en-US" sz="2400" dirty="0" smtClean="0">
                <a:latin typeface="+mn-lt"/>
                <a:ea typeface="Meiryo" charset="-128"/>
                <a:cs typeface="Meiryo" charset="-128"/>
              </a:rPr>
              <a:t> 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[Welch, </a:t>
            </a:r>
            <a:r>
              <a:rPr lang="en-US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1984] </a:t>
            </a:r>
            <a:endParaRPr lang="en-US" altLang="ja-JP" sz="2400" dirty="0" smtClean="0">
              <a:solidFill>
                <a:srgbClr val="002060"/>
              </a:solidFill>
              <a:latin typeface="+mn-lt"/>
              <a:ea typeface="Meiryo" charset="-128"/>
              <a:cs typeface="Meiryo" charset="-128"/>
            </a:endParaRPr>
          </a:p>
          <a:p>
            <a:pPr lvl="1"/>
            <a:r>
              <a:rPr lang="en-US" altLang="ja-JP" sz="2400" dirty="0">
                <a:latin typeface="+mn-lt"/>
                <a:ea typeface="Meiryo" charset="-128"/>
                <a:cs typeface="Meiryo" charset="-128"/>
              </a:rPr>
              <a:t>Lyndon factorizations </a:t>
            </a:r>
            <a:r>
              <a:rPr lang="de-DE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[Chen et al., </a:t>
            </a:r>
            <a:r>
              <a:rPr lang="de-DE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1958]</a:t>
            </a:r>
            <a:r>
              <a:rPr lang="ja-JP" altLang="de-DE" sz="2400" dirty="0">
                <a:solidFill>
                  <a:srgbClr val="1F497D"/>
                </a:solidFill>
                <a:ea typeface="Meiryo" charset="-128"/>
                <a:cs typeface="Meiryo" charset="-128"/>
              </a:rPr>
              <a:t>　</a:t>
            </a:r>
            <a:endParaRPr lang="en-US" altLang="ja-JP" sz="2400" dirty="0">
              <a:solidFill>
                <a:srgbClr val="1F497D"/>
              </a:solidFill>
              <a:latin typeface="Meiryo" charset="-128"/>
              <a:ea typeface="Meiryo" charset="-128"/>
              <a:cs typeface="Meiryo" charset="-128"/>
            </a:endParaRPr>
          </a:p>
          <a:p>
            <a:endParaRPr lang="ja-JP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501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6"/>
    </mc:Choice>
    <mc:Fallback xmlns="">
      <p:transition xmlns:p14="http://schemas.microsoft.com/office/powerpoint/2010/main" spd="slow" advTm="320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9710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22787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8300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sp>
        <p:nvSpPr>
          <p:cNvPr id="11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1797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We consider positions between characters.</a:t>
            </a:r>
            <a:br>
              <a:rPr lang="en-US" altLang="ja-JP" dirty="0" smtClean="0">
                <a:latin typeface="+mn-lt"/>
                <a:cs typeface="Times New Roman" panose="02020603050405020304" pitchFamily="18" charset="0"/>
              </a:rPr>
            </a:b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One white node is defined for each position.</a:t>
            </a: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4" name="グループ化 230"/>
          <p:cNvGrpSpPr/>
          <p:nvPr/>
        </p:nvGrpSpPr>
        <p:grpSpPr>
          <a:xfrm>
            <a:off x="862586" y="5304660"/>
            <a:ext cx="5887715" cy="211547"/>
            <a:chOff x="2265789" y="4719751"/>
            <a:chExt cx="5887715" cy="211547"/>
          </a:xfrm>
        </p:grpSpPr>
        <p:sp>
          <p:nvSpPr>
            <p:cNvPr id="55" name="円/楕円 54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8" name="円/楕円 67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/楕円 78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46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+mn-lt"/>
                <a:cs typeface="Times New Roman"/>
              </a:rPr>
              <a:t>Repetition </a:t>
            </a:r>
            <a:r>
              <a:rPr lang="en-US" altLang="ja-JP" dirty="0" smtClean="0">
                <a:latin typeface="+mn-lt"/>
                <a:cs typeface="Times New Roman"/>
              </a:rPr>
              <a:t>Graph</a:t>
            </a:r>
            <a:endParaRPr kumimoji="1" lang="ja-JP" altLang="en-US" dirty="0">
              <a:latin typeface="+mn-lt"/>
              <a:cs typeface="Times New Roman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8635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8635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8635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5" name="直線矢印コネクタ 374"/>
          <p:cNvCxnSpPr/>
          <p:nvPr/>
        </p:nvCxnSpPr>
        <p:spPr>
          <a:xfrm>
            <a:off x="3408222" y="5467655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7655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7655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22696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8209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04" name="グループ化 114"/>
          <p:cNvGrpSpPr/>
          <p:nvPr/>
        </p:nvGrpSpPr>
        <p:grpSpPr>
          <a:xfrm>
            <a:off x="3336586" y="3544568"/>
            <a:ext cx="2835182" cy="296748"/>
            <a:chOff x="3779912" y="5157192"/>
            <a:chExt cx="2160240" cy="504056"/>
          </a:xfrm>
          <a:noFill/>
        </p:grpSpPr>
        <p:grpSp>
          <p:nvGrpSpPr>
            <p:cNvPr id="10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0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2" name="円弧 11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3" name="円弧 11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0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0" name="円弧 10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1" name="円弧 11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6" name="円弧 10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7" name="円弧 10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14" name="グループ化 53"/>
          <p:cNvGrpSpPr/>
          <p:nvPr/>
        </p:nvGrpSpPr>
        <p:grpSpPr>
          <a:xfrm>
            <a:off x="3336586" y="3952695"/>
            <a:ext cx="1866677" cy="320691"/>
            <a:chOff x="2699792" y="5460322"/>
            <a:chExt cx="2232248" cy="617876"/>
          </a:xfrm>
        </p:grpSpPr>
        <p:grpSp>
          <p:nvGrpSpPr>
            <p:cNvPr id="115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19" name="円弧 11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円弧 11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6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17" name="円弧 1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円弧 1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21" name="グループ化 53"/>
          <p:cNvGrpSpPr/>
          <p:nvPr/>
        </p:nvGrpSpPr>
        <p:grpSpPr>
          <a:xfrm>
            <a:off x="4296994" y="4597940"/>
            <a:ext cx="1866677" cy="283135"/>
            <a:chOff x="2699792" y="5460322"/>
            <a:chExt cx="2232248" cy="617876"/>
          </a:xfrm>
        </p:grpSpPr>
        <p:grpSp>
          <p:nvGrpSpPr>
            <p:cNvPr id="122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26" name="円弧 12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円弧 12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3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24" name="円弧 1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円弧 1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28" name="グループ化 53"/>
          <p:cNvGrpSpPr/>
          <p:nvPr/>
        </p:nvGrpSpPr>
        <p:grpSpPr>
          <a:xfrm>
            <a:off x="3784838" y="4314170"/>
            <a:ext cx="1925373" cy="258067"/>
            <a:chOff x="2699792" y="5460322"/>
            <a:chExt cx="2232248" cy="617876"/>
          </a:xfrm>
        </p:grpSpPr>
        <p:grpSp>
          <p:nvGrpSpPr>
            <p:cNvPr id="129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33" name="円弧 13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円弧 13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0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31" name="円弧 13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円弧 13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四角形吹き出し 1"/>
          <p:cNvSpPr/>
          <p:nvPr/>
        </p:nvSpPr>
        <p:spPr>
          <a:xfrm>
            <a:off x="1702820" y="3591667"/>
            <a:ext cx="1060749" cy="485620"/>
          </a:xfrm>
          <a:prstGeom prst="wedgeRectCallout">
            <a:avLst>
              <a:gd name="adj1" fmla="val 92442"/>
              <a:gd name="adj2" fmla="val -25334"/>
            </a:avLst>
          </a:prstGeom>
          <a:solidFill>
            <a:schemeClr val="bg1"/>
          </a:solidFill>
          <a:ln w="28575" cmpd="sng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run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5" name="四角形吹き出し 134"/>
          <p:cNvSpPr/>
          <p:nvPr/>
        </p:nvSpPr>
        <p:spPr>
          <a:xfrm>
            <a:off x="1722098" y="4298131"/>
            <a:ext cx="1147244" cy="485620"/>
          </a:xfrm>
          <a:prstGeom prst="wedgeRectCallout">
            <a:avLst>
              <a:gd name="adj1" fmla="val 89654"/>
              <a:gd name="adj2" fmla="val -55527"/>
            </a:avLst>
          </a:prstGeom>
          <a:solidFill>
            <a:schemeClr val="bg1"/>
          </a:solidFill>
          <a:ln w="28575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square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0" name="円/楕円 149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円/楕円 167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円/楕円 168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円/楕円 169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円/楕円 170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円/楕円 171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円/楕円 172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4" name="円/楕円 173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円/楕円 174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円/楕円 175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円/楕円 176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円/楕円 177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円/楕円 186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円/楕円 187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12141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</a:rPr>
              <a:t>For each run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altLang="ja-JP" dirty="0">
                <a:cs typeface="Times New Roman" panose="02020603050405020304" pitchFamily="18" charset="0"/>
              </a:rPr>
              <a:t> : 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beg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end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 p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),</a:t>
            </a:r>
            <a:r>
              <a:rPr lang="en-US" altLang="ja-JP" dirty="0">
                <a:ea typeface="Times New Roman" charset="0"/>
                <a:cs typeface="Times New Roman" charset="0"/>
              </a:rPr>
              <a:t> </a:t>
            </a:r>
          </a:p>
          <a:p>
            <a:pPr>
              <a:buFont typeface="Arial"/>
              <a:buChar char="•"/>
            </a:pP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add path                       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    for </a:t>
            </a: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each square of period 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altLang="ja-JP" dirty="0" smtClean="0">
                <a:ea typeface="Times New Roman" charset="0"/>
                <a:cs typeface="Times New Roman" charset="0"/>
              </a:rPr>
              <a:t> </a:t>
            </a: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within</a:t>
            </a:r>
            <a:r>
              <a:rPr lang="en-US" altLang="ja-JP" dirty="0">
                <a:ea typeface="Times New Roman" charset="0"/>
                <a:cs typeface="Times New Roman" charset="0"/>
              </a:rPr>
              <a:t>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r</a:t>
            </a:r>
          </a:p>
          <a:p>
            <a:pPr>
              <a:buFont typeface="Wingdings" charset="2"/>
              <a:buChar char="Ø"/>
            </a:pPr>
            <a:r>
              <a:rPr lang="en-US" altLang="ja-JP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and connect black nodes of the same run with blue edges.</a:t>
            </a:r>
          </a:p>
        </p:txBody>
      </p:sp>
      <p:cxnSp>
        <p:nvCxnSpPr>
          <p:cNvPr id="162" name="直線矢印コネクタ 161"/>
          <p:cNvCxnSpPr/>
          <p:nvPr/>
        </p:nvCxnSpPr>
        <p:spPr>
          <a:xfrm>
            <a:off x="2122269" y="1890325"/>
            <a:ext cx="852846" cy="156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円/楕円 162"/>
          <p:cNvSpPr/>
          <p:nvPr/>
        </p:nvSpPr>
        <p:spPr>
          <a:xfrm>
            <a:off x="2975115" y="1800194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4" name="直線矢印コネクタ 163"/>
          <p:cNvCxnSpPr/>
          <p:nvPr/>
        </p:nvCxnSpPr>
        <p:spPr>
          <a:xfrm flipV="1">
            <a:off x="3186662" y="1905967"/>
            <a:ext cx="362197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" grpId="0" animBg="1"/>
      <p:bldP spid="371" grpId="0" animBg="1"/>
      <p:bldP spid="37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+mj-lt"/>
              </a:rPr>
              <a:t>Repetition </a:t>
            </a:r>
            <a:r>
              <a:rPr lang="en-US" altLang="ja-JP" dirty="0" smtClean="0">
                <a:latin typeface="+mj-lt"/>
              </a:rPr>
              <a:t>Graph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3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12141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</a:rPr>
              <a:t>For each run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altLang="ja-JP" dirty="0">
                <a:cs typeface="Times New Roman" panose="02020603050405020304" pitchFamily="18" charset="0"/>
              </a:rPr>
              <a:t> : 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beg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end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 p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),</a:t>
            </a:r>
            <a:r>
              <a:rPr lang="en-US" altLang="ja-JP" dirty="0">
                <a:ea typeface="Times New Roman" charset="0"/>
                <a:cs typeface="Times New Roman" charset="0"/>
              </a:rPr>
              <a:t> </a:t>
            </a:r>
          </a:p>
          <a:p>
            <a:pPr>
              <a:buFont typeface="Arial"/>
              <a:buChar char="•"/>
            </a:pP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add path                            for each square of period  </a:t>
            </a:r>
            <a:r>
              <a:rPr lang="en-US" altLang="ja-JP" i="1" dirty="0">
                <a:latin typeface="Times New Roman"/>
                <a:ea typeface="Times New Roman" charset="0"/>
                <a:cs typeface="Times New Roman"/>
              </a:rPr>
              <a:t>p</a:t>
            </a: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 within 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r</a:t>
            </a:r>
          </a:p>
          <a:p>
            <a:pPr>
              <a:buFont typeface="Arial"/>
              <a:buChar char="•"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and connect black nodes of the same run with </a:t>
            </a:r>
            <a:r>
              <a:rPr lang="en-US" altLang="ja-JP" dirty="0" smtClean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blue edges</a:t>
            </a: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37" name="直線コネクタ 136"/>
          <p:cNvCxnSpPr/>
          <p:nvPr/>
        </p:nvCxnSpPr>
        <p:spPr>
          <a:xfrm>
            <a:off x="960049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143242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190480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23566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5708188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>
            <a:off x="617433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6648503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2377177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2869342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3332007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>
            <a:off x="378971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4266681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475972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7111255" y="3119619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 flipV="1">
            <a:off x="5231687" y="5498635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 flipV="1">
            <a:off x="5702044" y="5498635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/>
          <p:nvPr/>
        </p:nvCxnSpPr>
        <p:spPr>
          <a:xfrm flipV="1">
            <a:off x="6171768" y="5498635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矢印コネクタ 167"/>
          <p:cNvCxnSpPr/>
          <p:nvPr/>
        </p:nvCxnSpPr>
        <p:spPr>
          <a:xfrm>
            <a:off x="5331259" y="6291816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矢印コネクタ 168"/>
          <p:cNvCxnSpPr/>
          <p:nvPr/>
        </p:nvCxnSpPr>
        <p:spPr>
          <a:xfrm>
            <a:off x="5801672" y="6291816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円/楕円 197"/>
          <p:cNvSpPr/>
          <p:nvPr/>
        </p:nvSpPr>
        <p:spPr>
          <a:xfrm>
            <a:off x="5129890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円/楕円 198"/>
          <p:cNvSpPr/>
          <p:nvPr/>
        </p:nvSpPr>
        <p:spPr>
          <a:xfrm>
            <a:off x="5602415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円/楕円 199"/>
          <p:cNvSpPr/>
          <p:nvPr/>
        </p:nvSpPr>
        <p:spPr>
          <a:xfrm>
            <a:off x="6068560" y="618422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1" name="直線矢印コネクタ 200"/>
          <p:cNvCxnSpPr/>
          <p:nvPr/>
        </p:nvCxnSpPr>
        <p:spPr>
          <a:xfrm>
            <a:off x="3408222" y="5467655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矢印コネクタ 201"/>
          <p:cNvCxnSpPr/>
          <p:nvPr/>
        </p:nvCxnSpPr>
        <p:spPr>
          <a:xfrm>
            <a:off x="3881236" y="5467655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矢印コネクタ 202"/>
          <p:cNvCxnSpPr/>
          <p:nvPr/>
        </p:nvCxnSpPr>
        <p:spPr>
          <a:xfrm>
            <a:off x="4354250" y="5467655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正方形/長方形 203"/>
          <p:cNvSpPr/>
          <p:nvPr/>
        </p:nvSpPr>
        <p:spPr>
          <a:xfrm>
            <a:off x="827469" y="2722696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1005570" y="2968209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206" name="グループ化 114"/>
          <p:cNvGrpSpPr/>
          <p:nvPr/>
        </p:nvGrpSpPr>
        <p:grpSpPr>
          <a:xfrm>
            <a:off x="3336586" y="3544568"/>
            <a:ext cx="2835182" cy="296748"/>
            <a:chOff x="3779912" y="5157192"/>
            <a:chExt cx="2160240" cy="504056"/>
          </a:xfrm>
          <a:noFill/>
        </p:grpSpPr>
        <p:grpSp>
          <p:nvGrpSpPr>
            <p:cNvPr id="20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1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14" name="円弧 21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15" name="円弧 21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1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12" name="円弧 21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13" name="円弧 21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08" name="円弧 20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9" name="円弧 20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33" name="グループ化 53"/>
          <p:cNvGrpSpPr/>
          <p:nvPr/>
        </p:nvGrpSpPr>
        <p:grpSpPr>
          <a:xfrm>
            <a:off x="3336586" y="3952695"/>
            <a:ext cx="1866677" cy="320691"/>
            <a:chOff x="2699792" y="5460322"/>
            <a:chExt cx="2232248" cy="617876"/>
          </a:xfrm>
        </p:grpSpPr>
        <p:grpSp>
          <p:nvGrpSpPr>
            <p:cNvPr id="234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38" name="円弧 23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" name="円弧 23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5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36" name="円弧 23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" name="円弧 23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40" name="グループ化 53"/>
          <p:cNvGrpSpPr/>
          <p:nvPr/>
        </p:nvGrpSpPr>
        <p:grpSpPr>
          <a:xfrm>
            <a:off x="4296994" y="4597940"/>
            <a:ext cx="1866677" cy="283135"/>
            <a:chOff x="2699792" y="5460322"/>
            <a:chExt cx="2232248" cy="617876"/>
          </a:xfrm>
        </p:grpSpPr>
        <p:grpSp>
          <p:nvGrpSpPr>
            <p:cNvPr id="241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45" name="円弧 24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円弧 24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43" name="円弧 24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円弧 24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47" name="グループ化 53"/>
          <p:cNvGrpSpPr/>
          <p:nvPr/>
        </p:nvGrpSpPr>
        <p:grpSpPr>
          <a:xfrm>
            <a:off x="3784838" y="4314170"/>
            <a:ext cx="1925373" cy="258067"/>
            <a:chOff x="2699792" y="5460322"/>
            <a:chExt cx="2232248" cy="617876"/>
          </a:xfrm>
        </p:grpSpPr>
        <p:grpSp>
          <p:nvGrpSpPr>
            <p:cNvPr id="24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252" name="円弧 25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" name="円弧 25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9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250" name="円弧 24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" name="円弧 25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54" name="四角形吹き出し 253"/>
          <p:cNvSpPr/>
          <p:nvPr/>
        </p:nvSpPr>
        <p:spPr>
          <a:xfrm>
            <a:off x="1702820" y="3591667"/>
            <a:ext cx="1060749" cy="485620"/>
          </a:xfrm>
          <a:prstGeom prst="wedgeRectCallout">
            <a:avLst>
              <a:gd name="adj1" fmla="val 92442"/>
              <a:gd name="adj2" fmla="val -25334"/>
            </a:avLst>
          </a:prstGeom>
          <a:solidFill>
            <a:schemeClr val="bg1"/>
          </a:solidFill>
          <a:ln w="28575" cmpd="sng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run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5" name="四角形吹き出し 254"/>
          <p:cNvSpPr/>
          <p:nvPr/>
        </p:nvSpPr>
        <p:spPr>
          <a:xfrm>
            <a:off x="1722098" y="4298131"/>
            <a:ext cx="1147244" cy="485620"/>
          </a:xfrm>
          <a:prstGeom prst="wedgeRectCallout">
            <a:avLst>
              <a:gd name="adj1" fmla="val 89654"/>
              <a:gd name="adj2" fmla="val -55527"/>
            </a:avLst>
          </a:prstGeom>
          <a:solidFill>
            <a:schemeClr val="bg1"/>
          </a:solidFill>
          <a:ln w="28575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square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7" name="円/楕円 156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/楕円 157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円/楕円 158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円/楕円 159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円/楕円 160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円/楕円 161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円/楕円 162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4" name="円/楕円 163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円/楕円 169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円/楕円 170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円/楕円 171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円/楕円 172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円/楕円 173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円/楕円 174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6" name="直線矢印コネクタ 95"/>
          <p:cNvCxnSpPr/>
          <p:nvPr/>
        </p:nvCxnSpPr>
        <p:spPr>
          <a:xfrm>
            <a:off x="2122269" y="1890325"/>
            <a:ext cx="852846" cy="156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2975115" y="1800194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矢印コネクタ 97"/>
          <p:cNvCxnSpPr/>
          <p:nvPr/>
        </p:nvCxnSpPr>
        <p:spPr>
          <a:xfrm flipV="1">
            <a:off x="3186662" y="1905967"/>
            <a:ext cx="362197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50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n-lt"/>
              </a:rPr>
              <a:t>Repetition </a:t>
            </a:r>
            <a:r>
              <a:rPr lang="en-US" altLang="ja-JP" dirty="0" smtClean="0">
                <a:latin typeface="+mn-lt"/>
              </a:rPr>
              <a:t>Graph</a:t>
            </a:r>
            <a:endParaRPr kumimoji="1" lang="ja-JP" altLang="en-US" dirty="0">
              <a:latin typeface="+mn-lt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8818"/>
            <a:ext cx="7952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8818"/>
            <a:ext cx="12289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8818"/>
            <a:ext cx="513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91999"/>
            <a:ext cx="258868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91999"/>
            <a:ext cx="266077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5" name="直線矢印コネクタ 374"/>
          <p:cNvCxnSpPr/>
          <p:nvPr/>
        </p:nvCxnSpPr>
        <p:spPr>
          <a:xfrm>
            <a:off x="3408222" y="5467838"/>
            <a:ext cx="1742470" cy="74936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7838"/>
            <a:ext cx="1739870" cy="749368"/>
          </a:xfrm>
          <a:prstGeom prst="straightConnector1">
            <a:avLst/>
          </a:prstGeom>
          <a:ln w="28575">
            <a:solidFill>
              <a:srgbClr val="BFBFB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7838"/>
            <a:ext cx="1744479" cy="749368"/>
          </a:xfrm>
          <a:prstGeom prst="straightConnector1">
            <a:avLst/>
          </a:prstGeom>
          <a:ln w="28575">
            <a:solidFill>
              <a:srgbClr val="BFBFB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22879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8392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04" name="グループ化 114"/>
          <p:cNvGrpSpPr/>
          <p:nvPr/>
        </p:nvGrpSpPr>
        <p:grpSpPr>
          <a:xfrm>
            <a:off x="3336586" y="3544751"/>
            <a:ext cx="2835182" cy="296748"/>
            <a:chOff x="3779912" y="5157192"/>
            <a:chExt cx="2160240" cy="504056"/>
          </a:xfrm>
          <a:noFill/>
        </p:grpSpPr>
        <p:grpSp>
          <p:nvGrpSpPr>
            <p:cNvPr id="10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0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2" name="円弧 11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3" name="円弧 11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0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0" name="円弧 10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1" name="円弧 11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6" name="円弧 10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7" name="円弧 10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38" name="グループ化 114"/>
          <p:cNvGrpSpPr/>
          <p:nvPr/>
        </p:nvGrpSpPr>
        <p:grpSpPr>
          <a:xfrm>
            <a:off x="3349517" y="3546757"/>
            <a:ext cx="1890122" cy="289909"/>
            <a:chOff x="4499992" y="5157192"/>
            <a:chExt cx="1440160" cy="492440"/>
          </a:xfrm>
          <a:noFill/>
        </p:grpSpPr>
        <p:grpSp>
          <p:nvGrpSpPr>
            <p:cNvPr id="143" name="グループ化 119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44" name="円弧 14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45" name="円弧 14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40" name="円弧 13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0000"/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1" name="円弧 14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154" name="直線矢印コネクタ 153"/>
          <p:cNvCxnSpPr>
            <a:stCxn id="326" idx="5"/>
            <a:endCxn id="370" idx="1"/>
          </p:cNvCxnSpPr>
          <p:nvPr/>
        </p:nvCxnSpPr>
        <p:spPr>
          <a:xfrm>
            <a:off x="3408222" y="5476549"/>
            <a:ext cx="1752648" cy="738836"/>
          </a:xfrm>
          <a:prstGeom prst="straightConnector1">
            <a:avLst/>
          </a:prstGeom>
          <a:ln w="28575">
            <a:solidFill>
              <a:schemeClr val="tx1"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5331259" y="6291999"/>
            <a:ext cx="258868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円弧 93"/>
          <p:cNvSpPr/>
          <p:nvPr/>
        </p:nvSpPr>
        <p:spPr>
          <a:xfrm rot="5400000" flipV="1">
            <a:off x="5590510" y="3235834"/>
            <a:ext cx="289909" cy="945061"/>
          </a:xfrm>
          <a:prstGeom prst="arc">
            <a:avLst/>
          </a:prstGeom>
          <a:noFill/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i="1">
              <a:latin typeface="Cambria Math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>
            <a:off x="5801672" y="6291999"/>
            <a:ext cx="266077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弧 96"/>
          <p:cNvSpPr/>
          <p:nvPr/>
        </p:nvSpPr>
        <p:spPr>
          <a:xfrm rot="5400000">
            <a:off x="5557089" y="3235834"/>
            <a:ext cx="289909" cy="945061"/>
          </a:xfrm>
          <a:prstGeom prst="arc">
            <a:avLst/>
          </a:prstGeom>
          <a:noFill/>
          <a:ln w="38100" cmpd="sng"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i="1">
              <a:latin typeface="Cambria Math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H="1" flipV="1">
            <a:off x="6174333" y="5498818"/>
            <a:ext cx="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stCxn id="372" idx="0"/>
            <a:endCxn id="333" idx="4"/>
          </p:cNvCxnSpPr>
          <p:nvPr/>
        </p:nvCxnSpPr>
        <p:spPr>
          <a:xfrm flipH="1" flipV="1">
            <a:off x="6171514" y="5507529"/>
            <a:ext cx="2820" cy="676876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171514" y="3334244"/>
            <a:ext cx="0" cy="37412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グループ化 53"/>
          <p:cNvGrpSpPr/>
          <p:nvPr/>
        </p:nvGrpSpPr>
        <p:grpSpPr>
          <a:xfrm>
            <a:off x="3336586" y="3952878"/>
            <a:ext cx="1866677" cy="320691"/>
            <a:chOff x="2699792" y="5460322"/>
            <a:chExt cx="2232248" cy="617876"/>
          </a:xfrm>
        </p:grpSpPr>
        <p:grpSp>
          <p:nvGrpSpPr>
            <p:cNvPr id="131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35" name="円弧 13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円弧 13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33" name="円弧 13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円弧 13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7" name="グループ化 53"/>
          <p:cNvGrpSpPr/>
          <p:nvPr/>
        </p:nvGrpSpPr>
        <p:grpSpPr>
          <a:xfrm>
            <a:off x="4296994" y="4598123"/>
            <a:ext cx="1866677" cy="283135"/>
            <a:chOff x="2699792" y="5460322"/>
            <a:chExt cx="2232248" cy="617876"/>
          </a:xfrm>
        </p:grpSpPr>
        <p:grpSp>
          <p:nvGrpSpPr>
            <p:cNvPr id="139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48" name="円弧 14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円弧 14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46" name="円弧 14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円弧 14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0" name="グループ化 53"/>
          <p:cNvGrpSpPr/>
          <p:nvPr/>
        </p:nvGrpSpPr>
        <p:grpSpPr>
          <a:xfrm>
            <a:off x="3784838" y="4314353"/>
            <a:ext cx="1925373" cy="258067"/>
            <a:chOff x="2699792" y="5460322"/>
            <a:chExt cx="2232248" cy="617876"/>
          </a:xfrm>
        </p:grpSpPr>
        <p:grpSp>
          <p:nvGrpSpPr>
            <p:cNvPr id="151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56" name="円弧 15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円弧 15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53" name="円弧 15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" name="円弧 15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8" name="四角形吹き出し 157"/>
          <p:cNvSpPr/>
          <p:nvPr/>
        </p:nvSpPr>
        <p:spPr>
          <a:xfrm>
            <a:off x="1722098" y="4298314"/>
            <a:ext cx="1147244" cy="485620"/>
          </a:xfrm>
          <a:prstGeom prst="wedgeRectCallout">
            <a:avLst>
              <a:gd name="adj1" fmla="val 89654"/>
              <a:gd name="adj2" fmla="val -55527"/>
            </a:avLst>
          </a:prstGeom>
          <a:solidFill>
            <a:schemeClr val="bg1"/>
          </a:solidFill>
          <a:ln w="28575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square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11" name="円/楕円 210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円/楕円 211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円/楕円 212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円/楕円 213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円/楕円 214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円/楕円 215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円/楕円 216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8" name="円/楕円 217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円/楕円 218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円/楕円 219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円/楕円 220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円/楕円 221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円/楕円 222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円/楕円 223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686801" cy="179760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By </a:t>
            </a:r>
            <a:r>
              <a:rPr lang="en-US" altLang="ja-JP" dirty="0">
                <a:latin typeface="+mn-lt"/>
              </a:rPr>
              <a:t>definition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, </a:t>
            </a:r>
            <a:r>
              <a:rPr lang="en-US" altLang="ja-JP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there is a one to one correspondence between:</a:t>
            </a:r>
          </a:p>
          <a:p>
            <a:pPr lvl="1">
              <a:buFont typeface="Arial"/>
              <a:buChar char="•"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non-empty paths that start and end at white nodes in the run, and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dirty="0" err="1" smtClean="0">
                <a:latin typeface="+mn-lt"/>
                <a:cs typeface="Times New Roman" panose="02020603050405020304" pitchFamily="18" charset="0"/>
              </a:rPr>
              <a:t>subrepetitions</a:t>
            </a: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 of the run that start and end at those positions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15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n-lt"/>
              </a:rPr>
              <a:t>Repetition </a:t>
            </a:r>
            <a:r>
              <a:rPr lang="en-US" altLang="ja-JP" dirty="0" smtClean="0">
                <a:latin typeface="+mn-lt"/>
              </a:rPr>
              <a:t>Graph</a:t>
            </a:r>
            <a:endParaRPr kumimoji="1" lang="ja-JP" altLang="en-US" dirty="0">
              <a:latin typeface="+mn-lt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980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8818"/>
            <a:ext cx="7952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8818"/>
            <a:ext cx="12289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8818"/>
            <a:ext cx="513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91999"/>
            <a:ext cx="258868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91999"/>
            <a:ext cx="266077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440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5" name="直線矢印コネクタ 374"/>
          <p:cNvCxnSpPr/>
          <p:nvPr/>
        </p:nvCxnSpPr>
        <p:spPr>
          <a:xfrm>
            <a:off x="3408222" y="5467838"/>
            <a:ext cx="1742470" cy="749368"/>
          </a:xfrm>
          <a:prstGeom prst="straightConnector1">
            <a:avLst/>
          </a:prstGeom>
          <a:ln w="28575">
            <a:solidFill>
              <a:srgbClr val="BFBFB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7838"/>
            <a:ext cx="1739870" cy="74936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7838"/>
            <a:ext cx="1744479" cy="749368"/>
          </a:xfrm>
          <a:prstGeom prst="straightConnector1">
            <a:avLst/>
          </a:prstGeom>
          <a:ln w="28575">
            <a:solidFill>
              <a:srgbClr val="BFBFBF">
                <a:alpha val="5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22879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8392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04" name="グループ化 114"/>
          <p:cNvGrpSpPr/>
          <p:nvPr/>
        </p:nvGrpSpPr>
        <p:grpSpPr>
          <a:xfrm>
            <a:off x="3336586" y="3544751"/>
            <a:ext cx="2835182" cy="296748"/>
            <a:chOff x="3779912" y="5157192"/>
            <a:chExt cx="2160240" cy="504056"/>
          </a:xfrm>
          <a:noFill/>
        </p:grpSpPr>
        <p:grpSp>
          <p:nvGrpSpPr>
            <p:cNvPr id="10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0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2" name="円弧 11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3" name="円弧 11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0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0" name="円弧 10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1" name="円弧 11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6" name="円弧 10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7" name="円弧 10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38" name="グループ化 114"/>
          <p:cNvGrpSpPr/>
          <p:nvPr/>
        </p:nvGrpSpPr>
        <p:grpSpPr>
          <a:xfrm>
            <a:off x="3349517" y="3546757"/>
            <a:ext cx="1890122" cy="289909"/>
            <a:chOff x="4499992" y="5157192"/>
            <a:chExt cx="1440160" cy="492440"/>
          </a:xfrm>
          <a:noFill/>
        </p:grpSpPr>
        <p:sp>
          <p:nvSpPr>
            <p:cNvPr id="144" name="円弧 143"/>
            <p:cNvSpPr/>
            <p:nvPr/>
          </p:nvSpPr>
          <p:spPr>
            <a:xfrm rot="5400000">
              <a:off x="461381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0" name="円弧 13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0000"/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1" name="円弧 14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93" name="直線矢印コネクタ 92"/>
          <p:cNvCxnSpPr/>
          <p:nvPr/>
        </p:nvCxnSpPr>
        <p:spPr>
          <a:xfrm>
            <a:off x="5331259" y="6291999"/>
            <a:ext cx="258868" cy="0"/>
          </a:xfrm>
          <a:prstGeom prst="straightConnector1">
            <a:avLst/>
          </a:prstGeom>
          <a:ln w="28575" cmpd="sng">
            <a:solidFill>
              <a:srgbClr val="0000FF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円弧 93"/>
          <p:cNvSpPr/>
          <p:nvPr/>
        </p:nvSpPr>
        <p:spPr>
          <a:xfrm rot="5400000" flipV="1">
            <a:off x="5590510" y="3235834"/>
            <a:ext cx="289909" cy="945061"/>
          </a:xfrm>
          <a:prstGeom prst="arc">
            <a:avLst/>
          </a:prstGeom>
          <a:noFill/>
          <a:ln w="38100" cmpd="sng">
            <a:solidFill>
              <a:srgbClr val="0000FF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i="1">
              <a:latin typeface="Cambria Math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>
            <a:off x="5801672" y="6291999"/>
            <a:ext cx="266077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弧 96"/>
          <p:cNvSpPr/>
          <p:nvPr/>
        </p:nvSpPr>
        <p:spPr>
          <a:xfrm rot="5400000">
            <a:off x="5557089" y="3235834"/>
            <a:ext cx="289909" cy="945061"/>
          </a:xfrm>
          <a:prstGeom prst="arc">
            <a:avLst/>
          </a:prstGeom>
          <a:noFill/>
          <a:ln w="38100" cmpd="sng"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i="1">
              <a:latin typeface="Cambria Math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H="1" flipV="1">
            <a:off x="6174333" y="5498818"/>
            <a:ext cx="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stCxn id="372" idx="0"/>
          </p:cNvCxnSpPr>
          <p:nvPr/>
        </p:nvCxnSpPr>
        <p:spPr>
          <a:xfrm flipH="1" flipV="1">
            <a:off x="6171514" y="5507529"/>
            <a:ext cx="2820" cy="676876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171514" y="3334244"/>
            <a:ext cx="0" cy="37412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グループ化 53"/>
          <p:cNvGrpSpPr/>
          <p:nvPr/>
        </p:nvGrpSpPr>
        <p:grpSpPr>
          <a:xfrm>
            <a:off x="3336586" y="3952878"/>
            <a:ext cx="1866677" cy="320691"/>
            <a:chOff x="2699792" y="5460322"/>
            <a:chExt cx="2232248" cy="617876"/>
          </a:xfrm>
        </p:grpSpPr>
        <p:grpSp>
          <p:nvGrpSpPr>
            <p:cNvPr id="131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35" name="円弧 13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円弧 13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33" name="円弧 13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円弧 13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7" name="グループ化 53"/>
          <p:cNvGrpSpPr/>
          <p:nvPr/>
        </p:nvGrpSpPr>
        <p:grpSpPr>
          <a:xfrm>
            <a:off x="4296994" y="4598123"/>
            <a:ext cx="1866677" cy="283135"/>
            <a:chOff x="2699792" y="5460322"/>
            <a:chExt cx="2232248" cy="617876"/>
          </a:xfrm>
        </p:grpSpPr>
        <p:grpSp>
          <p:nvGrpSpPr>
            <p:cNvPr id="139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48" name="円弧 14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円弧 14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46" name="円弧 14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円弧 14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0" name="グループ化 53"/>
          <p:cNvGrpSpPr/>
          <p:nvPr/>
        </p:nvGrpSpPr>
        <p:grpSpPr>
          <a:xfrm>
            <a:off x="3784838" y="4314353"/>
            <a:ext cx="1925373" cy="258067"/>
            <a:chOff x="2699792" y="5460322"/>
            <a:chExt cx="2232248" cy="617876"/>
          </a:xfrm>
        </p:grpSpPr>
        <p:grpSp>
          <p:nvGrpSpPr>
            <p:cNvPr id="151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56" name="円弧 15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円弧 15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2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53" name="円弧 15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" name="円弧 15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8" name="四角形吹き出し 157"/>
          <p:cNvSpPr/>
          <p:nvPr/>
        </p:nvSpPr>
        <p:spPr>
          <a:xfrm>
            <a:off x="1722098" y="4298314"/>
            <a:ext cx="1147244" cy="485620"/>
          </a:xfrm>
          <a:prstGeom prst="wedgeRectCallout">
            <a:avLst>
              <a:gd name="adj1" fmla="val 89654"/>
              <a:gd name="adj2" fmla="val -55527"/>
            </a:avLst>
          </a:prstGeom>
          <a:solidFill>
            <a:schemeClr val="bg1"/>
          </a:solidFill>
          <a:ln w="28575" cmpd="sng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square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9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686801" cy="179760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By construction, there is a one to one correspondence between:</a:t>
            </a:r>
          </a:p>
          <a:p>
            <a:pPr lvl="1">
              <a:buFont typeface="Arial"/>
              <a:buChar char="•"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non-empty paths that start and end at white nodes in the run, and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dirty="0" err="1" smtClean="0">
                <a:latin typeface="+mn-lt"/>
                <a:cs typeface="Times New Roman" panose="02020603050405020304" pitchFamily="18" charset="0"/>
              </a:rPr>
              <a:t>subrepetitions</a:t>
            </a: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 of the run that start and end at those positions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1" name="円/楕円 210"/>
          <p:cNvSpPr/>
          <p:nvPr/>
        </p:nvSpPr>
        <p:spPr>
          <a:xfrm>
            <a:off x="870537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円/楕円 211"/>
          <p:cNvSpPr/>
          <p:nvPr/>
        </p:nvSpPr>
        <p:spPr>
          <a:xfrm>
            <a:off x="1343551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円/楕円 212"/>
          <p:cNvSpPr/>
          <p:nvPr/>
        </p:nvSpPr>
        <p:spPr>
          <a:xfrm>
            <a:off x="181656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円/楕円 213"/>
          <p:cNvSpPr/>
          <p:nvPr/>
        </p:nvSpPr>
        <p:spPr>
          <a:xfrm>
            <a:off x="228957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円/楕円 214"/>
          <p:cNvSpPr/>
          <p:nvPr/>
        </p:nvSpPr>
        <p:spPr>
          <a:xfrm>
            <a:off x="2763569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円/楕円 215"/>
          <p:cNvSpPr/>
          <p:nvPr/>
        </p:nvSpPr>
        <p:spPr>
          <a:xfrm>
            <a:off x="322623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円/楕円 216"/>
          <p:cNvSpPr/>
          <p:nvPr/>
        </p:nvSpPr>
        <p:spPr>
          <a:xfrm>
            <a:off x="3683938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8" name="円/楕円 217"/>
          <p:cNvSpPr/>
          <p:nvPr/>
        </p:nvSpPr>
        <p:spPr>
          <a:xfrm>
            <a:off x="418163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円/楕円 218"/>
          <p:cNvSpPr/>
          <p:nvPr/>
        </p:nvSpPr>
        <p:spPr>
          <a:xfrm>
            <a:off x="465395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円/楕円 219"/>
          <p:cNvSpPr/>
          <p:nvPr/>
        </p:nvSpPr>
        <p:spPr>
          <a:xfrm>
            <a:off x="5127664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円/楕円 220"/>
          <p:cNvSpPr/>
          <p:nvPr/>
        </p:nvSpPr>
        <p:spPr>
          <a:xfrm>
            <a:off x="5602415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円/楕円 221"/>
          <p:cNvSpPr/>
          <p:nvPr/>
        </p:nvSpPr>
        <p:spPr>
          <a:xfrm>
            <a:off x="654273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円/楕円 222"/>
          <p:cNvSpPr/>
          <p:nvPr/>
        </p:nvSpPr>
        <p:spPr>
          <a:xfrm>
            <a:off x="6068560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円/楕円 223"/>
          <p:cNvSpPr/>
          <p:nvPr/>
        </p:nvSpPr>
        <p:spPr>
          <a:xfrm>
            <a:off x="7005482" y="5295949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7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n-lt"/>
              </a:rPr>
              <a:t>Repetition Graph</a:t>
            </a:r>
            <a:endParaRPr kumimoji="1" lang="ja-JP" altLang="en-US" dirty="0">
              <a:latin typeface="+mn-lt"/>
            </a:endParaRPr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矢印コネクタ 314"/>
          <p:cNvCxnSpPr>
            <a:endCxn id="340" idx="1"/>
          </p:cNvCxnSpPr>
          <p:nvPr/>
        </p:nvCxnSpPr>
        <p:spPr>
          <a:xfrm>
            <a:off x="2860415" y="5504113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矢印コネクタ 315"/>
          <p:cNvCxnSpPr/>
          <p:nvPr/>
        </p:nvCxnSpPr>
        <p:spPr>
          <a:xfrm>
            <a:off x="1043151" y="5473132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矢印コネクタ 316"/>
          <p:cNvCxnSpPr/>
          <p:nvPr/>
        </p:nvCxnSpPr>
        <p:spPr>
          <a:xfrm>
            <a:off x="1516165" y="5473132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矢印コネクタ 317"/>
          <p:cNvCxnSpPr/>
          <p:nvPr/>
        </p:nvCxnSpPr>
        <p:spPr>
          <a:xfrm flipV="1">
            <a:off x="976310" y="4445789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 flipV="1">
            <a:off x="1989179" y="4850650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円/楕円 333"/>
          <p:cNvSpPr/>
          <p:nvPr/>
        </p:nvSpPr>
        <p:spPr>
          <a:xfrm>
            <a:off x="6542730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2763569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円/楕円 335"/>
          <p:cNvSpPr/>
          <p:nvPr/>
        </p:nvSpPr>
        <p:spPr>
          <a:xfrm>
            <a:off x="3226234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円/楕円 336"/>
          <p:cNvSpPr/>
          <p:nvPr/>
        </p:nvSpPr>
        <p:spPr>
          <a:xfrm>
            <a:off x="5602415" y="4340015"/>
            <a:ext cx="211547" cy="2115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9" name="直線矢印コネクタ 338"/>
          <p:cNvCxnSpPr/>
          <p:nvPr/>
        </p:nvCxnSpPr>
        <p:spPr>
          <a:xfrm flipV="1">
            <a:off x="5782981" y="4660895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円/楕円 339"/>
          <p:cNvSpPr/>
          <p:nvPr/>
        </p:nvSpPr>
        <p:spPr>
          <a:xfrm>
            <a:off x="3683938" y="591956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1" name="直線矢印コネクタ 340"/>
          <p:cNvCxnSpPr/>
          <p:nvPr/>
        </p:nvCxnSpPr>
        <p:spPr>
          <a:xfrm flipH="1">
            <a:off x="4759725" y="4956424"/>
            <a:ext cx="1" cy="327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 flipH="1">
            <a:off x="5707319" y="4551562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矢印コネクタ 342"/>
          <p:cNvCxnSpPr/>
          <p:nvPr/>
        </p:nvCxnSpPr>
        <p:spPr>
          <a:xfrm flipH="1" flipV="1">
            <a:off x="2868854" y="5495403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矢印コネクタ 343"/>
          <p:cNvCxnSpPr/>
          <p:nvPr/>
        </p:nvCxnSpPr>
        <p:spPr>
          <a:xfrm flipV="1">
            <a:off x="3331894" y="5495403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矢印コネクタ 344"/>
          <p:cNvCxnSpPr/>
          <p:nvPr/>
        </p:nvCxnSpPr>
        <p:spPr>
          <a:xfrm flipH="1" flipV="1">
            <a:off x="3788337" y="5495403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5403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5403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5403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>
            <a:off x="2968595" y="6229055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88584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88584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7005482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7" name="直線矢印コネクタ 366"/>
          <p:cNvCxnSpPr/>
          <p:nvPr/>
        </p:nvCxnSpPr>
        <p:spPr>
          <a:xfrm>
            <a:off x="6750301" y="4586102"/>
            <a:ext cx="255181" cy="0"/>
          </a:xfrm>
          <a:prstGeom prst="straightConnector1">
            <a:avLst/>
          </a:prstGeom>
          <a:ln w="28575" cmpd="sng">
            <a:solidFill>
              <a:srgbClr val="0066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/>
          <p:cNvCxnSpPr/>
          <p:nvPr/>
        </p:nvCxnSpPr>
        <p:spPr>
          <a:xfrm flipH="1">
            <a:off x="7109583" y="4691875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3" name="直線矢印コネクタ 372"/>
          <p:cNvCxnSpPr/>
          <p:nvPr/>
        </p:nvCxnSpPr>
        <p:spPr>
          <a:xfrm flipV="1">
            <a:off x="6249126" y="4660895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>
            <a:off x="6648503" y="4691875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>
            <a:off x="3408222" y="5464423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4423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4423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19464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4977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66" name="グループ化 106"/>
          <p:cNvGrpSpPr/>
          <p:nvPr/>
        </p:nvGrpSpPr>
        <p:grpSpPr>
          <a:xfrm>
            <a:off x="947701" y="3524174"/>
            <a:ext cx="2883182" cy="296749"/>
            <a:chOff x="1979712" y="5157192"/>
            <a:chExt cx="2160240" cy="504056"/>
          </a:xfrm>
          <a:noFill/>
        </p:grpSpPr>
        <p:grpSp>
          <p:nvGrpSpPr>
            <p:cNvPr id="167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2" name="円弧 1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円弧 1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0" name="円弧 16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円弧 17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" name="グループ化 191"/>
          <p:cNvGrpSpPr/>
          <p:nvPr/>
        </p:nvGrpSpPr>
        <p:grpSpPr>
          <a:xfrm>
            <a:off x="1935201" y="3761573"/>
            <a:ext cx="2812772" cy="350210"/>
            <a:chOff x="2699792" y="5460322"/>
            <a:chExt cx="2232248" cy="617876"/>
          </a:xfrm>
          <a:noFill/>
        </p:grpSpPr>
        <p:grpSp>
          <p:nvGrpSpPr>
            <p:cNvPr id="199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1" name="円弧 2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円弧 2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5" name="グループ化 198"/>
          <p:cNvGrpSpPr/>
          <p:nvPr/>
        </p:nvGrpSpPr>
        <p:grpSpPr>
          <a:xfrm>
            <a:off x="962531" y="3880272"/>
            <a:ext cx="4743014" cy="406752"/>
            <a:chOff x="2699792" y="5460322"/>
            <a:chExt cx="2232248" cy="617876"/>
          </a:xfrm>
          <a:noFill/>
        </p:grpSpPr>
        <p:grpSp>
          <p:nvGrpSpPr>
            <p:cNvPr id="206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12" name="円/楕円 211"/>
          <p:cNvSpPr/>
          <p:nvPr/>
        </p:nvSpPr>
        <p:spPr>
          <a:xfrm>
            <a:off x="5603368" y="43400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3" name="直線矢印コネクタ 212"/>
          <p:cNvCxnSpPr/>
          <p:nvPr/>
        </p:nvCxnSpPr>
        <p:spPr>
          <a:xfrm>
            <a:off x="6751254" y="4586102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グループ化 114"/>
          <p:cNvGrpSpPr/>
          <p:nvPr/>
        </p:nvGrpSpPr>
        <p:grpSpPr>
          <a:xfrm>
            <a:off x="5729498" y="3375128"/>
            <a:ext cx="1381038" cy="250958"/>
            <a:chOff x="3779912" y="5157192"/>
            <a:chExt cx="2160240" cy="504056"/>
          </a:xfrm>
          <a:noFill/>
        </p:grpSpPr>
        <p:grpSp>
          <p:nvGrpSpPr>
            <p:cNvPr id="21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1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2" name="円弧 2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3" name="円弧 2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1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0" name="円弧 21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1" name="円弧 22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16" name="円弧 21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7" name="円弧 21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24" name="テキスト ボックス 223"/>
          <p:cNvSpPr txBox="1"/>
          <p:nvPr/>
        </p:nvSpPr>
        <p:spPr>
          <a:xfrm>
            <a:off x="1186861" y="341106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1132432" y="381145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2388817" y="376078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2996648" y="341805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400013" y="344348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6766359" y="35229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230" name="グループ化 131"/>
          <p:cNvGrpSpPr/>
          <p:nvPr/>
        </p:nvGrpSpPr>
        <p:grpSpPr>
          <a:xfrm>
            <a:off x="2865902" y="3255427"/>
            <a:ext cx="935736" cy="288196"/>
            <a:chOff x="4499992" y="5157192"/>
            <a:chExt cx="1440160" cy="492440"/>
          </a:xfrm>
          <a:noFill/>
        </p:grpSpPr>
        <p:grpSp>
          <p:nvGrpSpPr>
            <p:cNvPr id="23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4" name="円弧 2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35" name="円弧 2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32" name="円弧 23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3" name="円弧 23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114"/>
          <p:cNvGrpSpPr/>
          <p:nvPr/>
        </p:nvGrpSpPr>
        <p:grpSpPr>
          <a:xfrm>
            <a:off x="3336586" y="3541336"/>
            <a:ext cx="2835182" cy="296748"/>
            <a:chOff x="3779912" y="5157192"/>
            <a:chExt cx="2160240" cy="504056"/>
          </a:xfrm>
          <a:noFill/>
        </p:grpSpPr>
        <p:grpSp>
          <p:nvGrpSpPr>
            <p:cNvPr id="23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4" name="円弧 24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5" name="円弧 24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4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2" name="円弧 24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3" name="円弧 24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38" name="円弧 23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9" name="円弧 23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5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433155" cy="95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The following graph is the complete repetition graph for the example string.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9" name="円/楕円 188"/>
          <p:cNvSpPr/>
          <p:nvPr/>
        </p:nvSpPr>
        <p:spPr>
          <a:xfrm>
            <a:off x="4653952" y="474607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870537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円/楕円 190"/>
          <p:cNvSpPr/>
          <p:nvPr/>
        </p:nvSpPr>
        <p:spPr>
          <a:xfrm>
            <a:off x="1343551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1816565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円/楕円 246"/>
          <p:cNvSpPr/>
          <p:nvPr/>
        </p:nvSpPr>
        <p:spPr>
          <a:xfrm>
            <a:off x="2289579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円/楕円 247"/>
          <p:cNvSpPr/>
          <p:nvPr/>
        </p:nvSpPr>
        <p:spPr>
          <a:xfrm>
            <a:off x="2763569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円/楕円 248"/>
          <p:cNvSpPr/>
          <p:nvPr/>
        </p:nvSpPr>
        <p:spPr>
          <a:xfrm>
            <a:off x="3226234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円/楕円 249"/>
          <p:cNvSpPr/>
          <p:nvPr/>
        </p:nvSpPr>
        <p:spPr>
          <a:xfrm>
            <a:off x="3683938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1" name="円/楕円 250"/>
          <p:cNvSpPr/>
          <p:nvPr/>
        </p:nvSpPr>
        <p:spPr>
          <a:xfrm>
            <a:off x="4181635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円/楕円 251"/>
          <p:cNvSpPr/>
          <p:nvPr/>
        </p:nvSpPr>
        <p:spPr>
          <a:xfrm>
            <a:off x="4653952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5127664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円/楕円 253"/>
          <p:cNvSpPr/>
          <p:nvPr/>
        </p:nvSpPr>
        <p:spPr>
          <a:xfrm>
            <a:off x="5602415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円/楕円 254"/>
          <p:cNvSpPr/>
          <p:nvPr/>
        </p:nvSpPr>
        <p:spPr>
          <a:xfrm>
            <a:off x="6542730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円/楕円 255"/>
          <p:cNvSpPr/>
          <p:nvPr/>
        </p:nvSpPr>
        <p:spPr>
          <a:xfrm>
            <a:off x="6068560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円/楕円 256"/>
          <p:cNvSpPr/>
          <p:nvPr/>
        </p:nvSpPr>
        <p:spPr>
          <a:xfrm>
            <a:off x="7005482" y="52943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50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824F-A01E-44AD-B1C8-19A2B571B622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+mj-lt"/>
              </a:rPr>
              <a:t>Size of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sz="4000" dirty="0">
              <a:latin typeface="+mj-lt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199" y="1307901"/>
            <a:ext cx="8466751" cy="25950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There are </a:t>
            </a:r>
            <a:r>
              <a:rPr lang="en-US" altLang="ja-JP" i="1" dirty="0" smtClean="0">
                <a:latin typeface="Times New Roman"/>
                <a:cs typeface="Times New Roman"/>
              </a:rPr>
              <a:t>n</a:t>
            </a:r>
            <a:r>
              <a:rPr lang="en-US" altLang="ja-JP" dirty="0" smtClean="0">
                <a:latin typeface="+mn-lt"/>
                <a:cs typeface="Times New Roman"/>
              </a:rPr>
              <a:t> + 1 white nodes. For each square in run with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+mn-lt"/>
                <a:cs typeface="Times New Roman"/>
              </a:rPr>
              <a:t>same period (</a:t>
            </a:r>
            <a:r>
              <a:rPr lang="en-US" altLang="ja-JP" dirty="0">
                <a:cs typeface="Times New Roman"/>
                <a:sym typeface="Wingdings"/>
              </a:rPr>
              <a:t>“primitively rooted</a:t>
            </a:r>
            <a:r>
              <a:rPr lang="en-US" altLang="ja-JP" dirty="0" smtClean="0">
                <a:cs typeface="Times New Roman"/>
                <a:sym typeface="Wingdings"/>
              </a:rPr>
              <a:t>” squares)</a:t>
            </a:r>
            <a:r>
              <a:rPr lang="en-US" altLang="ja-JP" dirty="0" smtClean="0">
                <a:latin typeface="+mn-lt"/>
                <a:cs typeface="Times New Roman"/>
              </a:rPr>
              <a:t>, there is 1 black node and ≤ 3 edges (black, red, blue)</a:t>
            </a:r>
          </a:p>
          <a:p>
            <a:pPr marL="342900" lvl="1" indent="-342900">
              <a:spcBef>
                <a:spcPts val="0"/>
              </a:spcBef>
              <a:buFont typeface="Wingdings" charset="0"/>
              <a:buChar char="è"/>
            </a:pPr>
            <a:r>
              <a:rPr lang="en-US" altLang="ja-JP" sz="2400" dirty="0" smtClean="0">
                <a:latin typeface="+mn-lt"/>
                <a:cs typeface="Times New Roman"/>
                <a:sym typeface="Wingdings"/>
              </a:rPr>
              <a:t> # of primitively rooted squares is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O</a:t>
            </a:r>
            <a:r>
              <a:rPr lang="en-US" altLang="ja-JP" sz="2400" dirty="0">
                <a:latin typeface="Times New Roman"/>
                <a:cs typeface="Times New Roman"/>
              </a:rPr>
              <a:t>(</a:t>
            </a:r>
            <a:r>
              <a:rPr lang="en-US" altLang="ja-JP" sz="2400" i="1" dirty="0">
                <a:latin typeface="Times New Roman"/>
                <a:cs typeface="Times New Roman"/>
              </a:rPr>
              <a:t>n </a:t>
            </a:r>
            <a:r>
              <a:rPr lang="en-US" altLang="ja-JP" sz="2400" dirty="0">
                <a:latin typeface="Times New Roman"/>
                <a:cs typeface="Times New Roman"/>
              </a:rPr>
              <a:t>log </a:t>
            </a:r>
            <a:r>
              <a:rPr lang="en-US" altLang="ja-JP" sz="2400" i="1" dirty="0">
                <a:latin typeface="Times New Roman"/>
                <a:cs typeface="Times New Roman"/>
              </a:rPr>
              <a:t>n</a:t>
            </a:r>
            <a:r>
              <a:rPr lang="en-US" altLang="ja-JP" sz="2400" dirty="0" smtClean="0">
                <a:latin typeface="Times New Roman"/>
                <a:cs typeface="Times New Roman"/>
              </a:rPr>
              <a:t>)</a:t>
            </a:r>
            <a:r>
              <a:rPr lang="en-US" altLang="ja-JP" sz="2400" b="1" dirty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400" b="1" dirty="0" smtClean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/>
            </a:r>
            <a:br>
              <a:rPr lang="en-US" altLang="ja-JP" sz="2400" b="1" dirty="0" smtClean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</a:br>
            <a:r>
              <a:rPr lang="en-US" altLang="ja-JP" sz="2400" b="1" dirty="0" smtClean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[</a:t>
            </a:r>
            <a:r>
              <a:rPr lang="en-US" altLang="ja-JP" sz="2400" b="1" dirty="0" err="1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Crochemore</a:t>
            </a:r>
            <a:r>
              <a:rPr lang="en-US" altLang="ja-JP" sz="2400" b="1" dirty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 and </a:t>
            </a:r>
            <a:r>
              <a:rPr lang="en-US" altLang="ja-JP" sz="2400" b="1" dirty="0" err="1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Rytter</a:t>
            </a:r>
            <a:r>
              <a:rPr lang="en-US" altLang="ja-JP" sz="2400" b="1" dirty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, 1995</a:t>
            </a:r>
            <a:r>
              <a:rPr lang="en-US" altLang="ja-JP" sz="2400" b="1" dirty="0" smtClean="0">
                <a:solidFill>
                  <a:srgbClr val="002060"/>
                </a:solidFill>
                <a:latin typeface="Calibri"/>
                <a:ea typeface="ＭＳ Ｐゴシック"/>
                <a:cs typeface="Times New Roman" panose="02020603050405020304" pitchFamily="18" charset="0"/>
              </a:rPr>
              <a:t>]</a:t>
            </a:r>
            <a:endParaRPr lang="en-US" altLang="ja-JP" sz="2400" dirty="0" smtClean="0">
              <a:latin typeface="+mn-lt"/>
              <a:cs typeface="Times New Roman"/>
              <a:sym typeface="Wingdings"/>
            </a:endParaRPr>
          </a:p>
          <a:p>
            <a:pPr marL="342900" lvl="1" indent="-342900">
              <a:spcBef>
                <a:spcPts val="0"/>
              </a:spcBef>
              <a:buFont typeface="Wingdings" charset="0"/>
              <a:buChar char="è"/>
            </a:pPr>
            <a:r>
              <a:rPr lang="en-US" altLang="ja-JP" sz="2400" dirty="0" smtClean="0">
                <a:latin typeface="+mn-lt"/>
                <a:cs typeface="Times New Roman"/>
                <a:sym typeface="Wingdings"/>
              </a:rPr>
              <a:t>size of graph is</a:t>
            </a:r>
            <a:r>
              <a:rPr lang="ja-JP" altLang="en-US" sz="2400" dirty="0" smtClean="0">
                <a:latin typeface="+mn-lt"/>
              </a:rPr>
              <a:t> </a:t>
            </a:r>
            <a:r>
              <a:rPr lang="en-US" altLang="ja-JP" sz="2400" i="1" dirty="0">
                <a:latin typeface="Times New Roman"/>
                <a:cs typeface="Times New Roman"/>
              </a:rPr>
              <a:t>O</a:t>
            </a:r>
            <a:r>
              <a:rPr lang="en-US" altLang="ja-JP" sz="2400" dirty="0">
                <a:latin typeface="Times New Roman"/>
                <a:cs typeface="Times New Roman"/>
              </a:rPr>
              <a:t>(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 </a:t>
            </a:r>
            <a:r>
              <a:rPr lang="en-US" altLang="ja-JP" sz="2400" dirty="0" smtClean="0">
                <a:latin typeface="Times New Roman"/>
                <a:cs typeface="Times New Roman"/>
              </a:rPr>
              <a:t>log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</a:t>
            </a:r>
            <a:r>
              <a:rPr lang="en-US" altLang="ja-JP" sz="2400" dirty="0" smtClean="0">
                <a:latin typeface="Times New Roman"/>
                <a:cs typeface="Times New Roman"/>
              </a:rPr>
              <a:t>)	</a:t>
            </a:r>
            <a:endParaRPr kumimoji="1" lang="ja-JP" altLang="en-US" sz="2400" dirty="0"/>
          </a:p>
        </p:txBody>
      </p:sp>
      <p:cxnSp>
        <p:nvCxnSpPr>
          <p:cNvPr id="232" name="直線コネクタ 231"/>
          <p:cNvCxnSpPr/>
          <p:nvPr/>
        </p:nvCxnSpPr>
        <p:spPr>
          <a:xfrm>
            <a:off x="1313977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コネクタ 292"/>
          <p:cNvCxnSpPr/>
          <p:nvPr/>
        </p:nvCxnSpPr>
        <p:spPr>
          <a:xfrm>
            <a:off x="1786353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/>
          <p:cNvCxnSpPr/>
          <p:nvPr/>
        </p:nvCxnSpPr>
        <p:spPr>
          <a:xfrm>
            <a:off x="2258729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線コネクタ 294"/>
          <p:cNvCxnSpPr/>
          <p:nvPr/>
        </p:nvCxnSpPr>
        <p:spPr>
          <a:xfrm>
            <a:off x="5589591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線コネクタ 295"/>
          <p:cNvCxnSpPr/>
          <p:nvPr/>
        </p:nvCxnSpPr>
        <p:spPr>
          <a:xfrm>
            <a:off x="6062116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直線コネクタ 296"/>
          <p:cNvCxnSpPr/>
          <p:nvPr/>
        </p:nvCxnSpPr>
        <p:spPr>
          <a:xfrm>
            <a:off x="6528261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線コネクタ 297"/>
          <p:cNvCxnSpPr/>
          <p:nvPr/>
        </p:nvCxnSpPr>
        <p:spPr>
          <a:xfrm>
            <a:off x="7002431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直線コネクタ 298"/>
          <p:cNvCxnSpPr/>
          <p:nvPr/>
        </p:nvCxnSpPr>
        <p:spPr>
          <a:xfrm>
            <a:off x="2731105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線コネクタ 299"/>
          <p:cNvCxnSpPr/>
          <p:nvPr/>
        </p:nvCxnSpPr>
        <p:spPr>
          <a:xfrm>
            <a:off x="3223270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直線コネクタ 300"/>
          <p:cNvCxnSpPr/>
          <p:nvPr/>
        </p:nvCxnSpPr>
        <p:spPr>
          <a:xfrm>
            <a:off x="3685935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線コネクタ 301"/>
          <p:cNvCxnSpPr/>
          <p:nvPr/>
        </p:nvCxnSpPr>
        <p:spPr>
          <a:xfrm>
            <a:off x="4143639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コネクタ 302"/>
          <p:cNvCxnSpPr/>
          <p:nvPr/>
        </p:nvCxnSpPr>
        <p:spPr>
          <a:xfrm>
            <a:off x="4620609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線コネクタ 303"/>
          <p:cNvCxnSpPr/>
          <p:nvPr/>
        </p:nvCxnSpPr>
        <p:spPr>
          <a:xfrm>
            <a:off x="5113653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直線コネクタ 304"/>
          <p:cNvCxnSpPr/>
          <p:nvPr/>
        </p:nvCxnSpPr>
        <p:spPr>
          <a:xfrm>
            <a:off x="7465183" y="4069676"/>
            <a:ext cx="0" cy="2479443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直線矢印コネクタ 305"/>
          <p:cNvCxnSpPr>
            <a:endCxn id="331" idx="1"/>
          </p:cNvCxnSpPr>
          <p:nvPr/>
        </p:nvCxnSpPr>
        <p:spPr>
          <a:xfrm>
            <a:off x="3214343" y="5632048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直線矢印コネクタ 306"/>
          <p:cNvCxnSpPr/>
          <p:nvPr/>
        </p:nvCxnSpPr>
        <p:spPr>
          <a:xfrm>
            <a:off x="1397079" y="5601067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線矢印コネクタ 307"/>
          <p:cNvCxnSpPr/>
          <p:nvPr/>
        </p:nvCxnSpPr>
        <p:spPr>
          <a:xfrm>
            <a:off x="1870093" y="5601067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直線矢印コネクタ 308"/>
          <p:cNvCxnSpPr/>
          <p:nvPr/>
        </p:nvCxnSpPr>
        <p:spPr>
          <a:xfrm flipV="1">
            <a:off x="1330238" y="4573724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矢印コネクタ 309"/>
          <p:cNvCxnSpPr/>
          <p:nvPr/>
        </p:nvCxnSpPr>
        <p:spPr>
          <a:xfrm flipV="1">
            <a:off x="2343107" y="4978585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1" name="グループ化 230"/>
          <p:cNvGrpSpPr/>
          <p:nvPr/>
        </p:nvGrpSpPr>
        <p:grpSpPr>
          <a:xfrm>
            <a:off x="1216514" y="5420502"/>
            <a:ext cx="5887715" cy="211547"/>
            <a:chOff x="2265789" y="4719751"/>
            <a:chExt cx="5887715" cy="211547"/>
          </a:xfrm>
          <a:solidFill>
            <a:schemeClr val="bg1"/>
          </a:solidFill>
        </p:grpSpPr>
        <p:sp>
          <p:nvSpPr>
            <p:cNvPr id="312" name="円/楕円 311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3" name="円/楕円 312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4" name="円/楕円 313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円/楕円 314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6" name="円/楕円 315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7" name="円/楕円 316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円/楕円 317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円/楕円 318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円/楕円 319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円/楕円 320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円/楕円 321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円/楕円 322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円/楕円 323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5" name="円/楕円 324"/>
          <p:cNvSpPr/>
          <p:nvPr/>
        </p:nvSpPr>
        <p:spPr>
          <a:xfrm>
            <a:off x="6896658" y="460826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円/楕円 325"/>
          <p:cNvSpPr/>
          <p:nvPr/>
        </p:nvSpPr>
        <p:spPr>
          <a:xfrm>
            <a:off x="3117497" y="625121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円/楕円 326"/>
          <p:cNvSpPr/>
          <p:nvPr/>
        </p:nvSpPr>
        <p:spPr>
          <a:xfrm>
            <a:off x="3580162" y="625121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円/楕円 327"/>
          <p:cNvSpPr/>
          <p:nvPr/>
        </p:nvSpPr>
        <p:spPr>
          <a:xfrm>
            <a:off x="5956343" y="446795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円/楕円 328"/>
          <p:cNvSpPr/>
          <p:nvPr/>
        </p:nvSpPr>
        <p:spPr>
          <a:xfrm>
            <a:off x="5007880" y="487281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0" name="直線矢印コネクタ 329"/>
          <p:cNvCxnSpPr/>
          <p:nvPr/>
        </p:nvCxnSpPr>
        <p:spPr>
          <a:xfrm flipV="1">
            <a:off x="6136909" y="4788830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円/楕円 330"/>
          <p:cNvSpPr/>
          <p:nvPr/>
        </p:nvSpPr>
        <p:spPr>
          <a:xfrm>
            <a:off x="4037866" y="6047496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2" name="直線矢印コネクタ 331"/>
          <p:cNvCxnSpPr/>
          <p:nvPr/>
        </p:nvCxnSpPr>
        <p:spPr>
          <a:xfrm>
            <a:off x="5112699" y="5084359"/>
            <a:ext cx="1909" cy="3361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直線矢印コネクタ 332"/>
          <p:cNvCxnSpPr/>
          <p:nvPr/>
        </p:nvCxnSpPr>
        <p:spPr>
          <a:xfrm flipH="1">
            <a:off x="6061247" y="4679497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直線矢印コネクタ 333"/>
          <p:cNvCxnSpPr/>
          <p:nvPr/>
        </p:nvCxnSpPr>
        <p:spPr>
          <a:xfrm flipH="1" flipV="1">
            <a:off x="3222782" y="5623338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直線矢印コネクタ 334"/>
          <p:cNvCxnSpPr/>
          <p:nvPr/>
        </p:nvCxnSpPr>
        <p:spPr>
          <a:xfrm flipV="1">
            <a:off x="3685822" y="5623338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線矢印コネクタ 335"/>
          <p:cNvCxnSpPr/>
          <p:nvPr/>
        </p:nvCxnSpPr>
        <p:spPr>
          <a:xfrm flipH="1" flipV="1">
            <a:off x="4142265" y="5623338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矢印コネクタ 336"/>
          <p:cNvCxnSpPr/>
          <p:nvPr/>
        </p:nvCxnSpPr>
        <p:spPr>
          <a:xfrm flipV="1">
            <a:off x="5585615" y="5623338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矢印コネクタ 337"/>
          <p:cNvCxnSpPr/>
          <p:nvPr/>
        </p:nvCxnSpPr>
        <p:spPr>
          <a:xfrm flipV="1">
            <a:off x="6055972" y="5623338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線矢印コネクタ 338"/>
          <p:cNvCxnSpPr/>
          <p:nvPr/>
        </p:nvCxnSpPr>
        <p:spPr>
          <a:xfrm flipV="1">
            <a:off x="6525696" y="5623338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直線矢印コネクタ 339"/>
          <p:cNvCxnSpPr/>
          <p:nvPr/>
        </p:nvCxnSpPr>
        <p:spPr>
          <a:xfrm>
            <a:off x="3322523" y="6356990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矢印コネクタ 340"/>
          <p:cNvCxnSpPr/>
          <p:nvPr/>
        </p:nvCxnSpPr>
        <p:spPr>
          <a:xfrm>
            <a:off x="5685187" y="6416519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>
            <a:off x="6155600" y="6416519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円/楕円 347"/>
          <p:cNvSpPr/>
          <p:nvPr/>
        </p:nvSpPr>
        <p:spPr>
          <a:xfrm>
            <a:off x="3580162" y="5411791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6" name="円/楕円 355"/>
          <p:cNvSpPr/>
          <p:nvPr/>
        </p:nvSpPr>
        <p:spPr>
          <a:xfrm>
            <a:off x="7359410" y="5411791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円/楕円 356"/>
          <p:cNvSpPr/>
          <p:nvPr/>
        </p:nvSpPr>
        <p:spPr>
          <a:xfrm>
            <a:off x="7359410" y="460826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8" name="直線矢印コネクタ 357"/>
          <p:cNvCxnSpPr/>
          <p:nvPr/>
        </p:nvCxnSpPr>
        <p:spPr>
          <a:xfrm>
            <a:off x="7104229" y="4714037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矢印コネクタ 358"/>
          <p:cNvCxnSpPr/>
          <p:nvPr/>
        </p:nvCxnSpPr>
        <p:spPr>
          <a:xfrm flipH="1">
            <a:off x="7463511" y="4819810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円/楕円 359"/>
          <p:cNvSpPr/>
          <p:nvPr/>
        </p:nvSpPr>
        <p:spPr>
          <a:xfrm>
            <a:off x="5483818" y="630892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1" name="円/楕円 360"/>
          <p:cNvSpPr/>
          <p:nvPr/>
        </p:nvSpPr>
        <p:spPr>
          <a:xfrm>
            <a:off x="5956343" y="630892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2" name="円/楕円 361"/>
          <p:cNvSpPr/>
          <p:nvPr/>
        </p:nvSpPr>
        <p:spPr>
          <a:xfrm>
            <a:off x="6422488" y="630892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3" name="直線矢印コネクタ 362"/>
          <p:cNvCxnSpPr/>
          <p:nvPr/>
        </p:nvCxnSpPr>
        <p:spPr>
          <a:xfrm flipV="1">
            <a:off x="6603054" y="4788830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直線矢印コネクタ 363"/>
          <p:cNvCxnSpPr/>
          <p:nvPr/>
        </p:nvCxnSpPr>
        <p:spPr>
          <a:xfrm>
            <a:off x="7002431" y="4819810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直線矢印コネクタ 364"/>
          <p:cNvCxnSpPr/>
          <p:nvPr/>
        </p:nvCxnSpPr>
        <p:spPr>
          <a:xfrm>
            <a:off x="3762150" y="5592358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直線矢印コネクタ 365"/>
          <p:cNvCxnSpPr/>
          <p:nvPr/>
        </p:nvCxnSpPr>
        <p:spPr>
          <a:xfrm>
            <a:off x="4235164" y="5592358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直線矢印コネクタ 366"/>
          <p:cNvCxnSpPr/>
          <p:nvPr/>
        </p:nvCxnSpPr>
        <p:spPr>
          <a:xfrm>
            <a:off x="4708178" y="5592358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正方形/長方形 367"/>
          <p:cNvSpPr/>
          <p:nvPr/>
        </p:nvSpPr>
        <p:spPr>
          <a:xfrm>
            <a:off x="1181397" y="3695144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8" name="テキスト ボックス 417"/>
          <p:cNvSpPr txBox="1"/>
          <p:nvPr/>
        </p:nvSpPr>
        <p:spPr>
          <a:xfrm>
            <a:off x="1360061" y="3902967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343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27</a:t>
            </a:fld>
            <a:endParaRPr kumimoji="1" lang="ja-JP" altLang="en-US"/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矢印コネクタ 314"/>
          <p:cNvCxnSpPr>
            <a:endCxn id="340" idx="1"/>
          </p:cNvCxnSpPr>
          <p:nvPr/>
        </p:nvCxnSpPr>
        <p:spPr>
          <a:xfrm>
            <a:off x="2860415" y="5504113"/>
            <a:ext cx="854503" cy="446428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矢印コネクタ 315"/>
          <p:cNvCxnSpPr/>
          <p:nvPr/>
        </p:nvCxnSpPr>
        <p:spPr>
          <a:xfrm>
            <a:off x="1043151" y="5473132"/>
            <a:ext cx="1744878" cy="68113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矢印コネクタ 316"/>
          <p:cNvCxnSpPr/>
          <p:nvPr/>
        </p:nvCxnSpPr>
        <p:spPr>
          <a:xfrm>
            <a:off x="1516165" y="5473132"/>
            <a:ext cx="1742471" cy="681130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矢印コネクタ 317"/>
          <p:cNvCxnSpPr/>
          <p:nvPr/>
        </p:nvCxnSpPr>
        <p:spPr>
          <a:xfrm flipV="1">
            <a:off x="976310" y="4445789"/>
            <a:ext cx="4626105" cy="838067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 flipV="1">
            <a:off x="1989179" y="4850650"/>
            <a:ext cx="2655610" cy="472896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円/楕円 333"/>
          <p:cNvSpPr/>
          <p:nvPr/>
        </p:nvSpPr>
        <p:spPr>
          <a:xfrm>
            <a:off x="6542730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2763569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円/楕円 335"/>
          <p:cNvSpPr/>
          <p:nvPr/>
        </p:nvSpPr>
        <p:spPr>
          <a:xfrm>
            <a:off x="3226234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円/楕円 336"/>
          <p:cNvSpPr/>
          <p:nvPr/>
        </p:nvSpPr>
        <p:spPr>
          <a:xfrm>
            <a:off x="5602415" y="4340015"/>
            <a:ext cx="211547" cy="2115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653952" y="474487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9" name="直線矢印コネクタ 338"/>
          <p:cNvCxnSpPr/>
          <p:nvPr/>
        </p:nvCxnSpPr>
        <p:spPr>
          <a:xfrm flipV="1">
            <a:off x="5782981" y="4660895"/>
            <a:ext cx="790729" cy="65394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円/楕円 339"/>
          <p:cNvSpPr/>
          <p:nvPr/>
        </p:nvSpPr>
        <p:spPr>
          <a:xfrm>
            <a:off x="3683938" y="591956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1" name="直線矢印コネクタ 340"/>
          <p:cNvCxnSpPr>
            <a:stCxn id="338" idx="4"/>
          </p:cNvCxnSpPr>
          <p:nvPr/>
        </p:nvCxnSpPr>
        <p:spPr>
          <a:xfrm flipH="1">
            <a:off x="4759725" y="4956424"/>
            <a:ext cx="1" cy="327432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 flipH="1">
            <a:off x="5707319" y="4551562"/>
            <a:ext cx="1738" cy="732294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矢印コネクタ 342"/>
          <p:cNvCxnSpPr/>
          <p:nvPr/>
        </p:nvCxnSpPr>
        <p:spPr>
          <a:xfrm flipH="1" flipV="1">
            <a:off x="2868854" y="5495403"/>
            <a:ext cx="977" cy="627879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矢印コネクタ 343"/>
          <p:cNvCxnSpPr/>
          <p:nvPr/>
        </p:nvCxnSpPr>
        <p:spPr>
          <a:xfrm flipV="1">
            <a:off x="3331894" y="5495403"/>
            <a:ext cx="227" cy="627879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矢印コネクタ 344"/>
          <p:cNvCxnSpPr/>
          <p:nvPr/>
        </p:nvCxnSpPr>
        <p:spPr>
          <a:xfrm flipH="1" flipV="1">
            <a:off x="3788337" y="5495403"/>
            <a:ext cx="2749" cy="42415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5403"/>
            <a:ext cx="7952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5403"/>
            <a:ext cx="12289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5403"/>
            <a:ext cx="5131" cy="685587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>
            <a:off x="2968595" y="6229055"/>
            <a:ext cx="259060" cy="0"/>
          </a:xfrm>
          <a:prstGeom prst="straightConnector1">
            <a:avLst/>
          </a:prstGeom>
          <a:ln w="28575" cmpd="sng">
            <a:solidFill>
              <a:srgbClr val="0000FF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88584"/>
            <a:ext cx="258868" cy="0"/>
          </a:xfrm>
          <a:prstGeom prst="straightConnector1">
            <a:avLst/>
          </a:prstGeom>
          <a:ln w="28575" cmpd="sng">
            <a:solidFill>
              <a:srgbClr val="0000FF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88584"/>
            <a:ext cx="266077" cy="0"/>
          </a:xfrm>
          <a:prstGeom prst="straightConnector1">
            <a:avLst/>
          </a:prstGeom>
          <a:ln w="28575" cmpd="sng">
            <a:solidFill>
              <a:srgbClr val="0000FF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7005482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7" name="直線矢印コネクタ 366"/>
          <p:cNvCxnSpPr/>
          <p:nvPr/>
        </p:nvCxnSpPr>
        <p:spPr>
          <a:xfrm>
            <a:off x="6750301" y="4586102"/>
            <a:ext cx="255181" cy="0"/>
          </a:xfrm>
          <a:prstGeom prst="straightConnector1">
            <a:avLst/>
          </a:prstGeom>
          <a:ln w="28575" cmpd="sng">
            <a:solidFill>
              <a:srgbClr val="0066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/>
          <p:cNvCxnSpPr/>
          <p:nvPr/>
        </p:nvCxnSpPr>
        <p:spPr>
          <a:xfrm flipH="1">
            <a:off x="7109583" y="4691875"/>
            <a:ext cx="3345" cy="59198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3" name="直線矢印コネクタ 372"/>
          <p:cNvCxnSpPr/>
          <p:nvPr/>
        </p:nvCxnSpPr>
        <p:spPr>
          <a:xfrm flipV="1">
            <a:off x="6249126" y="4660895"/>
            <a:ext cx="787336" cy="653941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>
            <a:off x="6648503" y="4691875"/>
            <a:ext cx="0" cy="600692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>
            <a:off x="3408222" y="5464423"/>
            <a:ext cx="1742470" cy="749368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4423"/>
            <a:ext cx="1739870" cy="749368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4423"/>
            <a:ext cx="1744479" cy="749368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19464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4977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66" name="グループ化 106"/>
          <p:cNvGrpSpPr/>
          <p:nvPr/>
        </p:nvGrpSpPr>
        <p:grpSpPr>
          <a:xfrm>
            <a:off x="947701" y="3524174"/>
            <a:ext cx="2883182" cy="296749"/>
            <a:chOff x="1979712" y="5157192"/>
            <a:chExt cx="2160240" cy="504056"/>
          </a:xfrm>
          <a:noFill/>
        </p:grpSpPr>
        <p:grpSp>
          <p:nvGrpSpPr>
            <p:cNvPr id="167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2" name="円弧 1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5715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円弧 1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5715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0" name="円弧 16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円弧 17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5715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" name="グループ化 191"/>
          <p:cNvGrpSpPr/>
          <p:nvPr/>
        </p:nvGrpSpPr>
        <p:grpSpPr>
          <a:xfrm>
            <a:off x="1935201" y="3761573"/>
            <a:ext cx="2812772" cy="350210"/>
            <a:chOff x="2699792" y="5460322"/>
            <a:chExt cx="2232248" cy="617876"/>
          </a:xfrm>
          <a:noFill/>
        </p:grpSpPr>
        <p:grpSp>
          <p:nvGrpSpPr>
            <p:cNvPr id="199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1" name="円弧 2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円弧 2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5" name="グループ化 198"/>
          <p:cNvGrpSpPr/>
          <p:nvPr/>
        </p:nvGrpSpPr>
        <p:grpSpPr>
          <a:xfrm>
            <a:off x="962531" y="3880272"/>
            <a:ext cx="4743014" cy="406752"/>
            <a:chOff x="2699792" y="5460322"/>
            <a:chExt cx="2232248" cy="617876"/>
          </a:xfrm>
          <a:noFill/>
        </p:grpSpPr>
        <p:grpSp>
          <p:nvGrpSpPr>
            <p:cNvPr id="206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12" name="円/楕円 211"/>
          <p:cNvSpPr/>
          <p:nvPr/>
        </p:nvSpPr>
        <p:spPr>
          <a:xfrm>
            <a:off x="5603368" y="43400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3" name="直線矢印コネクタ 212"/>
          <p:cNvCxnSpPr/>
          <p:nvPr/>
        </p:nvCxnSpPr>
        <p:spPr>
          <a:xfrm>
            <a:off x="6751254" y="4586102"/>
            <a:ext cx="255181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グループ化 114"/>
          <p:cNvGrpSpPr/>
          <p:nvPr/>
        </p:nvGrpSpPr>
        <p:grpSpPr>
          <a:xfrm>
            <a:off x="5729498" y="3375128"/>
            <a:ext cx="1381038" cy="250958"/>
            <a:chOff x="3779912" y="5157192"/>
            <a:chExt cx="2160240" cy="504056"/>
          </a:xfrm>
          <a:noFill/>
        </p:grpSpPr>
        <p:grpSp>
          <p:nvGrpSpPr>
            <p:cNvPr id="21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1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2" name="円弧 2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5715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3" name="円弧 2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5715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1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0" name="円弧 21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5715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1" name="円弧 22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5715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16" name="円弧 21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5715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7" name="円弧 21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5715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24" name="テキスト ボックス 223"/>
          <p:cNvSpPr txBox="1"/>
          <p:nvPr/>
        </p:nvSpPr>
        <p:spPr>
          <a:xfrm>
            <a:off x="1186861" y="341106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1132432" y="381145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2388817" y="376078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2996648" y="341805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400013" y="344348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6766359" y="35229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230" name="グループ化 131"/>
          <p:cNvGrpSpPr/>
          <p:nvPr/>
        </p:nvGrpSpPr>
        <p:grpSpPr>
          <a:xfrm>
            <a:off x="2865902" y="3255427"/>
            <a:ext cx="935736" cy="288196"/>
            <a:chOff x="4499992" y="5157192"/>
            <a:chExt cx="1440160" cy="492440"/>
          </a:xfrm>
          <a:noFill/>
        </p:grpSpPr>
        <p:grpSp>
          <p:nvGrpSpPr>
            <p:cNvPr id="23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4" name="円弧 2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35" name="円弧 2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32" name="円弧 23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3" name="円弧 23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114"/>
          <p:cNvGrpSpPr/>
          <p:nvPr/>
        </p:nvGrpSpPr>
        <p:grpSpPr>
          <a:xfrm>
            <a:off x="3336586" y="3541336"/>
            <a:ext cx="2835182" cy="296748"/>
            <a:chOff x="3779912" y="5157192"/>
            <a:chExt cx="2160240" cy="504056"/>
          </a:xfrm>
          <a:noFill/>
        </p:grpSpPr>
        <p:grpSp>
          <p:nvGrpSpPr>
            <p:cNvPr id="23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4" name="円弧 24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5" name="円弧 24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4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2" name="円弧 24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3" name="円弧 24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38" name="円弧 23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9" name="円弧 23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10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292220"/>
            <a:ext cx="8686801" cy="902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>
                <a:latin typeface="+mn-lt"/>
                <a:cs typeface="Times New Roman" panose="02020603050405020304" pitchFamily="18" charset="0"/>
              </a:rPr>
              <a:t>Each path corresponding to a repetition has exactly 1 black node.</a:t>
            </a: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7" name="円/楕円 186"/>
          <p:cNvSpPr/>
          <p:nvPr/>
        </p:nvSpPr>
        <p:spPr>
          <a:xfrm>
            <a:off x="870537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円/楕円 187"/>
          <p:cNvSpPr/>
          <p:nvPr/>
        </p:nvSpPr>
        <p:spPr>
          <a:xfrm>
            <a:off x="1343551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円/楕円 188"/>
          <p:cNvSpPr/>
          <p:nvPr/>
        </p:nvSpPr>
        <p:spPr>
          <a:xfrm>
            <a:off x="181656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228957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円/楕円 190"/>
          <p:cNvSpPr/>
          <p:nvPr/>
        </p:nvSpPr>
        <p:spPr>
          <a:xfrm>
            <a:off x="276356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円/楕円 283"/>
          <p:cNvSpPr/>
          <p:nvPr/>
        </p:nvSpPr>
        <p:spPr>
          <a:xfrm>
            <a:off x="322623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円/楕円 310"/>
          <p:cNvSpPr/>
          <p:nvPr/>
        </p:nvSpPr>
        <p:spPr>
          <a:xfrm>
            <a:off x="3683938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2" name="円/楕円 311"/>
          <p:cNvSpPr/>
          <p:nvPr/>
        </p:nvSpPr>
        <p:spPr>
          <a:xfrm>
            <a:off x="418163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円/楕円 312"/>
          <p:cNvSpPr/>
          <p:nvPr/>
        </p:nvSpPr>
        <p:spPr>
          <a:xfrm>
            <a:off x="465395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円/楕円 313"/>
          <p:cNvSpPr/>
          <p:nvPr/>
        </p:nvSpPr>
        <p:spPr>
          <a:xfrm>
            <a:off x="512766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円/楕円 319"/>
          <p:cNvSpPr/>
          <p:nvPr/>
        </p:nvSpPr>
        <p:spPr>
          <a:xfrm>
            <a:off x="560241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円/楕円 320"/>
          <p:cNvSpPr/>
          <p:nvPr/>
        </p:nvSpPr>
        <p:spPr>
          <a:xfrm>
            <a:off x="654273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円/楕円 321"/>
          <p:cNvSpPr/>
          <p:nvPr/>
        </p:nvSpPr>
        <p:spPr>
          <a:xfrm>
            <a:off x="606856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円/楕円 322"/>
          <p:cNvSpPr/>
          <p:nvPr/>
        </p:nvSpPr>
        <p:spPr>
          <a:xfrm>
            <a:off x="700548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+mj-lt"/>
              </a:rPr>
              <a:t>Reduction to Weighted Path Problem</a:t>
            </a:r>
            <a:endParaRPr kumimoji="1" lang="ja-JP" alt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594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28</a:t>
            </a:fld>
            <a:endParaRPr kumimoji="1" lang="ja-JP" altLang="en-US"/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矢印コネクタ 314"/>
          <p:cNvCxnSpPr>
            <a:endCxn id="340" idx="1"/>
          </p:cNvCxnSpPr>
          <p:nvPr/>
        </p:nvCxnSpPr>
        <p:spPr>
          <a:xfrm>
            <a:off x="2860415" y="5504113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矢印コネクタ 315"/>
          <p:cNvCxnSpPr/>
          <p:nvPr/>
        </p:nvCxnSpPr>
        <p:spPr>
          <a:xfrm>
            <a:off x="1043151" y="5473132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矢印コネクタ 316"/>
          <p:cNvCxnSpPr/>
          <p:nvPr/>
        </p:nvCxnSpPr>
        <p:spPr>
          <a:xfrm>
            <a:off x="1516165" y="5473132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矢印コネクタ 317"/>
          <p:cNvCxnSpPr/>
          <p:nvPr/>
        </p:nvCxnSpPr>
        <p:spPr>
          <a:xfrm flipV="1">
            <a:off x="976310" y="4445789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 flipV="1">
            <a:off x="1989179" y="4850650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円/楕円 333"/>
          <p:cNvSpPr/>
          <p:nvPr/>
        </p:nvSpPr>
        <p:spPr>
          <a:xfrm>
            <a:off x="6542730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2763569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円/楕円 335"/>
          <p:cNvSpPr/>
          <p:nvPr/>
        </p:nvSpPr>
        <p:spPr>
          <a:xfrm>
            <a:off x="3226234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円/楕円 336"/>
          <p:cNvSpPr/>
          <p:nvPr/>
        </p:nvSpPr>
        <p:spPr>
          <a:xfrm>
            <a:off x="5602415" y="4340015"/>
            <a:ext cx="211547" cy="2115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653952" y="474487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9" name="直線矢印コネクタ 338"/>
          <p:cNvCxnSpPr/>
          <p:nvPr/>
        </p:nvCxnSpPr>
        <p:spPr>
          <a:xfrm flipV="1">
            <a:off x="5782981" y="4660895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円/楕円 339"/>
          <p:cNvSpPr/>
          <p:nvPr/>
        </p:nvSpPr>
        <p:spPr>
          <a:xfrm>
            <a:off x="3683938" y="591956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1" name="直線矢印コネクタ 340"/>
          <p:cNvCxnSpPr>
            <a:stCxn id="338" idx="4"/>
          </p:cNvCxnSpPr>
          <p:nvPr/>
        </p:nvCxnSpPr>
        <p:spPr>
          <a:xfrm flipH="1">
            <a:off x="4759725" y="4956424"/>
            <a:ext cx="1" cy="327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 flipH="1">
            <a:off x="5707319" y="4551562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矢印コネクタ 342"/>
          <p:cNvCxnSpPr/>
          <p:nvPr/>
        </p:nvCxnSpPr>
        <p:spPr>
          <a:xfrm flipH="1" flipV="1">
            <a:off x="2868854" y="5495403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矢印コネクタ 343"/>
          <p:cNvCxnSpPr/>
          <p:nvPr/>
        </p:nvCxnSpPr>
        <p:spPr>
          <a:xfrm flipV="1">
            <a:off x="3331894" y="5495403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矢印コネクタ 344"/>
          <p:cNvCxnSpPr/>
          <p:nvPr/>
        </p:nvCxnSpPr>
        <p:spPr>
          <a:xfrm flipH="1" flipV="1">
            <a:off x="3788337" y="5495403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5403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5403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5403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>
            <a:off x="2968595" y="6229055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88584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88584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7005482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7" name="直線矢印コネクタ 366"/>
          <p:cNvCxnSpPr/>
          <p:nvPr/>
        </p:nvCxnSpPr>
        <p:spPr>
          <a:xfrm>
            <a:off x="6750301" y="4586102"/>
            <a:ext cx="255181" cy="0"/>
          </a:xfrm>
          <a:prstGeom prst="straightConnector1">
            <a:avLst/>
          </a:prstGeom>
          <a:ln w="28575" cmpd="sng">
            <a:solidFill>
              <a:srgbClr val="0066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/>
          <p:cNvCxnSpPr/>
          <p:nvPr/>
        </p:nvCxnSpPr>
        <p:spPr>
          <a:xfrm flipH="1">
            <a:off x="7109583" y="4691875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3" name="直線矢印コネクタ 372"/>
          <p:cNvCxnSpPr/>
          <p:nvPr/>
        </p:nvCxnSpPr>
        <p:spPr>
          <a:xfrm flipV="1">
            <a:off x="6249126" y="4660895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>
            <a:off x="6648503" y="4691875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>
            <a:off x="3408222" y="5464423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4423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4423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19464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4977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66" name="グループ化 106"/>
          <p:cNvGrpSpPr/>
          <p:nvPr/>
        </p:nvGrpSpPr>
        <p:grpSpPr>
          <a:xfrm>
            <a:off x="947701" y="3524174"/>
            <a:ext cx="2883182" cy="296749"/>
            <a:chOff x="1979712" y="5157192"/>
            <a:chExt cx="2160240" cy="504056"/>
          </a:xfrm>
          <a:noFill/>
        </p:grpSpPr>
        <p:grpSp>
          <p:nvGrpSpPr>
            <p:cNvPr id="167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2" name="円弧 1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円弧 1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0" name="円弧 16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円弧 17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" name="グループ化 191"/>
          <p:cNvGrpSpPr/>
          <p:nvPr/>
        </p:nvGrpSpPr>
        <p:grpSpPr>
          <a:xfrm>
            <a:off x="1935201" y="3761573"/>
            <a:ext cx="2812772" cy="350210"/>
            <a:chOff x="2699792" y="5460322"/>
            <a:chExt cx="2232248" cy="617876"/>
          </a:xfrm>
          <a:noFill/>
        </p:grpSpPr>
        <p:grpSp>
          <p:nvGrpSpPr>
            <p:cNvPr id="199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1" name="円弧 2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円弧 2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5" name="グループ化 198"/>
          <p:cNvGrpSpPr/>
          <p:nvPr/>
        </p:nvGrpSpPr>
        <p:grpSpPr>
          <a:xfrm>
            <a:off x="962531" y="3880272"/>
            <a:ext cx="4743014" cy="406752"/>
            <a:chOff x="2699792" y="5460322"/>
            <a:chExt cx="2232248" cy="617876"/>
          </a:xfrm>
          <a:noFill/>
        </p:grpSpPr>
        <p:grpSp>
          <p:nvGrpSpPr>
            <p:cNvPr id="206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12" name="円/楕円 211"/>
          <p:cNvSpPr/>
          <p:nvPr/>
        </p:nvSpPr>
        <p:spPr>
          <a:xfrm>
            <a:off x="5603368" y="43400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3" name="直線矢印コネクタ 212"/>
          <p:cNvCxnSpPr/>
          <p:nvPr/>
        </p:nvCxnSpPr>
        <p:spPr>
          <a:xfrm>
            <a:off x="6751254" y="4586102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グループ化 114"/>
          <p:cNvGrpSpPr/>
          <p:nvPr/>
        </p:nvGrpSpPr>
        <p:grpSpPr>
          <a:xfrm>
            <a:off x="5729498" y="3375128"/>
            <a:ext cx="1381038" cy="250958"/>
            <a:chOff x="3779912" y="5157192"/>
            <a:chExt cx="2160240" cy="504056"/>
          </a:xfrm>
          <a:noFill/>
        </p:grpSpPr>
        <p:grpSp>
          <p:nvGrpSpPr>
            <p:cNvPr id="21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1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2" name="円弧 2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3" name="円弧 2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1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0" name="円弧 21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1" name="円弧 22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16" name="円弧 21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7" name="円弧 21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24" name="テキスト ボックス 223"/>
          <p:cNvSpPr txBox="1"/>
          <p:nvPr/>
        </p:nvSpPr>
        <p:spPr>
          <a:xfrm>
            <a:off x="1186861" y="341106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1132432" y="381145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2388817" y="376078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2996648" y="341805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400013" y="344348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6766359" y="35229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230" name="グループ化 131"/>
          <p:cNvGrpSpPr/>
          <p:nvPr/>
        </p:nvGrpSpPr>
        <p:grpSpPr>
          <a:xfrm>
            <a:off x="2865902" y="3255427"/>
            <a:ext cx="935736" cy="288196"/>
            <a:chOff x="4499992" y="5157192"/>
            <a:chExt cx="1440160" cy="492440"/>
          </a:xfrm>
          <a:noFill/>
        </p:grpSpPr>
        <p:grpSp>
          <p:nvGrpSpPr>
            <p:cNvPr id="23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4" name="円弧 2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35" name="円弧 2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32" name="円弧 23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3" name="円弧 23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114"/>
          <p:cNvGrpSpPr/>
          <p:nvPr/>
        </p:nvGrpSpPr>
        <p:grpSpPr>
          <a:xfrm>
            <a:off x="3336586" y="3541336"/>
            <a:ext cx="2835182" cy="296748"/>
            <a:chOff x="3779912" y="5157192"/>
            <a:chExt cx="2160240" cy="504056"/>
          </a:xfrm>
          <a:noFill/>
        </p:grpSpPr>
        <p:grpSp>
          <p:nvGrpSpPr>
            <p:cNvPr id="23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4" name="円弧 24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5" name="円弧 24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4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2" name="円弧 24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3" name="円弧 24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38" name="円弧 23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9" name="円弧 23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10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2"/>
            <a:ext cx="8686801" cy="136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There is a one to one correspondence between: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 smtClean="0">
                <a:latin typeface="+mn-lt"/>
              </a:rPr>
              <a:t>paths from </a:t>
            </a:r>
            <a:r>
              <a:rPr lang="en-US" altLang="ja-JP" sz="2400" b="1" dirty="0" smtClean="0">
                <a:latin typeface="+mn-lt"/>
              </a:rPr>
              <a:t>first white node</a:t>
            </a:r>
            <a:r>
              <a:rPr lang="en-US" altLang="ja-JP" sz="2400" dirty="0" smtClean="0">
                <a:latin typeface="+mn-lt"/>
              </a:rPr>
              <a:t> to </a:t>
            </a:r>
            <a:r>
              <a:rPr lang="en-US" altLang="ja-JP" sz="2400" b="1" dirty="0" smtClean="0">
                <a:latin typeface="+mn-lt"/>
              </a:rPr>
              <a:t>last white node</a:t>
            </a:r>
            <a:r>
              <a:rPr lang="en-US" altLang="ja-JP" sz="2400" dirty="0" smtClean="0">
                <a:latin typeface="+mn-lt"/>
              </a:rPr>
              <a:t>, and</a:t>
            </a:r>
            <a:endParaRPr lang="en-US" altLang="ja-JP" sz="2400" dirty="0" smtClean="0"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>
                <a:latin typeface="+mn-lt"/>
              </a:rPr>
              <a:t>repetition </a:t>
            </a:r>
            <a:r>
              <a:rPr lang="en-US" altLang="ja-JP" sz="2400" dirty="0" smtClean="0">
                <a:latin typeface="+mn-lt"/>
              </a:rPr>
              <a:t>factorizations </a:t>
            </a:r>
            <a:r>
              <a:rPr lang="en-US" altLang="ja-JP" sz="2400" dirty="0">
                <a:latin typeface="+mn-lt"/>
              </a:rPr>
              <a:t>of </a:t>
            </a:r>
            <a:r>
              <a:rPr lang="en-US" altLang="ja-JP" sz="2400" i="1" dirty="0">
                <a:latin typeface="Times New Roman"/>
                <a:cs typeface="Times New Roman"/>
              </a:rPr>
              <a:t>w</a:t>
            </a:r>
            <a:r>
              <a:rPr lang="en-US" altLang="ja-JP" sz="2400" dirty="0">
                <a:latin typeface="+mn-lt"/>
              </a:rPr>
              <a:t> </a:t>
            </a: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7" name="円/楕円 186"/>
          <p:cNvSpPr/>
          <p:nvPr/>
        </p:nvSpPr>
        <p:spPr>
          <a:xfrm>
            <a:off x="870537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円/楕円 187"/>
          <p:cNvSpPr/>
          <p:nvPr/>
        </p:nvSpPr>
        <p:spPr>
          <a:xfrm>
            <a:off x="1343551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円/楕円 188"/>
          <p:cNvSpPr/>
          <p:nvPr/>
        </p:nvSpPr>
        <p:spPr>
          <a:xfrm>
            <a:off x="181656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228957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円/楕円 190"/>
          <p:cNvSpPr/>
          <p:nvPr/>
        </p:nvSpPr>
        <p:spPr>
          <a:xfrm>
            <a:off x="276356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円/楕円 283"/>
          <p:cNvSpPr/>
          <p:nvPr/>
        </p:nvSpPr>
        <p:spPr>
          <a:xfrm>
            <a:off x="322623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円/楕円 310"/>
          <p:cNvSpPr/>
          <p:nvPr/>
        </p:nvSpPr>
        <p:spPr>
          <a:xfrm>
            <a:off x="3683938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2" name="円/楕円 311"/>
          <p:cNvSpPr/>
          <p:nvPr/>
        </p:nvSpPr>
        <p:spPr>
          <a:xfrm>
            <a:off x="418163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円/楕円 312"/>
          <p:cNvSpPr/>
          <p:nvPr/>
        </p:nvSpPr>
        <p:spPr>
          <a:xfrm>
            <a:off x="465395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円/楕円 313"/>
          <p:cNvSpPr/>
          <p:nvPr/>
        </p:nvSpPr>
        <p:spPr>
          <a:xfrm>
            <a:off x="512766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円/楕円 319"/>
          <p:cNvSpPr/>
          <p:nvPr/>
        </p:nvSpPr>
        <p:spPr>
          <a:xfrm>
            <a:off x="560241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円/楕円 320"/>
          <p:cNvSpPr/>
          <p:nvPr/>
        </p:nvSpPr>
        <p:spPr>
          <a:xfrm>
            <a:off x="654273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円/楕円 321"/>
          <p:cNvSpPr/>
          <p:nvPr/>
        </p:nvSpPr>
        <p:spPr>
          <a:xfrm>
            <a:off x="606856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円/楕円 322"/>
          <p:cNvSpPr/>
          <p:nvPr/>
        </p:nvSpPr>
        <p:spPr>
          <a:xfrm>
            <a:off x="700548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+mj-lt"/>
              </a:rPr>
              <a:t>Reduction to Weighted Path Problem</a:t>
            </a:r>
            <a:endParaRPr kumimoji="1" lang="ja-JP" alt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290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29</a:t>
            </a:fld>
            <a:endParaRPr kumimoji="1" lang="ja-JP" altLang="en-US"/>
          </a:p>
        </p:txBody>
      </p:sp>
      <p:cxnSp>
        <p:nvCxnSpPr>
          <p:cNvPr id="179" name="直線コネクタ 178"/>
          <p:cNvCxnSpPr/>
          <p:nvPr/>
        </p:nvCxnSpPr>
        <p:spPr>
          <a:xfrm>
            <a:off x="960049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14324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190480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23566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5708188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617433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6648503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237717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869342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3332007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378971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266681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75972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7111255" y="3116387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矢印コネクタ 314"/>
          <p:cNvCxnSpPr>
            <a:endCxn id="340" idx="1"/>
          </p:cNvCxnSpPr>
          <p:nvPr/>
        </p:nvCxnSpPr>
        <p:spPr>
          <a:xfrm>
            <a:off x="2860415" y="5504113"/>
            <a:ext cx="854503" cy="446428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矢印コネクタ 315"/>
          <p:cNvCxnSpPr/>
          <p:nvPr/>
        </p:nvCxnSpPr>
        <p:spPr>
          <a:xfrm>
            <a:off x="1043151" y="5473132"/>
            <a:ext cx="1744878" cy="68113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矢印コネクタ 316"/>
          <p:cNvCxnSpPr/>
          <p:nvPr/>
        </p:nvCxnSpPr>
        <p:spPr>
          <a:xfrm>
            <a:off x="1516165" y="5473132"/>
            <a:ext cx="1742471" cy="681130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矢印コネクタ 317"/>
          <p:cNvCxnSpPr/>
          <p:nvPr/>
        </p:nvCxnSpPr>
        <p:spPr>
          <a:xfrm flipV="1">
            <a:off x="976310" y="4445789"/>
            <a:ext cx="4626105" cy="838067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 flipV="1">
            <a:off x="1989179" y="4850650"/>
            <a:ext cx="2655610" cy="472896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円/楕円 333"/>
          <p:cNvSpPr/>
          <p:nvPr/>
        </p:nvSpPr>
        <p:spPr>
          <a:xfrm>
            <a:off x="6542730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2763569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円/楕円 335"/>
          <p:cNvSpPr/>
          <p:nvPr/>
        </p:nvSpPr>
        <p:spPr>
          <a:xfrm>
            <a:off x="3226234" y="6123282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円/楕円 336"/>
          <p:cNvSpPr/>
          <p:nvPr/>
        </p:nvSpPr>
        <p:spPr>
          <a:xfrm>
            <a:off x="5602415" y="4340015"/>
            <a:ext cx="211547" cy="21154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653952" y="474487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9" name="直線矢印コネクタ 338"/>
          <p:cNvCxnSpPr/>
          <p:nvPr/>
        </p:nvCxnSpPr>
        <p:spPr>
          <a:xfrm flipV="1">
            <a:off x="5782981" y="4660895"/>
            <a:ext cx="790729" cy="653941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円/楕円 339"/>
          <p:cNvSpPr/>
          <p:nvPr/>
        </p:nvSpPr>
        <p:spPr>
          <a:xfrm>
            <a:off x="3683938" y="5919561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1" name="直線矢印コネクタ 340"/>
          <p:cNvCxnSpPr>
            <a:stCxn id="338" idx="4"/>
          </p:cNvCxnSpPr>
          <p:nvPr/>
        </p:nvCxnSpPr>
        <p:spPr>
          <a:xfrm flipH="1">
            <a:off x="4759725" y="4956424"/>
            <a:ext cx="1" cy="327432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矢印コネクタ 341"/>
          <p:cNvCxnSpPr/>
          <p:nvPr/>
        </p:nvCxnSpPr>
        <p:spPr>
          <a:xfrm flipH="1">
            <a:off x="5707319" y="4551562"/>
            <a:ext cx="1738" cy="732294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矢印コネクタ 342"/>
          <p:cNvCxnSpPr/>
          <p:nvPr/>
        </p:nvCxnSpPr>
        <p:spPr>
          <a:xfrm flipH="1" flipV="1">
            <a:off x="2868854" y="5495403"/>
            <a:ext cx="977" cy="627879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矢印コネクタ 343"/>
          <p:cNvCxnSpPr/>
          <p:nvPr/>
        </p:nvCxnSpPr>
        <p:spPr>
          <a:xfrm flipV="1">
            <a:off x="3331894" y="5495403"/>
            <a:ext cx="227" cy="627879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矢印コネクタ 344"/>
          <p:cNvCxnSpPr/>
          <p:nvPr/>
        </p:nvCxnSpPr>
        <p:spPr>
          <a:xfrm flipH="1" flipV="1">
            <a:off x="3788337" y="5495403"/>
            <a:ext cx="2749" cy="424158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/>
          <p:nvPr/>
        </p:nvCxnSpPr>
        <p:spPr>
          <a:xfrm flipV="1">
            <a:off x="5231687" y="5495403"/>
            <a:ext cx="7952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 flipV="1">
            <a:off x="5702044" y="5495403"/>
            <a:ext cx="12289" cy="687408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 flipV="1">
            <a:off x="6171768" y="5495403"/>
            <a:ext cx="513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>
            <a:off x="2968595" y="6229055"/>
            <a:ext cx="2590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5331259" y="6288584"/>
            <a:ext cx="258868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矢印コネクタ 350"/>
          <p:cNvCxnSpPr/>
          <p:nvPr/>
        </p:nvCxnSpPr>
        <p:spPr>
          <a:xfrm>
            <a:off x="5801672" y="6288584"/>
            <a:ext cx="266077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7005482" y="4480328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7" name="直線矢印コネクタ 366"/>
          <p:cNvCxnSpPr/>
          <p:nvPr/>
        </p:nvCxnSpPr>
        <p:spPr>
          <a:xfrm>
            <a:off x="6750301" y="4586102"/>
            <a:ext cx="255181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矢印コネクタ 367"/>
          <p:cNvCxnSpPr/>
          <p:nvPr/>
        </p:nvCxnSpPr>
        <p:spPr>
          <a:xfrm flipH="1">
            <a:off x="7109583" y="4691875"/>
            <a:ext cx="3345" cy="59198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円/楕円 369"/>
          <p:cNvSpPr/>
          <p:nvPr/>
        </p:nvSpPr>
        <p:spPr>
          <a:xfrm>
            <a:off x="512989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5602415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6068560" y="618099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3" name="直線矢印コネクタ 372"/>
          <p:cNvCxnSpPr/>
          <p:nvPr/>
        </p:nvCxnSpPr>
        <p:spPr>
          <a:xfrm flipV="1">
            <a:off x="6249126" y="4660895"/>
            <a:ext cx="787336" cy="653941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>
            <a:off x="6648503" y="4691875"/>
            <a:ext cx="0" cy="600692"/>
          </a:xfrm>
          <a:prstGeom prst="straightConnector1">
            <a:avLst/>
          </a:prstGeom>
          <a:ln w="28575" cmpd="sng">
            <a:solidFill>
              <a:srgbClr val="FF0000">
                <a:alpha val="3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>
            <a:off x="3408222" y="5464423"/>
            <a:ext cx="1742470" cy="749368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>
            <a:off x="3881236" y="5464423"/>
            <a:ext cx="1739870" cy="749368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>
            <a:off x="4354250" y="5464423"/>
            <a:ext cx="1744479" cy="749368"/>
          </a:xfrm>
          <a:prstGeom prst="straightConnector1">
            <a:avLst/>
          </a:prstGeom>
          <a:ln w="28575">
            <a:solidFill>
              <a:srgbClr val="BFBF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正方形/長方形 377"/>
          <p:cNvSpPr/>
          <p:nvPr/>
        </p:nvSpPr>
        <p:spPr>
          <a:xfrm>
            <a:off x="827469" y="2719464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005570" y="2964977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166" name="グループ化 106"/>
          <p:cNvGrpSpPr/>
          <p:nvPr/>
        </p:nvGrpSpPr>
        <p:grpSpPr>
          <a:xfrm>
            <a:off x="947701" y="3524174"/>
            <a:ext cx="2883182" cy="296749"/>
            <a:chOff x="1979712" y="5157192"/>
            <a:chExt cx="2160240" cy="504056"/>
          </a:xfrm>
          <a:noFill/>
        </p:grpSpPr>
        <p:grpSp>
          <p:nvGrpSpPr>
            <p:cNvPr id="167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2" name="円弧 1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円弧 1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70" name="円弧 16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円弧 17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9" name="円弧 168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8" name="グループ化 191"/>
          <p:cNvGrpSpPr/>
          <p:nvPr/>
        </p:nvGrpSpPr>
        <p:grpSpPr>
          <a:xfrm>
            <a:off x="1935201" y="3761573"/>
            <a:ext cx="2812772" cy="350210"/>
            <a:chOff x="2699792" y="5460322"/>
            <a:chExt cx="2232248" cy="617876"/>
          </a:xfrm>
          <a:noFill/>
        </p:grpSpPr>
        <p:grpSp>
          <p:nvGrpSpPr>
            <p:cNvPr id="199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1" name="円弧 2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円弧 2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05" name="グループ化 198"/>
          <p:cNvGrpSpPr/>
          <p:nvPr/>
        </p:nvGrpSpPr>
        <p:grpSpPr>
          <a:xfrm>
            <a:off x="962531" y="3880272"/>
            <a:ext cx="4743014" cy="406752"/>
            <a:chOff x="2699792" y="5460322"/>
            <a:chExt cx="2232248" cy="617876"/>
          </a:xfrm>
          <a:noFill/>
        </p:grpSpPr>
        <p:grpSp>
          <p:nvGrpSpPr>
            <p:cNvPr id="206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12" name="円/楕円 211"/>
          <p:cNvSpPr/>
          <p:nvPr/>
        </p:nvSpPr>
        <p:spPr>
          <a:xfrm>
            <a:off x="5603368" y="43400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4" name="グループ化 114"/>
          <p:cNvGrpSpPr/>
          <p:nvPr/>
        </p:nvGrpSpPr>
        <p:grpSpPr>
          <a:xfrm>
            <a:off x="5729498" y="3375128"/>
            <a:ext cx="1381038" cy="250958"/>
            <a:chOff x="3779912" y="5157192"/>
            <a:chExt cx="2160240" cy="504056"/>
          </a:xfrm>
          <a:noFill/>
        </p:grpSpPr>
        <p:grpSp>
          <p:nvGrpSpPr>
            <p:cNvPr id="21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1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2" name="円弧 2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3" name="円弧 2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1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20" name="円弧 21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1" name="円弧 22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16" name="円弧 21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7" name="円弧 21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24" name="テキスト ボックス 223"/>
          <p:cNvSpPr txBox="1"/>
          <p:nvPr/>
        </p:nvSpPr>
        <p:spPr>
          <a:xfrm>
            <a:off x="1186861" y="341106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1132432" y="381145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2388817" y="376078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2996648" y="341805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400013" y="344348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6766359" y="35229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230" name="グループ化 131"/>
          <p:cNvGrpSpPr/>
          <p:nvPr/>
        </p:nvGrpSpPr>
        <p:grpSpPr>
          <a:xfrm>
            <a:off x="2865902" y="3255427"/>
            <a:ext cx="935736" cy="288196"/>
            <a:chOff x="4499992" y="5157192"/>
            <a:chExt cx="1440160" cy="492440"/>
          </a:xfrm>
          <a:noFill/>
        </p:grpSpPr>
        <p:grpSp>
          <p:nvGrpSpPr>
            <p:cNvPr id="23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4" name="円弧 2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35" name="円弧 2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32" name="円弧 23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3" name="円弧 23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114"/>
          <p:cNvGrpSpPr/>
          <p:nvPr/>
        </p:nvGrpSpPr>
        <p:grpSpPr>
          <a:xfrm>
            <a:off x="3336586" y="3541336"/>
            <a:ext cx="2835182" cy="296748"/>
            <a:chOff x="3779912" y="5157192"/>
            <a:chExt cx="2160240" cy="504056"/>
          </a:xfrm>
          <a:noFill/>
        </p:grpSpPr>
        <p:grpSp>
          <p:nvGrpSpPr>
            <p:cNvPr id="23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4" name="円弧 24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5" name="円弧 24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4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2" name="円弧 24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43" name="円弧 24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38" name="円弧 23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9" name="円弧 23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94" name="グループ化 131"/>
          <p:cNvGrpSpPr/>
          <p:nvPr/>
        </p:nvGrpSpPr>
        <p:grpSpPr>
          <a:xfrm>
            <a:off x="956554" y="3445213"/>
            <a:ext cx="1897700" cy="389581"/>
            <a:chOff x="1979711" y="5157190"/>
            <a:chExt cx="1440162" cy="504059"/>
          </a:xfrm>
        </p:grpSpPr>
        <p:grpSp>
          <p:nvGrpSpPr>
            <p:cNvPr id="295" name="グループ化 132"/>
            <p:cNvGrpSpPr/>
            <p:nvPr/>
          </p:nvGrpSpPr>
          <p:grpSpPr>
            <a:xfrm>
              <a:off x="1979711" y="5165157"/>
              <a:ext cx="720081" cy="496092"/>
              <a:chOff x="3059833" y="4933159"/>
              <a:chExt cx="1944219" cy="1088130"/>
            </a:xfrm>
          </p:grpSpPr>
          <p:sp>
            <p:nvSpPr>
              <p:cNvPr id="299" name="円弧 298"/>
              <p:cNvSpPr/>
              <p:nvPr/>
            </p:nvSpPr>
            <p:spPr>
              <a:xfrm rot="5400000">
                <a:off x="3491882" y="4509121"/>
                <a:ext cx="1080119" cy="1944217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円弧 299"/>
              <p:cNvSpPr/>
              <p:nvPr/>
            </p:nvSpPr>
            <p:spPr>
              <a:xfrm rot="5400000" flipV="1">
                <a:off x="3491883" y="4501110"/>
                <a:ext cx="1080120" cy="1944218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6" name="グループ化 133"/>
            <p:cNvGrpSpPr/>
            <p:nvPr/>
          </p:nvGrpSpPr>
          <p:grpSpPr>
            <a:xfrm>
              <a:off x="2699792" y="5157190"/>
              <a:ext cx="720081" cy="492441"/>
              <a:chOff x="3059832" y="4941168"/>
              <a:chExt cx="1944219" cy="1080123"/>
            </a:xfrm>
          </p:grpSpPr>
          <p:sp>
            <p:nvSpPr>
              <p:cNvPr id="297" name="円弧 2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8" name="円弧 297"/>
              <p:cNvSpPr/>
              <p:nvPr/>
            </p:nvSpPr>
            <p:spPr>
              <a:xfrm rot="5400000" flipV="1">
                <a:off x="3491883" y="4509123"/>
                <a:ext cx="1080120" cy="1944216"/>
              </a:xfrm>
              <a:prstGeom prst="arc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01" name="グループ化 174"/>
          <p:cNvGrpSpPr/>
          <p:nvPr/>
        </p:nvGrpSpPr>
        <p:grpSpPr>
          <a:xfrm>
            <a:off x="6186308" y="3331292"/>
            <a:ext cx="919739" cy="285621"/>
            <a:chOff x="4499992" y="5157192"/>
            <a:chExt cx="1440160" cy="492440"/>
          </a:xfrm>
          <a:noFill/>
        </p:grpSpPr>
        <p:grpSp>
          <p:nvGrpSpPr>
            <p:cNvPr id="302" name="グループ化 179"/>
            <p:cNvGrpSpPr/>
            <p:nvPr/>
          </p:nvGrpSpPr>
          <p:grpSpPr>
            <a:xfrm>
              <a:off x="4499992" y="5157192"/>
              <a:ext cx="720081" cy="492440"/>
              <a:chOff x="3059832" y="4941168"/>
              <a:chExt cx="1944216" cy="1080120"/>
            </a:xfrm>
            <a:grpFill/>
          </p:grpSpPr>
          <p:sp>
            <p:nvSpPr>
              <p:cNvPr id="305" name="円弧 30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06" name="円弧 30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03" name="円弧 30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4" name="円弧 30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07" name="グループ化 148"/>
          <p:cNvGrpSpPr/>
          <p:nvPr/>
        </p:nvGrpSpPr>
        <p:grpSpPr>
          <a:xfrm>
            <a:off x="3327100" y="3484270"/>
            <a:ext cx="2841468" cy="350525"/>
            <a:chOff x="3889236" y="4756464"/>
            <a:chExt cx="2160238" cy="504058"/>
          </a:xfrm>
          <a:noFill/>
        </p:grpSpPr>
        <p:grpSp>
          <p:nvGrpSpPr>
            <p:cNvPr id="308" name="グループ化 149"/>
            <p:cNvGrpSpPr/>
            <p:nvPr/>
          </p:nvGrpSpPr>
          <p:grpSpPr>
            <a:xfrm>
              <a:off x="3889236" y="4756465"/>
              <a:ext cx="1440159" cy="504057"/>
              <a:chOff x="2089036" y="4756465"/>
              <a:chExt cx="1440159" cy="504057"/>
            </a:xfrm>
            <a:grpFill/>
          </p:grpSpPr>
          <p:sp>
            <p:nvSpPr>
              <p:cNvPr id="311" name="円弧 310"/>
              <p:cNvSpPr/>
              <p:nvPr/>
            </p:nvSpPr>
            <p:spPr>
              <a:xfrm rot="5400000">
                <a:off x="2202856" y="4654262"/>
                <a:ext cx="492440" cy="720080"/>
              </a:xfrm>
              <a:prstGeom prst="arc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312" name="グループ化 167"/>
              <p:cNvGrpSpPr/>
              <p:nvPr/>
            </p:nvGrpSpPr>
            <p:grpSpPr>
              <a:xfrm>
                <a:off x="2809114" y="4756465"/>
                <a:ext cx="720081" cy="492441"/>
                <a:chOff x="3355000" y="4062210"/>
                <a:chExt cx="1944218" cy="1080122"/>
              </a:xfrm>
              <a:grpFill/>
            </p:grpSpPr>
            <p:sp>
              <p:nvSpPr>
                <p:cNvPr id="313" name="円弧 312"/>
                <p:cNvSpPr/>
                <p:nvPr/>
              </p:nvSpPr>
              <p:spPr>
                <a:xfrm rot="5400000">
                  <a:off x="3787050" y="3630162"/>
                  <a:ext cx="1080120" cy="1944216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4" name="円弧 313"/>
                <p:cNvSpPr/>
                <p:nvPr/>
              </p:nvSpPr>
              <p:spPr>
                <a:xfrm rot="5400000" flipV="1">
                  <a:off x="3787049" y="3630163"/>
                  <a:ext cx="1080120" cy="1944217"/>
                </a:xfrm>
                <a:prstGeom prst="arc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09" name="円弧 308"/>
            <p:cNvSpPr/>
            <p:nvPr/>
          </p:nvSpPr>
          <p:spPr>
            <a:xfrm rot="5400000">
              <a:off x="5443214" y="4642647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0" name="円弧 309"/>
            <p:cNvSpPr/>
            <p:nvPr/>
          </p:nvSpPr>
          <p:spPr>
            <a:xfrm rot="5400000" flipV="1">
              <a:off x="5443214" y="4642644"/>
              <a:ext cx="492440" cy="720080"/>
            </a:xfrm>
            <a:prstGeom prst="arc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69" name="グループ化 174"/>
          <p:cNvGrpSpPr/>
          <p:nvPr/>
        </p:nvGrpSpPr>
        <p:grpSpPr>
          <a:xfrm>
            <a:off x="2856974" y="3252425"/>
            <a:ext cx="949969" cy="301534"/>
            <a:chOff x="4499992" y="5157192"/>
            <a:chExt cx="1440160" cy="492440"/>
          </a:xfrm>
          <a:noFill/>
        </p:grpSpPr>
        <p:grpSp>
          <p:nvGrpSpPr>
            <p:cNvPr id="379" name="グループ化 179"/>
            <p:cNvGrpSpPr/>
            <p:nvPr/>
          </p:nvGrpSpPr>
          <p:grpSpPr>
            <a:xfrm>
              <a:off x="4499992" y="5157192"/>
              <a:ext cx="720081" cy="492440"/>
              <a:chOff x="3059832" y="4941168"/>
              <a:chExt cx="1944216" cy="1080120"/>
            </a:xfrm>
            <a:grpFill/>
          </p:grpSpPr>
          <p:sp>
            <p:nvSpPr>
              <p:cNvPr id="382" name="円弧 3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83" name="円弧 3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80" name="円弧 37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  <a:head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81" name="円弧 38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384" name="直線矢印コネクタ 383"/>
          <p:cNvCxnSpPr/>
          <p:nvPr/>
        </p:nvCxnSpPr>
        <p:spPr>
          <a:xfrm flipV="1">
            <a:off x="2856974" y="3407672"/>
            <a:ext cx="0" cy="2938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直線矢印コネクタ 384"/>
          <p:cNvCxnSpPr/>
          <p:nvPr/>
        </p:nvCxnSpPr>
        <p:spPr>
          <a:xfrm>
            <a:off x="3801843" y="3442538"/>
            <a:ext cx="0" cy="448755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線矢印コネクタ 385"/>
          <p:cNvCxnSpPr/>
          <p:nvPr/>
        </p:nvCxnSpPr>
        <p:spPr>
          <a:xfrm flipV="1">
            <a:off x="6168569" y="3449474"/>
            <a:ext cx="0" cy="3316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矢印コネクタ 386"/>
          <p:cNvCxnSpPr/>
          <p:nvPr/>
        </p:nvCxnSpPr>
        <p:spPr>
          <a:xfrm>
            <a:off x="2792792" y="5455370"/>
            <a:ext cx="920369" cy="4861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線矢印コネクタ 387"/>
          <p:cNvCxnSpPr/>
          <p:nvPr/>
        </p:nvCxnSpPr>
        <p:spPr>
          <a:xfrm>
            <a:off x="1014097" y="5446384"/>
            <a:ext cx="1778695" cy="6988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直線矢印コネクタ 388"/>
          <p:cNvCxnSpPr/>
          <p:nvPr/>
        </p:nvCxnSpPr>
        <p:spPr>
          <a:xfrm flipV="1">
            <a:off x="2867586" y="5498590"/>
            <a:ext cx="3309" cy="61563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直線矢印コネクタ 389"/>
          <p:cNvCxnSpPr/>
          <p:nvPr/>
        </p:nvCxnSpPr>
        <p:spPr>
          <a:xfrm flipH="1" flipV="1">
            <a:off x="3787954" y="5486350"/>
            <a:ext cx="1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直線矢印コネクタ 390"/>
          <p:cNvCxnSpPr/>
          <p:nvPr/>
        </p:nvCxnSpPr>
        <p:spPr>
          <a:xfrm flipV="1">
            <a:off x="6173808" y="5498589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矢印コネクタ 391"/>
          <p:cNvCxnSpPr/>
          <p:nvPr/>
        </p:nvCxnSpPr>
        <p:spPr>
          <a:xfrm flipH="1">
            <a:off x="7111623" y="4695061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直線矢印コネクタ 392"/>
          <p:cNvCxnSpPr/>
          <p:nvPr/>
        </p:nvCxnSpPr>
        <p:spPr>
          <a:xfrm flipV="1">
            <a:off x="6247872" y="4664082"/>
            <a:ext cx="790630" cy="656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4" name="図形グループ 393"/>
          <p:cNvGrpSpPr/>
          <p:nvPr/>
        </p:nvGrpSpPr>
        <p:grpSpPr>
          <a:xfrm>
            <a:off x="3883276" y="5467609"/>
            <a:ext cx="2186513" cy="824161"/>
            <a:chOff x="3881711" y="4310054"/>
            <a:chExt cx="2186513" cy="824161"/>
          </a:xfrm>
        </p:grpSpPr>
        <p:cxnSp>
          <p:nvCxnSpPr>
            <p:cNvPr id="395" name="直線矢印コネクタ 394"/>
            <p:cNvCxnSpPr/>
            <p:nvPr/>
          </p:nvCxnSpPr>
          <p:spPr>
            <a:xfrm>
              <a:off x="5802147" y="5134215"/>
              <a:ext cx="266077" cy="0"/>
            </a:xfrm>
            <a:prstGeom prst="straightConnector1">
              <a:avLst/>
            </a:prstGeom>
            <a:ln w="28575" cmpd="sng">
              <a:solidFill>
                <a:srgbClr val="0000FF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矢印コネクタ 395"/>
            <p:cNvCxnSpPr/>
            <p:nvPr/>
          </p:nvCxnSpPr>
          <p:spPr>
            <a:xfrm>
              <a:off x="3881711" y="4310054"/>
              <a:ext cx="1739870" cy="74936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4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1"/>
            <a:ext cx="8686801" cy="1408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 panose="02020603050405020304" pitchFamily="18" charset="0"/>
              </a:rPr>
              <a:t>There is a one to one correspondence between:</a:t>
            </a:r>
            <a:endParaRPr lang="en-US" altLang="ja-JP" dirty="0"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>
                <a:solidFill>
                  <a:prstClr val="black"/>
                </a:solidFill>
                <a:latin typeface="Calibri"/>
              </a:rPr>
              <a:t>paths from </a:t>
            </a:r>
            <a:r>
              <a:rPr lang="en-US" altLang="ja-JP" sz="2400" b="1" dirty="0">
                <a:solidFill>
                  <a:prstClr val="black"/>
                </a:solidFill>
                <a:latin typeface="Calibri"/>
              </a:rPr>
              <a:t>first white node</a:t>
            </a:r>
            <a:r>
              <a:rPr lang="en-US" altLang="ja-JP" sz="2400" dirty="0">
                <a:solidFill>
                  <a:prstClr val="black"/>
                </a:solidFill>
                <a:latin typeface="Calibri"/>
              </a:rPr>
              <a:t> to </a:t>
            </a:r>
            <a:r>
              <a:rPr lang="en-US" altLang="ja-JP" sz="2400" b="1" dirty="0">
                <a:solidFill>
                  <a:prstClr val="black"/>
                </a:solidFill>
                <a:latin typeface="Calibri"/>
              </a:rPr>
              <a:t>last white node</a:t>
            </a:r>
            <a:r>
              <a:rPr lang="en-US" altLang="ja-JP" sz="2400" dirty="0">
                <a:solidFill>
                  <a:prstClr val="black"/>
                </a:solidFill>
                <a:latin typeface="Calibri"/>
              </a:rPr>
              <a:t>, and</a:t>
            </a:r>
            <a:endParaRPr lang="en-US" altLang="ja-JP" sz="2400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 smtClean="0">
                <a:latin typeface="+mn-lt"/>
              </a:rPr>
              <a:t>repetition factorizations </a:t>
            </a:r>
            <a:r>
              <a:rPr lang="en-US" altLang="ja-JP" sz="2400" dirty="0">
                <a:latin typeface="+mn-lt"/>
              </a:rPr>
              <a:t>of </a:t>
            </a:r>
            <a:r>
              <a:rPr lang="en-US" altLang="ja-JP" sz="2400" i="1" dirty="0">
                <a:latin typeface="Times New Roman"/>
                <a:cs typeface="Times New Roman"/>
              </a:rPr>
              <a:t>w</a:t>
            </a:r>
            <a:r>
              <a:rPr lang="en-US" altLang="ja-JP" sz="2400" dirty="0">
                <a:latin typeface="+mn-lt"/>
              </a:rPr>
              <a:t> </a:t>
            </a:r>
            <a:endParaRPr lang="en-US" altLang="ja-JP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3" name="円/楕円 212"/>
          <p:cNvSpPr/>
          <p:nvPr/>
        </p:nvSpPr>
        <p:spPr>
          <a:xfrm>
            <a:off x="870537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円/楕円 264"/>
          <p:cNvSpPr/>
          <p:nvPr/>
        </p:nvSpPr>
        <p:spPr>
          <a:xfrm>
            <a:off x="1343551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円/楕円 265"/>
          <p:cNvSpPr/>
          <p:nvPr/>
        </p:nvSpPr>
        <p:spPr>
          <a:xfrm>
            <a:off x="181656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円/楕円 266"/>
          <p:cNvSpPr/>
          <p:nvPr/>
        </p:nvSpPr>
        <p:spPr>
          <a:xfrm>
            <a:off x="228957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円/楕円 267"/>
          <p:cNvSpPr/>
          <p:nvPr/>
        </p:nvSpPr>
        <p:spPr>
          <a:xfrm>
            <a:off x="2763569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円/楕円 268"/>
          <p:cNvSpPr/>
          <p:nvPr/>
        </p:nvSpPr>
        <p:spPr>
          <a:xfrm>
            <a:off x="322623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" name="円/楕円 269"/>
          <p:cNvSpPr/>
          <p:nvPr/>
        </p:nvSpPr>
        <p:spPr>
          <a:xfrm>
            <a:off x="3683938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8" name="円/楕円 287"/>
          <p:cNvSpPr/>
          <p:nvPr/>
        </p:nvSpPr>
        <p:spPr>
          <a:xfrm>
            <a:off x="418163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円/楕円 288"/>
          <p:cNvSpPr/>
          <p:nvPr/>
        </p:nvSpPr>
        <p:spPr>
          <a:xfrm>
            <a:off x="465395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円/楕円 289"/>
          <p:cNvSpPr/>
          <p:nvPr/>
        </p:nvSpPr>
        <p:spPr>
          <a:xfrm>
            <a:off x="5127664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円/楕円 290"/>
          <p:cNvSpPr/>
          <p:nvPr/>
        </p:nvSpPr>
        <p:spPr>
          <a:xfrm>
            <a:off x="5602415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円/楕円 291"/>
          <p:cNvSpPr/>
          <p:nvPr/>
        </p:nvSpPr>
        <p:spPr>
          <a:xfrm>
            <a:off x="654273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円/楕円 292"/>
          <p:cNvSpPr/>
          <p:nvPr/>
        </p:nvSpPr>
        <p:spPr>
          <a:xfrm>
            <a:off x="6068560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円/楕円 319"/>
          <p:cNvSpPr/>
          <p:nvPr/>
        </p:nvSpPr>
        <p:spPr>
          <a:xfrm>
            <a:off x="7005482" y="5293134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+mj-lt"/>
              </a:rPr>
              <a:t>Reduction to Weighted Path Problem</a:t>
            </a:r>
            <a:endParaRPr kumimoji="1" lang="ja-JP" alt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028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n-lt"/>
              </a:rPr>
              <a:t>Factorization of string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0865" y="5080361"/>
            <a:ext cx="7597559" cy="7870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  <a:cs typeface="Times New Roman" charset="0"/>
              </a:rPr>
              <a:t>In this work, we consider </a:t>
            </a:r>
            <a:r>
              <a:rPr lang="en-US" altLang="ja-JP" sz="2400" b="1" dirty="0" smtClean="0">
                <a:solidFill>
                  <a:schemeClr val="tx1"/>
                </a:solidFill>
                <a:cs typeface="Times New Roman" charset="0"/>
              </a:rPr>
              <a:t>factorizations </a:t>
            </a:r>
            <a:r>
              <a:rPr lang="en-US" altLang="ja-JP" sz="2400" b="1" dirty="0">
                <a:solidFill>
                  <a:schemeClr val="tx1"/>
                </a:solidFill>
                <a:cs typeface="Times New Roman" charset="0"/>
              </a:rPr>
              <a:t>with </a:t>
            </a:r>
            <a:r>
              <a:rPr lang="en-US" altLang="ja-JP" sz="2400" b="1" u="sng" dirty="0" smtClean="0">
                <a:solidFill>
                  <a:schemeClr val="tx1"/>
                </a:solidFill>
                <a:cs typeface="Times New Roman" charset="0"/>
              </a:rPr>
              <a:t>repetitions</a:t>
            </a:r>
            <a:r>
              <a:rPr lang="en-US" altLang="ja-JP" sz="2400" b="1" dirty="0">
                <a:solidFill>
                  <a:schemeClr val="tx1"/>
                </a:solidFill>
                <a:cs typeface="Times New Roman" charset="0"/>
              </a:rPr>
              <a:t>.</a:t>
            </a:r>
            <a:endParaRPr lang="ja-JP" altLang="en-US" sz="2400" b="1" dirty="0">
              <a:solidFill>
                <a:schemeClr val="tx1"/>
              </a:solidFill>
              <a:cs typeface="Times New Roman" charset="0"/>
            </a:endParaRPr>
          </a:p>
        </p:txBody>
      </p:sp>
      <p:sp>
        <p:nvSpPr>
          <p:cNvPr id="1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4929411"/>
          </a:xfrm>
        </p:spPr>
        <p:txBody>
          <a:bodyPr/>
          <a:lstStyle/>
          <a:p>
            <a:r>
              <a:rPr lang="en-US" altLang="ja-JP" dirty="0">
                <a:latin typeface="+mn-lt"/>
              </a:rPr>
              <a:t>A </a:t>
            </a:r>
            <a:r>
              <a:rPr lang="en-US" altLang="ja-JP" b="1" i="1" dirty="0" smtClean="0">
                <a:solidFill>
                  <a:srgbClr val="000000"/>
                </a:solidFill>
                <a:latin typeface="+mn-lt"/>
              </a:rPr>
              <a:t>factorization</a:t>
            </a:r>
            <a:r>
              <a:rPr lang="en-US" altLang="ja-JP" dirty="0" smtClean="0">
                <a:latin typeface="+mn-lt"/>
              </a:rPr>
              <a:t> of </a:t>
            </a:r>
            <a:r>
              <a:rPr lang="en-US" altLang="ja-JP" dirty="0">
                <a:latin typeface="+mn-lt"/>
              </a:rPr>
              <a:t>a string </a:t>
            </a:r>
            <a:r>
              <a:rPr lang="en-US" altLang="ja-JP" i="1" dirty="0">
                <a:latin typeface="Times New Roman"/>
                <a:cs typeface="Times New Roman"/>
              </a:rPr>
              <a:t>w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dirty="0" smtClean="0">
                <a:latin typeface="+mn-lt"/>
              </a:rPr>
              <a:t>is a sequence </a:t>
            </a:r>
            <a:r>
              <a:rPr lang="en-US" altLang="ja-JP" i="1" dirty="0" smtClean="0">
                <a:latin typeface="Times New Roman"/>
                <a:cs typeface="Times New Roman"/>
              </a:rPr>
              <a:t>f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,</a:t>
            </a:r>
            <a:r>
              <a:rPr lang="en-US" altLang="ja-JP" i="1" dirty="0">
                <a:latin typeface="Times New Roman"/>
                <a:cs typeface="Times New Roman"/>
              </a:rPr>
              <a:t> </a:t>
            </a:r>
            <a:r>
              <a:rPr lang="is-IS" altLang="ja-JP" i="1" dirty="0" smtClean="0">
                <a:latin typeface="Times New Roman"/>
                <a:cs typeface="Times New Roman"/>
              </a:rPr>
              <a:t>…, f</a:t>
            </a:r>
            <a:r>
              <a:rPr lang="is-IS" altLang="ja-JP" i="1" baseline="-25000" dirty="0" smtClean="0">
                <a:latin typeface="Times New Roman"/>
                <a:cs typeface="Times New Roman"/>
              </a:rPr>
              <a:t>m </a:t>
            </a:r>
            <a:r>
              <a:rPr lang="en-US" altLang="ja-JP" dirty="0" smtClean="0">
                <a:latin typeface="+mn-lt"/>
              </a:rPr>
              <a:t>of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non-empty substrings of </a:t>
            </a:r>
            <a:r>
              <a:rPr lang="en-US" altLang="ja-JP" i="1" dirty="0" smtClean="0">
                <a:latin typeface="Times New Roman"/>
                <a:cs typeface="Times New Roman"/>
              </a:rPr>
              <a:t>w </a:t>
            </a:r>
            <a:r>
              <a:rPr lang="en-US" altLang="ja-JP" dirty="0" smtClean="0">
                <a:latin typeface="+mn-lt"/>
                <a:cs typeface="Times New Roman"/>
              </a:rPr>
              <a:t>such that </a:t>
            </a:r>
            <a:r>
              <a:rPr lang="en-US" altLang="ja-JP" i="1" dirty="0" smtClean="0">
                <a:latin typeface="Times New Roman"/>
                <a:cs typeface="Times New Roman"/>
              </a:rPr>
              <a:t>w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i="1" dirty="0" smtClean="0">
                <a:latin typeface="Times New Roman"/>
                <a:cs typeface="Times New Roman"/>
              </a:rPr>
              <a:t> f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is-IS" altLang="ja-JP" i="1" dirty="0" smtClean="0">
                <a:latin typeface="Times New Roman"/>
                <a:cs typeface="Times New Roman"/>
              </a:rPr>
              <a:t>… f</a:t>
            </a:r>
            <a:r>
              <a:rPr lang="is-IS" altLang="ja-JP" i="1" baseline="-25000" dirty="0" smtClean="0">
                <a:latin typeface="Times New Roman"/>
                <a:cs typeface="Times New Roman"/>
              </a:rPr>
              <a:t>m</a:t>
            </a:r>
            <a:r>
              <a:rPr lang="en-US" altLang="ja-JP" dirty="0" smtClean="0">
                <a:latin typeface="+mn-lt"/>
              </a:rPr>
              <a:t>.</a:t>
            </a:r>
            <a:r>
              <a:rPr lang="en-US" altLang="ja-JP" i="1" dirty="0" smtClean="0">
                <a:latin typeface="+mn-lt"/>
              </a:rPr>
              <a:t/>
            </a:r>
            <a:br>
              <a:rPr lang="en-US" altLang="ja-JP" i="1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Each substring in </a:t>
            </a:r>
            <a:r>
              <a:rPr lang="en-US" altLang="ja-JP" dirty="0">
                <a:latin typeface="+mn-lt"/>
              </a:rPr>
              <a:t>a factorization is called a </a:t>
            </a:r>
            <a:r>
              <a:rPr lang="en-US" altLang="ja-JP" b="1" i="1" dirty="0" smtClean="0">
                <a:latin typeface="+mn-lt"/>
              </a:rPr>
              <a:t>factor</a:t>
            </a:r>
            <a:r>
              <a:rPr lang="en-US" altLang="ja-JP" dirty="0" smtClean="0">
                <a:latin typeface="+mn-lt"/>
              </a:rPr>
              <a:t>.</a:t>
            </a:r>
          </a:p>
          <a:p>
            <a:endParaRPr lang="en-US" altLang="ja-JP" dirty="0" smtClean="0">
              <a:latin typeface="+mn-lt"/>
            </a:endParaRPr>
          </a:p>
          <a:p>
            <a:r>
              <a:rPr lang="en-US" altLang="ja-JP" dirty="0">
                <a:latin typeface="+mn-lt"/>
              </a:rPr>
              <a:t>There exist several factorizations with specific properties</a:t>
            </a:r>
            <a:r>
              <a:rPr lang="en-US" altLang="ja-JP" dirty="0" smtClean="0">
                <a:latin typeface="+mn-lt"/>
              </a:rPr>
              <a:t>.</a:t>
            </a:r>
          </a:p>
          <a:p>
            <a:pPr lvl="1"/>
            <a:r>
              <a:rPr lang="en-US" altLang="ja-JP" sz="2400" dirty="0">
                <a:latin typeface="+mn-lt"/>
                <a:ea typeface="Meiryo" charset="-128"/>
                <a:cs typeface="Meiryo" charset="-128"/>
              </a:rPr>
              <a:t>Lempel-Ziv </a:t>
            </a:r>
            <a:r>
              <a:rPr lang="en-US" altLang="ja-JP" sz="2400" dirty="0" smtClean="0">
                <a:latin typeface="+mn-lt"/>
                <a:ea typeface="Meiryo" charset="-128"/>
                <a:cs typeface="Meiryo" charset="-128"/>
              </a:rPr>
              <a:t>factorizations 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</a:t>
            </a:r>
            <a:r>
              <a:rPr lang="en-US" altLang="ja-JP" sz="2400" dirty="0" err="1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Ziv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 &amp; Lempel</a:t>
            </a:r>
            <a:r>
              <a:rPr lang="en-US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, 1977] </a:t>
            </a:r>
            <a:endParaRPr lang="en-US" altLang="ja-JP" sz="2400" dirty="0" smtClean="0">
              <a:solidFill>
                <a:srgbClr val="002060"/>
              </a:solidFill>
              <a:latin typeface="+mn-lt"/>
              <a:ea typeface="Meiryo" charset="-128"/>
              <a:cs typeface="Meiryo" charset="-128"/>
            </a:endParaRPr>
          </a:p>
          <a:p>
            <a:pPr lvl="1"/>
            <a:r>
              <a:rPr lang="en-US" altLang="ja-JP" sz="2400" dirty="0" smtClean="0">
                <a:latin typeface="+mn-lt"/>
                <a:ea typeface="Meiryo" charset="-128"/>
                <a:cs typeface="Meiryo" charset="-128"/>
              </a:rPr>
              <a:t>LZW factorizations</a:t>
            </a:r>
            <a:r>
              <a:rPr lang="ja-JP" altLang="en-US" sz="2400" dirty="0" smtClean="0">
                <a:latin typeface="+mn-lt"/>
                <a:ea typeface="Meiryo" charset="-128"/>
                <a:cs typeface="Meiryo" charset="-128"/>
              </a:rPr>
              <a:t> </a:t>
            </a:r>
            <a:r>
              <a:rPr lang="en-US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[Welch, </a:t>
            </a:r>
            <a:r>
              <a:rPr lang="en-US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1984] </a:t>
            </a:r>
            <a:endParaRPr lang="en-US" altLang="ja-JP" sz="2400" dirty="0" smtClean="0">
              <a:solidFill>
                <a:srgbClr val="002060"/>
              </a:solidFill>
              <a:latin typeface="+mn-lt"/>
              <a:ea typeface="Meiryo" charset="-128"/>
              <a:cs typeface="Meiryo" charset="-128"/>
            </a:endParaRPr>
          </a:p>
          <a:p>
            <a:pPr lvl="1"/>
            <a:r>
              <a:rPr lang="en-US" altLang="ja-JP" sz="2400" dirty="0">
                <a:latin typeface="+mn-lt"/>
                <a:ea typeface="Meiryo" charset="-128"/>
                <a:cs typeface="Meiryo" charset="-128"/>
              </a:rPr>
              <a:t>Lyndon factorizations </a:t>
            </a:r>
            <a:r>
              <a:rPr lang="de-DE" altLang="ja-JP" sz="2400" dirty="0" smtClean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[Chen et al., </a:t>
            </a:r>
            <a:r>
              <a:rPr lang="de-DE" altLang="ja-JP" sz="2400" dirty="0">
                <a:solidFill>
                  <a:srgbClr val="002060"/>
                </a:solidFill>
                <a:latin typeface="+mn-lt"/>
                <a:ea typeface="Meiryo" charset="-128"/>
                <a:cs typeface="Meiryo" charset="-128"/>
              </a:rPr>
              <a:t>1958]</a:t>
            </a:r>
            <a:r>
              <a:rPr lang="ja-JP" altLang="de-DE" sz="2400" dirty="0">
                <a:solidFill>
                  <a:srgbClr val="1F497D"/>
                </a:solidFill>
                <a:ea typeface="Meiryo" charset="-128"/>
                <a:cs typeface="Meiryo" charset="-128"/>
              </a:rPr>
              <a:t>　</a:t>
            </a:r>
            <a:endParaRPr lang="en-US" altLang="ja-JP" sz="2400" dirty="0">
              <a:solidFill>
                <a:srgbClr val="1F497D"/>
              </a:solidFill>
              <a:latin typeface="Meiryo" charset="-128"/>
              <a:ea typeface="Meiryo" charset="-128"/>
              <a:cs typeface="Meiryo" charset="-128"/>
            </a:endParaRPr>
          </a:p>
          <a:p>
            <a:endParaRPr lang="ja-JP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419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824F-A01E-44AD-B1C8-19A2B571B622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291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Autofit/>
          </a:bodyPr>
          <a:lstStyle/>
          <a:p>
            <a:r>
              <a:rPr kumimoji="1" lang="en-US" altLang="ja-JP" dirty="0" smtClean="0">
                <a:latin typeface="+mn-lt"/>
              </a:rPr>
              <a:t>Reduction to Weighted Path Problem</a:t>
            </a:r>
            <a:endParaRPr kumimoji="1" lang="ja-JP" altLang="en-US" dirty="0">
              <a:latin typeface="+mn-lt"/>
            </a:endParaRPr>
          </a:p>
        </p:txBody>
      </p:sp>
      <p:cxnSp>
        <p:nvCxnSpPr>
          <p:cNvPr id="219" name="直線コネクタ 218"/>
          <p:cNvCxnSpPr/>
          <p:nvPr/>
        </p:nvCxnSpPr>
        <p:spPr>
          <a:xfrm>
            <a:off x="1265508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>
          <a:xfrm>
            <a:off x="17378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>
          <a:xfrm>
            <a:off x="221026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554112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6013647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>
            <a:off x="647979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/>
          <p:cNvCxnSpPr/>
          <p:nvPr/>
        </p:nvCxnSpPr>
        <p:spPr>
          <a:xfrm>
            <a:off x="695396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/>
          <p:nvPr/>
        </p:nvCxnSpPr>
        <p:spPr>
          <a:xfrm>
            <a:off x="268263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コネクタ 286"/>
          <p:cNvCxnSpPr/>
          <p:nvPr/>
        </p:nvCxnSpPr>
        <p:spPr>
          <a:xfrm>
            <a:off x="3174801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/>
          <p:cNvCxnSpPr/>
          <p:nvPr/>
        </p:nvCxnSpPr>
        <p:spPr>
          <a:xfrm>
            <a:off x="363746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コネクタ 288"/>
          <p:cNvCxnSpPr/>
          <p:nvPr/>
        </p:nvCxnSpPr>
        <p:spPr>
          <a:xfrm>
            <a:off x="409517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/>
          <p:cNvCxnSpPr/>
          <p:nvPr/>
        </p:nvCxnSpPr>
        <p:spPr>
          <a:xfrm>
            <a:off x="457214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/>
          <p:cNvCxnSpPr/>
          <p:nvPr/>
        </p:nvCxnSpPr>
        <p:spPr>
          <a:xfrm>
            <a:off x="50651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線コネクタ 294"/>
          <p:cNvCxnSpPr/>
          <p:nvPr/>
        </p:nvCxnSpPr>
        <p:spPr>
          <a:xfrm>
            <a:off x="741671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グループ化 106"/>
          <p:cNvGrpSpPr/>
          <p:nvPr/>
        </p:nvGrpSpPr>
        <p:grpSpPr>
          <a:xfrm>
            <a:off x="1252207" y="3829599"/>
            <a:ext cx="2883182" cy="296749"/>
            <a:chOff x="1979712" y="5157192"/>
            <a:chExt cx="2160240" cy="504056"/>
          </a:xfrm>
          <a:noFill/>
        </p:grpSpPr>
        <p:grpSp>
          <p:nvGrpSpPr>
            <p:cNvPr id="303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8" name="円弧 3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" name="円弧 3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4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6" name="円弧 30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" name="円弧 30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5" name="円弧 304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0" name="グループ化 114"/>
          <p:cNvGrpSpPr/>
          <p:nvPr/>
        </p:nvGrpSpPr>
        <p:grpSpPr>
          <a:xfrm>
            <a:off x="3650839" y="3829600"/>
            <a:ext cx="2835182" cy="296748"/>
            <a:chOff x="3779912" y="5157192"/>
            <a:chExt cx="2160240" cy="504056"/>
          </a:xfrm>
          <a:noFill/>
        </p:grpSpPr>
        <p:grpSp>
          <p:nvGrpSpPr>
            <p:cNvPr id="3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8" name="円弧 3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9" name="円弧 3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6" name="円弧 3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7" name="円弧 3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12" name="円弧 3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3" name="円弧 3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20" name="グループ化 131"/>
          <p:cNvGrpSpPr/>
          <p:nvPr/>
        </p:nvGrpSpPr>
        <p:grpSpPr>
          <a:xfrm>
            <a:off x="3185006" y="3602836"/>
            <a:ext cx="935736" cy="288196"/>
            <a:chOff x="4499992" y="5157192"/>
            <a:chExt cx="1440160" cy="492440"/>
          </a:xfrm>
          <a:noFill/>
        </p:grpSpPr>
        <p:grpSp>
          <p:nvGrpSpPr>
            <p:cNvPr id="32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24" name="円弧 3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25" name="円弧 3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22" name="円弧 32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3" name="円弧 32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26" name="グループ化 191"/>
          <p:cNvGrpSpPr/>
          <p:nvPr/>
        </p:nvGrpSpPr>
        <p:grpSpPr>
          <a:xfrm>
            <a:off x="2239707" y="4066998"/>
            <a:ext cx="2812772" cy="350210"/>
            <a:chOff x="2699792" y="5460322"/>
            <a:chExt cx="2232248" cy="617876"/>
          </a:xfrm>
          <a:noFill/>
        </p:grpSpPr>
        <p:grpSp>
          <p:nvGrpSpPr>
            <p:cNvPr id="327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1" name="円弧 33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円弧 33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9" name="円弧 3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3" name="グループ化 198"/>
          <p:cNvGrpSpPr/>
          <p:nvPr/>
        </p:nvGrpSpPr>
        <p:grpSpPr>
          <a:xfrm>
            <a:off x="1267037" y="4185697"/>
            <a:ext cx="4743014" cy="406752"/>
            <a:chOff x="2699792" y="5460322"/>
            <a:chExt cx="2232248" cy="617876"/>
          </a:xfrm>
          <a:noFill/>
        </p:grpSpPr>
        <p:grpSp>
          <p:nvGrpSpPr>
            <p:cNvPr id="334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8" name="円弧 33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" name="円弧 33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5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6" name="円弧 33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" name="円弧 33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46" name="直線矢印コネクタ 345"/>
          <p:cNvCxnSpPr>
            <a:endCxn id="371" idx="1"/>
          </p:cNvCxnSpPr>
          <p:nvPr/>
        </p:nvCxnSpPr>
        <p:spPr>
          <a:xfrm>
            <a:off x="3165874" y="5809538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>
            <a:off x="1348610" y="5778557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>
            <a:off x="1821624" y="5778557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 flipV="1">
            <a:off x="1281769" y="4751214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 flipV="1">
            <a:off x="2294638" y="5156075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円/楕円 364"/>
          <p:cNvSpPr/>
          <p:nvPr/>
        </p:nvSpPr>
        <p:spPr>
          <a:xfrm>
            <a:off x="6848189" y="478575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円/楕円 365"/>
          <p:cNvSpPr/>
          <p:nvPr/>
        </p:nvSpPr>
        <p:spPr>
          <a:xfrm>
            <a:off x="3069028" y="642870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円/楕円 366"/>
          <p:cNvSpPr/>
          <p:nvPr/>
        </p:nvSpPr>
        <p:spPr>
          <a:xfrm>
            <a:off x="3531693" y="642870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円/楕円 367"/>
          <p:cNvSpPr/>
          <p:nvPr/>
        </p:nvSpPr>
        <p:spPr>
          <a:xfrm>
            <a:off x="5907874" y="464544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円/楕円 368"/>
          <p:cNvSpPr/>
          <p:nvPr/>
        </p:nvSpPr>
        <p:spPr>
          <a:xfrm>
            <a:off x="4959411" y="5050302"/>
            <a:ext cx="211547" cy="211547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0" name="直線矢印コネクタ 369"/>
          <p:cNvCxnSpPr/>
          <p:nvPr/>
        </p:nvCxnSpPr>
        <p:spPr>
          <a:xfrm flipV="1">
            <a:off x="6088440" y="4966320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円/楕円 370"/>
          <p:cNvSpPr/>
          <p:nvPr/>
        </p:nvSpPr>
        <p:spPr>
          <a:xfrm>
            <a:off x="3989397" y="6224986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2" name="直線矢印コネクタ 371"/>
          <p:cNvCxnSpPr/>
          <p:nvPr/>
        </p:nvCxnSpPr>
        <p:spPr>
          <a:xfrm>
            <a:off x="5064230" y="5261849"/>
            <a:ext cx="1909" cy="3361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線矢印コネクタ 372"/>
          <p:cNvCxnSpPr/>
          <p:nvPr/>
        </p:nvCxnSpPr>
        <p:spPr>
          <a:xfrm flipH="1">
            <a:off x="6012778" y="4856987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 flipH="1" flipV="1">
            <a:off x="3174313" y="5800828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 flipV="1">
            <a:off x="3637353" y="5800828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 flipH="1" flipV="1">
            <a:off x="4093796" y="5800828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 flipV="1">
            <a:off x="5537146" y="5800828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直線矢印コネクタ 377"/>
          <p:cNvCxnSpPr/>
          <p:nvPr/>
        </p:nvCxnSpPr>
        <p:spPr>
          <a:xfrm flipV="1">
            <a:off x="6007503" y="5800828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線矢印コネクタ 378"/>
          <p:cNvCxnSpPr/>
          <p:nvPr/>
        </p:nvCxnSpPr>
        <p:spPr>
          <a:xfrm flipV="1">
            <a:off x="6477227" y="5800828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矢印コネクタ 379"/>
          <p:cNvCxnSpPr/>
          <p:nvPr/>
        </p:nvCxnSpPr>
        <p:spPr>
          <a:xfrm>
            <a:off x="3274054" y="6534480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線矢印コネクタ 380"/>
          <p:cNvCxnSpPr/>
          <p:nvPr/>
        </p:nvCxnSpPr>
        <p:spPr>
          <a:xfrm>
            <a:off x="5636718" y="6594009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線矢印コネクタ 381"/>
          <p:cNvCxnSpPr/>
          <p:nvPr/>
        </p:nvCxnSpPr>
        <p:spPr>
          <a:xfrm>
            <a:off x="6107131" y="6594009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円/楕円 396"/>
          <p:cNvSpPr/>
          <p:nvPr/>
        </p:nvSpPr>
        <p:spPr>
          <a:xfrm>
            <a:off x="7310941" y="478575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8" name="直線矢印コネクタ 397"/>
          <p:cNvCxnSpPr/>
          <p:nvPr/>
        </p:nvCxnSpPr>
        <p:spPr>
          <a:xfrm>
            <a:off x="7055760" y="4891527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直線矢印コネクタ 398"/>
          <p:cNvCxnSpPr/>
          <p:nvPr/>
        </p:nvCxnSpPr>
        <p:spPr>
          <a:xfrm flipH="1">
            <a:off x="7415042" y="4997300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円/楕円 400"/>
          <p:cNvSpPr/>
          <p:nvPr/>
        </p:nvSpPr>
        <p:spPr>
          <a:xfrm>
            <a:off x="5435349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2" name="円/楕円 401"/>
          <p:cNvSpPr/>
          <p:nvPr/>
        </p:nvSpPr>
        <p:spPr>
          <a:xfrm>
            <a:off x="5907874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円/楕円 402"/>
          <p:cNvSpPr/>
          <p:nvPr/>
        </p:nvSpPr>
        <p:spPr>
          <a:xfrm>
            <a:off x="6374019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4" name="直線矢印コネクタ 403"/>
          <p:cNvCxnSpPr/>
          <p:nvPr/>
        </p:nvCxnSpPr>
        <p:spPr>
          <a:xfrm flipV="1">
            <a:off x="6554585" y="4966320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線矢印コネクタ 404"/>
          <p:cNvCxnSpPr/>
          <p:nvPr/>
        </p:nvCxnSpPr>
        <p:spPr>
          <a:xfrm>
            <a:off x="6953962" y="4997300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矢印コネクタ 405"/>
          <p:cNvCxnSpPr/>
          <p:nvPr/>
        </p:nvCxnSpPr>
        <p:spPr>
          <a:xfrm>
            <a:off x="3713681" y="5769848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矢印コネクタ 406"/>
          <p:cNvCxnSpPr/>
          <p:nvPr/>
        </p:nvCxnSpPr>
        <p:spPr>
          <a:xfrm>
            <a:off x="4186695" y="5769848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矢印コネクタ 407"/>
          <p:cNvCxnSpPr/>
          <p:nvPr/>
        </p:nvCxnSpPr>
        <p:spPr>
          <a:xfrm>
            <a:off x="4659709" y="5769848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正方形/長方形 408"/>
          <p:cNvSpPr/>
          <p:nvPr/>
        </p:nvSpPr>
        <p:spPr>
          <a:xfrm>
            <a:off x="1132928" y="3024889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410" name="グループ化 114"/>
          <p:cNvGrpSpPr/>
          <p:nvPr/>
        </p:nvGrpSpPr>
        <p:grpSpPr>
          <a:xfrm>
            <a:off x="6034004" y="3680553"/>
            <a:ext cx="1381038" cy="250958"/>
            <a:chOff x="3779912" y="5157192"/>
            <a:chExt cx="2160240" cy="504056"/>
          </a:xfrm>
          <a:noFill/>
        </p:grpSpPr>
        <p:grpSp>
          <p:nvGrpSpPr>
            <p:cNvPr id="4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18" name="円弧 4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9" name="円弧 4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16" name="円弧 4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7" name="円弧 4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12" name="円弧 4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3" name="円弧 4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76" name="テキスト ボックス 175"/>
          <p:cNvSpPr txBox="1"/>
          <p:nvPr/>
        </p:nvSpPr>
        <p:spPr>
          <a:xfrm>
            <a:off x="1281769" y="3317609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1471585" y="372459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1417156" y="4124988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673541" y="407432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3281372" y="373158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4684737" y="375701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7051083" y="3836439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149" name="グループ化 230"/>
          <p:cNvGrpSpPr/>
          <p:nvPr/>
        </p:nvGrpSpPr>
        <p:grpSpPr>
          <a:xfrm>
            <a:off x="1168045" y="5597992"/>
            <a:ext cx="5887715" cy="211547"/>
            <a:chOff x="2265789" y="4719751"/>
            <a:chExt cx="5887715" cy="211547"/>
          </a:xfrm>
          <a:solidFill>
            <a:schemeClr val="bg1"/>
          </a:solidFill>
        </p:grpSpPr>
        <p:sp>
          <p:nvSpPr>
            <p:cNvPr id="151" name="円/楕円 150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157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円/楕円 158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円/楕円 159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3" name="円/楕円 182"/>
          <p:cNvSpPr/>
          <p:nvPr/>
        </p:nvSpPr>
        <p:spPr>
          <a:xfrm>
            <a:off x="7310941" y="5589281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4318"/>
            <a:ext cx="8507288" cy="1794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</a:rPr>
              <a:t>There is a one to one correspondence between:</a:t>
            </a:r>
          </a:p>
          <a:p>
            <a:pPr lvl="1">
              <a:buFont typeface="Arial"/>
              <a:buChar char="•"/>
            </a:pPr>
            <a:r>
              <a:rPr lang="en-US" altLang="ja-JP" sz="2400" dirty="0">
                <a:solidFill>
                  <a:prstClr val="black"/>
                </a:solidFill>
                <a:latin typeface="+mn-lt"/>
              </a:rPr>
              <a:t>paths from first white node to last white node, and</a:t>
            </a:r>
            <a:endParaRPr lang="en-US" altLang="ja-JP" sz="24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>
                <a:latin typeface="+mn-lt"/>
              </a:rPr>
              <a:t>repetition factorizations of </a:t>
            </a:r>
            <a:r>
              <a:rPr lang="en-US" altLang="ja-JP" sz="2400" i="1" dirty="0">
                <a:latin typeface="Times New Roman"/>
                <a:cs typeface="Times New Roman"/>
              </a:rPr>
              <a:t>w</a:t>
            </a:r>
            <a:r>
              <a:rPr lang="en-US" altLang="ja-JP" sz="2400" dirty="0"/>
              <a:t> </a:t>
            </a:r>
            <a:endParaRPr lang="en-US" altLang="ja-JP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  <a:sym typeface="Wingdings"/>
              </a:rPr>
              <a:t> </a:t>
            </a:r>
            <a:r>
              <a:rPr lang="en-US" altLang="ja-JP" dirty="0">
                <a:latin typeface="+mn-lt"/>
                <a:cs typeface="Times New Roman" panose="02020603050405020304" pitchFamily="18" charset="0"/>
              </a:rPr>
              <a:t>size of the factorization = total number of black edges in path</a:t>
            </a:r>
          </a:p>
        </p:txBody>
      </p:sp>
    </p:spTree>
    <p:extLst>
      <p:ext uri="{BB962C8B-B14F-4D97-AF65-F5344CB8AC3E}">
        <p14:creationId xmlns:p14="http://schemas.microsoft.com/office/powerpoint/2010/main" val="208399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824F-A01E-44AD-B1C8-19A2B571B622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291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Autofit/>
          </a:bodyPr>
          <a:lstStyle/>
          <a:p>
            <a:r>
              <a:rPr kumimoji="1" lang="en-US" altLang="ja-JP" dirty="0" smtClean="0">
                <a:latin typeface="+mn-lt"/>
              </a:rPr>
              <a:t>Reduction to Weighted Path Problem</a:t>
            </a:r>
            <a:endParaRPr kumimoji="1" lang="ja-JP" altLang="en-US" dirty="0">
              <a:latin typeface="+mn-lt"/>
            </a:endParaRPr>
          </a:p>
        </p:txBody>
      </p:sp>
      <p:cxnSp>
        <p:nvCxnSpPr>
          <p:cNvPr id="219" name="直線コネクタ 218"/>
          <p:cNvCxnSpPr/>
          <p:nvPr/>
        </p:nvCxnSpPr>
        <p:spPr>
          <a:xfrm>
            <a:off x="1265508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>
          <a:xfrm>
            <a:off x="17378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>
          <a:xfrm>
            <a:off x="221026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554112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6013647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>
            <a:off x="647979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/>
          <p:cNvCxnSpPr/>
          <p:nvPr/>
        </p:nvCxnSpPr>
        <p:spPr>
          <a:xfrm>
            <a:off x="695396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/>
          <p:nvPr/>
        </p:nvCxnSpPr>
        <p:spPr>
          <a:xfrm>
            <a:off x="268263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コネクタ 286"/>
          <p:cNvCxnSpPr/>
          <p:nvPr/>
        </p:nvCxnSpPr>
        <p:spPr>
          <a:xfrm>
            <a:off x="3174801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/>
          <p:cNvCxnSpPr/>
          <p:nvPr/>
        </p:nvCxnSpPr>
        <p:spPr>
          <a:xfrm>
            <a:off x="363746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コネクタ 288"/>
          <p:cNvCxnSpPr/>
          <p:nvPr/>
        </p:nvCxnSpPr>
        <p:spPr>
          <a:xfrm>
            <a:off x="409517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/>
          <p:cNvCxnSpPr/>
          <p:nvPr/>
        </p:nvCxnSpPr>
        <p:spPr>
          <a:xfrm>
            <a:off x="457214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/>
          <p:cNvCxnSpPr/>
          <p:nvPr/>
        </p:nvCxnSpPr>
        <p:spPr>
          <a:xfrm>
            <a:off x="50651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線コネクタ 294"/>
          <p:cNvCxnSpPr/>
          <p:nvPr/>
        </p:nvCxnSpPr>
        <p:spPr>
          <a:xfrm>
            <a:off x="741671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6" name="グループ化 106"/>
          <p:cNvGrpSpPr/>
          <p:nvPr/>
        </p:nvGrpSpPr>
        <p:grpSpPr>
          <a:xfrm>
            <a:off x="1252207" y="3829599"/>
            <a:ext cx="2883182" cy="296749"/>
            <a:chOff x="1979712" y="5157192"/>
            <a:chExt cx="2160240" cy="504056"/>
          </a:xfrm>
          <a:noFill/>
        </p:grpSpPr>
        <p:grpSp>
          <p:nvGrpSpPr>
            <p:cNvPr id="303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8" name="円弧 3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" name="円弧 3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4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6" name="円弧 30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7" name="円弧 30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5" name="円弧 304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0" name="グループ化 114"/>
          <p:cNvGrpSpPr/>
          <p:nvPr/>
        </p:nvGrpSpPr>
        <p:grpSpPr>
          <a:xfrm>
            <a:off x="3650839" y="3829600"/>
            <a:ext cx="2835182" cy="296748"/>
            <a:chOff x="3779912" y="5157192"/>
            <a:chExt cx="2160240" cy="504056"/>
          </a:xfrm>
          <a:noFill/>
        </p:grpSpPr>
        <p:grpSp>
          <p:nvGrpSpPr>
            <p:cNvPr id="3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8" name="円弧 3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9" name="円弧 3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6" name="円弧 3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7" name="円弧 3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12" name="円弧 3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3" name="円弧 3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20" name="グループ化 131"/>
          <p:cNvGrpSpPr/>
          <p:nvPr/>
        </p:nvGrpSpPr>
        <p:grpSpPr>
          <a:xfrm>
            <a:off x="3185006" y="3602836"/>
            <a:ext cx="935736" cy="288196"/>
            <a:chOff x="4499992" y="5157192"/>
            <a:chExt cx="1440160" cy="492440"/>
          </a:xfrm>
          <a:noFill/>
        </p:grpSpPr>
        <p:grpSp>
          <p:nvGrpSpPr>
            <p:cNvPr id="32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24" name="円弧 3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25" name="円弧 3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22" name="円弧 32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3" name="円弧 32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26" name="グループ化 191"/>
          <p:cNvGrpSpPr/>
          <p:nvPr/>
        </p:nvGrpSpPr>
        <p:grpSpPr>
          <a:xfrm>
            <a:off x="2239707" y="4066998"/>
            <a:ext cx="2812772" cy="350210"/>
            <a:chOff x="2699792" y="5460322"/>
            <a:chExt cx="2232248" cy="617876"/>
          </a:xfrm>
          <a:noFill/>
        </p:grpSpPr>
        <p:grpSp>
          <p:nvGrpSpPr>
            <p:cNvPr id="327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1" name="円弧 33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円弧 33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9" name="円弧 3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3" name="グループ化 198"/>
          <p:cNvGrpSpPr/>
          <p:nvPr/>
        </p:nvGrpSpPr>
        <p:grpSpPr>
          <a:xfrm>
            <a:off x="1267037" y="4185697"/>
            <a:ext cx="4743014" cy="406752"/>
            <a:chOff x="2699792" y="5460322"/>
            <a:chExt cx="2232248" cy="617876"/>
          </a:xfrm>
          <a:noFill/>
        </p:grpSpPr>
        <p:grpSp>
          <p:nvGrpSpPr>
            <p:cNvPr id="334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8" name="円弧 33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" name="円弧 33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5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6" name="円弧 33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" name="円弧 33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46" name="直線矢印コネクタ 345"/>
          <p:cNvCxnSpPr>
            <a:endCxn id="371" idx="1"/>
          </p:cNvCxnSpPr>
          <p:nvPr/>
        </p:nvCxnSpPr>
        <p:spPr>
          <a:xfrm>
            <a:off x="3165874" y="5809538"/>
            <a:ext cx="854503" cy="4464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>
            <a:off x="1348610" y="5778557"/>
            <a:ext cx="1744878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矢印コネクタ 347"/>
          <p:cNvCxnSpPr/>
          <p:nvPr/>
        </p:nvCxnSpPr>
        <p:spPr>
          <a:xfrm>
            <a:off x="1821624" y="5778557"/>
            <a:ext cx="1742471" cy="6811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矢印コネクタ 348"/>
          <p:cNvCxnSpPr/>
          <p:nvPr/>
        </p:nvCxnSpPr>
        <p:spPr>
          <a:xfrm flipV="1">
            <a:off x="1281769" y="4751214"/>
            <a:ext cx="4626105" cy="8380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 flipV="1">
            <a:off x="2294638" y="5156075"/>
            <a:ext cx="2655610" cy="472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円/楕円 364"/>
          <p:cNvSpPr/>
          <p:nvPr/>
        </p:nvSpPr>
        <p:spPr>
          <a:xfrm>
            <a:off x="6848189" y="478575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円/楕円 365"/>
          <p:cNvSpPr/>
          <p:nvPr/>
        </p:nvSpPr>
        <p:spPr>
          <a:xfrm>
            <a:off x="3069028" y="642870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円/楕円 366"/>
          <p:cNvSpPr/>
          <p:nvPr/>
        </p:nvSpPr>
        <p:spPr>
          <a:xfrm>
            <a:off x="3531693" y="642870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円/楕円 367"/>
          <p:cNvSpPr/>
          <p:nvPr/>
        </p:nvSpPr>
        <p:spPr>
          <a:xfrm>
            <a:off x="5907874" y="4645440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円/楕円 368"/>
          <p:cNvSpPr/>
          <p:nvPr/>
        </p:nvSpPr>
        <p:spPr>
          <a:xfrm>
            <a:off x="4959411" y="5050302"/>
            <a:ext cx="211547" cy="211547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0" name="直線矢印コネクタ 369"/>
          <p:cNvCxnSpPr/>
          <p:nvPr/>
        </p:nvCxnSpPr>
        <p:spPr>
          <a:xfrm flipV="1">
            <a:off x="6088440" y="4966320"/>
            <a:ext cx="790729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円/楕円 370"/>
          <p:cNvSpPr/>
          <p:nvPr/>
        </p:nvSpPr>
        <p:spPr>
          <a:xfrm>
            <a:off x="3989397" y="6224986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2" name="直線矢印コネクタ 371"/>
          <p:cNvCxnSpPr/>
          <p:nvPr/>
        </p:nvCxnSpPr>
        <p:spPr>
          <a:xfrm>
            <a:off x="5064230" y="5261849"/>
            <a:ext cx="1909" cy="3361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直線矢印コネクタ 372"/>
          <p:cNvCxnSpPr/>
          <p:nvPr/>
        </p:nvCxnSpPr>
        <p:spPr>
          <a:xfrm flipH="1">
            <a:off x="6012778" y="4856987"/>
            <a:ext cx="1738" cy="73229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矢印コネクタ 373"/>
          <p:cNvCxnSpPr/>
          <p:nvPr/>
        </p:nvCxnSpPr>
        <p:spPr>
          <a:xfrm flipH="1" flipV="1">
            <a:off x="3174313" y="5800828"/>
            <a:ext cx="97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直線矢印コネクタ 374"/>
          <p:cNvCxnSpPr/>
          <p:nvPr/>
        </p:nvCxnSpPr>
        <p:spPr>
          <a:xfrm flipV="1">
            <a:off x="3637353" y="5800828"/>
            <a:ext cx="227" cy="627879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 flipH="1" flipV="1">
            <a:off x="4093796" y="5800828"/>
            <a:ext cx="2749" cy="42415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線矢印コネクタ 376"/>
          <p:cNvCxnSpPr/>
          <p:nvPr/>
        </p:nvCxnSpPr>
        <p:spPr>
          <a:xfrm flipV="1">
            <a:off x="5537146" y="5800828"/>
            <a:ext cx="7952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直線矢印コネクタ 377"/>
          <p:cNvCxnSpPr/>
          <p:nvPr/>
        </p:nvCxnSpPr>
        <p:spPr>
          <a:xfrm flipV="1">
            <a:off x="6007503" y="5800828"/>
            <a:ext cx="12289" cy="68740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線矢印コネクタ 378"/>
          <p:cNvCxnSpPr/>
          <p:nvPr/>
        </p:nvCxnSpPr>
        <p:spPr>
          <a:xfrm flipV="1">
            <a:off x="6477227" y="5800828"/>
            <a:ext cx="5131" cy="68558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矢印コネクタ 379"/>
          <p:cNvCxnSpPr/>
          <p:nvPr/>
        </p:nvCxnSpPr>
        <p:spPr>
          <a:xfrm>
            <a:off x="3274054" y="6534480"/>
            <a:ext cx="2590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線矢印コネクタ 380"/>
          <p:cNvCxnSpPr/>
          <p:nvPr/>
        </p:nvCxnSpPr>
        <p:spPr>
          <a:xfrm>
            <a:off x="5636718" y="6594009"/>
            <a:ext cx="258868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線矢印コネクタ 381"/>
          <p:cNvCxnSpPr/>
          <p:nvPr/>
        </p:nvCxnSpPr>
        <p:spPr>
          <a:xfrm>
            <a:off x="6107131" y="6594009"/>
            <a:ext cx="266077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円/楕円 396"/>
          <p:cNvSpPr/>
          <p:nvPr/>
        </p:nvSpPr>
        <p:spPr>
          <a:xfrm>
            <a:off x="7310941" y="478575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8" name="直線矢印コネクタ 397"/>
          <p:cNvCxnSpPr/>
          <p:nvPr/>
        </p:nvCxnSpPr>
        <p:spPr>
          <a:xfrm>
            <a:off x="7055760" y="4891527"/>
            <a:ext cx="25518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直線矢印コネクタ 398"/>
          <p:cNvCxnSpPr/>
          <p:nvPr/>
        </p:nvCxnSpPr>
        <p:spPr>
          <a:xfrm flipH="1">
            <a:off x="7415042" y="4997300"/>
            <a:ext cx="3345" cy="59198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円/楕円 400"/>
          <p:cNvSpPr/>
          <p:nvPr/>
        </p:nvSpPr>
        <p:spPr>
          <a:xfrm>
            <a:off x="5435349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2" name="円/楕円 401"/>
          <p:cNvSpPr/>
          <p:nvPr/>
        </p:nvSpPr>
        <p:spPr>
          <a:xfrm>
            <a:off x="5907874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円/楕円 402"/>
          <p:cNvSpPr/>
          <p:nvPr/>
        </p:nvSpPr>
        <p:spPr>
          <a:xfrm>
            <a:off x="6374019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4" name="直線矢印コネクタ 403"/>
          <p:cNvCxnSpPr/>
          <p:nvPr/>
        </p:nvCxnSpPr>
        <p:spPr>
          <a:xfrm flipV="1">
            <a:off x="6554585" y="4966320"/>
            <a:ext cx="787336" cy="653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線矢印コネクタ 404"/>
          <p:cNvCxnSpPr/>
          <p:nvPr/>
        </p:nvCxnSpPr>
        <p:spPr>
          <a:xfrm>
            <a:off x="6953962" y="4997300"/>
            <a:ext cx="0" cy="60069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矢印コネクタ 405"/>
          <p:cNvCxnSpPr/>
          <p:nvPr/>
        </p:nvCxnSpPr>
        <p:spPr>
          <a:xfrm>
            <a:off x="3713681" y="5769848"/>
            <a:ext cx="17424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矢印コネクタ 406"/>
          <p:cNvCxnSpPr/>
          <p:nvPr/>
        </p:nvCxnSpPr>
        <p:spPr>
          <a:xfrm>
            <a:off x="4186695" y="5769848"/>
            <a:ext cx="1739870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矢印コネクタ 407"/>
          <p:cNvCxnSpPr/>
          <p:nvPr/>
        </p:nvCxnSpPr>
        <p:spPr>
          <a:xfrm>
            <a:off x="4659709" y="5769848"/>
            <a:ext cx="1744479" cy="7493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正方形/長方形 408"/>
          <p:cNvSpPr/>
          <p:nvPr/>
        </p:nvSpPr>
        <p:spPr>
          <a:xfrm>
            <a:off x="1132928" y="3024889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410" name="グループ化 114"/>
          <p:cNvGrpSpPr/>
          <p:nvPr/>
        </p:nvGrpSpPr>
        <p:grpSpPr>
          <a:xfrm>
            <a:off x="6034004" y="3680553"/>
            <a:ext cx="1381038" cy="250958"/>
            <a:chOff x="3779912" y="5157192"/>
            <a:chExt cx="2160240" cy="504056"/>
          </a:xfrm>
          <a:noFill/>
        </p:grpSpPr>
        <p:grpSp>
          <p:nvGrpSpPr>
            <p:cNvPr id="4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18" name="円弧 4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9" name="円弧 4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16" name="円弧 4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17" name="円弧 4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12" name="円弧 4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3" name="円弧 4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76" name="テキスト ボックス 175"/>
          <p:cNvSpPr txBox="1"/>
          <p:nvPr/>
        </p:nvSpPr>
        <p:spPr>
          <a:xfrm>
            <a:off x="1281769" y="3317609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1471585" y="372459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1417156" y="4124988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673541" y="407432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3281372" y="373158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4684737" y="375701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7051083" y="3836439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grpSp>
        <p:nvGrpSpPr>
          <p:cNvPr id="149" name="グループ化 230"/>
          <p:cNvGrpSpPr/>
          <p:nvPr/>
        </p:nvGrpSpPr>
        <p:grpSpPr>
          <a:xfrm>
            <a:off x="1168045" y="5597992"/>
            <a:ext cx="5887715" cy="211547"/>
            <a:chOff x="2265789" y="4719751"/>
            <a:chExt cx="5887715" cy="211547"/>
          </a:xfrm>
          <a:solidFill>
            <a:schemeClr val="bg1"/>
          </a:solidFill>
        </p:grpSpPr>
        <p:sp>
          <p:nvSpPr>
            <p:cNvPr id="151" name="円/楕円 150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157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円/楕円 158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円/楕円 159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3" name="円/楕円 182"/>
          <p:cNvSpPr/>
          <p:nvPr/>
        </p:nvSpPr>
        <p:spPr>
          <a:xfrm>
            <a:off x="7310941" y="5589281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4318"/>
            <a:ext cx="8507288" cy="1794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Calibri"/>
                <a:cs typeface="Calibri"/>
              </a:rPr>
              <a:t>I</a:t>
            </a:r>
            <a:r>
              <a:rPr lang="en-US" altLang="ja-JP" dirty="0" smtClean="0">
                <a:latin typeface="Calibri"/>
                <a:cs typeface="Calibri"/>
              </a:rPr>
              <a:t>f </a:t>
            </a:r>
            <a:r>
              <a:rPr lang="en-US" altLang="ja-JP" dirty="0">
                <a:latin typeface="Calibri"/>
                <a:cs typeface="Calibri"/>
              </a:rPr>
              <a:t>we can solve the weighted path problem on the repetition </a:t>
            </a:r>
            <a:r>
              <a:rPr lang="en-US" altLang="ja-JP" dirty="0" smtClean="0">
                <a:latin typeface="Calibri"/>
                <a:cs typeface="Calibri"/>
              </a:rPr>
              <a:t>graph </a:t>
            </a:r>
            <a:r>
              <a:rPr lang="en-US" altLang="ja-JP" dirty="0" err="1" smtClean="0">
                <a:latin typeface="Calibri"/>
                <a:cs typeface="Calibri"/>
              </a:rPr>
              <a:t>s.t.</a:t>
            </a:r>
            <a:r>
              <a:rPr lang="en-US" altLang="ja-JP" dirty="0" smtClean="0">
                <a:latin typeface="Calibri"/>
                <a:cs typeface="Calibri"/>
              </a:rPr>
              <a:t> </a:t>
            </a:r>
            <a:r>
              <a:rPr lang="en-US" altLang="ja-JP" dirty="0">
                <a:latin typeface="Calibri"/>
                <a:cs typeface="Calibri"/>
              </a:rPr>
              <a:t>a weight of each black edge is </a:t>
            </a:r>
            <a:r>
              <a:rPr lang="en-US" altLang="ja-JP" dirty="0">
                <a:latin typeface="Times New Roman"/>
                <a:cs typeface="Times New Roman"/>
              </a:rPr>
              <a:t>1</a:t>
            </a:r>
            <a:r>
              <a:rPr lang="en-US" altLang="ja-JP" dirty="0">
                <a:latin typeface="Calibri"/>
                <a:cs typeface="Calibri"/>
              </a:rPr>
              <a:t> and a weight of each other edge is </a:t>
            </a:r>
            <a:r>
              <a:rPr lang="en-US" altLang="ja-JP" dirty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Calibri"/>
                <a:cs typeface="Calibri"/>
              </a:rPr>
              <a:t>, then </a:t>
            </a:r>
            <a:r>
              <a:rPr lang="en-US" altLang="ja-JP" dirty="0">
                <a:latin typeface="Calibri"/>
                <a:cs typeface="Calibri"/>
              </a:rPr>
              <a:t>we can get a smallest/largest repetition factorization</a:t>
            </a:r>
            <a:r>
              <a:rPr lang="en-US" altLang="ja-JP" dirty="0" smtClean="0">
                <a:latin typeface="Calibri"/>
                <a:cs typeface="Calibri"/>
              </a:rPr>
              <a:t>.</a:t>
            </a:r>
            <a:endParaRPr lang="en-US" altLang="ja-JP" dirty="0">
              <a:latin typeface="Calibri"/>
              <a:cs typeface="Calibri"/>
            </a:endParaRPr>
          </a:p>
        </p:txBody>
      </p:sp>
      <p:grpSp>
        <p:nvGrpSpPr>
          <p:cNvPr id="124" name="図形グループ 123"/>
          <p:cNvGrpSpPr/>
          <p:nvPr/>
        </p:nvGrpSpPr>
        <p:grpSpPr>
          <a:xfrm>
            <a:off x="52130" y="3488023"/>
            <a:ext cx="930307" cy="3258430"/>
            <a:chOff x="7897267" y="2816442"/>
            <a:chExt cx="930307" cy="3258430"/>
          </a:xfrm>
        </p:grpSpPr>
        <p:grpSp>
          <p:nvGrpSpPr>
            <p:cNvPr id="125" name="図形グループ 124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7" name="直線矢印コネクタ 126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矢印コネクタ 127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66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矢印コネクタ 128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テキスト ボックス 129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31" name="テキスト ボックス 130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32" name="テキスト ボックス 131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33" name="正方形/長方形 132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6" name="テキスト ボックス 125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468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824F-A01E-44AD-B1C8-19A2B571B622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291" name="タイトル 1"/>
          <p:cNvSpPr>
            <a:spLocks noGrp="1"/>
          </p:cNvSpPr>
          <p:nvPr>
            <p:ph type="title"/>
          </p:nvPr>
        </p:nvSpPr>
        <p:spPr>
          <a:xfrm>
            <a:off x="819396" y="274638"/>
            <a:ext cx="8324604" cy="85010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+mj-lt"/>
              </a:rPr>
              <a:t>Reduction to Weighted Path Problem</a:t>
            </a:r>
            <a:endParaRPr kumimoji="1" lang="ja-JP" altLang="en-US" sz="4000" dirty="0">
              <a:latin typeface="+mj-lt"/>
            </a:endParaRPr>
          </a:p>
        </p:txBody>
      </p:sp>
      <p:cxnSp>
        <p:nvCxnSpPr>
          <p:cNvPr id="219" name="直線コネクタ 218"/>
          <p:cNvCxnSpPr/>
          <p:nvPr/>
        </p:nvCxnSpPr>
        <p:spPr>
          <a:xfrm>
            <a:off x="1265508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>
          <a:xfrm>
            <a:off x="17378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>
          <a:xfrm>
            <a:off x="221026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554112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6013647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>
            <a:off x="647979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/>
          <p:cNvCxnSpPr/>
          <p:nvPr/>
        </p:nvCxnSpPr>
        <p:spPr>
          <a:xfrm>
            <a:off x="6953962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/>
          <p:nvPr/>
        </p:nvCxnSpPr>
        <p:spPr>
          <a:xfrm>
            <a:off x="268263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コネクタ 286"/>
          <p:cNvCxnSpPr/>
          <p:nvPr/>
        </p:nvCxnSpPr>
        <p:spPr>
          <a:xfrm>
            <a:off x="3174801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/>
          <p:cNvCxnSpPr/>
          <p:nvPr/>
        </p:nvCxnSpPr>
        <p:spPr>
          <a:xfrm>
            <a:off x="3637466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コネクタ 288"/>
          <p:cNvCxnSpPr/>
          <p:nvPr/>
        </p:nvCxnSpPr>
        <p:spPr>
          <a:xfrm>
            <a:off x="409517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/>
          <p:cNvCxnSpPr/>
          <p:nvPr/>
        </p:nvCxnSpPr>
        <p:spPr>
          <a:xfrm>
            <a:off x="4572140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/>
          <p:cNvCxnSpPr/>
          <p:nvPr/>
        </p:nvCxnSpPr>
        <p:spPr>
          <a:xfrm>
            <a:off x="506518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直線コネクタ 294"/>
          <p:cNvCxnSpPr/>
          <p:nvPr/>
        </p:nvCxnSpPr>
        <p:spPr>
          <a:xfrm>
            <a:off x="7416714" y="3421812"/>
            <a:ext cx="0" cy="34361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矢印コネクタ 345"/>
          <p:cNvCxnSpPr>
            <a:endCxn id="371" idx="1"/>
          </p:cNvCxnSpPr>
          <p:nvPr/>
        </p:nvCxnSpPr>
        <p:spPr>
          <a:xfrm>
            <a:off x="3165874" y="5809538"/>
            <a:ext cx="854503" cy="446428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矢印コネクタ 346"/>
          <p:cNvCxnSpPr/>
          <p:nvPr/>
        </p:nvCxnSpPr>
        <p:spPr>
          <a:xfrm>
            <a:off x="1348610" y="5778557"/>
            <a:ext cx="1744878" cy="68113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円/楕円 365"/>
          <p:cNvSpPr/>
          <p:nvPr/>
        </p:nvSpPr>
        <p:spPr>
          <a:xfrm>
            <a:off x="3069028" y="6428707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円/楕円 370"/>
          <p:cNvSpPr/>
          <p:nvPr/>
        </p:nvSpPr>
        <p:spPr>
          <a:xfrm>
            <a:off x="3989397" y="6224986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4" name="直線矢印コネクタ 373"/>
          <p:cNvCxnSpPr/>
          <p:nvPr/>
        </p:nvCxnSpPr>
        <p:spPr>
          <a:xfrm flipH="1" flipV="1">
            <a:off x="3174313" y="5800828"/>
            <a:ext cx="977" cy="627879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矢印コネクタ 375"/>
          <p:cNvCxnSpPr/>
          <p:nvPr/>
        </p:nvCxnSpPr>
        <p:spPr>
          <a:xfrm flipH="1" flipV="1">
            <a:off x="4093796" y="5800828"/>
            <a:ext cx="2749" cy="424158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線矢印コネクタ 378"/>
          <p:cNvCxnSpPr/>
          <p:nvPr/>
        </p:nvCxnSpPr>
        <p:spPr>
          <a:xfrm flipV="1">
            <a:off x="6477227" y="5800828"/>
            <a:ext cx="5131" cy="685587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線矢印コネクタ 381"/>
          <p:cNvCxnSpPr/>
          <p:nvPr/>
        </p:nvCxnSpPr>
        <p:spPr>
          <a:xfrm>
            <a:off x="6107131" y="6594009"/>
            <a:ext cx="266077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円/楕円 396"/>
          <p:cNvSpPr/>
          <p:nvPr/>
        </p:nvSpPr>
        <p:spPr>
          <a:xfrm>
            <a:off x="7310941" y="4785753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9" name="直線矢印コネクタ 398"/>
          <p:cNvCxnSpPr/>
          <p:nvPr/>
        </p:nvCxnSpPr>
        <p:spPr>
          <a:xfrm flipH="1">
            <a:off x="7415042" y="4997300"/>
            <a:ext cx="3345" cy="59198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円/楕円 401"/>
          <p:cNvSpPr/>
          <p:nvPr/>
        </p:nvSpPr>
        <p:spPr>
          <a:xfrm>
            <a:off x="5907874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円/楕円 402"/>
          <p:cNvSpPr/>
          <p:nvPr/>
        </p:nvSpPr>
        <p:spPr>
          <a:xfrm>
            <a:off x="6374019" y="6486415"/>
            <a:ext cx="211547" cy="211547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4" name="直線矢印コネクタ 403"/>
          <p:cNvCxnSpPr/>
          <p:nvPr/>
        </p:nvCxnSpPr>
        <p:spPr>
          <a:xfrm flipV="1">
            <a:off x="6554585" y="4966320"/>
            <a:ext cx="787336" cy="653941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矢印コネクタ 406"/>
          <p:cNvCxnSpPr/>
          <p:nvPr/>
        </p:nvCxnSpPr>
        <p:spPr>
          <a:xfrm>
            <a:off x="4186695" y="5769848"/>
            <a:ext cx="1739870" cy="749368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正方形/長方形 408"/>
          <p:cNvSpPr/>
          <p:nvPr/>
        </p:nvSpPr>
        <p:spPr>
          <a:xfrm>
            <a:off x="1132928" y="3024889"/>
            <a:ext cx="7224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4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10    11    12    13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1281769" y="3317609"/>
            <a:ext cx="6148807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100" dirty="0">
                <a:latin typeface="Courier"/>
                <a:cs typeface="Courier"/>
              </a:rPr>
              <a:t>a</a:t>
            </a:r>
            <a:r>
              <a:rPr kumimoji="1" lang="en-US" altLang="ja-JP" sz="31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100" dirty="0">
              <a:latin typeface="Courier"/>
              <a:cs typeface="Courier"/>
            </a:endParaRPr>
          </a:p>
        </p:txBody>
      </p:sp>
      <p:grpSp>
        <p:nvGrpSpPr>
          <p:cNvPr id="2" name="図形グループ 1"/>
          <p:cNvGrpSpPr/>
          <p:nvPr/>
        </p:nvGrpSpPr>
        <p:grpSpPr>
          <a:xfrm>
            <a:off x="1321313" y="5767648"/>
            <a:ext cx="1778695" cy="698825"/>
            <a:chOff x="1321313" y="5760862"/>
            <a:chExt cx="1778695" cy="698825"/>
          </a:xfrm>
        </p:grpSpPr>
        <p:cxnSp>
          <p:nvCxnSpPr>
            <p:cNvPr id="208" name="直線矢印コネクタ 207"/>
            <p:cNvCxnSpPr>
              <a:endCxn id="366" idx="1"/>
            </p:cNvCxnSpPr>
            <p:nvPr/>
          </p:nvCxnSpPr>
          <p:spPr>
            <a:xfrm>
              <a:off x="1321313" y="5760862"/>
              <a:ext cx="1778695" cy="69882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テキスト ボックス 216"/>
            <p:cNvSpPr txBox="1"/>
            <p:nvPr/>
          </p:nvSpPr>
          <p:spPr>
            <a:xfrm>
              <a:off x="1813991" y="59925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3" name="図形グループ 2"/>
          <p:cNvGrpSpPr/>
          <p:nvPr/>
        </p:nvGrpSpPr>
        <p:grpSpPr>
          <a:xfrm>
            <a:off x="2871879" y="5799272"/>
            <a:ext cx="306232" cy="615639"/>
            <a:chOff x="2871879" y="5813068"/>
            <a:chExt cx="306232" cy="615639"/>
          </a:xfrm>
        </p:grpSpPr>
        <p:cxnSp>
          <p:nvCxnSpPr>
            <p:cNvPr id="209" name="直線矢印コネクタ 208"/>
            <p:cNvCxnSpPr>
              <a:stCxn id="366" idx="0"/>
            </p:cNvCxnSpPr>
            <p:nvPr/>
          </p:nvCxnSpPr>
          <p:spPr>
            <a:xfrm flipV="1">
              <a:off x="3174802" y="5813068"/>
              <a:ext cx="3309" cy="615639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テキスト ボックス 217"/>
            <p:cNvSpPr txBox="1"/>
            <p:nvPr/>
          </p:nvSpPr>
          <p:spPr>
            <a:xfrm>
              <a:off x="2871879" y="597275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2" name="図形グループ 11"/>
          <p:cNvGrpSpPr/>
          <p:nvPr/>
        </p:nvGrpSpPr>
        <p:grpSpPr>
          <a:xfrm>
            <a:off x="3100008" y="5768808"/>
            <a:ext cx="920369" cy="566632"/>
            <a:chOff x="3100008" y="5214699"/>
            <a:chExt cx="920369" cy="566632"/>
          </a:xfrm>
        </p:grpSpPr>
        <p:cxnSp>
          <p:nvCxnSpPr>
            <p:cNvPr id="207" name="直線矢印コネクタ 206"/>
            <p:cNvCxnSpPr/>
            <p:nvPr/>
          </p:nvCxnSpPr>
          <p:spPr>
            <a:xfrm>
              <a:off x="3100008" y="5214699"/>
              <a:ext cx="920369" cy="48611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テキスト ボックス 222"/>
            <p:cNvSpPr txBox="1"/>
            <p:nvPr/>
          </p:nvSpPr>
          <p:spPr>
            <a:xfrm>
              <a:off x="3383074" y="541199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7" name="図形グループ 6"/>
          <p:cNvGrpSpPr/>
          <p:nvPr/>
        </p:nvGrpSpPr>
        <p:grpSpPr>
          <a:xfrm>
            <a:off x="4095170" y="5803906"/>
            <a:ext cx="303192" cy="452060"/>
            <a:chOff x="4095170" y="5249797"/>
            <a:chExt cx="303192" cy="452060"/>
          </a:xfrm>
        </p:grpSpPr>
        <p:cxnSp>
          <p:nvCxnSpPr>
            <p:cNvPr id="210" name="直線矢印コネクタ 209"/>
            <p:cNvCxnSpPr/>
            <p:nvPr/>
          </p:nvCxnSpPr>
          <p:spPr>
            <a:xfrm flipH="1" flipV="1">
              <a:off x="4095170" y="5249797"/>
              <a:ext cx="1" cy="424158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テキスト ボックス 223"/>
            <p:cNvSpPr txBox="1"/>
            <p:nvPr/>
          </p:nvSpPr>
          <p:spPr>
            <a:xfrm>
              <a:off x="4098280" y="533252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4190492" y="5782087"/>
            <a:ext cx="2186513" cy="824161"/>
            <a:chOff x="4190492" y="5227978"/>
            <a:chExt cx="2186513" cy="824161"/>
          </a:xfrm>
        </p:grpSpPr>
        <p:grpSp>
          <p:nvGrpSpPr>
            <p:cNvPr id="214" name="図形グループ 213"/>
            <p:cNvGrpSpPr/>
            <p:nvPr/>
          </p:nvGrpSpPr>
          <p:grpSpPr>
            <a:xfrm>
              <a:off x="4190492" y="5227978"/>
              <a:ext cx="2186513" cy="824161"/>
              <a:chOff x="3881711" y="4310054"/>
              <a:chExt cx="2186513" cy="824161"/>
            </a:xfrm>
          </p:grpSpPr>
          <p:cxnSp>
            <p:nvCxnSpPr>
              <p:cNvPr id="215" name="直線矢印コネクタ 214"/>
              <p:cNvCxnSpPr/>
              <p:nvPr/>
            </p:nvCxnSpPr>
            <p:spPr>
              <a:xfrm>
                <a:off x="5802147" y="5134215"/>
                <a:ext cx="266077" cy="0"/>
              </a:xfrm>
              <a:prstGeom prst="straightConnector1">
                <a:avLst/>
              </a:prstGeom>
              <a:ln w="28575" cmpd="sng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矢印コネクタ 215"/>
              <p:cNvCxnSpPr/>
              <p:nvPr/>
            </p:nvCxnSpPr>
            <p:spPr>
              <a:xfrm>
                <a:off x="3881711" y="4310054"/>
                <a:ext cx="1739870" cy="74936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" name="テキスト ボックス 224"/>
            <p:cNvSpPr txBox="1"/>
            <p:nvPr/>
          </p:nvSpPr>
          <p:spPr>
            <a:xfrm>
              <a:off x="4809370" y="554530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6065662" y="567087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6481024" y="5813067"/>
            <a:ext cx="320193" cy="685587"/>
            <a:chOff x="6481024" y="5258958"/>
            <a:chExt cx="320193" cy="685587"/>
          </a:xfrm>
        </p:grpSpPr>
        <p:cxnSp>
          <p:nvCxnSpPr>
            <p:cNvPr id="211" name="直線矢印コネクタ 210"/>
            <p:cNvCxnSpPr/>
            <p:nvPr/>
          </p:nvCxnSpPr>
          <p:spPr>
            <a:xfrm flipV="1">
              <a:off x="6481024" y="5258958"/>
              <a:ext cx="5131" cy="685587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テキスト ボックス 226"/>
            <p:cNvSpPr txBox="1"/>
            <p:nvPr/>
          </p:nvSpPr>
          <p:spPr>
            <a:xfrm>
              <a:off x="6501135" y="547745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6555088" y="4978560"/>
            <a:ext cx="790630" cy="656075"/>
            <a:chOff x="6555088" y="4424451"/>
            <a:chExt cx="790630" cy="656075"/>
          </a:xfrm>
        </p:grpSpPr>
        <p:cxnSp>
          <p:nvCxnSpPr>
            <p:cNvPr id="213" name="直線矢印コネクタ 212"/>
            <p:cNvCxnSpPr/>
            <p:nvPr/>
          </p:nvCxnSpPr>
          <p:spPr>
            <a:xfrm flipV="1">
              <a:off x="6555088" y="4424451"/>
              <a:ext cx="790630" cy="6560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テキスト ボックス 227"/>
            <p:cNvSpPr txBox="1"/>
            <p:nvPr/>
          </p:nvSpPr>
          <p:spPr>
            <a:xfrm>
              <a:off x="6651176" y="44244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7418839" y="5009539"/>
            <a:ext cx="311819" cy="591981"/>
            <a:chOff x="7418839" y="4455430"/>
            <a:chExt cx="311819" cy="591981"/>
          </a:xfrm>
        </p:grpSpPr>
        <p:cxnSp>
          <p:nvCxnSpPr>
            <p:cNvPr id="212" name="直線矢印コネクタ 211"/>
            <p:cNvCxnSpPr/>
            <p:nvPr/>
          </p:nvCxnSpPr>
          <p:spPr>
            <a:xfrm flipH="1">
              <a:off x="7418839" y="4455430"/>
              <a:ext cx="3345" cy="591981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テキスト ボックス 228"/>
            <p:cNvSpPr txBox="1"/>
            <p:nvPr/>
          </p:nvSpPr>
          <p:spPr>
            <a:xfrm>
              <a:off x="7430576" y="451673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33" name="グループ化 106"/>
          <p:cNvGrpSpPr/>
          <p:nvPr/>
        </p:nvGrpSpPr>
        <p:grpSpPr>
          <a:xfrm>
            <a:off x="1256710" y="3829599"/>
            <a:ext cx="2883182" cy="296749"/>
            <a:chOff x="1979712" y="5157192"/>
            <a:chExt cx="2160240" cy="504056"/>
          </a:xfrm>
          <a:noFill/>
        </p:grpSpPr>
        <p:grpSp>
          <p:nvGrpSpPr>
            <p:cNvPr id="2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9" name="円弧 2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0" name="円弧 2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37" name="円弧 2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" name="円弧 2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6" name="円弧 2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>
                  <a:alpha val="40000"/>
                </a:srgb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1" name="グループ化 114"/>
          <p:cNvGrpSpPr/>
          <p:nvPr/>
        </p:nvGrpSpPr>
        <p:grpSpPr>
          <a:xfrm>
            <a:off x="3655342" y="3829600"/>
            <a:ext cx="2835182" cy="296748"/>
            <a:chOff x="3779912" y="5157192"/>
            <a:chExt cx="2160240" cy="504056"/>
          </a:xfrm>
          <a:noFill/>
        </p:grpSpPr>
        <p:grpSp>
          <p:nvGrpSpPr>
            <p:cNvPr id="2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51" name="円弧 25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52" name="円弧 25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>
                      <a:alpha val="4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47" name="円弧 2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50" name="円弧 2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43" name="円弧 2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4" name="円弧 2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53" name="グループ化 131"/>
          <p:cNvGrpSpPr/>
          <p:nvPr/>
        </p:nvGrpSpPr>
        <p:grpSpPr>
          <a:xfrm>
            <a:off x="3173733" y="3602836"/>
            <a:ext cx="935736" cy="288196"/>
            <a:chOff x="4499992" y="5157192"/>
            <a:chExt cx="1440160" cy="492440"/>
          </a:xfrm>
          <a:noFill/>
        </p:grpSpPr>
        <p:grpSp>
          <p:nvGrpSpPr>
            <p:cNvPr id="25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59" name="円弧 25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60" name="円弧 25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38100" cmpd="sng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56" name="円弧 25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8" name="円弧 25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61" name="グループ化 114"/>
          <p:cNvGrpSpPr/>
          <p:nvPr/>
        </p:nvGrpSpPr>
        <p:grpSpPr>
          <a:xfrm>
            <a:off x="6038507" y="3680553"/>
            <a:ext cx="1381038" cy="250958"/>
            <a:chOff x="3779912" y="5157192"/>
            <a:chExt cx="2160240" cy="504056"/>
          </a:xfrm>
          <a:noFill/>
        </p:grpSpPr>
        <p:grpSp>
          <p:nvGrpSpPr>
            <p:cNvPr id="26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6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9" name="円弧 26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>
                      <a:alpha val="5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70" name="円弧 26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>
                      <a:alpha val="5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6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67" name="円弧 26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68" name="円弧 26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38100" cmpd="sng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63" name="円弧 26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4" name="円弧 26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38100" cmpd="sng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71" name="テキスト ボックス 270"/>
          <p:cNvSpPr txBox="1"/>
          <p:nvPr/>
        </p:nvSpPr>
        <p:spPr>
          <a:xfrm>
            <a:off x="1476088" y="372459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3285875" y="373158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4689240" y="375701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7055586" y="3836439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275" name="直線コネクタ 274"/>
          <p:cNvCxnSpPr/>
          <p:nvPr/>
        </p:nvCxnSpPr>
        <p:spPr>
          <a:xfrm>
            <a:off x="3179399" y="3319087"/>
            <a:ext cx="0" cy="116807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線コネクタ 275"/>
          <p:cNvCxnSpPr/>
          <p:nvPr/>
        </p:nvCxnSpPr>
        <p:spPr>
          <a:xfrm>
            <a:off x="4093426" y="3319087"/>
            <a:ext cx="0" cy="116807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直線コネクタ 276"/>
          <p:cNvCxnSpPr/>
          <p:nvPr/>
        </p:nvCxnSpPr>
        <p:spPr>
          <a:xfrm>
            <a:off x="6486839" y="3319087"/>
            <a:ext cx="0" cy="116807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グループ化 230"/>
          <p:cNvGrpSpPr/>
          <p:nvPr/>
        </p:nvGrpSpPr>
        <p:grpSpPr>
          <a:xfrm>
            <a:off x="1168045" y="5597992"/>
            <a:ext cx="5887715" cy="211547"/>
            <a:chOff x="2265789" y="4719751"/>
            <a:chExt cx="5887715" cy="211547"/>
          </a:xfrm>
          <a:solidFill>
            <a:schemeClr val="bg1"/>
          </a:solidFill>
        </p:grpSpPr>
        <p:sp>
          <p:nvSpPr>
            <p:cNvPr id="139" name="円/楕円 138"/>
            <p:cNvSpPr/>
            <p:nvPr/>
          </p:nvSpPr>
          <p:spPr>
            <a:xfrm>
              <a:off x="226578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円/楕円 139"/>
            <p:cNvSpPr/>
            <p:nvPr/>
          </p:nvSpPr>
          <p:spPr>
            <a:xfrm>
              <a:off x="273880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円/楕円 140"/>
            <p:cNvSpPr/>
            <p:nvPr/>
          </p:nvSpPr>
          <p:spPr>
            <a:xfrm>
              <a:off x="321181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368483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4157845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4630859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44"/>
            <p:cNvSpPr/>
            <p:nvPr/>
          </p:nvSpPr>
          <p:spPr>
            <a:xfrm>
              <a:off x="5103873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576887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6049901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522916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6995930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7941958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7468944" y="4719751"/>
              <a:ext cx="211546" cy="211547"/>
            </a:xfrm>
            <a:prstGeom prst="ellipse">
              <a:avLst/>
            </a:pr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2" name="円/楕円 151"/>
          <p:cNvSpPr/>
          <p:nvPr/>
        </p:nvSpPr>
        <p:spPr>
          <a:xfrm>
            <a:off x="7310941" y="5589281"/>
            <a:ext cx="211546" cy="211547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4318"/>
            <a:ext cx="8507288" cy="1794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</a:rPr>
              <a:t>There is a one to one correspondence between:</a:t>
            </a:r>
          </a:p>
          <a:p>
            <a:pPr lvl="1">
              <a:buFont typeface="Arial"/>
              <a:buChar char="•"/>
            </a:pPr>
            <a:r>
              <a:rPr lang="en-US" altLang="ja-JP" sz="2400" dirty="0">
                <a:solidFill>
                  <a:prstClr val="black"/>
                </a:solidFill>
                <a:latin typeface="+mn-lt"/>
              </a:rPr>
              <a:t>paths from first white node to last white node, and</a:t>
            </a:r>
            <a:endParaRPr lang="en-US" altLang="ja-JP" sz="24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>
                <a:latin typeface="+mn-lt"/>
              </a:rPr>
              <a:t>repetition factorizations of </a:t>
            </a:r>
            <a:r>
              <a:rPr lang="en-US" altLang="ja-JP" sz="2400" i="1" dirty="0">
                <a:latin typeface="Times New Roman"/>
                <a:cs typeface="Times New Roman"/>
              </a:rPr>
              <a:t>w</a:t>
            </a:r>
            <a:r>
              <a:rPr lang="en-US" altLang="ja-JP" sz="2400" dirty="0"/>
              <a:t> </a:t>
            </a:r>
            <a:endParaRPr lang="en-US" altLang="ja-JP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dirty="0">
                <a:latin typeface="+mn-lt"/>
                <a:cs typeface="Times New Roman" panose="02020603050405020304" pitchFamily="18" charset="0"/>
                <a:sym typeface="Wingdings"/>
              </a:rPr>
              <a:t> </a:t>
            </a:r>
            <a:r>
              <a:rPr lang="en-US" altLang="ja-JP" dirty="0">
                <a:latin typeface="+mn-lt"/>
                <a:cs typeface="Times New Roman" panose="02020603050405020304" pitchFamily="18" charset="0"/>
              </a:rPr>
              <a:t>size of the factorization = total number of black edges in path</a:t>
            </a:r>
          </a:p>
        </p:txBody>
      </p:sp>
      <p:sp>
        <p:nvSpPr>
          <p:cNvPr id="128" name="角丸四角形吹き出し 127"/>
          <p:cNvSpPr/>
          <p:nvPr/>
        </p:nvSpPr>
        <p:spPr>
          <a:xfrm>
            <a:off x="7823106" y="3220356"/>
            <a:ext cx="1068036" cy="547763"/>
          </a:xfrm>
          <a:prstGeom prst="wedgeRoundRectCallout">
            <a:avLst>
              <a:gd name="adj1" fmla="val -73042"/>
              <a:gd name="adj2" fmla="val 87723"/>
              <a:gd name="adj3" fmla="val 16667"/>
            </a:avLst>
          </a:prstGeom>
          <a:solidFill>
            <a:srgbClr val="FFFFFF"/>
          </a:solidFill>
          <a:ln w="28575" cmpd="sng">
            <a:solidFill>
              <a:srgbClr val="FFA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Size </a:t>
            </a:r>
            <a:r>
              <a:rPr lang="en-US" altLang="ja-JP" dirty="0">
                <a:solidFill>
                  <a:srgbClr val="000000"/>
                </a:solidFill>
              </a:rPr>
              <a:t>:</a:t>
            </a:r>
            <a:r>
              <a:rPr lang="en-US" altLang="ja-JP" dirty="0" smtClean="0">
                <a:solidFill>
                  <a:srgbClr val="000000"/>
                </a:solidFill>
              </a:rPr>
              <a:t> 4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119" name="角丸四角形吹き出し 118"/>
          <p:cNvSpPr/>
          <p:nvPr/>
        </p:nvSpPr>
        <p:spPr>
          <a:xfrm>
            <a:off x="7730658" y="5463566"/>
            <a:ext cx="1251141" cy="567998"/>
          </a:xfrm>
          <a:prstGeom prst="wedgeRoundRectCallout">
            <a:avLst>
              <a:gd name="adj1" fmla="val -44952"/>
              <a:gd name="adj2" fmla="val -114592"/>
              <a:gd name="adj3" fmla="val 16667"/>
            </a:avLst>
          </a:prstGeom>
          <a:solidFill>
            <a:srgbClr val="FFFFFF"/>
          </a:solidFill>
          <a:ln w="28575" cmpd="sng">
            <a:solidFill>
              <a:srgbClr val="FFA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Weight </a:t>
            </a:r>
            <a:r>
              <a:rPr lang="en-US" altLang="ja-JP" dirty="0">
                <a:solidFill>
                  <a:srgbClr val="000000"/>
                </a:solidFill>
              </a:rPr>
              <a:t>:</a:t>
            </a:r>
            <a:r>
              <a:rPr lang="en-US" altLang="ja-JP" dirty="0" smtClean="0">
                <a:solidFill>
                  <a:srgbClr val="000000"/>
                </a:solidFill>
              </a:rPr>
              <a:t> 4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1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2110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Since repetition graphs are DAGs,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the smallest/largest </a:t>
            </a:r>
            <a:r>
              <a:rPr lang="en-US" altLang="ja-JP" b="1" i="1" dirty="0" smtClean="0">
                <a:latin typeface="+mn-lt"/>
              </a:rPr>
              <a:t>weighted path </a:t>
            </a:r>
            <a:r>
              <a:rPr lang="en-US" altLang="ja-JP" b="1" i="1" dirty="0">
                <a:latin typeface="+mn-lt"/>
              </a:rPr>
              <a:t>problem</a:t>
            </a:r>
            <a:r>
              <a:rPr lang="en-US" altLang="ja-JP" dirty="0">
                <a:latin typeface="+mn-lt"/>
              </a:rPr>
              <a:t> can be solved in linear time </a:t>
            </a:r>
            <a:r>
              <a:rPr lang="en-US" altLang="ja-JP" dirty="0" err="1" smtClean="0">
                <a:latin typeface="+mn-lt"/>
              </a:rPr>
              <a:t>w.r.t</a:t>
            </a:r>
            <a:r>
              <a:rPr lang="en-US" altLang="ja-JP" dirty="0" smtClean="0">
                <a:latin typeface="+mn-lt"/>
              </a:rPr>
              <a:t>. </a:t>
            </a:r>
            <a:r>
              <a:rPr lang="en-US" altLang="ja-JP" dirty="0">
                <a:latin typeface="+mn-lt"/>
              </a:rPr>
              <a:t>the size of the </a:t>
            </a:r>
            <a:r>
              <a:rPr lang="en-US" altLang="ja-JP" dirty="0" smtClean="0">
                <a:latin typeface="+mn-lt"/>
              </a:rPr>
              <a:t>graph by using dynamic programming.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26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For each node, the value of the node can be computed from the smallest/largest value of incoming nodes.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43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Suppose </a:t>
            </a:r>
            <a:r>
              <a:rPr lang="en-US" altLang="ja-JP" dirty="0">
                <a:latin typeface="+mn-lt"/>
              </a:rPr>
              <a:t>the calculation up to position </a:t>
            </a:r>
            <a:r>
              <a:rPr lang="en-US" altLang="ja-JP" dirty="0">
                <a:latin typeface="Times New Roman"/>
                <a:cs typeface="Times New Roman"/>
              </a:rPr>
              <a:t>9</a:t>
            </a:r>
            <a:r>
              <a:rPr lang="en-US" altLang="ja-JP" dirty="0">
                <a:latin typeface="+mn-lt"/>
              </a:rPr>
              <a:t> has been completed, </a:t>
            </a:r>
            <a:r>
              <a:rPr lang="en-US" altLang="ja-JP" dirty="0" smtClean="0">
                <a:latin typeface="+mn-lt"/>
              </a:rPr>
              <a:t/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</a:t>
            </a:r>
            <a:r>
              <a:rPr lang="en-US" altLang="ja-JP" dirty="0">
                <a:latin typeface="+mn-lt"/>
              </a:rPr>
              <a:t>want to find the size of the factorization up to position </a:t>
            </a:r>
            <a:r>
              <a:rPr lang="en-US" altLang="ja-JP" dirty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.</a:t>
            </a:r>
            <a:endParaRPr lang="en-US" altLang="ja-JP" dirty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655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We first compute all values of black nodes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,</a:t>
            </a:r>
            <a:r>
              <a:rPr lang="en-US" altLang="ja-JP" dirty="0">
                <a:latin typeface="+mn-lt"/>
              </a:rPr>
              <a:t/>
            </a:r>
            <a:br>
              <a:rPr lang="en-US" altLang="ja-JP" dirty="0">
                <a:latin typeface="+mn-lt"/>
              </a:rPr>
            </a:br>
            <a:r>
              <a:rPr lang="en-US" altLang="ja-JP" dirty="0" smtClean="0">
                <a:latin typeface="+mn-lt"/>
              </a:rPr>
              <a:t>when we compute the value of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407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The value of 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 lower black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 is </a:t>
            </a:r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r>
              <a:rPr lang="en-US" altLang="ja-JP" dirty="0" smtClean="0">
                <a:latin typeface="+mn-lt"/>
              </a:rPr>
              <a:t>,</a:t>
            </a:r>
          </a:p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= (the value of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6</a:t>
            </a:r>
            <a:r>
              <a:rPr lang="en-US" altLang="ja-JP" dirty="0" smtClean="0">
                <a:latin typeface="+mn-lt"/>
              </a:rPr>
              <a:t>) +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37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4" name="円/楕円 153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7349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dirty="0">
                <a:solidFill>
                  <a:prstClr val="black"/>
                </a:solidFill>
                <a:latin typeface="Calibri"/>
              </a:rPr>
              <a:t>The value of the 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</a:rPr>
              <a:t>upper </a:t>
            </a:r>
            <a:r>
              <a:rPr lang="en-US" altLang="ja-JP" dirty="0">
                <a:solidFill>
                  <a:prstClr val="black"/>
                </a:solidFill>
                <a:latin typeface="Calibri"/>
              </a:rPr>
              <a:t>black node at position </a:t>
            </a:r>
            <a:r>
              <a:rPr lang="en-US" altLang="ja-JP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lang="en-US" altLang="ja-JP" dirty="0">
                <a:solidFill>
                  <a:prstClr val="black"/>
                </a:solidFill>
                <a:latin typeface="Calibri"/>
              </a:rPr>
              <a:t> is </a:t>
            </a:r>
            <a:r>
              <a:rPr lang="en-US" altLang="ja-JP" dirty="0" smtClean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</a:rPr>
              <a:t>,</a:t>
            </a:r>
            <a:endParaRPr lang="en-US" altLang="ja-JP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buNone/>
            </a:pPr>
            <a:r>
              <a:rPr lang="en-US" altLang="ja-JP" dirty="0">
                <a:solidFill>
                  <a:prstClr val="black"/>
                </a:solidFill>
                <a:latin typeface="Calibri"/>
              </a:rPr>
              <a:t>= (the value of white node at position </a:t>
            </a:r>
            <a:r>
              <a:rPr lang="en-US" altLang="ja-JP" dirty="0" smtClean="0">
                <a:solidFill>
                  <a:prstClr val="black"/>
                </a:solidFill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</a:rPr>
              <a:t>) </a:t>
            </a:r>
            <a:r>
              <a:rPr lang="en-US" altLang="ja-JP" dirty="0">
                <a:solidFill>
                  <a:prstClr val="black"/>
                </a:solidFill>
                <a:latin typeface="Calibri"/>
              </a:rPr>
              <a:t>+ </a:t>
            </a:r>
            <a:r>
              <a:rPr lang="en-US" altLang="ja-JP" dirty="0" smtClean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lang="en-US" altLang="ja-JP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38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4" name="円/楕円 153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lang="ja-JP" altLang="en-US" dirty="0">
              <a:latin typeface="Times New Roman"/>
              <a:cs typeface="Times New Roman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312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9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 value of white node is largest value of incoming nodes.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39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388424" y="6381328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b="1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542B3E-5EE9-6041-94BF-ED4241499687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0" name="図形グループ 9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3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" name="円弧 3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" name="円弧 3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弧 3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円弧 3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4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" name="円弧 4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" name="円弧 4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7" name="円弧 4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" name="円弧 4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3" name="円弧 4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円弧 4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5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5" name="円弧 5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6" name="円弧 5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3" name="円弧 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" name="円弧 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7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5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2" name="円弧 6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4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6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矢印コネクタ 70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6685827" y="4488339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flipV="1">
            <a:off x="7189152" y="5462859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6837634" y="6269084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7836047" y="4380995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H="1">
            <a:off x="8198322" y="4532802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flipV="1">
            <a:off x="7189994" y="4488339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684240" y="4532802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5173326" y="5462859"/>
            <a:ext cx="1908482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94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95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8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2" name="円弧 10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3" name="円弧 10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9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00" name="円弧 9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01" name="円弧 10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6" name="円弧 95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円弧 96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星 5 111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矢印コネクタ 113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円/楕円 114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円/楕円 117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円/楕円 119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円/楕円 121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円/楕円 123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6" name="円/楕円 125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円/楕円 126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円/楕円 127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円/楕円 128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0" name="円/楕円 129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1" name="円/楕円 130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3" name="円/楕円 132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4" name="円/楕円 133"/>
          <p:cNvSpPr/>
          <p:nvPr/>
        </p:nvSpPr>
        <p:spPr>
          <a:xfrm>
            <a:off x="8047721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5" name="円/楕円 134"/>
          <p:cNvSpPr/>
          <p:nvPr/>
        </p:nvSpPr>
        <p:spPr>
          <a:xfrm>
            <a:off x="7532433" y="4229187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037345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4" name="円/楕円 153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93600" rtlCol="0" anchor="ctr"/>
          <a:lstStyle/>
          <a:p>
            <a:pPr algn="ctr"/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lang="ja-JP" altLang="en-US" dirty="0">
              <a:latin typeface="Times New Roman"/>
              <a:cs typeface="Times New Roman"/>
            </a:endParaRPr>
          </a:p>
        </p:txBody>
      </p:sp>
      <p:sp>
        <p:nvSpPr>
          <p:cNvPr id="155" name="円/楕円 154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endParaRPr lang="ja-JP" altLang="en-US" dirty="0">
              <a:latin typeface="Times New Roman"/>
              <a:cs typeface="Times New Roman"/>
            </a:endParaRPr>
          </a:p>
        </p:txBody>
      </p:sp>
      <p:sp>
        <p:nvSpPr>
          <p:cNvPr id="156" name="円/楕円 155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232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+mj-lt"/>
              </a:rPr>
              <a:t>Repetitive structures 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98301" y="3302823"/>
            <a:ext cx="610127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</a:t>
            </a:r>
            <a:r>
              <a:rPr lang="en-US" altLang="ja-JP" sz="3200" dirty="0">
                <a:latin typeface="Courier"/>
                <a:cs typeface="Courier"/>
              </a:rPr>
              <a:t>a a b a a b </a:t>
            </a:r>
            <a:r>
              <a:rPr lang="en-US" altLang="ja-JP" sz="3200" dirty="0" smtClean="0">
                <a:latin typeface="Courier"/>
                <a:cs typeface="Courier"/>
              </a:rPr>
              <a:t>a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1635310" y="3594075"/>
            <a:ext cx="5795011" cy="628828"/>
            <a:chOff x="981733" y="3626327"/>
            <a:chExt cx="5706767" cy="628828"/>
          </a:xfrm>
        </p:grpSpPr>
        <p:grpSp>
          <p:nvGrpSpPr>
            <p:cNvPr id="6" name="グループ化 53"/>
            <p:cNvGrpSpPr/>
            <p:nvPr/>
          </p:nvGrpSpPr>
          <p:grpSpPr>
            <a:xfrm>
              <a:off x="981733" y="3656944"/>
              <a:ext cx="2853383" cy="598211"/>
              <a:chOff x="2695009" y="5460322"/>
              <a:chExt cx="2237031" cy="617876"/>
            </a:xfrm>
          </p:grpSpPr>
          <p:grpSp>
            <p:nvGrpSpPr>
              <p:cNvPr id="7" name="グループ化 54"/>
              <p:cNvGrpSpPr/>
              <p:nvPr/>
            </p:nvGrpSpPr>
            <p:grpSpPr>
              <a:xfrm>
                <a:off x="2695009" y="5460322"/>
                <a:ext cx="1120126" cy="617876"/>
                <a:chOff x="3051530" y="4941168"/>
                <a:chExt cx="1944216" cy="1080120"/>
              </a:xfrm>
            </p:grpSpPr>
            <p:sp>
              <p:nvSpPr>
                <p:cNvPr id="11" name="円弧 10"/>
                <p:cNvSpPr/>
                <p:nvPr/>
              </p:nvSpPr>
              <p:spPr>
                <a:xfrm rot="5400000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円弧 11"/>
                <p:cNvSpPr/>
                <p:nvPr/>
              </p:nvSpPr>
              <p:spPr>
                <a:xfrm rot="5400000" flipV="1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9" name="円弧 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円弧 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0" name="グループ化 53"/>
            <p:cNvGrpSpPr/>
            <p:nvPr/>
          </p:nvGrpSpPr>
          <p:grpSpPr>
            <a:xfrm>
              <a:off x="3835117" y="3626327"/>
              <a:ext cx="2853383" cy="598211"/>
              <a:chOff x="2699792" y="5460322"/>
              <a:chExt cx="2237031" cy="617876"/>
            </a:xfrm>
          </p:grpSpPr>
          <p:grpSp>
            <p:nvGrpSpPr>
              <p:cNvPr id="21" name="グループ化 54"/>
              <p:cNvGrpSpPr/>
              <p:nvPr/>
            </p:nvGrpSpPr>
            <p:grpSpPr>
              <a:xfrm>
                <a:off x="2699792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25" name="円弧 2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円弧 2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55"/>
              <p:cNvGrpSpPr/>
              <p:nvPr/>
            </p:nvGrpSpPr>
            <p:grpSpPr>
              <a:xfrm>
                <a:off x="3816697" y="5460322"/>
                <a:ext cx="1120126" cy="617876"/>
                <a:chOff x="3068134" y="4941168"/>
                <a:chExt cx="1944216" cy="1080120"/>
              </a:xfrm>
            </p:grpSpPr>
            <p:sp>
              <p:nvSpPr>
                <p:cNvPr id="23" name="円弧 22"/>
                <p:cNvSpPr/>
                <p:nvPr/>
              </p:nvSpPr>
              <p:spPr>
                <a:xfrm rot="5400000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円弧 23"/>
                <p:cNvSpPr/>
                <p:nvPr/>
              </p:nvSpPr>
              <p:spPr>
                <a:xfrm rot="5400000" flipV="1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27" name="グループ化 53"/>
          <p:cNvGrpSpPr/>
          <p:nvPr/>
        </p:nvGrpSpPr>
        <p:grpSpPr>
          <a:xfrm>
            <a:off x="1572753" y="5783114"/>
            <a:ext cx="7820305" cy="598212"/>
            <a:chOff x="2699792" y="5460321"/>
            <a:chExt cx="2236984" cy="617877"/>
          </a:xfrm>
        </p:grpSpPr>
        <p:grpSp>
          <p:nvGrpSpPr>
            <p:cNvPr id="2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32" name="円弧 3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円弧 3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円弧 30"/>
            <p:cNvSpPr/>
            <p:nvPr/>
          </p:nvSpPr>
          <p:spPr>
            <a:xfrm rot="5400000" flipV="1">
              <a:off x="4067775" y="5209196"/>
              <a:ext cx="617876" cy="1120126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1578949" y="5131295"/>
            <a:ext cx="584517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c d a b c d a b c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62" name="図形グループ 61"/>
          <p:cNvGrpSpPr/>
          <p:nvPr/>
        </p:nvGrpSpPr>
        <p:grpSpPr>
          <a:xfrm>
            <a:off x="1572753" y="5401657"/>
            <a:ext cx="5879789" cy="628832"/>
            <a:chOff x="983325" y="3626327"/>
            <a:chExt cx="4280539" cy="628832"/>
          </a:xfrm>
        </p:grpSpPr>
        <p:grpSp>
          <p:nvGrpSpPr>
            <p:cNvPr id="63" name="グループ化 53"/>
            <p:cNvGrpSpPr/>
            <p:nvPr/>
          </p:nvGrpSpPr>
          <p:grpSpPr>
            <a:xfrm>
              <a:off x="983325" y="3656945"/>
              <a:ext cx="2851791" cy="598214"/>
              <a:chOff x="2696257" y="5460322"/>
              <a:chExt cx="2235783" cy="617879"/>
            </a:xfrm>
          </p:grpSpPr>
          <p:grpSp>
            <p:nvGrpSpPr>
              <p:cNvPr id="71" name="グループ化 54"/>
              <p:cNvGrpSpPr/>
              <p:nvPr/>
            </p:nvGrpSpPr>
            <p:grpSpPr>
              <a:xfrm>
                <a:off x="2696257" y="5460324"/>
                <a:ext cx="1120126" cy="617877"/>
                <a:chOff x="3053695" y="4941168"/>
                <a:chExt cx="1944216" cy="1080121"/>
              </a:xfrm>
            </p:grpSpPr>
            <p:sp>
              <p:nvSpPr>
                <p:cNvPr id="75" name="円弧 74"/>
                <p:cNvSpPr/>
                <p:nvPr/>
              </p:nvSpPr>
              <p:spPr>
                <a:xfrm rot="5400000">
                  <a:off x="3485743" y="4509120"/>
                  <a:ext cx="1080119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/>
                <p:cNvSpPr/>
                <p:nvPr/>
              </p:nvSpPr>
              <p:spPr>
                <a:xfrm rot="5400000" flipV="1">
                  <a:off x="3485743" y="4509121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73" name="円弧 7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5" name="グループ化 54"/>
            <p:cNvGrpSpPr/>
            <p:nvPr/>
          </p:nvGrpSpPr>
          <p:grpSpPr>
            <a:xfrm>
              <a:off x="3835118" y="3626327"/>
              <a:ext cx="1428746" cy="598211"/>
              <a:chOff x="3059832" y="4941168"/>
              <a:chExt cx="1944216" cy="1080120"/>
            </a:xfrm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" name="テキスト ボックス 14"/>
          <p:cNvSpPr txBox="1"/>
          <p:nvPr/>
        </p:nvSpPr>
        <p:spPr>
          <a:xfrm>
            <a:off x="7859621" y="3335588"/>
            <a:ext cx="92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period</a:t>
            </a:r>
            <a:endParaRPr kumimoji="1" lang="ja-JP" altLang="en-US" sz="2000" i="1" dirty="0">
              <a:latin typeface="Times New Roman"/>
              <a:cs typeface="Times New Roman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7624207" y="3383198"/>
            <a:ext cx="0" cy="3363255"/>
          </a:xfrm>
          <a:prstGeom prst="line">
            <a:avLst/>
          </a:prstGeom>
          <a:ln w="19050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171906" y="3889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171906" y="441234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71906" y="545831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6867633" y="5535715"/>
            <a:ext cx="756574" cy="12107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7" name="グループ化 53"/>
          <p:cNvGrpSpPr/>
          <p:nvPr/>
        </p:nvGrpSpPr>
        <p:grpSpPr>
          <a:xfrm>
            <a:off x="1641505" y="4015625"/>
            <a:ext cx="5811038" cy="598211"/>
            <a:chOff x="2699792" y="5460322"/>
            <a:chExt cx="2232248" cy="617876"/>
          </a:xfrm>
        </p:grpSpPr>
        <p:grpSp>
          <p:nvGrpSpPr>
            <p:cNvPr id="5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66" name="円弧 6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弧 6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80" name="テキスト ボックス 79"/>
          <p:cNvSpPr txBox="1"/>
          <p:nvPr/>
        </p:nvSpPr>
        <p:spPr>
          <a:xfrm>
            <a:off x="8171906" y="59813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sp>
        <p:nvSpPr>
          <p:cNvPr id="64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2"/>
            <a:ext cx="8433535" cy="186709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  <a:cs typeface="Times New Roman" charset="0"/>
              </a:rPr>
              <a:t>Integer</a:t>
            </a:r>
            <a:r>
              <a:rPr lang="en-US" altLang="ja-JP" dirty="0" smtClean="0">
                <a:latin typeface="+mn-ea"/>
                <a:cs typeface="Times New Roman" charset="0"/>
              </a:rPr>
              <a:t>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≥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+mn-lt"/>
              </a:rPr>
              <a:t>is said to be a </a:t>
            </a:r>
            <a:r>
              <a:rPr lang="en-US" altLang="ja-JP" b="1" i="1" dirty="0" smtClean="0">
                <a:latin typeface="+mn-lt"/>
              </a:rPr>
              <a:t>period</a:t>
            </a:r>
            <a:r>
              <a:rPr lang="en-US" altLang="ja-JP" dirty="0" smtClean="0">
                <a:latin typeface="+mn-lt"/>
              </a:rPr>
              <a:t> of string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if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] =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i+p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] 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(1 ≤ 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≤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|w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|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−p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113409" y="493533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  <p:grpSp>
        <p:nvGrpSpPr>
          <p:cNvPr id="2" name="図形グループ 1"/>
          <p:cNvGrpSpPr/>
          <p:nvPr/>
        </p:nvGrpSpPr>
        <p:grpSpPr>
          <a:xfrm>
            <a:off x="1624007" y="4467130"/>
            <a:ext cx="6363808" cy="598211"/>
            <a:chOff x="1624007" y="4467130"/>
            <a:chExt cx="6363808" cy="598211"/>
          </a:xfrm>
        </p:grpSpPr>
        <p:sp>
          <p:nvSpPr>
            <p:cNvPr id="54" name="円弧 53"/>
            <p:cNvSpPr/>
            <p:nvPr/>
          </p:nvSpPr>
          <p:spPr>
            <a:xfrm rot="5400000">
              <a:off x="3946714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弧 55"/>
            <p:cNvSpPr/>
            <p:nvPr/>
          </p:nvSpPr>
          <p:spPr>
            <a:xfrm rot="5400000" flipV="1">
              <a:off x="3946715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弧 67"/>
            <p:cNvSpPr/>
            <p:nvPr/>
          </p:nvSpPr>
          <p:spPr>
            <a:xfrm rot="5400000" flipV="1">
              <a:off x="7278170" y="4227429"/>
              <a:ext cx="299107" cy="1120182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121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6" grpId="0"/>
      <p:bldP spid="35" grpId="0"/>
      <p:bldP spid="53" grpId="0"/>
      <p:bldP spid="55" grpId="0"/>
      <p:bldP spid="80" grpId="0"/>
      <p:bldP spid="5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818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Thus, we can get the following lemma.</a:t>
            </a:r>
            <a:endParaRPr lang="en-US" altLang="ja-JP" dirty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Reduction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to the path problem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7" name="図形グループ 6"/>
          <p:cNvGrpSpPr/>
          <p:nvPr/>
        </p:nvGrpSpPr>
        <p:grpSpPr>
          <a:xfrm>
            <a:off x="457200" y="2248706"/>
            <a:ext cx="7931224" cy="1862420"/>
            <a:chOff x="457201" y="3247028"/>
            <a:chExt cx="7931224" cy="186242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57201" y="3439760"/>
              <a:ext cx="7931224" cy="16696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1"/>
              <a:endParaRPr lang="en-US" altLang="ja-JP" sz="2000" dirty="0" smtClean="0"/>
            </a:p>
            <a:p>
              <a:r>
                <a:rPr lang="en-US" altLang="ja-JP" sz="2400" dirty="0" smtClean="0">
                  <a:ea typeface="MS PGothic" charset="-128"/>
                  <a:cs typeface="MS PGothic" charset="-128"/>
                </a:rPr>
                <a:t>  Given the repetition graph</a:t>
              </a:r>
              <a:r>
                <a:rPr lang="en-US" altLang="ja-JP" sz="2400" dirty="0">
                  <a:ea typeface="MS PGothic" charset="-128"/>
                  <a:cs typeface="MS PGothic" charset="-128"/>
                </a:rPr>
                <a:t> </a:t>
              </a:r>
              <a:r>
                <a:rPr lang="en-US" altLang="ja-JP" sz="2400" dirty="0" smtClean="0">
                  <a:ea typeface="MS PGothic" charset="-128"/>
                  <a:cs typeface="MS PGothic" charset="-128"/>
                </a:rPr>
                <a:t>of a string of length </a:t>
              </a:r>
              <a:r>
                <a:rPr lang="en-US" altLang="ja-JP" sz="2400" i="1" dirty="0" smtClean="0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altLang="ja-JP" sz="2400" dirty="0" smtClean="0">
                  <a:ea typeface="MS PGothic" charset="-128"/>
                  <a:cs typeface="MS PGothic" charset="-128"/>
                </a:rPr>
                <a:t>, a smallest /</a:t>
              </a:r>
              <a:br>
                <a:rPr lang="en-US" altLang="ja-JP" sz="2400" dirty="0" smtClean="0">
                  <a:ea typeface="MS PGothic" charset="-128"/>
                  <a:cs typeface="MS PGothic" charset="-128"/>
                </a:rPr>
              </a:br>
              <a:r>
                <a:rPr lang="en-US" altLang="ja-JP" sz="2400" dirty="0" smtClean="0">
                  <a:ea typeface="MS PGothic" charset="-128"/>
                  <a:cs typeface="MS PGothic" charset="-128"/>
                </a:rPr>
                <a:t>  largest repetition factorization of the string can be computed</a:t>
              </a:r>
              <a:br>
                <a:rPr lang="en-US" altLang="ja-JP" sz="2400" dirty="0" smtClean="0">
                  <a:ea typeface="MS PGothic" charset="-128"/>
                  <a:cs typeface="MS PGothic" charset="-128"/>
                </a:rPr>
              </a:br>
              <a:r>
                <a:rPr lang="en-US" altLang="ja-JP" sz="2400" dirty="0" smtClean="0">
                  <a:ea typeface="MS PGothic" charset="-128"/>
                  <a:cs typeface="MS PGothic" charset="-128"/>
                </a:rPr>
                <a:t>  in </a:t>
              </a:r>
              <a:r>
                <a:rPr lang="en-US" altLang="ja-JP" sz="2400" i="1" dirty="0" smtClean="0">
                  <a:latin typeface="Times New Roman" charset="0"/>
                  <a:ea typeface="Times New Roman" charset="0"/>
                  <a:cs typeface="Times New Roman" charset="0"/>
                </a:rPr>
                <a:t>O</a:t>
              </a:r>
              <a:r>
                <a:rPr lang="en-US" altLang="ja-JP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altLang="ja-JP" sz="2400" i="1" dirty="0" smtClean="0">
                  <a:latin typeface="Times New Roman" charset="0"/>
                  <a:ea typeface="Times New Roman" charset="0"/>
                  <a:cs typeface="Times New Roman" charset="0"/>
                </a:rPr>
                <a:t>n </a:t>
              </a:r>
              <a:r>
                <a:rPr lang="en-US" altLang="ja-JP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log </a:t>
              </a:r>
              <a:r>
                <a:rPr lang="en-US" altLang="ja-JP" sz="2400" i="1" dirty="0" smtClean="0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altLang="ja-JP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) </a:t>
              </a:r>
              <a:r>
                <a:rPr lang="en-US" altLang="ja-JP" sz="2400" dirty="0" smtClean="0">
                  <a:ea typeface="Times New Roman" charset="0"/>
                  <a:cs typeface="Times New Roman" charset="0"/>
                </a:rPr>
                <a:t>time.</a:t>
              </a:r>
            </a:p>
            <a:p>
              <a:endParaRPr lang="en-US" altLang="ja-JP" sz="105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184983" y="3247028"/>
              <a:ext cx="1769232" cy="46166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400" dirty="0" smtClean="0">
                  <a:ea typeface="Times New Roman" charset="0"/>
                  <a:cs typeface="Times New Roman" charset="0"/>
                </a:rPr>
                <a:t>Lemma 4</a:t>
              </a:r>
              <a:endParaRPr kumimoji="1" lang="ja-JP" altLang="en-US" sz="2400" dirty="0">
                <a:ea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764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Reducing space requirement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8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417316" cy="4007588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n-lt"/>
                <a:cs typeface="Times New Roman"/>
              </a:rPr>
              <a:t>By definition, we can clearly construct the repetition graph in </a:t>
            </a:r>
            <a:r>
              <a:rPr lang="en-US" altLang="ja-JP" i="1" dirty="0" smtClean="0">
                <a:latin typeface="Times New Roman"/>
                <a:cs typeface="Times New Roman"/>
              </a:rPr>
              <a:t>O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</a:rPr>
              <a:t> log </a:t>
            </a:r>
            <a:r>
              <a:rPr lang="en-US" altLang="ja-JP" i="1" dirty="0" smtClean="0">
                <a:latin typeface="Times New Roman"/>
                <a:cs typeface="Times New Roman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dirty="0" smtClean="0">
                <a:latin typeface="+mn-lt"/>
                <a:cs typeface="Times New Roman"/>
              </a:rPr>
              <a:t> time.</a:t>
            </a:r>
          </a:p>
          <a:p>
            <a:pPr marL="0" indent="0">
              <a:buNone/>
            </a:pPr>
            <a:r>
              <a:rPr lang="en-US" altLang="ja-JP" dirty="0">
                <a:cs typeface="Times New Roman" panose="02020603050405020304" pitchFamily="18" charset="0"/>
                <a:sym typeface="Wingdings"/>
              </a:rPr>
              <a:t> 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    </a:t>
            </a:r>
            <a:r>
              <a:rPr lang="en-US" altLang="ja-JP" i="1" dirty="0">
                <a:latin typeface="Times New Roman"/>
                <a:cs typeface="Times New Roman"/>
                <a:sym typeface="Wingdings"/>
              </a:rPr>
              <a:t>O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(</a:t>
            </a:r>
            <a:r>
              <a:rPr lang="en-US" altLang="ja-JP" i="1" dirty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 log </a:t>
            </a:r>
            <a:r>
              <a:rPr lang="en-US" altLang="ja-JP" i="1" dirty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)</a:t>
            </a:r>
            <a:r>
              <a:rPr lang="en-US" altLang="ja-JP" dirty="0">
                <a:cs typeface="Times New Roman" panose="02020603050405020304" pitchFamily="18" charset="0"/>
                <a:sym typeface="Wingdings"/>
              </a:rPr>
              <a:t> time and 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O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(</a:t>
            </a:r>
            <a:r>
              <a:rPr lang="en-US" altLang="ja-JP" i="1" dirty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 log </a:t>
            </a:r>
            <a:r>
              <a:rPr lang="en-US" altLang="ja-JP" i="1" dirty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>
                <a:latin typeface="Times New Roman"/>
                <a:cs typeface="Times New Roman"/>
                <a:sym typeface="Wingdings"/>
              </a:rPr>
              <a:t>)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 </a:t>
            </a:r>
            <a:r>
              <a:rPr lang="en-US" altLang="ja-JP" dirty="0">
                <a:cs typeface="Times New Roman" panose="02020603050405020304" pitchFamily="18" charset="0"/>
                <a:sym typeface="Wingdings"/>
              </a:rPr>
              <a:t>space 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solution</a:t>
            </a:r>
            <a:endParaRPr lang="en-US" altLang="ja-JP" dirty="0">
              <a:cs typeface="Times New Roman"/>
            </a:endParaRPr>
          </a:p>
          <a:p>
            <a:pPr marL="0" indent="0">
              <a:buNone/>
            </a:pPr>
            <a:endParaRPr lang="en-US" altLang="ja-JP" dirty="0" smtClean="0">
              <a:latin typeface="+mn-lt"/>
              <a:cs typeface="Times New Roman"/>
            </a:endParaRPr>
          </a:p>
          <a:p>
            <a:r>
              <a:rPr lang="en-US" altLang="ja-JP" dirty="0" smtClean="0">
                <a:latin typeface="+mn-lt"/>
                <a:cs typeface="Times New Roman"/>
              </a:rPr>
              <a:t>We can simulate our algorithm without constructing the repetition graph explicitly.</a:t>
            </a:r>
          </a:p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  <a:sym typeface="Wingdings"/>
              </a:rPr>
              <a:t>     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 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O</a:t>
            </a:r>
            <a:r>
              <a:rPr lang="en-US" altLang="ja-JP" dirty="0" smtClean="0">
                <a:latin typeface="Times New Roman"/>
                <a:cs typeface="Times New Roman"/>
                <a:sym typeface="Wingdings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  <a:sym typeface="Wingdings"/>
              </a:rPr>
              <a:t> log 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  <a:sym typeface="Wingdings"/>
              </a:rPr>
              <a:t>)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 time and 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O</a:t>
            </a:r>
            <a:r>
              <a:rPr lang="en-US" altLang="ja-JP" dirty="0" smtClean="0">
                <a:latin typeface="Times New Roman"/>
                <a:cs typeface="Times New Roman"/>
                <a:sym typeface="Wingdings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  <a:sym typeface="Wingdings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  <a:sym typeface="Wingdings"/>
              </a:rPr>
              <a:t>)</a:t>
            </a:r>
            <a:r>
              <a:rPr lang="en-US" altLang="ja-JP" dirty="0" smtClean="0">
                <a:cs typeface="Times New Roman" panose="02020603050405020304" pitchFamily="18" charset="0"/>
                <a:sym typeface="Wingdings"/>
              </a:rPr>
              <a:t> space algorithm</a:t>
            </a:r>
            <a:endParaRPr lang="en-US" altLang="ja-JP" dirty="0" smtClean="0"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271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>
            <a:stCxn id="260" idx="4"/>
            <a:endCxn id="184" idx="1"/>
          </p:cNvCxnSpPr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>
            <a:stCxn id="256" idx="4"/>
            <a:endCxn id="172" idx="1"/>
          </p:cNvCxnSpPr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>
            <a:stCxn id="257" idx="4"/>
            <a:endCxn id="183" idx="1"/>
          </p:cNvCxnSpPr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>
            <a:stCxn id="258" idx="0"/>
            <a:endCxn id="187" idx="2"/>
          </p:cNvCxnSpPr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>
            <a:stCxn id="187" idx="4"/>
            <a:endCxn id="264" idx="0"/>
          </p:cNvCxnSpPr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>
            <a:stCxn id="172" idx="0"/>
            <a:endCxn id="260" idx="4"/>
          </p:cNvCxnSpPr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>
            <a:stCxn id="183" idx="0"/>
            <a:endCxn id="261" idx="4"/>
          </p:cNvCxnSpPr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>
            <a:stCxn id="184" idx="0"/>
            <a:endCxn id="262" idx="4"/>
          </p:cNvCxnSpPr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円/楕円 255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57" name="円/楕円 256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8" name="円/楕円 257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9" name="円/楕円 258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0" name="円/楕円 259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1" name="円/楕円 260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2" name="円/楕円 261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3" name="円/楕円 262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4" name="円/楕円 263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5" name="円/楕円 264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6" name="円/楕円 265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円/楕円 266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円/楕円 267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円/楕円 268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72" name="円/楕円 171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3" name="円/楕円 182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4" name="円/楕円 183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7" name="円/楕円 186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27" name="テキスト ボックス 326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28" name="テキスト ボックス 327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29" name="テキスト ボックス 328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0" name="テキスト ボックス 329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1" name="テキスト ボックス 330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3" name="テキスト ボックス 332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>
            <a:stCxn id="172" idx="6"/>
            <a:endCxn id="183" idx="2"/>
          </p:cNvCxnSpPr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テキスト ボックス 337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0" name="テキスト ボックス 339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1" name="テキスト ボックス 34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3" name="テキスト ボックス 34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417316" cy="1014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When the calculation </a:t>
            </a:r>
            <a:r>
              <a:rPr lang="en-US" altLang="ja-JP" dirty="0" smtClean="0">
                <a:latin typeface="+mn-lt"/>
              </a:rPr>
              <a:t>up to position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9 </a:t>
            </a:r>
            <a:r>
              <a:rPr lang="en-US" altLang="ja-JP" dirty="0">
                <a:latin typeface="+mn-lt"/>
              </a:rPr>
              <a:t>has been completed, </a:t>
            </a:r>
            <a:r>
              <a:rPr lang="en-US" altLang="ja-JP" dirty="0" smtClean="0">
                <a:latin typeface="+mn-lt"/>
              </a:rPr>
              <a:t/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</a:t>
            </a:r>
            <a:r>
              <a:rPr lang="en-US" altLang="ja-JP" dirty="0">
                <a:latin typeface="+mn-lt"/>
              </a:rPr>
              <a:t>want to find the size of the </a:t>
            </a:r>
            <a:r>
              <a:rPr lang="en-US" altLang="ja-JP" dirty="0" smtClean="0">
                <a:latin typeface="+mn-lt"/>
              </a:rPr>
              <a:t>factorization up to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cxnSp>
        <p:nvCxnSpPr>
          <p:cNvPr id="135" name="直線矢印コネクタ 134"/>
          <p:cNvCxnSpPr>
            <a:stCxn id="137" idx="0"/>
          </p:cNvCxnSpPr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>
            <a:endCxn id="137" idx="1"/>
          </p:cNvCxnSpPr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円/楕円 136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0729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</a:t>
            </a:r>
            <a:r>
              <a:rPr lang="en-US" altLang="ja-JP" dirty="0">
                <a:latin typeface="+mj-lt"/>
              </a:rPr>
              <a:t>G</a:t>
            </a:r>
            <a:r>
              <a:rPr lang="en-US" altLang="ja-JP" dirty="0" smtClean="0">
                <a:latin typeface="+mj-lt"/>
              </a:rPr>
              <a:t>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355" y="1307895"/>
            <a:ext cx="8417316" cy="1014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We have runs </a:t>
            </a:r>
            <a:r>
              <a:rPr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dirty="0" smtClean="0">
                <a:latin typeface="+mn-lt"/>
                <a:cs typeface="Times New Roman"/>
              </a:rPr>
              <a:t> </a:t>
            </a:r>
            <a:r>
              <a:rPr lang="en-US" altLang="ja-JP" dirty="0">
                <a:latin typeface="+mn-lt"/>
                <a:cs typeface="Times New Roman"/>
              </a:rPr>
              <a:t>and </a:t>
            </a:r>
            <a:r>
              <a:rPr lang="en-US" altLang="ja-JP" i="1" dirty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5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+mn-lt"/>
                <a:cs typeface="Times New Roman"/>
              </a:rPr>
              <a:t>that contains squares that end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  <a:cs typeface="Times New Roman"/>
              </a:rPr>
              <a:t>, starting at positions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  <a:cs typeface="Times New Roman"/>
              </a:rPr>
              <a:t> and </a:t>
            </a:r>
            <a:r>
              <a:rPr lang="en-US" altLang="ja-JP" dirty="0" smtClean="0">
                <a:latin typeface="Times New Roman"/>
                <a:cs typeface="Times New Roman"/>
              </a:rPr>
              <a:t>6</a:t>
            </a:r>
            <a:r>
              <a:rPr lang="en-US" altLang="ja-JP" dirty="0" smtClean="0">
                <a:latin typeface="+mn-lt"/>
                <a:cs typeface="Times New Roman"/>
              </a:rPr>
              <a:t>, respectively.</a:t>
            </a:r>
            <a:endParaRPr lang="ja-JP" altLang="en-US" dirty="0"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093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44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1" name="コンテンツ プレースホルダー 1"/>
          <p:cNvSpPr txBox="1">
            <a:spLocks/>
          </p:cNvSpPr>
          <p:nvPr/>
        </p:nvSpPr>
        <p:spPr>
          <a:xfrm>
            <a:off x="457200" y="1307901"/>
            <a:ext cx="8417316" cy="1014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We also know from</a:t>
            </a:r>
            <a:r>
              <a:rPr lang="en-US" altLang="ja-JP" dirty="0" smtClean="0">
                <a:cs typeface="Times New Roman"/>
              </a:rPr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r>
              <a:rPr lang="en-US" altLang="ja-JP" dirty="0" smtClean="0">
                <a:cs typeface="Times New Roman"/>
              </a:rPr>
              <a:t> ,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+mn-lt"/>
                <a:cs typeface="Times New Roman"/>
              </a:rPr>
              <a:t>that </a:t>
            </a:r>
            <a:r>
              <a:rPr lang="en-US" altLang="ja-JP" dirty="0">
                <a:latin typeface="+mn-lt"/>
                <a:cs typeface="Times New Roman"/>
              </a:rPr>
              <a:t>there is a </a:t>
            </a:r>
            <a:r>
              <a:rPr lang="en-US" altLang="ja-JP" dirty="0" smtClean="0">
                <a:latin typeface="+mn-lt"/>
                <a:cs typeface="Times New Roman"/>
              </a:rPr>
              <a:t>previous black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9</a:t>
            </a:r>
            <a:r>
              <a:rPr lang="en-US" altLang="ja-JP" dirty="0" smtClean="0">
                <a:latin typeface="+mn-lt"/>
                <a:cs typeface="Times New Roman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34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533344" y="60682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3" name="コンテンツ プレースホルダー 1"/>
          <p:cNvSpPr txBox="1">
            <a:spLocks/>
          </p:cNvSpPr>
          <p:nvPr/>
        </p:nvSpPr>
        <p:spPr>
          <a:xfrm>
            <a:off x="457200" y="1260861"/>
            <a:ext cx="8417316" cy="1014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The maximum path weight of the new black node for </a:t>
            </a:r>
            <a:r>
              <a:rPr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r>
              <a:rPr lang="en-US" altLang="ja-JP" dirty="0" smtClean="0">
                <a:latin typeface="+mn-lt"/>
                <a:cs typeface="Times New Roman"/>
              </a:rPr>
              <a:t> is the maximum of path weights between the previous black node for </a:t>
            </a:r>
            <a:r>
              <a:rPr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r>
              <a:rPr lang="en-US" altLang="ja-JP" dirty="0" smtClean="0">
                <a:latin typeface="+mn-lt"/>
                <a:cs typeface="Times New Roman"/>
              </a:rPr>
              <a:t>, and the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6</a:t>
            </a:r>
            <a:r>
              <a:rPr lang="en-US" altLang="ja-JP" dirty="0" smtClean="0">
                <a:latin typeface="+mn-lt"/>
                <a:cs typeface="Times New Roman"/>
              </a:rPr>
              <a:t> plus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+mn-lt"/>
                <a:cs typeface="Times New Roman"/>
              </a:rPr>
              <a:t>.</a:t>
            </a:r>
            <a:endParaRPr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135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46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533344" y="60682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3" name="コンテンツ プレースホルダー 1"/>
          <p:cNvSpPr txBox="1">
            <a:spLocks/>
          </p:cNvSpPr>
          <p:nvPr/>
        </p:nvSpPr>
        <p:spPr>
          <a:xfrm>
            <a:off x="457200" y="1260861"/>
            <a:ext cx="8417316" cy="1014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The idea is that we do not need the value of the black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9</a:t>
            </a:r>
            <a:r>
              <a:rPr lang="en-US" altLang="ja-JP" dirty="0" smtClean="0">
                <a:latin typeface="+mn-lt"/>
                <a:cs typeface="Times New Roman"/>
              </a:rPr>
              <a:t> after computing the adjacent black node.</a:t>
            </a:r>
            <a:endParaRPr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角丸四角形吹き出し 139"/>
          <p:cNvSpPr/>
          <p:nvPr/>
        </p:nvSpPr>
        <p:spPr>
          <a:xfrm>
            <a:off x="2192959" y="5625184"/>
            <a:ext cx="3139084" cy="547763"/>
          </a:xfrm>
          <a:prstGeom prst="wedgeRoundRectCallout">
            <a:avLst>
              <a:gd name="adj1" fmla="val 73881"/>
              <a:gd name="adj2" fmla="val 59097"/>
              <a:gd name="adj3" fmla="val 16667"/>
            </a:avLst>
          </a:prstGeom>
          <a:solidFill>
            <a:srgbClr val="FFFFFF"/>
          </a:solidFill>
          <a:ln w="28575" cmpd="sng">
            <a:solidFill>
              <a:srgbClr val="FFA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smtClean="0">
                <a:solidFill>
                  <a:srgbClr val="000000"/>
                </a:solidFill>
              </a:rPr>
              <a:t>Not needed anymore</a:t>
            </a:r>
            <a:endParaRPr lang="ja-JP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1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47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Graph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533344" y="60682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6535786" y="41698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84" name="コンテンツ プレースホルダー 1"/>
          <p:cNvSpPr txBox="1">
            <a:spLocks/>
          </p:cNvSpPr>
          <p:nvPr/>
        </p:nvSpPr>
        <p:spPr>
          <a:xfrm>
            <a:off x="457200" y="1307901"/>
            <a:ext cx="8417316" cy="1014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Similarly, the </a:t>
            </a:r>
            <a:r>
              <a:rPr lang="en-US" altLang="ja-JP" dirty="0">
                <a:latin typeface="+mn-lt"/>
                <a:cs typeface="Times New Roman"/>
              </a:rPr>
              <a:t>maximum path weight of the new black node for </a:t>
            </a:r>
            <a:r>
              <a:rPr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dirty="0" smtClean="0">
                <a:latin typeface="+mn-lt"/>
                <a:cs typeface="Times New Roman"/>
              </a:rPr>
              <a:t> </a:t>
            </a:r>
            <a:r>
              <a:rPr lang="en-US" altLang="ja-JP" dirty="0">
                <a:latin typeface="+mn-lt"/>
                <a:cs typeface="Times New Roman"/>
              </a:rPr>
              <a:t>is the </a:t>
            </a:r>
            <a:r>
              <a:rPr lang="en-US" altLang="ja-JP" dirty="0" smtClean="0">
                <a:latin typeface="+mn-lt"/>
                <a:cs typeface="Times New Roman"/>
              </a:rPr>
              <a:t>path weight of the </a:t>
            </a:r>
            <a:r>
              <a:rPr lang="en-US" altLang="ja-JP" dirty="0">
                <a:latin typeface="+mn-lt"/>
                <a:cs typeface="Times New Roman"/>
              </a:rPr>
              <a:t>white node </a:t>
            </a:r>
            <a:r>
              <a:rPr lang="en-US" altLang="ja-JP" dirty="0" smtClean="0">
                <a:latin typeface="+mn-lt"/>
                <a:cs typeface="Times New Roman"/>
              </a:rPr>
              <a:t>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  <a:cs typeface="Times New Roman"/>
              </a:rPr>
              <a:t> plus </a:t>
            </a:r>
            <a:r>
              <a:rPr lang="en-US" altLang="ja-JP" dirty="0">
                <a:latin typeface="Times New Roman"/>
                <a:cs typeface="Times New Roman"/>
              </a:rPr>
              <a:t>1</a:t>
            </a:r>
            <a:r>
              <a:rPr lang="en-US" altLang="ja-JP" dirty="0">
                <a:latin typeface="+mn-lt"/>
                <a:cs typeface="Times New Roman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818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48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</a:t>
            </a:r>
            <a:r>
              <a:rPr lang="en-US" altLang="ja-JP" dirty="0">
                <a:latin typeface="+mj-lt"/>
              </a:rPr>
              <a:t>G</a:t>
            </a:r>
            <a:r>
              <a:rPr lang="en-US" altLang="ja-JP" dirty="0" smtClean="0">
                <a:latin typeface="+mj-lt"/>
              </a:rPr>
              <a:t>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695919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2774645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353925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389007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146895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602221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3745104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462859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462859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462859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367004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4763196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4915003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462859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462859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462859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462859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462859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269084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462859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462859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423725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239960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2731486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25716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372730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58051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14689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30958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39584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266345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273965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423725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518811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159244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11453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016291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2151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611388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11727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11727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11546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1154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0712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069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59643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561532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0757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533344" y="60682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6535786" y="41698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84" name="コンテンツ プレースホルダー 1"/>
          <p:cNvSpPr txBox="1">
            <a:spLocks/>
          </p:cNvSpPr>
          <p:nvPr/>
        </p:nvSpPr>
        <p:spPr>
          <a:xfrm>
            <a:off x="457200" y="1307901"/>
            <a:ext cx="8417316" cy="1014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Then we can compute the value of the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  <a:cs typeface="Times New Roman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6546574" y="51231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8775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49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>
                <a:latin typeface="+mj-lt"/>
              </a:rPr>
              <a:t>Solution without </a:t>
            </a:r>
            <a:r>
              <a:rPr lang="en-US" altLang="ja-JP" dirty="0" smtClean="0">
                <a:latin typeface="+mj-lt"/>
              </a:rPr>
              <a:t>Repetition </a:t>
            </a:r>
            <a:r>
              <a:rPr lang="en-US" altLang="ja-JP" dirty="0">
                <a:latin typeface="+mj-lt"/>
              </a:rPr>
              <a:t>G</a:t>
            </a:r>
            <a:r>
              <a:rPr lang="en-US" altLang="ja-JP" dirty="0" smtClean="0">
                <a:latin typeface="+mj-lt"/>
              </a:rPr>
              <a:t>raph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73" name="図形グループ 172"/>
          <p:cNvGrpSpPr/>
          <p:nvPr/>
        </p:nvGrpSpPr>
        <p:grpSpPr>
          <a:xfrm>
            <a:off x="169954" y="2997335"/>
            <a:ext cx="930307" cy="3258430"/>
            <a:chOff x="7897267" y="2816442"/>
            <a:chExt cx="930307" cy="3258430"/>
          </a:xfrm>
        </p:grpSpPr>
        <p:grpSp>
          <p:nvGrpSpPr>
            <p:cNvPr id="174" name="図形グループ 173"/>
            <p:cNvGrpSpPr/>
            <p:nvPr/>
          </p:nvGrpSpPr>
          <p:grpSpPr>
            <a:xfrm>
              <a:off x="7897267" y="3187569"/>
              <a:ext cx="930307" cy="2887303"/>
              <a:chOff x="7986719" y="2899179"/>
              <a:chExt cx="930307" cy="2887303"/>
            </a:xfrm>
          </p:grpSpPr>
          <p:cxnSp>
            <p:nvCxnSpPr>
              <p:cNvPr id="176" name="直線矢印コネクタ 175"/>
              <p:cNvCxnSpPr/>
              <p:nvPr/>
            </p:nvCxnSpPr>
            <p:spPr>
              <a:xfrm flipV="1">
                <a:off x="8159919" y="3398413"/>
                <a:ext cx="616684" cy="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矢印コネクタ 176"/>
              <p:cNvCxnSpPr/>
              <p:nvPr/>
            </p:nvCxnSpPr>
            <p:spPr>
              <a:xfrm flipV="1">
                <a:off x="8159919" y="4395101"/>
                <a:ext cx="616684" cy="2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矢印コネクタ 177"/>
              <p:cNvCxnSpPr/>
              <p:nvPr/>
            </p:nvCxnSpPr>
            <p:spPr>
              <a:xfrm flipV="1">
                <a:off x="8159919" y="5391790"/>
                <a:ext cx="616684" cy="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テキスト ボックス 178"/>
              <p:cNvSpPr txBox="1"/>
              <p:nvPr/>
            </p:nvSpPr>
            <p:spPr>
              <a:xfrm>
                <a:off x="8127666" y="3018792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kumimoji="1" lang="en-US" altLang="ja-JP" b="0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8149473" y="4019689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1" name="テキスト ボックス 180"/>
              <p:cNvSpPr txBox="1"/>
              <p:nvPr/>
            </p:nvSpPr>
            <p:spPr>
              <a:xfrm>
                <a:off x="8145437" y="4948648"/>
                <a:ext cx="5913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mtClean="0">
                    <a:latin typeface="Times New Roman" charset="0"/>
                    <a:ea typeface="Times New Roman" charset="0"/>
                    <a:cs typeface="Times New Roman" charset="0"/>
                  </a:rPr>
                  <a:t>0</a:t>
                </a:r>
                <a:endParaRPr kumimoji="1" lang="ja-JP" alt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82" name="正方形/長方形 181"/>
              <p:cNvSpPr/>
              <p:nvPr/>
            </p:nvSpPr>
            <p:spPr>
              <a:xfrm>
                <a:off x="7986719" y="2899179"/>
                <a:ext cx="930307" cy="288730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7897267" y="2816442"/>
              <a:ext cx="930307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charset="0"/>
                  <a:ea typeface="Times New Roman" charset="0"/>
                  <a:cs typeface="Times New Roman" charset="0"/>
                </a:rPr>
                <a:t>weight</a:t>
              </a:r>
              <a:endParaRPr kumimoji="1" lang="ja-JP" altLang="en-US" i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47" name="直線コネクタ 146"/>
          <p:cNvCxnSpPr/>
          <p:nvPr/>
        </p:nvCxnSpPr>
        <p:spPr>
          <a:xfrm>
            <a:off x="1644157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2147905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652386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6183753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>
            <a:off x="6688234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192715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7697196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156867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3661348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165829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670310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174791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679272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8201678" y="3076061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グループ化 106"/>
          <p:cNvGrpSpPr/>
          <p:nvPr/>
        </p:nvGrpSpPr>
        <p:grpSpPr>
          <a:xfrm>
            <a:off x="1638010" y="3655341"/>
            <a:ext cx="3032299" cy="296749"/>
            <a:chOff x="1979712" y="5157192"/>
            <a:chExt cx="2160240" cy="504056"/>
          </a:xfrm>
          <a:noFill/>
        </p:grpSpPr>
        <p:grpSp>
          <p:nvGrpSpPr>
            <p:cNvPr id="162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3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165" name="円弧 1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4" name="円弧 163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14"/>
          <p:cNvGrpSpPr/>
          <p:nvPr/>
        </p:nvGrpSpPr>
        <p:grpSpPr>
          <a:xfrm>
            <a:off x="4175024" y="3690423"/>
            <a:ext cx="3002498" cy="296748"/>
            <a:chOff x="3779912" y="5157192"/>
            <a:chExt cx="2160240" cy="504056"/>
          </a:xfrm>
          <a:noFill/>
        </p:grpSpPr>
        <p:grpSp>
          <p:nvGrpSpPr>
            <p:cNvPr id="170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93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7" name="円弧 1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8" name="円弧 1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94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95" name="円弧 19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96" name="円弧 19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91" name="円弧 19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2" name="円弧 19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9" name="グループ化 131"/>
          <p:cNvGrpSpPr/>
          <p:nvPr/>
        </p:nvGrpSpPr>
        <p:grpSpPr>
          <a:xfrm>
            <a:off x="3662626" y="3448311"/>
            <a:ext cx="1007683" cy="288196"/>
            <a:chOff x="4499992" y="5157192"/>
            <a:chExt cx="1440160" cy="492440"/>
          </a:xfrm>
          <a:noFill/>
        </p:grpSpPr>
        <p:grpSp>
          <p:nvGrpSpPr>
            <p:cNvPr id="200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03" name="円弧 20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01" name="円弧 20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2" name="円弧 20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5" name="グループ化 191"/>
          <p:cNvGrpSpPr/>
          <p:nvPr/>
        </p:nvGrpSpPr>
        <p:grpSpPr>
          <a:xfrm>
            <a:off x="2659950" y="3903637"/>
            <a:ext cx="3019322" cy="350210"/>
            <a:chOff x="2699792" y="5460322"/>
            <a:chExt cx="2232248" cy="617876"/>
          </a:xfrm>
          <a:noFill/>
        </p:grpSpPr>
        <p:grpSp>
          <p:nvGrpSpPr>
            <p:cNvPr id="206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0" name="円弧 2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円弧 2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7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08" name="円弧 2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12" name="グループ化 198"/>
          <p:cNvGrpSpPr/>
          <p:nvPr/>
        </p:nvGrpSpPr>
        <p:grpSpPr>
          <a:xfrm>
            <a:off x="1638011" y="4046520"/>
            <a:ext cx="5054828" cy="406752"/>
            <a:chOff x="2699792" y="5460322"/>
            <a:chExt cx="2232248" cy="617876"/>
          </a:xfrm>
          <a:noFill/>
        </p:grpSpPr>
        <p:grpSp>
          <p:nvGrpSpPr>
            <p:cNvPr id="213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7" name="円弧 2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4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215" name="円弧 2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219" name="直線矢印コネクタ 218"/>
          <p:cNvCxnSpPr/>
          <p:nvPr/>
        </p:nvCxnSpPr>
        <p:spPr>
          <a:xfrm>
            <a:off x="3660825" y="5764275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>
            <a:off x="1644157" y="5764275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>
            <a:off x="2148324" y="5764275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 flipV="1">
            <a:off x="1644157" y="4668420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矢印コネクタ 222"/>
          <p:cNvCxnSpPr/>
          <p:nvPr/>
        </p:nvCxnSpPr>
        <p:spPr>
          <a:xfrm flipV="1">
            <a:off x="2652491" y="5064612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矢印コネクタ 244"/>
          <p:cNvCxnSpPr/>
          <p:nvPr/>
        </p:nvCxnSpPr>
        <p:spPr>
          <a:xfrm flipH="1">
            <a:off x="5677493" y="5216419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/>
          <p:nvPr/>
        </p:nvCxnSpPr>
        <p:spPr>
          <a:xfrm flipH="1" flipV="1">
            <a:off x="3660825" y="5764275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164620" y="5764275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矢印コネクタ 248"/>
          <p:cNvCxnSpPr/>
          <p:nvPr/>
        </p:nvCxnSpPr>
        <p:spPr>
          <a:xfrm flipH="1" flipV="1">
            <a:off x="4669159" y="5764275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矢印コネクタ 249"/>
          <p:cNvCxnSpPr/>
          <p:nvPr/>
        </p:nvCxnSpPr>
        <p:spPr>
          <a:xfrm flipH="1" flipV="1">
            <a:off x="6181660" y="5764275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 flipV="1">
            <a:off x="6685827" y="5764275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>
            <a:off x="6335560" y="6570500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矢印コネクタ 277"/>
          <p:cNvCxnSpPr/>
          <p:nvPr/>
        </p:nvCxnSpPr>
        <p:spPr>
          <a:xfrm>
            <a:off x="4164992" y="5764275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矢印コネクタ 278"/>
          <p:cNvCxnSpPr/>
          <p:nvPr/>
        </p:nvCxnSpPr>
        <p:spPr>
          <a:xfrm>
            <a:off x="4669159" y="5764275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正方形/長方形 280"/>
          <p:cNvSpPr/>
          <p:nvPr/>
        </p:nvSpPr>
        <p:spPr>
          <a:xfrm>
            <a:off x="1498648" y="2725141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2" name="グループ化 114"/>
          <p:cNvGrpSpPr/>
          <p:nvPr/>
        </p:nvGrpSpPr>
        <p:grpSpPr>
          <a:xfrm>
            <a:off x="6688234" y="3541376"/>
            <a:ext cx="1511772" cy="250958"/>
            <a:chOff x="3779912" y="5157192"/>
            <a:chExt cx="2160240" cy="504056"/>
          </a:xfrm>
          <a:noFill/>
        </p:grpSpPr>
        <p:grpSp>
          <p:nvGrpSpPr>
            <p:cNvPr id="283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86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90" name="円弧 289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1" name="円弧 290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87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88" name="円弧 2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89" name="円弧 2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>
                      <a:alpha val="30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84" name="円弧 283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5" name="円弧 284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04" name="テキスト ボックス 303"/>
          <p:cNvSpPr txBox="1"/>
          <p:nvPr/>
        </p:nvSpPr>
        <p:spPr>
          <a:xfrm>
            <a:off x="1691471" y="3032902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1687240" y="355858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1762789" y="4028717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3369483" y="3881928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3324637" y="344831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325133" y="361100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7836047" y="3697262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334" name="直線矢印コネクタ 333"/>
          <p:cNvCxnSpPr/>
          <p:nvPr/>
        </p:nvCxnSpPr>
        <p:spPr>
          <a:xfrm>
            <a:off x="3814433" y="6567761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星 5 347"/>
          <p:cNvSpPr/>
          <p:nvPr/>
        </p:nvSpPr>
        <p:spPr>
          <a:xfrm>
            <a:off x="6405703" y="2575381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0" name="直線矢印コネクタ 349"/>
          <p:cNvCxnSpPr/>
          <p:nvPr/>
        </p:nvCxnSpPr>
        <p:spPr>
          <a:xfrm>
            <a:off x="5324491" y="2725141"/>
            <a:ext cx="1055424" cy="0"/>
          </a:xfrm>
          <a:prstGeom prst="straightConnector1">
            <a:avLst/>
          </a:prstGeom>
          <a:ln w="38100" cmpd="sng">
            <a:solidFill>
              <a:srgbClr val="FFA9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直線矢印コネクタ 185"/>
          <p:cNvCxnSpPr/>
          <p:nvPr/>
        </p:nvCxnSpPr>
        <p:spPr>
          <a:xfrm flipH="1">
            <a:off x="6685827" y="4820227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円/楕円 188"/>
          <p:cNvSpPr/>
          <p:nvPr/>
        </p:nvSpPr>
        <p:spPr>
          <a:xfrm>
            <a:off x="1492350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24" name="円/楕円 223"/>
          <p:cNvSpPr/>
          <p:nvPr/>
        </p:nvSpPr>
        <p:spPr>
          <a:xfrm>
            <a:off x="1996517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5" name="円/楕円 224"/>
          <p:cNvSpPr/>
          <p:nvPr/>
        </p:nvSpPr>
        <p:spPr>
          <a:xfrm>
            <a:off x="2500684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6" name="円/楕円 225"/>
          <p:cNvSpPr/>
          <p:nvPr/>
        </p:nvSpPr>
        <p:spPr>
          <a:xfrm>
            <a:off x="3004851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7" name="円/楕円 226"/>
          <p:cNvSpPr/>
          <p:nvPr/>
        </p:nvSpPr>
        <p:spPr>
          <a:xfrm>
            <a:off x="3509018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8" name="円/楕円 227"/>
          <p:cNvSpPr/>
          <p:nvPr/>
        </p:nvSpPr>
        <p:spPr>
          <a:xfrm>
            <a:off x="4013185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9" name="円/楕円 228"/>
          <p:cNvSpPr/>
          <p:nvPr/>
        </p:nvSpPr>
        <p:spPr>
          <a:xfrm>
            <a:off x="4517352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0" name="円/楕円 229"/>
          <p:cNvSpPr/>
          <p:nvPr/>
        </p:nvSpPr>
        <p:spPr>
          <a:xfrm>
            <a:off x="5021519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1" name="円/楕円 230"/>
          <p:cNvSpPr/>
          <p:nvPr/>
        </p:nvSpPr>
        <p:spPr>
          <a:xfrm>
            <a:off x="5525686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6029853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3" name="円/楕円 232"/>
          <p:cNvSpPr/>
          <p:nvPr/>
        </p:nvSpPr>
        <p:spPr>
          <a:xfrm>
            <a:off x="6534020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円/楕円 233"/>
          <p:cNvSpPr/>
          <p:nvPr/>
        </p:nvSpPr>
        <p:spPr>
          <a:xfrm>
            <a:off x="7542354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円/楕円 234"/>
          <p:cNvSpPr/>
          <p:nvPr/>
        </p:nvSpPr>
        <p:spPr>
          <a:xfrm>
            <a:off x="7038187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円/楕円 235"/>
          <p:cNvSpPr/>
          <p:nvPr/>
        </p:nvSpPr>
        <p:spPr>
          <a:xfrm>
            <a:off x="8046515" y="5460660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円/楕円 236"/>
          <p:cNvSpPr/>
          <p:nvPr/>
        </p:nvSpPr>
        <p:spPr>
          <a:xfrm>
            <a:off x="3510819" y="6415953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円/楕円 237"/>
          <p:cNvSpPr/>
          <p:nvPr/>
        </p:nvSpPr>
        <p:spPr>
          <a:xfrm>
            <a:off x="4012813" y="6415953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円/楕円 238"/>
          <p:cNvSpPr/>
          <p:nvPr/>
        </p:nvSpPr>
        <p:spPr>
          <a:xfrm>
            <a:off x="4518503" y="6317707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円/楕円 239"/>
          <p:cNvSpPr/>
          <p:nvPr/>
        </p:nvSpPr>
        <p:spPr>
          <a:xfrm>
            <a:off x="6536427" y="4516612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円/楕円 240"/>
          <p:cNvSpPr/>
          <p:nvPr/>
        </p:nvSpPr>
        <p:spPr>
          <a:xfrm>
            <a:off x="5527465" y="4912804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6031946" y="6418692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6534020" y="6418692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1494724" y="541688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1999641" y="541688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2504558" y="541688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3009475" y="541688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3514392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017731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4521070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024409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98" name="テキスト ボックス 297"/>
          <p:cNvSpPr txBox="1"/>
          <p:nvPr/>
        </p:nvSpPr>
        <p:spPr>
          <a:xfrm>
            <a:off x="5527748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031083" y="54168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3513083" y="63726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4015112" y="6371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4522035" y="62657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5527452" y="4862948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6037444" y="63771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533344" y="63696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6535786" y="44712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6546574" y="54245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85" name="コンテンツ プレースホルダー 1"/>
          <p:cNvSpPr txBox="1">
            <a:spLocks/>
          </p:cNvSpPr>
          <p:nvPr/>
        </p:nvSpPr>
        <p:spPr>
          <a:xfrm>
            <a:off x="457200" y="1245181"/>
            <a:ext cx="8417316" cy="1752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+mn-lt"/>
                <a:cs typeface="Times New Roman"/>
              </a:rPr>
              <a:t>Since we only need to remember all white nodes and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+mn-lt"/>
                <a:cs typeface="Times New Roman"/>
              </a:rPr>
              <a:t> black node per run, and since edges can be computed on the fly from the information of runs, it </a:t>
            </a:r>
            <a:r>
              <a:rPr lang="en-US" altLang="ja-JP" dirty="0">
                <a:latin typeface="+mn-lt"/>
                <a:cs typeface="Times New Roman"/>
              </a:rPr>
              <a:t>is possible to determine the size of the </a:t>
            </a:r>
            <a:r>
              <a:rPr lang="en-US" altLang="ja-JP" dirty="0" smtClean="0">
                <a:latin typeface="+mn-lt"/>
                <a:cs typeface="Times New Roman"/>
              </a:rPr>
              <a:t>factorization </a:t>
            </a:r>
            <a:r>
              <a:rPr lang="en-US" altLang="ja-JP" dirty="0">
                <a:latin typeface="+mn-lt"/>
                <a:cs typeface="Times New Roman"/>
              </a:rPr>
              <a:t>in </a:t>
            </a:r>
            <a:r>
              <a:rPr lang="en-US" altLang="ja-JP" dirty="0" smtClean="0">
                <a:latin typeface="+mn-lt"/>
                <a:cs typeface="Times New Roman"/>
              </a:rPr>
              <a:t>linear space.</a:t>
            </a:r>
            <a:endParaRPr lang="ja-JP" altLang="en-US" dirty="0">
              <a:latin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4404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+mj-lt"/>
              </a:rPr>
              <a:t>Repetitive structures 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98301" y="3302823"/>
            <a:ext cx="610127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</a:t>
            </a:r>
            <a:r>
              <a:rPr lang="en-US" altLang="ja-JP" sz="3200" dirty="0">
                <a:latin typeface="Courier"/>
                <a:cs typeface="Courier"/>
              </a:rPr>
              <a:t>a a b a a b </a:t>
            </a:r>
            <a:r>
              <a:rPr lang="en-US" altLang="ja-JP" sz="3200" dirty="0" smtClean="0">
                <a:latin typeface="Courier"/>
                <a:cs typeface="Courier"/>
              </a:rPr>
              <a:t>a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1635310" y="3594075"/>
            <a:ext cx="5795011" cy="628828"/>
            <a:chOff x="981733" y="3626327"/>
            <a:chExt cx="5706767" cy="628828"/>
          </a:xfrm>
        </p:grpSpPr>
        <p:grpSp>
          <p:nvGrpSpPr>
            <p:cNvPr id="6" name="グループ化 53"/>
            <p:cNvGrpSpPr/>
            <p:nvPr/>
          </p:nvGrpSpPr>
          <p:grpSpPr>
            <a:xfrm>
              <a:off x="981733" y="3656944"/>
              <a:ext cx="2853383" cy="598211"/>
              <a:chOff x="2695009" y="5460322"/>
              <a:chExt cx="2237031" cy="617876"/>
            </a:xfrm>
          </p:grpSpPr>
          <p:grpSp>
            <p:nvGrpSpPr>
              <p:cNvPr id="7" name="グループ化 54"/>
              <p:cNvGrpSpPr/>
              <p:nvPr/>
            </p:nvGrpSpPr>
            <p:grpSpPr>
              <a:xfrm>
                <a:off x="2695009" y="5460322"/>
                <a:ext cx="1120126" cy="617876"/>
                <a:chOff x="3051530" y="4941168"/>
                <a:chExt cx="1944216" cy="1080120"/>
              </a:xfrm>
            </p:grpSpPr>
            <p:sp>
              <p:nvSpPr>
                <p:cNvPr id="11" name="円弧 10"/>
                <p:cNvSpPr/>
                <p:nvPr/>
              </p:nvSpPr>
              <p:spPr>
                <a:xfrm rot="5400000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円弧 11"/>
                <p:cNvSpPr/>
                <p:nvPr/>
              </p:nvSpPr>
              <p:spPr>
                <a:xfrm rot="5400000" flipV="1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9" name="円弧 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円弧 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0" name="グループ化 53"/>
            <p:cNvGrpSpPr/>
            <p:nvPr/>
          </p:nvGrpSpPr>
          <p:grpSpPr>
            <a:xfrm>
              <a:off x="3835117" y="3626327"/>
              <a:ext cx="2853383" cy="598211"/>
              <a:chOff x="2699792" y="5460322"/>
              <a:chExt cx="2237031" cy="617876"/>
            </a:xfrm>
          </p:grpSpPr>
          <p:grpSp>
            <p:nvGrpSpPr>
              <p:cNvPr id="21" name="グループ化 54"/>
              <p:cNvGrpSpPr/>
              <p:nvPr/>
            </p:nvGrpSpPr>
            <p:grpSpPr>
              <a:xfrm>
                <a:off x="2699792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25" name="円弧 2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円弧 2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55"/>
              <p:cNvGrpSpPr/>
              <p:nvPr/>
            </p:nvGrpSpPr>
            <p:grpSpPr>
              <a:xfrm>
                <a:off x="3816697" y="5460322"/>
                <a:ext cx="1120126" cy="617876"/>
                <a:chOff x="3068134" y="4941168"/>
                <a:chExt cx="1944216" cy="1080120"/>
              </a:xfrm>
            </p:grpSpPr>
            <p:sp>
              <p:nvSpPr>
                <p:cNvPr id="23" name="円弧 22"/>
                <p:cNvSpPr/>
                <p:nvPr/>
              </p:nvSpPr>
              <p:spPr>
                <a:xfrm rot="5400000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円弧 23"/>
                <p:cNvSpPr/>
                <p:nvPr/>
              </p:nvSpPr>
              <p:spPr>
                <a:xfrm rot="5400000" flipV="1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27" name="グループ化 53"/>
          <p:cNvGrpSpPr/>
          <p:nvPr/>
        </p:nvGrpSpPr>
        <p:grpSpPr>
          <a:xfrm>
            <a:off x="1572753" y="5783114"/>
            <a:ext cx="7820305" cy="598212"/>
            <a:chOff x="2699792" y="5460321"/>
            <a:chExt cx="2236984" cy="617877"/>
          </a:xfrm>
        </p:grpSpPr>
        <p:grpSp>
          <p:nvGrpSpPr>
            <p:cNvPr id="2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32" name="円弧 3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円弧 3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円弧 30"/>
            <p:cNvSpPr/>
            <p:nvPr/>
          </p:nvSpPr>
          <p:spPr>
            <a:xfrm rot="5400000" flipV="1">
              <a:off x="4067775" y="5209196"/>
              <a:ext cx="617876" cy="1120126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1578949" y="5131295"/>
            <a:ext cx="584517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c d a b c d a b c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62" name="図形グループ 61"/>
          <p:cNvGrpSpPr/>
          <p:nvPr/>
        </p:nvGrpSpPr>
        <p:grpSpPr>
          <a:xfrm>
            <a:off x="1572753" y="5401657"/>
            <a:ext cx="5879789" cy="628832"/>
            <a:chOff x="983325" y="3626327"/>
            <a:chExt cx="4280539" cy="628832"/>
          </a:xfrm>
        </p:grpSpPr>
        <p:grpSp>
          <p:nvGrpSpPr>
            <p:cNvPr id="63" name="グループ化 53"/>
            <p:cNvGrpSpPr/>
            <p:nvPr/>
          </p:nvGrpSpPr>
          <p:grpSpPr>
            <a:xfrm>
              <a:off x="983325" y="3656945"/>
              <a:ext cx="2851791" cy="598214"/>
              <a:chOff x="2696257" y="5460322"/>
              <a:chExt cx="2235783" cy="617879"/>
            </a:xfrm>
          </p:grpSpPr>
          <p:grpSp>
            <p:nvGrpSpPr>
              <p:cNvPr id="71" name="グループ化 54"/>
              <p:cNvGrpSpPr/>
              <p:nvPr/>
            </p:nvGrpSpPr>
            <p:grpSpPr>
              <a:xfrm>
                <a:off x="2696257" y="5460324"/>
                <a:ext cx="1120126" cy="617877"/>
                <a:chOff x="3053695" y="4941168"/>
                <a:chExt cx="1944216" cy="1080121"/>
              </a:xfrm>
            </p:grpSpPr>
            <p:sp>
              <p:nvSpPr>
                <p:cNvPr id="75" name="円弧 74"/>
                <p:cNvSpPr/>
                <p:nvPr/>
              </p:nvSpPr>
              <p:spPr>
                <a:xfrm rot="5400000">
                  <a:off x="3485743" y="4509120"/>
                  <a:ext cx="1080119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/>
                <p:cNvSpPr/>
                <p:nvPr/>
              </p:nvSpPr>
              <p:spPr>
                <a:xfrm rot="5400000" flipV="1">
                  <a:off x="3485743" y="4509121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73" name="円弧 7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5" name="グループ化 54"/>
            <p:cNvGrpSpPr/>
            <p:nvPr/>
          </p:nvGrpSpPr>
          <p:grpSpPr>
            <a:xfrm>
              <a:off x="3835118" y="3626327"/>
              <a:ext cx="1428746" cy="598211"/>
              <a:chOff x="3059832" y="4941168"/>
              <a:chExt cx="1944216" cy="1080120"/>
            </a:xfrm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" name="角丸四角形吹き出し 13"/>
          <p:cNvSpPr/>
          <p:nvPr/>
        </p:nvSpPr>
        <p:spPr>
          <a:xfrm>
            <a:off x="125694" y="3302823"/>
            <a:ext cx="1173647" cy="572281"/>
          </a:xfrm>
          <a:prstGeom prst="wedgeRoundRectCallout">
            <a:avLst>
              <a:gd name="adj1" fmla="val 78919"/>
              <a:gd name="adj2" fmla="val 14459"/>
              <a:gd name="adj3" fmla="val 16667"/>
            </a:avLst>
          </a:prstGeom>
          <a:noFill/>
          <a:ln w="28575" cmpd="sng">
            <a:solidFill>
              <a:srgbClr val="FF7E7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rgbClr val="000000"/>
                </a:solidFill>
              </a:rPr>
              <a:t>square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7624207" y="3383198"/>
            <a:ext cx="0" cy="3363255"/>
          </a:xfrm>
          <a:prstGeom prst="line">
            <a:avLst/>
          </a:prstGeom>
          <a:ln w="19050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6867633" y="5535715"/>
            <a:ext cx="756574" cy="12107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7" name="グループ化 53"/>
          <p:cNvGrpSpPr/>
          <p:nvPr/>
        </p:nvGrpSpPr>
        <p:grpSpPr>
          <a:xfrm>
            <a:off x="1641505" y="4015625"/>
            <a:ext cx="5811038" cy="598211"/>
            <a:chOff x="2699792" y="5460322"/>
            <a:chExt cx="2232248" cy="617876"/>
          </a:xfrm>
        </p:grpSpPr>
        <p:grpSp>
          <p:nvGrpSpPr>
            <p:cNvPr id="5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66" name="円弧 6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弧 6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60" name="円弧 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弧 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2"/>
            <a:ext cx="8433535" cy="186709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  <a:cs typeface="Times New Roman" charset="0"/>
              </a:rPr>
              <a:t>Integer</a:t>
            </a:r>
            <a:r>
              <a:rPr lang="en-US" altLang="ja-JP" dirty="0" smtClean="0">
                <a:latin typeface="+mn-ea"/>
                <a:cs typeface="Times New Roman" charset="0"/>
              </a:rPr>
              <a:t>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≥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+mn-lt"/>
              </a:rPr>
              <a:t>is said to be a </a:t>
            </a:r>
            <a:r>
              <a:rPr lang="en-US" altLang="ja-JP" b="1" i="1" dirty="0" smtClean="0">
                <a:latin typeface="+mn-lt"/>
              </a:rPr>
              <a:t>period</a:t>
            </a:r>
            <a:r>
              <a:rPr lang="en-US" altLang="ja-JP" dirty="0" smtClean="0">
                <a:latin typeface="+mn-lt"/>
              </a:rPr>
              <a:t> of string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if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] =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i+p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] 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(1 ≤ 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≤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|w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|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−p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  <a:p>
            <a:pPr>
              <a:buFont typeface="Wingdings" charset="2"/>
              <a:buChar char="Ø"/>
            </a:pPr>
            <a:r>
              <a:rPr lang="en-US" altLang="ja-JP" i="1" dirty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is a </a:t>
            </a:r>
            <a:r>
              <a:rPr lang="en-US" altLang="ja-JP" b="1" i="1" dirty="0" smtClean="0">
                <a:latin typeface="+mn-lt"/>
                <a:ea typeface="Times New Roman" charset="0"/>
                <a:cs typeface="Times New Roman" charset="0"/>
              </a:rPr>
              <a:t>square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if 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|/2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is a period of 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.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1603223" y="2195733"/>
            <a:ext cx="912131" cy="343571"/>
          </a:xfrm>
          <a:prstGeom prst="rect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859621" y="3335588"/>
            <a:ext cx="92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period</a:t>
            </a:r>
            <a:endParaRPr kumimoji="1" lang="ja-JP" altLang="en-US" sz="2000" i="1" dirty="0">
              <a:latin typeface="Times New Roman"/>
              <a:cs typeface="Times New Roman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171906" y="3889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171906" y="441234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171906" y="545831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171906" y="59813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113409" y="493533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  <p:grpSp>
        <p:nvGrpSpPr>
          <p:cNvPr id="81" name="図形グループ 80"/>
          <p:cNvGrpSpPr/>
          <p:nvPr/>
        </p:nvGrpSpPr>
        <p:grpSpPr>
          <a:xfrm>
            <a:off x="1624007" y="4467130"/>
            <a:ext cx="6363808" cy="598211"/>
            <a:chOff x="1624007" y="4467130"/>
            <a:chExt cx="6363808" cy="598211"/>
          </a:xfrm>
        </p:grpSpPr>
        <p:sp>
          <p:nvSpPr>
            <p:cNvPr id="84" name="円弧 83"/>
            <p:cNvSpPr/>
            <p:nvPr/>
          </p:nvSpPr>
          <p:spPr>
            <a:xfrm rot="5400000">
              <a:off x="3946714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弧 84"/>
            <p:cNvSpPr/>
            <p:nvPr/>
          </p:nvSpPr>
          <p:spPr>
            <a:xfrm rot="5400000" flipV="1">
              <a:off x="3946715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弧 85"/>
            <p:cNvSpPr/>
            <p:nvPr/>
          </p:nvSpPr>
          <p:spPr>
            <a:xfrm rot="5400000" flipV="1">
              <a:off x="7278170" y="4227429"/>
              <a:ext cx="299107" cy="1120182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916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Our </a:t>
            </a:r>
            <a:r>
              <a:rPr lang="en-US" altLang="ja-JP" dirty="0" smtClean="0">
                <a:latin typeface="+mj-lt"/>
              </a:rPr>
              <a:t>main</a:t>
            </a:r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r</a:t>
            </a:r>
            <a:r>
              <a:rPr kumimoji="1" lang="en-US" altLang="ja-JP" dirty="0" smtClean="0">
                <a:latin typeface="+mj-lt"/>
              </a:rPr>
              <a:t>esult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1653258"/>
            <a:ext cx="8367279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endParaRPr lang="en-US" altLang="ja-JP" sz="2000" dirty="0"/>
          </a:p>
          <a:p>
            <a:r>
              <a:rPr lang="ja-JP" altLang="ja-JP" sz="2400" dirty="0"/>
              <a:t>　</a:t>
            </a:r>
            <a:r>
              <a:rPr lang="en-US" altLang="ja-JP" sz="2400" dirty="0"/>
              <a:t>We </a:t>
            </a:r>
            <a:r>
              <a:rPr lang="en-US" altLang="ja-JP" sz="2400" dirty="0" smtClean="0"/>
              <a:t>can </a:t>
            </a:r>
            <a:r>
              <a:rPr lang="en-US" altLang="ja-JP" sz="2400" dirty="0"/>
              <a:t>compute a smallest/largest repetition </a:t>
            </a:r>
            <a:r>
              <a:rPr lang="en-US" altLang="ja-JP" sz="2400" dirty="0" smtClean="0"/>
              <a:t>factorization</a:t>
            </a:r>
            <a:br>
              <a:rPr lang="en-US" altLang="ja-JP" sz="2400" dirty="0" smtClean="0"/>
            </a:br>
            <a:r>
              <a:rPr lang="en-US" altLang="ja-JP" sz="2400" dirty="0" smtClean="0"/>
              <a:t>   of </a:t>
            </a:r>
            <a:r>
              <a:rPr lang="en-US" altLang="ja-JP" sz="2400" dirty="0"/>
              <a:t>a given string </a:t>
            </a:r>
            <a:r>
              <a:rPr lang="en-US" altLang="ja-JP" sz="2400" i="1" dirty="0">
                <a:latin typeface="Times New Roman"/>
                <a:cs typeface="Times New Roman"/>
              </a:rPr>
              <a:t>w</a:t>
            </a:r>
            <a:r>
              <a:rPr lang="en-US" altLang="ja-JP" sz="2400" dirty="0"/>
              <a:t> in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n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log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altLang="ja-JP" sz="2400" dirty="0">
                <a:ea typeface="MS PGothic" charset="-128"/>
                <a:cs typeface="MS PGothic" charset="-128"/>
              </a:rPr>
              <a:t>time and </a:t>
            </a:r>
            <a:r>
              <a:rPr lang="en-US" altLang="ja-JP" sz="2400" dirty="0" smtClean="0">
                <a:ea typeface="MS PGothic" charset="-128"/>
                <a:cs typeface="MS PGothic" charset="-128"/>
              </a:rPr>
              <a:t>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altLang="ja-JP" sz="2400" dirty="0" smtClean="0">
                <a:ea typeface="MS PGothic" charset="-128"/>
                <a:cs typeface="MS PGothic" charset="-128"/>
              </a:rPr>
              <a:t>space</a:t>
            </a:r>
            <a:r>
              <a:rPr lang="en-US" altLang="ja-JP" sz="2400" dirty="0">
                <a:ea typeface="MS PGothic" charset="-128"/>
                <a:cs typeface="MS PGothic" charset="-128"/>
              </a:rPr>
              <a:t>.</a:t>
            </a:r>
          </a:p>
          <a:p>
            <a:endParaRPr lang="en-US" altLang="ja-JP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4983" y="1460526"/>
            <a:ext cx="176923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ea typeface="Times New Roman" charset="0"/>
                <a:cs typeface="Times New Roman" charset="0"/>
              </a:rPr>
              <a:t>Theorem </a:t>
            </a:r>
            <a:endParaRPr kumimoji="1" lang="ja-JP" altLang="en-US" sz="2400" dirty="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3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Compute all runs in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w, 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and sort them by the beginning positions.</a:t>
            </a:r>
            <a:endParaRPr lang="en-US" altLang="ja-JP" dirty="0" smtClean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j-lt"/>
              </a:rPr>
              <a:t>A complete example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223" name="直線コネクタ 222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コネクタ 223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コネクタ 225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線コネクタ 227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コネクタ 229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コネクタ 230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コネクタ 232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7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238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43" name="円弧 24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円弧 24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9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41" name="円弧 24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円弧 24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0" name="円弧 239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5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246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249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53" name="円弧 25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24" name="円弧 32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250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251" name="円弧 25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52" name="円弧 25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247" name="円弧 24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8" name="円弧 24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25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26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29" name="円弧 3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27" name="円弧 32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8" name="円弧 32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31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32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6" name="円弧 33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7" name="円弧 33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3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4" name="円弧 3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5" name="円弧 3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8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39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3" name="円弧 34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4" name="円弧 34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0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1" name="円弧 34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" name="円弧 34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67" name="正方形/長方形 366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68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69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72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76" name="円弧 37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77" name="円弧 37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73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74" name="円弧 37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75" name="円弧 37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70" name="円弧 36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1" name="円弧 37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78" name="テキスト ボックス 377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79" name="テキスト ボックス 378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80" name="テキスト ボックス 379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81" name="テキスト ボックス 380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82" name="テキスト ボックス 381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83" name="テキスト ボックス 382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84" name="テキスト ボックス 383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9835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229600" cy="887286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Consider </a:t>
            </a:r>
            <a:r>
              <a:rPr lang="en-US" altLang="ja-JP" i="1" dirty="0" smtClean="0">
                <a:latin typeface="Times New Roman"/>
                <a:cs typeface="Times New Roman"/>
              </a:rPr>
              <a:t>n</a:t>
            </a:r>
            <a:r>
              <a:rPr lang="en-US" altLang="ja-JP" dirty="0" smtClean="0">
                <a:latin typeface="Times New Roman"/>
                <a:cs typeface="Times New Roman"/>
              </a:rPr>
              <a:t>+1</a:t>
            </a:r>
            <a:r>
              <a:rPr lang="en-US" altLang="ja-JP" dirty="0" smtClean="0">
                <a:latin typeface="+mn-lt"/>
              </a:rPr>
              <a:t> white nodes for each position.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301" name="直線コネクタ 30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線コネクタ 30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コネクタ 30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線コネクタ 30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直線コネクタ 30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直線コネクタ 30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直線コネクタ 30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線コネクタ 30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直線コネクタ 30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コネクタ 309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直線コネクタ 310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直線コネクタ 311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コネクタ 312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直線コネクタ 313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正方形/長方形 374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86" name="テキスト ボックス 385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96" name="円/楕円 395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97" name="円/楕円 396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8" name="円/楕円 397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9" name="円/楕円 398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0" name="円/楕円 399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1" name="円/楕円 400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2" name="円/楕円 401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3" name="円/楕円 402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4" name="円/楕円 403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5" name="円/楕円 404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6" name="円/楕円 405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7" name="円/楕円 406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8" name="円/楕円 407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9" name="円/楕円 408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38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39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44" name="円弧 44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5" name="円弧 44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0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42" name="円弧 44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3" name="円弧 44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41" name="円弧 440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6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4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5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54" name="円弧 45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55" name="円弧 45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5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52" name="円弧 45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53" name="円弧 45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48" name="円弧 44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9" name="円弧 44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56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57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60" name="円弧 45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61" name="円弧 46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58" name="円弧 45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59" name="円弧 45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62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463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67" name="円弧 4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8" name="円弧 4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64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65" name="円弧 4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6" name="円弧 4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69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470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74" name="円弧 47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5" name="円弧 47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71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72" name="円弧 4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3" name="円弧 4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76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47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8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4" name="円弧 48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5" name="円弧 48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8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2" name="円弧 48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3" name="円弧 48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78" name="円弧 47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79" name="円弧 47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86" name="テキスト ボックス 485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89" name="テキスト ボックス 488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90" name="テキスト ボックス 489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91" name="テキスト ボックス 490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3453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88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For each position, if there is a square that ends at the position, then we compute the values of black node and white node.</a:t>
            </a:r>
            <a:endParaRPr lang="en-US" altLang="ja-JP" dirty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53</a:t>
            </a:fld>
            <a:endParaRPr kumimoji="1" lang="ja-JP" altLang="en-US"/>
          </a:p>
        </p:txBody>
      </p:sp>
      <p:cxnSp>
        <p:nvCxnSpPr>
          <p:cNvPr id="345" name="直線コネクタ 344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線コネクタ 355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コネクタ 356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直線コネクタ 357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正方形/長方形 358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0" name="テキスト ボックス 359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4" name="円/楕円 363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5" name="円/楕円 364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6" name="円/楕円 365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7" name="円/楕円 366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8" name="円/楕円 367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9" name="円/楕円 368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0" name="円/楕円 369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1" name="円/楕円 370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円/楕円 371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円/楕円 372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4" name="円/楕円 373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37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81" name="円弧 38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2" name="円弧 38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9" name="円弧 37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0" name="円弧 37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8" name="円弧 37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8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8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91" name="円弧 39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2" name="円弧 39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8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89" name="円弧 38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0" name="円弧 38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85" name="円弧 38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86" name="円弧 38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9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9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97" name="円弧 3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98" name="円弧 39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95" name="円弧 39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96" name="円弧 39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9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40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04" name="円弧 40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5" name="円弧 40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02" name="円弧 40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3" name="円弧 40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0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40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11" name="円弧 41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" name="円弧 41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09" name="円弧 40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" name="円弧 40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1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41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1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21" name="円弧 42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22" name="円弧 42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1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19" name="円弧 41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20" name="円弧 41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15" name="円弧 41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6" name="円弧 41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23" name="テキスト ボックス 42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24" name="テキスト ボックス 42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25" name="テキスト ボックス 42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26" name="テキスト ボックス 42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27" name="テキスト ボックス 42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28" name="テキスト ボックス 42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90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05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881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Calibri"/>
                <a:cs typeface="Calibri"/>
              </a:rPr>
              <a:t>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ja-JP" altLang="en-US" dirty="0" smtClean="0">
                <a:latin typeface="Calibri"/>
                <a:cs typeface="Calibri"/>
              </a:rPr>
              <a:t>：</a:t>
            </a:r>
            <a:r>
              <a:rPr lang="en-US" altLang="ja-JP" dirty="0">
                <a:latin typeface="Calibri"/>
                <a:cs typeface="Calibri"/>
              </a:rPr>
              <a:t>Since we have no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Calibri"/>
                <a:cs typeface="Calibri"/>
              </a:rPr>
              <a:t>,</a:t>
            </a:r>
            <a:r>
              <a:rPr lang="en-US" altLang="ja-JP" dirty="0">
                <a:latin typeface="Calibri"/>
                <a:cs typeface="Calibri"/>
              </a:rPr>
              <a:t/>
            </a:r>
            <a:br>
              <a:rPr lang="en-US" altLang="ja-JP" dirty="0">
                <a:latin typeface="Calibri"/>
                <a:cs typeface="Calibri"/>
              </a:rPr>
            </a:br>
            <a:r>
              <a:rPr lang="en-US" altLang="ja-JP" dirty="0">
                <a:latin typeface="Calibri"/>
                <a:cs typeface="Calibri"/>
              </a:rPr>
              <a:t>we do not add any node and edge. </a:t>
            </a:r>
            <a:endParaRPr lang="en-US" altLang="ja-JP" dirty="0" smtClean="0">
              <a:latin typeface="Calibri"/>
              <a:cs typeface="Calibri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54</a:t>
            </a:fld>
            <a:endParaRPr kumimoji="1" lang="ja-JP" altLang="en-US"/>
          </a:p>
        </p:txBody>
      </p:sp>
      <p:cxnSp>
        <p:nvCxnSpPr>
          <p:cNvPr id="107" name="直線コネクタ 106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正方形/長方形 231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251" name="星 5 250"/>
          <p:cNvSpPr/>
          <p:nvPr/>
        </p:nvSpPr>
        <p:spPr>
          <a:xfrm>
            <a:off x="90500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54" name="円/楕円 253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5" name="円/楕円 254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6" name="円/楕円 255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7" name="円/楕円 256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8" name="円/楕円 257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9" name="円/楕円 258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0" name="円/楕円 259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1" name="円/楕円 260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2" name="円/楕円 261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3" name="円/楕円 262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4" name="円/楕円 263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円/楕円 264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円/楕円 265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テキスト ボックス 276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grpSp>
        <p:nvGrpSpPr>
          <p:cNvPr id="29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29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1" name="円弧 3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" name="円弧 3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99" name="円弧 2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円弧 2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8" name="円弧 29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0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0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1" name="円弧 31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2" name="円弧 31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0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09" name="円弧 3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0" name="円弧 3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05" name="円弧 30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6" name="円弧 30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1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1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17" name="円弧 3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18" name="円弧 3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15" name="円弧 31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6" name="円弧 31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1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2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4" name="円弧 3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" name="円弧 3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2" name="円弧 32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" name="円弧 32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2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2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1" name="円弧 33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円弧 33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9" name="円弧 3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3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3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41" name="円弧 34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2" name="円弧 34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3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39" name="円弧 33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0" name="円弧 33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35" name="円弧 33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6" name="円弧 33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43" name="テキスト ボックス 34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92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601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881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Since there is no black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,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dirty="0" smtClean="0">
                <a:latin typeface="+mn-lt"/>
              </a:rPr>
              <a:t>the value of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 is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55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j-lt"/>
              </a:rPr>
              <a:t>A complete example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07" name="直線コネクタ 106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正方形/長方形 231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251" name="星 5 250"/>
          <p:cNvSpPr/>
          <p:nvPr/>
        </p:nvSpPr>
        <p:spPr>
          <a:xfrm>
            <a:off x="90500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54" name="円/楕円 253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5" name="円/楕円 254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6" name="円/楕円 255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7" name="円/楕円 256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8" name="円/楕円 257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9" name="円/楕円 258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0" name="円/楕円 259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1" name="円/楕円 260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2" name="円/楕円 261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3" name="円/楕円 262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4" name="円/楕円 263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円/楕円 264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円/楕円 265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テキスト ボックス 276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grpSp>
        <p:nvGrpSpPr>
          <p:cNvPr id="29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29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01" name="円弧 3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" name="円弧 3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299" name="円弧 2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円弧 2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8" name="円弧 29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0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0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11" name="円弧 31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2" name="円弧 31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0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09" name="円弧 3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10" name="円弧 3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05" name="円弧 30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6" name="円弧 30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1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1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17" name="円弧 3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18" name="円弧 3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15" name="円弧 31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6" name="円弧 31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1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2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4" name="円弧 3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" name="円弧 3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2" name="円弧 32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" name="円弧 32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2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2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31" name="円弧 33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" name="円弧 33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29" name="円弧 3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3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3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3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41" name="円弧 34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2" name="円弧 34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3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39" name="円弧 33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0" name="円弧 33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35" name="円弧 33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6" name="円弧 33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43" name="テキスト ボックス 34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000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27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At position</a:t>
            </a:r>
            <a:r>
              <a:rPr lang="en-US" altLang="ja-JP" dirty="0" smtClean="0">
                <a:latin typeface="Times New Roman"/>
                <a:cs typeface="Times New Roman"/>
              </a:rPr>
              <a:t> 1-3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Similar to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56</a:t>
            </a:fld>
            <a:endParaRPr kumimoji="1" lang="ja-JP" altLang="en-US"/>
          </a:p>
        </p:txBody>
      </p:sp>
      <p:cxnSp>
        <p:nvCxnSpPr>
          <p:cNvPr id="161" name="直線コネクタ 16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正方形/長方形 248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268" name="星 5 267"/>
          <p:cNvSpPr/>
          <p:nvPr/>
        </p:nvSpPr>
        <p:spPr>
          <a:xfrm>
            <a:off x="137867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3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31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19" name="円弧 31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" name="円弧 31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17" name="円弧 3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" name="円弧 3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6" name="円弧 31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1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2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2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29" name="円弧 32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30" name="円弧 32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2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27" name="円弧 32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28" name="円弧 32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23" name="円弧 32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4" name="円弧 32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31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3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35" name="円弧 33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36" name="円弧 33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33" name="円弧 33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4" name="円弧 33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37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3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2" name="円弧 34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" name="円弧 34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0" name="円弧 33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" name="円弧 34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44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4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9" name="円弧 34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" name="円弧 34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47" name="円弧 34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8" name="円弧 34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51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5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5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59" name="円弧 35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0" name="円弧 35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5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57" name="円弧 35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58" name="円弧 35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53" name="円弧 35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4" name="円弧 35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61" name="テキスト ボックス 360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62" name="テキスト ボックス 361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63" name="テキスト ボックス 362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64" name="テキスト ボックス 363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65" name="テキスト ボックス 364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66" name="テキスト ボックス 365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73" name="円/楕円 372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74" name="円/楕円 373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5" name="円/楕円 374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6" name="円/楕円 375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7" name="円/楕円 376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8" name="円/楕円 377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9" name="円/楕円 378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0" name="円/楕円 379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1" name="円/楕円 380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2" name="円/楕円 381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3" name="円/楕円 382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4" name="円/楕円 383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5" name="円/楕円 384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6" name="円/楕円 385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8" name="テキスト ボックス 387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90" name="テキスト ボックス 389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93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666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57</a:t>
            </a:fld>
            <a:endParaRPr kumimoji="1" lang="ja-JP" altLang="en-US"/>
          </a:p>
        </p:txBody>
      </p:sp>
      <p:cxnSp>
        <p:nvCxnSpPr>
          <p:cNvPr id="335" name="直線コネクタ 334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線コネクタ 335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コネクタ 336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コネクタ 337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線コネクタ 338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直線コネクタ 339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正方形/長方形 408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0" name="テキスト ボックス 419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grpSp>
        <p:nvGrpSpPr>
          <p:cNvPr id="472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73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78" name="円弧 4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9" name="円弧 4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74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76" name="円弧 4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7" name="円弧 4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75" name="円弧 474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0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8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8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8" name="円弧 4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9" name="円弧 4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8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6" name="円弧 48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7" name="円弧 48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82" name="円弧 48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3" name="円弧 48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0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9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4" name="円弧 49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95" name="円弧 49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92" name="円弧 49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3" name="円弧 49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497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1" name="円弧 5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2" name="円弧 5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8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99" name="円弧 4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0" name="円弧 4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3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04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8" name="円弧 5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9" name="円弧 5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5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6" name="円弧 50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7" name="円弧 50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0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18" name="円弧 5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19" name="円弧 5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16" name="円弧 5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17" name="円弧 5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12" name="円弧 5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3" name="円弧 5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20" name="テキスト ボックス 519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1" name="テキスト ボックス 520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2" name="テキスト ボックス 521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3" name="テキスト ボックス 522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4" name="テキスト ボックス 523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5" name="テキスト ボックス 524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40" name="円/楕円 539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41" name="円/楕円 540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2" name="円/楕円 541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3" name="円/楕円 542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4" name="円/楕円 543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5" name="円/楕円 544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6" name="円/楕円 545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7" name="円/楕円 546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8" name="円/楕円 547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9" name="円/楕円 548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0" name="円/楕円 549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1" name="円/楕円 550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2" name="円/楕円 551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3" name="円/楕円 552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5" name="テキスト ボックス 554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57" name="テキスト ボックス 556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58" name="テキスト ボックス 557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4" name="星 5 563"/>
          <p:cNvSpPr/>
          <p:nvPr/>
        </p:nvSpPr>
        <p:spPr>
          <a:xfrm>
            <a:off x="1894975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27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Times New Roman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1-3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Similar to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95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7164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58</a:t>
            </a:fld>
            <a:endParaRPr kumimoji="1" lang="ja-JP" altLang="en-US"/>
          </a:p>
        </p:txBody>
      </p:sp>
      <p:cxnSp>
        <p:nvCxnSpPr>
          <p:cNvPr id="335" name="直線コネクタ 334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直線コネクタ 335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コネクタ 336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直線コネクタ 337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線コネクタ 338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直線コネクタ 339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正方形/長方形 408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0" name="テキスト ボックス 419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28" name="星 5 427"/>
          <p:cNvSpPr/>
          <p:nvPr/>
        </p:nvSpPr>
        <p:spPr>
          <a:xfrm>
            <a:off x="2423858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2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73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78" name="円弧 47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9" name="円弧 47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74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76" name="円弧 47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7" name="円弧 47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75" name="円弧 474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0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8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8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8" name="円弧 48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9" name="円弧 48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8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86" name="円弧 48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87" name="円弧 48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82" name="円弧 48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3" name="円弧 48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0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91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4" name="円弧 49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95" name="円弧 49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92" name="円弧 49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3" name="円弧 49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497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1" name="円弧 50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2" name="円弧 50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8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99" name="円弧 4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0" name="円弧 4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3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04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8" name="円弧 5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9" name="円弧 5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5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6" name="円弧 50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7" name="円弧 50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0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11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14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18" name="円弧 5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19" name="円弧 5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15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16" name="円弧 5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17" name="円弧 5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12" name="円弧 511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3" name="円弧 512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20" name="テキスト ボックス 519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1" name="テキスト ボックス 520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2" name="テキスト ボックス 521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3" name="テキスト ボックス 522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4" name="テキスト ボックス 523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5" name="テキスト ボックス 524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6" name="円/楕円 125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7" name="円/楕円 126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8" name="円/楕円 127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9" name="円/楕円 128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0" name="円/楕円 129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1" name="円/楕円 130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2" name="円/楕円 131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4" name="円/楕円 133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5" name="円/楕円 134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円/楕円 135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/楕円 136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9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27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Times New Roman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1-3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Similar to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96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7690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Since 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en-US" altLang="ja-JP" dirty="0" smtClean="0">
                <a:latin typeface="+mn-lt"/>
              </a:rPr>
              <a:t>, we know there is a black node.</a:t>
            </a:r>
            <a:endParaRPr lang="en-US" altLang="ja-JP" dirty="0">
              <a:latin typeface="+mn-lt"/>
            </a:endParaRPr>
          </a:p>
          <a:p>
            <a:pPr marL="0" indent="0">
              <a:buNone/>
            </a:pP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59</a:t>
            </a:fld>
            <a:endParaRPr kumimoji="1" lang="ja-JP" altLang="en-US"/>
          </a:p>
        </p:txBody>
      </p:sp>
      <p:cxnSp>
        <p:nvCxnSpPr>
          <p:cNvPr id="341" name="直線コネクタ 34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正方形/長方形 414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6" name="テキスト ボックス 425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34" name="星 5 433"/>
          <p:cNvSpPr/>
          <p:nvPr/>
        </p:nvSpPr>
        <p:spPr>
          <a:xfrm>
            <a:off x="2926533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8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79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4" name="円弧 48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5" name="円弧 48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0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2" name="円弧 4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3" name="円弧 4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1" name="円弧 480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6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8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9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4" name="円弧 49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5" name="円弧 49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9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2" name="円弧 49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3" name="円弧 49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88" name="円弧 48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9" name="円弧 48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97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00" name="円弧 49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01" name="円弧 50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98" name="円弧 49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9" name="円弧 49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2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03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7" name="円弧 50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8" name="円弧 50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4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5" name="円弧 50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6" name="円弧 50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9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10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4" name="円弧 51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円弧 51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1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6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1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2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4" name="円弧 52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5" name="円弧 52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2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2" name="円弧 5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3" name="円弧 5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18" name="円弧 51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9" name="円弧 51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26" name="テキスト ボックス 525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7" name="テキスト ボックス 526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8" name="テキスト ボックス 527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9" name="テキスト ボックス 528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0" name="テキスト ボックス 529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1" name="テキスト ボックス 530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44" name="直線矢印コネクタ 543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円/楕円 545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47" name="円/楕円 546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8" name="円/楕円 547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9" name="円/楕円 548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0" name="円/楕円 549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1" name="円/楕円 550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2" name="円/楕円 551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3" name="円/楕円 552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4" name="円/楕円 553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5" name="円/楕円 554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6" name="円/楕円 555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円/楕円 556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8" name="円/楕円 557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9" name="円/楕円 558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0" name="円/楕円 559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1" name="テキスト ボックス 56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3" name="テキスト ボックス 562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4" name="テキスト ボックス 563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0" name="テキスト ボックス 569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97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280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図形グループ 65"/>
          <p:cNvGrpSpPr/>
          <p:nvPr/>
        </p:nvGrpSpPr>
        <p:grpSpPr>
          <a:xfrm>
            <a:off x="1624007" y="4467130"/>
            <a:ext cx="6363808" cy="598211"/>
            <a:chOff x="1624007" y="4467130"/>
            <a:chExt cx="6363808" cy="598211"/>
          </a:xfrm>
        </p:grpSpPr>
        <p:sp>
          <p:nvSpPr>
            <p:cNvPr id="67" name="円弧 66"/>
            <p:cNvSpPr/>
            <p:nvPr/>
          </p:nvSpPr>
          <p:spPr>
            <a:xfrm rot="5400000">
              <a:off x="3946714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弧 67"/>
            <p:cNvSpPr/>
            <p:nvPr/>
          </p:nvSpPr>
          <p:spPr>
            <a:xfrm rot="5400000" flipV="1">
              <a:off x="3946715" y="2144423"/>
              <a:ext cx="598211" cy="5243625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弧 76"/>
            <p:cNvSpPr/>
            <p:nvPr/>
          </p:nvSpPr>
          <p:spPr>
            <a:xfrm rot="5400000" flipV="1">
              <a:off x="7278170" y="4227429"/>
              <a:ext cx="299107" cy="1120182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307902"/>
            <a:ext cx="8433535" cy="186709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  <a:cs typeface="Times New Roman" charset="0"/>
              </a:rPr>
              <a:t>Integer</a:t>
            </a:r>
            <a:r>
              <a:rPr lang="en-US" altLang="ja-JP" dirty="0" smtClean="0">
                <a:latin typeface="+mn-ea"/>
                <a:cs typeface="Times New Roman" charset="0"/>
              </a:rPr>
              <a:t> </a:t>
            </a:r>
            <a:r>
              <a:rPr lang="en-US" altLang="ja-JP" i="1" dirty="0" smtClean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≥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+mn-lt"/>
              </a:rPr>
              <a:t>is said to be a </a:t>
            </a:r>
            <a:r>
              <a:rPr lang="en-US" altLang="ja-JP" b="1" i="1" dirty="0" smtClean="0">
                <a:latin typeface="+mn-lt"/>
              </a:rPr>
              <a:t>period</a:t>
            </a:r>
            <a:r>
              <a:rPr lang="en-US" altLang="ja-JP" dirty="0" smtClean="0">
                <a:latin typeface="+mn-lt"/>
              </a:rPr>
              <a:t> of string </a:t>
            </a:r>
            <a:r>
              <a:rPr lang="en-US" altLang="ja-JP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if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] = 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[</a:t>
            </a:r>
            <a:r>
              <a:rPr lang="en-US" altLang="ja-JP" sz="2400" i="1" dirty="0" err="1" smtClean="0">
                <a:latin typeface="Times New Roman" charset="0"/>
                <a:ea typeface="Times New Roman" charset="0"/>
                <a:cs typeface="Times New Roman" charset="0"/>
              </a:rPr>
              <a:t>i+p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] 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(1 ≤ </a:t>
            </a:r>
            <a:r>
              <a:rPr lang="en-US" altLang="ja-JP" sz="2400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>
                <a:latin typeface="Times New Roman" charset="0"/>
                <a:ea typeface="Times New Roman" charset="0"/>
                <a:cs typeface="Times New Roman" charset="0"/>
              </a:rPr>
              <a:t>≤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|w</a:t>
            </a:r>
            <a:r>
              <a:rPr lang="en-US" altLang="ja-JP" sz="2400" i="1" dirty="0">
                <a:latin typeface="Times New Roman" charset="0"/>
                <a:ea typeface="Times New Roman" charset="0"/>
                <a:cs typeface="Times New Roman" charset="0"/>
              </a:rPr>
              <a:t>|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−p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  <a:p>
            <a:pPr>
              <a:buFont typeface="Wingdings" charset="2"/>
              <a:buChar char="Ø"/>
            </a:pPr>
            <a:r>
              <a:rPr lang="en-US" altLang="ja-JP" i="1" dirty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is a </a:t>
            </a:r>
            <a:r>
              <a:rPr lang="en-US" altLang="ja-JP" b="1" i="1" dirty="0" smtClean="0">
                <a:latin typeface="+mn-lt"/>
                <a:ea typeface="Times New Roman" charset="0"/>
                <a:cs typeface="Times New Roman" charset="0"/>
              </a:rPr>
              <a:t>square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if 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|/2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is a period of 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is a </a:t>
            </a:r>
            <a:r>
              <a:rPr lang="en-US" altLang="ja-JP" b="1" i="1" dirty="0" smtClean="0">
                <a:latin typeface="+mn-lt"/>
                <a:ea typeface="Times New Roman" charset="0"/>
                <a:cs typeface="Times New Roman" charset="0"/>
              </a:rPr>
              <a:t>repetition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if the smallest period of 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+mn-lt"/>
                <a:ea typeface="Times New Roman" charset="0"/>
                <a:cs typeface="Times New Roman" charset="0"/>
              </a:rPr>
              <a:t> is at most 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</a:t>
            </a:r>
            <a:r>
              <a:rPr lang="en-US" altLang="ja-JP" i="1" dirty="0" smtClean="0">
                <a:latin typeface="Times New Roman"/>
                <a:ea typeface="Times New Roman" charset="0"/>
                <a:cs typeface="Times New Roman"/>
              </a:rPr>
              <a:t>w</a:t>
            </a:r>
            <a:r>
              <a:rPr lang="en-US" altLang="ja-JP" dirty="0" smtClean="0">
                <a:latin typeface="Times New Roman"/>
                <a:ea typeface="Times New Roman" charset="0"/>
                <a:cs typeface="Times New Roman"/>
              </a:rPr>
              <a:t>|/2.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+mj-lt"/>
              </a:rPr>
              <a:t>Repetitive structures 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98301" y="3302823"/>
            <a:ext cx="610127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</a:t>
            </a:r>
            <a:r>
              <a:rPr lang="en-US" altLang="ja-JP" sz="3200" dirty="0">
                <a:latin typeface="Courier"/>
                <a:cs typeface="Courier"/>
              </a:rPr>
              <a:t>a a b a a b </a:t>
            </a:r>
            <a:r>
              <a:rPr lang="en-US" altLang="ja-JP" sz="3200" dirty="0" smtClean="0">
                <a:latin typeface="Courier"/>
                <a:cs typeface="Courier"/>
              </a:rPr>
              <a:t>a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1635310" y="3594075"/>
            <a:ext cx="5795011" cy="628828"/>
            <a:chOff x="981733" y="3626327"/>
            <a:chExt cx="5706767" cy="628828"/>
          </a:xfrm>
        </p:grpSpPr>
        <p:grpSp>
          <p:nvGrpSpPr>
            <p:cNvPr id="6" name="グループ化 53"/>
            <p:cNvGrpSpPr/>
            <p:nvPr/>
          </p:nvGrpSpPr>
          <p:grpSpPr>
            <a:xfrm>
              <a:off x="981733" y="3656944"/>
              <a:ext cx="2853383" cy="598211"/>
              <a:chOff x="2695009" y="5460322"/>
              <a:chExt cx="2237031" cy="617876"/>
            </a:xfrm>
          </p:grpSpPr>
          <p:grpSp>
            <p:nvGrpSpPr>
              <p:cNvPr id="7" name="グループ化 54"/>
              <p:cNvGrpSpPr/>
              <p:nvPr/>
            </p:nvGrpSpPr>
            <p:grpSpPr>
              <a:xfrm>
                <a:off x="2695009" y="5460322"/>
                <a:ext cx="1120126" cy="617876"/>
                <a:chOff x="3051530" y="4941168"/>
                <a:chExt cx="1944216" cy="1080120"/>
              </a:xfrm>
            </p:grpSpPr>
            <p:sp>
              <p:nvSpPr>
                <p:cNvPr id="11" name="円弧 10"/>
                <p:cNvSpPr/>
                <p:nvPr/>
              </p:nvSpPr>
              <p:spPr>
                <a:xfrm rot="5400000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円弧 11"/>
                <p:cNvSpPr/>
                <p:nvPr/>
              </p:nvSpPr>
              <p:spPr>
                <a:xfrm rot="5400000" flipV="1">
                  <a:off x="3483578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9" name="円弧 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円弧 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0" name="グループ化 53"/>
            <p:cNvGrpSpPr/>
            <p:nvPr/>
          </p:nvGrpSpPr>
          <p:grpSpPr>
            <a:xfrm>
              <a:off x="3835117" y="3626327"/>
              <a:ext cx="2853383" cy="598211"/>
              <a:chOff x="2699792" y="5460322"/>
              <a:chExt cx="2237031" cy="617876"/>
            </a:xfrm>
          </p:grpSpPr>
          <p:grpSp>
            <p:nvGrpSpPr>
              <p:cNvPr id="21" name="グループ化 54"/>
              <p:cNvGrpSpPr/>
              <p:nvPr/>
            </p:nvGrpSpPr>
            <p:grpSpPr>
              <a:xfrm>
                <a:off x="2699792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25" name="円弧 2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円弧 2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55"/>
              <p:cNvGrpSpPr/>
              <p:nvPr/>
            </p:nvGrpSpPr>
            <p:grpSpPr>
              <a:xfrm>
                <a:off x="3816697" y="5460322"/>
                <a:ext cx="1120126" cy="617876"/>
                <a:chOff x="3068134" y="4941168"/>
                <a:chExt cx="1944216" cy="1080120"/>
              </a:xfrm>
            </p:grpSpPr>
            <p:sp>
              <p:nvSpPr>
                <p:cNvPr id="23" name="円弧 22"/>
                <p:cNvSpPr/>
                <p:nvPr/>
              </p:nvSpPr>
              <p:spPr>
                <a:xfrm rot="5400000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円弧 23"/>
                <p:cNvSpPr/>
                <p:nvPr/>
              </p:nvSpPr>
              <p:spPr>
                <a:xfrm rot="5400000" flipV="1">
                  <a:off x="3500182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27" name="グループ化 53"/>
          <p:cNvGrpSpPr/>
          <p:nvPr/>
        </p:nvGrpSpPr>
        <p:grpSpPr>
          <a:xfrm>
            <a:off x="1572753" y="5783114"/>
            <a:ext cx="7820305" cy="598212"/>
            <a:chOff x="2699792" y="5460321"/>
            <a:chExt cx="2236984" cy="617877"/>
          </a:xfrm>
        </p:grpSpPr>
        <p:grpSp>
          <p:nvGrpSpPr>
            <p:cNvPr id="28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32" name="円弧 3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円弧 3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円弧 30"/>
            <p:cNvSpPr/>
            <p:nvPr/>
          </p:nvSpPr>
          <p:spPr>
            <a:xfrm rot="5400000" flipV="1">
              <a:off x="4067775" y="5209196"/>
              <a:ext cx="617876" cy="1120126"/>
            </a:xfrm>
            <a:prstGeom prst="arc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1578949" y="5131295"/>
            <a:ext cx="584517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c d a b c d a b c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62" name="図形グループ 61"/>
          <p:cNvGrpSpPr/>
          <p:nvPr/>
        </p:nvGrpSpPr>
        <p:grpSpPr>
          <a:xfrm>
            <a:off x="1572753" y="5401657"/>
            <a:ext cx="5879789" cy="628832"/>
            <a:chOff x="983325" y="3626327"/>
            <a:chExt cx="4280539" cy="628832"/>
          </a:xfrm>
        </p:grpSpPr>
        <p:grpSp>
          <p:nvGrpSpPr>
            <p:cNvPr id="63" name="グループ化 53"/>
            <p:cNvGrpSpPr/>
            <p:nvPr/>
          </p:nvGrpSpPr>
          <p:grpSpPr>
            <a:xfrm>
              <a:off x="983325" y="3656945"/>
              <a:ext cx="2851791" cy="598214"/>
              <a:chOff x="2696257" y="5460322"/>
              <a:chExt cx="2235783" cy="617879"/>
            </a:xfrm>
          </p:grpSpPr>
          <p:grpSp>
            <p:nvGrpSpPr>
              <p:cNvPr id="71" name="グループ化 54"/>
              <p:cNvGrpSpPr/>
              <p:nvPr/>
            </p:nvGrpSpPr>
            <p:grpSpPr>
              <a:xfrm>
                <a:off x="2696257" y="5460324"/>
                <a:ext cx="1120126" cy="617877"/>
                <a:chOff x="3053695" y="4941168"/>
                <a:chExt cx="1944216" cy="1080121"/>
              </a:xfrm>
            </p:grpSpPr>
            <p:sp>
              <p:nvSpPr>
                <p:cNvPr id="75" name="円弧 74"/>
                <p:cNvSpPr/>
                <p:nvPr/>
              </p:nvSpPr>
              <p:spPr>
                <a:xfrm rot="5400000">
                  <a:off x="3485743" y="4509120"/>
                  <a:ext cx="1080119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/>
                <p:cNvSpPr/>
                <p:nvPr/>
              </p:nvSpPr>
              <p:spPr>
                <a:xfrm rot="5400000" flipV="1">
                  <a:off x="3485743" y="4509121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" name="グループ化 55"/>
              <p:cNvGrpSpPr/>
              <p:nvPr/>
            </p:nvGrpSpPr>
            <p:grpSpPr>
              <a:xfrm>
                <a:off x="3811914" y="5460322"/>
                <a:ext cx="1120126" cy="617876"/>
                <a:chOff x="3059832" y="4941168"/>
                <a:chExt cx="1944216" cy="1080120"/>
              </a:xfrm>
            </p:grpSpPr>
            <p:sp>
              <p:nvSpPr>
                <p:cNvPr id="73" name="円弧 7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ln w="28575">
                  <a:solidFill>
                    <a:srgbClr val="FFA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5" name="グループ化 54"/>
            <p:cNvGrpSpPr/>
            <p:nvPr/>
          </p:nvGrpSpPr>
          <p:grpSpPr>
            <a:xfrm>
              <a:off x="3835118" y="3626327"/>
              <a:ext cx="1428746" cy="598211"/>
              <a:chOff x="3059832" y="4941168"/>
              <a:chExt cx="1944216" cy="1080120"/>
            </a:xfrm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7" name="直線コネクタ 16"/>
          <p:cNvCxnSpPr/>
          <p:nvPr/>
        </p:nvCxnSpPr>
        <p:spPr>
          <a:xfrm>
            <a:off x="7624207" y="3383198"/>
            <a:ext cx="0" cy="3363255"/>
          </a:xfrm>
          <a:prstGeom prst="line">
            <a:avLst/>
          </a:prstGeom>
          <a:ln w="19050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6867633" y="5535715"/>
            <a:ext cx="756574" cy="12107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吹き出し 63"/>
          <p:cNvSpPr/>
          <p:nvPr/>
        </p:nvSpPr>
        <p:spPr>
          <a:xfrm>
            <a:off x="125693" y="4415748"/>
            <a:ext cx="1515811" cy="572281"/>
          </a:xfrm>
          <a:prstGeom prst="wedgeRoundRectCallout">
            <a:avLst>
              <a:gd name="adj1" fmla="val 46980"/>
              <a:gd name="adj2" fmla="val 134599"/>
              <a:gd name="adj3" fmla="val 16667"/>
            </a:avLst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rgbClr val="000000"/>
                </a:solidFill>
              </a:rPr>
              <a:t>repetition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603223" y="2650492"/>
            <a:ext cx="1309617" cy="343571"/>
          </a:xfrm>
          <a:prstGeom prst="rect">
            <a:avLst/>
          </a:prstGeom>
          <a:noFill/>
          <a:ln>
            <a:solidFill>
              <a:srgbClr val="FF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 rot="2215419">
            <a:off x="1071084" y="3661609"/>
            <a:ext cx="315947" cy="952670"/>
          </a:xfrm>
          <a:prstGeom prst="triangle">
            <a:avLst>
              <a:gd name="adj" fmla="val 64308"/>
            </a:avLst>
          </a:prstGeom>
          <a:solidFill>
            <a:srgbClr val="FFFFFF"/>
          </a:solidFill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12517" y="4429628"/>
            <a:ext cx="710133" cy="19877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53"/>
          <p:cNvGrpSpPr/>
          <p:nvPr/>
        </p:nvGrpSpPr>
        <p:grpSpPr>
          <a:xfrm>
            <a:off x="1641505" y="4015625"/>
            <a:ext cx="5811038" cy="598211"/>
            <a:chOff x="2699792" y="5460322"/>
            <a:chExt cx="2232248" cy="617876"/>
          </a:xfrm>
        </p:grpSpPr>
        <p:grpSp>
          <p:nvGrpSpPr>
            <p:cNvPr id="87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91" name="円弧 9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円弧 9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8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89" name="円弧 8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円弧 8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6" name="テキスト ボックス 55"/>
          <p:cNvSpPr txBox="1"/>
          <p:nvPr/>
        </p:nvSpPr>
        <p:spPr>
          <a:xfrm>
            <a:off x="7859621" y="3335588"/>
            <a:ext cx="92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period</a:t>
            </a:r>
            <a:endParaRPr kumimoji="1" lang="ja-JP" altLang="en-US" sz="2000" i="1" dirty="0">
              <a:latin typeface="Times New Roman"/>
              <a:cs typeface="Times New Roman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171906" y="3889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171906" y="441234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71906" y="545831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171906" y="59813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113409" y="493533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313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The value is the weight of the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 plus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60</a:t>
            </a:fld>
            <a:endParaRPr kumimoji="1" lang="ja-JP" altLang="en-US"/>
          </a:p>
        </p:txBody>
      </p:sp>
      <p:cxnSp>
        <p:nvCxnSpPr>
          <p:cNvPr id="341" name="直線コネクタ 34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正方形/長方形 414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6" name="テキスト ボックス 425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34" name="星 5 433"/>
          <p:cNvSpPr/>
          <p:nvPr/>
        </p:nvSpPr>
        <p:spPr>
          <a:xfrm>
            <a:off x="2926533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8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79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4" name="円弧 48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5" name="円弧 48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0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2" name="円弧 4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3" name="円弧 4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1" name="円弧 480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6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8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9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4" name="円弧 49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5" name="円弧 49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9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2" name="円弧 49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3" name="円弧 49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88" name="円弧 48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9" name="円弧 48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97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00" name="円弧 49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01" name="円弧 50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98" name="円弧 49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9" name="円弧 49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2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03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7" name="円弧 50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8" name="円弧 50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4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5" name="円弧 50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6" name="円弧 50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9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10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4" name="円弧 51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円弧 51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1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6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1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2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4" name="円弧 52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5" name="円弧 52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2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2" name="円弧 5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3" name="円弧 5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18" name="円弧 51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9" name="円弧 51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26" name="テキスト ボックス 525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7" name="テキスト ボックス 526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8" name="テキスト ボックス 527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9" name="テキスト ボックス 528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0" name="テキスト ボックス 529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1" name="テキスト ボックス 530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44" name="直線矢印コネクタ 543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円/楕円 545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47" name="円/楕円 546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8" name="円/楕円 547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9" name="円/楕円 548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0" name="円/楕円 549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1" name="円/楕円 550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2" name="円/楕円 551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3" name="円/楕円 552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4" name="円/楕円 553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5" name="円/楕円 554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6" name="円/楕円 555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円/楕円 556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8" name="円/楕円 557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9" name="円/楕円 558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0" name="円/楕円 559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1" name="テキスト ボックス 56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2" name="テキスト ボックス 561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63" name="テキスト ボックス 562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4" name="テキスト ボックス 563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0" name="テキスト ボックス 569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98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089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Then the value of the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en-US" altLang="ja-JP" dirty="0" smtClean="0">
                <a:latin typeface="+mn-lt"/>
              </a:rPr>
              <a:t> is </a:t>
            </a:r>
            <a:r>
              <a:rPr lang="en-US" altLang="ja-JP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61</a:t>
            </a:fld>
            <a:endParaRPr kumimoji="1" lang="ja-JP" altLang="en-US"/>
          </a:p>
        </p:txBody>
      </p:sp>
      <p:cxnSp>
        <p:nvCxnSpPr>
          <p:cNvPr id="341" name="直線コネクタ 34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直線コネクタ 34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直線コネクタ 34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直線コネクタ 34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正方形/長方形 414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6" name="テキスト ボックス 425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34" name="星 5 433"/>
          <p:cNvSpPr/>
          <p:nvPr/>
        </p:nvSpPr>
        <p:spPr>
          <a:xfrm>
            <a:off x="2926533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8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79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4" name="円弧 48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5" name="円弧 48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0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2" name="円弧 4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3" name="円弧 4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1" name="円弧 480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6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8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9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4" name="円弧 49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5" name="円弧 49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9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2" name="円弧 49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93" name="円弧 49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88" name="円弧 48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9" name="円弧 48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96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97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00" name="円弧 49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01" name="円弧 50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98" name="円弧 49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9" name="円弧 49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2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03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7" name="円弧 50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8" name="円弧 50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4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05" name="円弧 50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6" name="円弧 50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9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10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4" name="円弧 51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円弧 51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1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6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17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20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4" name="円弧 52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5" name="円弧 52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21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2" name="円弧 521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23" name="円弧 522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18" name="円弧 517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9" name="円弧 518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26" name="テキスト ボックス 525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7" name="テキスト ボックス 526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8" name="テキスト ボックス 527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29" name="テキスト ボックス 528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0" name="テキスト ボックス 529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1" name="テキスト ボックス 530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44" name="直線矢印コネクタ 543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直線矢印コネクタ 544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円/楕円 545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47" name="円/楕円 546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8" name="円/楕円 547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9" name="円/楕円 548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0" name="円/楕円 549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1" name="円/楕円 550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2" name="円/楕円 551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3" name="円/楕円 552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4" name="円/楕円 553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5" name="円/楕円 554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6" name="円/楕円 555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円/楕円 556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8" name="円/楕円 557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9" name="円/楕円 558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0" name="円/楕円 559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1" name="テキスト ボックス 56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2" name="テキスト ボックス 561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63" name="テキスト ボックス 562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64" name="テキスト ボックス 563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0" name="テキスト ボックス 569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1" name="テキスト ボックス 570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00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324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62</a:t>
            </a:fld>
            <a:endParaRPr kumimoji="1" lang="ja-JP" altLang="en-US"/>
          </a:p>
        </p:txBody>
      </p:sp>
      <p:cxnSp>
        <p:nvCxnSpPr>
          <p:cNvPr id="348" name="直線コネクタ 347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線コネクタ 355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コネクタ 356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直線コネクタ 357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コネクタ 358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線コネクタ 359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線コネクタ 360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正方形/長方形 421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3" name="テキスト ボックス 432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41" name="星 5 440"/>
          <p:cNvSpPr/>
          <p:nvPr/>
        </p:nvSpPr>
        <p:spPr>
          <a:xfrm>
            <a:off x="3441478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8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1" name="円弧 49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2" name="円弧 49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9" name="円弧 48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0" name="円弧 48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8" name="円弧 48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9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9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01" name="円弧 50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2" name="円弧 50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9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9" name="円弧 49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0" name="円弧 49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95" name="円弧 49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6" name="円弧 49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50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07" name="円弧 50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08" name="円弧 50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05" name="円弧 50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06" name="円弧 50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1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4" name="円弧 51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円弧 51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1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21" name="円弧 52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2" name="円弧 52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9" name="円弧 51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円弧 51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2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2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31" name="円弧 53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2" name="円弧 53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2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9" name="円弧 52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0" name="円弧 52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25" name="円弧 52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26" name="円弧 52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33" name="テキスト ボックス 53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4" name="テキスト ボックス 53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5" name="テキスト ボックス 53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6" name="テキスト ボックス 53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7" name="テキスト ボックス 53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8" name="テキスト ボックス 53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55" name="直線矢印コネクタ 554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直線矢印コネクタ 555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7" name="円/楕円 55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58" name="円/楕円 55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9" name="円/楕円 55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0" name="円/楕円 55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1" name="円/楕円 560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2" name="円/楕円 561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3" name="円/楕円 56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4" name="円/楕円 56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5" name="円/楕円 56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6" name="円/楕円 56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7" name="円/楕円 56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8" name="円/楕円 56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9" name="円/楕円 56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0" name="円/楕円 56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1" name="円/楕円 570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72" name="テキスト ボックス 571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3" name="テキスト ボックス 572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74" name="テキスト ボックス 573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5" name="テキスト ボックス 574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576" name="直線矢印コネクタ 575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直線矢印コネクタ 576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直線矢印コネクタ 577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" name="円/楕円 578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80" name="テキスト ボックス 579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81" name="テキスト ボックス 580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2" name="テキスト ボックス 581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3" name="テキスト ボックス 582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0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5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5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07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65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63</a:t>
            </a:fld>
            <a:endParaRPr kumimoji="1" lang="ja-JP" altLang="en-US"/>
          </a:p>
        </p:txBody>
      </p:sp>
      <p:cxnSp>
        <p:nvCxnSpPr>
          <p:cNvPr id="348" name="直線コネクタ 347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コネクタ 349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コネクタ 351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線コネクタ 355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コネクタ 356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直線コネクタ 357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コネクタ 358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線コネクタ 359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線コネクタ 360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正方形/長方形 421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3" name="テキスト ボックス 432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41" name="星 5 440"/>
          <p:cNvSpPr/>
          <p:nvPr/>
        </p:nvSpPr>
        <p:spPr>
          <a:xfrm>
            <a:off x="3441478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8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1" name="円弧 49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2" name="円弧 49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8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89" name="円弧 48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0" name="円弧 48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8" name="円弧 48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9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9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01" name="円弧 50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2" name="円弧 50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9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99" name="円弧 49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0" name="円弧 49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95" name="円弧 49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6" name="円弧 49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50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07" name="円弧 50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08" name="円弧 50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05" name="円弧 50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06" name="円弧 50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1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4" name="円弧 51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円弧 51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1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21" name="円弧 52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2" name="円弧 52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9" name="円弧 51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円弧 51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2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2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31" name="円弧 53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2" name="円弧 53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2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29" name="円弧 52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0" name="円弧 52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25" name="円弧 52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26" name="円弧 52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33" name="テキスト ボックス 53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4" name="テキスト ボックス 53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5" name="テキスト ボックス 53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6" name="テキスト ボックス 53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7" name="テキスト ボックス 53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8" name="テキスト ボックス 53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55" name="直線矢印コネクタ 554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直線矢印コネクタ 555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7" name="円/楕円 55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58" name="円/楕円 55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9" name="円/楕円 55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0" name="円/楕円 55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1" name="円/楕円 560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2" name="円/楕円 561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3" name="円/楕円 56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4" name="円/楕円 56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5" name="円/楕円 56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6" name="円/楕円 56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7" name="円/楕円 56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8" name="円/楕円 56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9" name="円/楕円 56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0" name="円/楕円 56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2" name="テキスト ボックス 571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4" name="テキスト ボックス 573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75" name="テキスト ボックス 574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576" name="直線矢印コネクタ 575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直線矢印コネクタ 576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" name="円/楕円 578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80" name="テキスト ボックス 579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81" name="テキスト ボックス 580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2" name="テキスト ボックス 581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3" name="テキスト ボックス 582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0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5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We do not need the value corresponding to the black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4</a:t>
            </a:r>
            <a:r>
              <a:rPr lang="en-US" altLang="ja-JP" dirty="0" smtClean="0">
                <a:latin typeface="+mn-lt"/>
              </a:rPr>
              <a:t>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05" name="円/楕円 104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108" name="直線矢印コネクタ 107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64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64</a:t>
            </a:fld>
            <a:endParaRPr kumimoji="1" lang="ja-JP" altLang="en-US"/>
          </a:p>
        </p:txBody>
      </p:sp>
      <p:cxnSp>
        <p:nvCxnSpPr>
          <p:cNvPr id="114" name="直線コネクタ 113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正方形/長方形 237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281" name="星 5 280"/>
          <p:cNvSpPr/>
          <p:nvPr/>
        </p:nvSpPr>
        <p:spPr>
          <a:xfrm>
            <a:off x="393730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5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346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51" name="円弧 35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2" name="円弧 35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7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49" name="円弧 34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0" name="円弧 34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8" name="円弧 347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3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5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5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61" name="円弧 36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2" name="円弧 36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5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59" name="円弧 35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0" name="円弧 35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55" name="円弧 35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6" name="円弧 35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63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64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67" name="円弧 3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8" name="円弧 3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65" name="円弧 36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66" name="円弧 36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69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70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74" name="円弧 37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円弧 37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1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72" name="円弧 37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" name="円弧 37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76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77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1" name="円弧 38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2" name="円弧 38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8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79" name="円弧 37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0" name="円弧 37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83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84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87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91" name="円弧 39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2" name="円弧 39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88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89" name="円弧 38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0" name="円弧 38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85" name="円弧 384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86" name="円弧 385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93" name="テキスト ボックス 392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94" name="テキスト ボックス 393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95" name="テキスト ボックス 394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96" name="テキスト ボックス 395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97" name="テキスト ボックス 396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398" name="テキスト ボックス 397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403" name="直線矢印コネクタ 402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矢印コネクタ 403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円/楕円 404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06" name="テキスト ボックス 405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419" name="直線矢印コネクタ 418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直線矢印コネクタ 419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円/楕円 420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22" name="円/楕円 421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3" name="円/楕円 422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4" name="円/楕円 423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5" name="円/楕円 424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6" name="円/楕円 425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7" name="円/楕円 426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8" name="円/楕円 427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9" name="円/楕円 428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0" name="円/楕円 429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1" name="円/楕円 430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2" name="円/楕円 431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3" name="円/楕円 432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4" name="円/楕円 433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5" name="円/楕円 434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6" name="テキスト ボックス 435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37" name="テキスト ボックス 436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38" name="テキスト ボックス 437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39" name="テキスト ボックス 438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440" name="直線矢印コネクタ 439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直線矢印コネクタ 440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直線矢印コネクタ 441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円/楕円 442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4" name="テキスト ボックス 443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45" name="テキスト ボックス 444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46" name="テキスト ボックス 445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47" name="テキスト ボックス 446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48" name="テキスト ボックス 447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1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6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6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12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9532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65</a:t>
            </a:fld>
            <a:endParaRPr kumimoji="1" lang="ja-JP" altLang="en-US"/>
          </a:p>
        </p:txBody>
      </p:sp>
      <p:cxnSp>
        <p:nvCxnSpPr>
          <p:cNvPr id="353" name="直線コネクタ 352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コネクタ 353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線コネクタ 355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コネクタ 356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直線コネクタ 357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コネクタ 358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直線コネクタ 359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線コネクタ 360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直線コネクタ 361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直線コネクタ 362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直線コネクタ 363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直線コネクタ 364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直線コネクタ 365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正方形/長方形 426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8" name="テキスト ボックス 437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446" name="星 5 445"/>
          <p:cNvSpPr/>
          <p:nvPr/>
        </p:nvSpPr>
        <p:spPr>
          <a:xfrm>
            <a:off x="445474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0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91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6" name="円弧 49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7" name="円弧 49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2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94" name="円弧 49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5" name="円弧 49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93" name="円弧 492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8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99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02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06" name="円弧 50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7" name="円弧 50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03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04" name="円弧 50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05" name="円弧 50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00" name="円弧 49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01" name="円弧 50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8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509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512" name="円弧 51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13" name="円弧 51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10" name="円弧 50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1" name="円弧 51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4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515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9" name="円弧 51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円弧 51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6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17" name="円弧 5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8" name="円弧 5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1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522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26" name="円弧 52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7" name="円弧 52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23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524" name="円弧 52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5" name="円弧 52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8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529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532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36" name="円弧 53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7" name="円弧 53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533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534" name="円弧 53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35" name="円弧 53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30" name="円弧 52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31" name="円弧 53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38" name="テキスト ボックス 537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39" name="テキスト ボックス 538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40" name="テキスト ボックス 539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41" name="テキスト ボックス 540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42" name="テキスト ボックス 541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543" name="テキスト ボックス 542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553" name="直線矢印コネクタ 552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直線矢印コネクタ 553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円/楕円 554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56" name="テキスト ボックス 555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569" name="直線矢印コネクタ 568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直線矢印コネクタ 569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円/楕円 570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72" name="円/楕円 571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3" name="円/楕円 572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4" name="円/楕円 573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5" name="円/楕円 574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6" name="円/楕円 575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7" name="円/楕円 576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8" name="円/楕円 577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79" name="円/楕円 578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0" name="円/楕円 579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1" name="円/楕円 580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2" name="円/楕円 581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3" name="円/楕円 582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4" name="円/楕円 583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5" name="円/楕円 584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86" name="テキスト ボックス 585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7" name="テキスト ボックス 586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88" name="テキスト ボックス 587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89" name="テキスト ボックス 588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590" name="直線矢印コネクタ 589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直線矢印コネクタ 590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直線矢印コネクタ 591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" name="円/楕円 592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94" name="テキスト ボックス 593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95" name="テキスト ボックス 594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96" name="テキスト ボックス 595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97" name="テキスト ボックス 596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98" name="テキスト ボックス 597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599" name="テキスト ボックス 598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14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881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+mn-lt"/>
              </a:rPr>
              <a:t>At position </a:t>
            </a:r>
            <a:r>
              <a:rPr lang="en-US" altLang="ja-JP" dirty="0">
                <a:latin typeface="Times New Roman"/>
                <a:cs typeface="Times New Roman"/>
              </a:rPr>
              <a:t>7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Calibri"/>
                <a:cs typeface="Calibri"/>
              </a:rPr>
              <a:t>Since we have no square that ends at position 0,</a:t>
            </a:r>
            <a:br>
              <a:rPr lang="en-US" altLang="ja-JP" dirty="0">
                <a:latin typeface="Calibri"/>
                <a:cs typeface="Calibri"/>
              </a:rPr>
            </a:br>
            <a:r>
              <a:rPr lang="en-US" altLang="ja-JP" dirty="0" smtClean="0">
                <a:latin typeface="+mn-lt"/>
              </a:rPr>
              <a:t>the value of white node at position </a:t>
            </a:r>
            <a:r>
              <a:rPr lang="en-US" altLang="ja-JP" dirty="0" smtClean="0">
                <a:latin typeface="Times New Roman"/>
                <a:cs typeface="Times New Roman"/>
              </a:rPr>
              <a:t>7</a:t>
            </a:r>
            <a:r>
              <a:rPr lang="en-US" altLang="ja-JP" dirty="0" smtClean="0">
                <a:latin typeface="+mn-lt"/>
              </a:rPr>
              <a:t> is </a:t>
            </a:r>
            <a:r>
              <a:rPr lang="en-US" altLang="ja-JP" dirty="0" smtClean="0">
                <a:latin typeface="Times New Roman"/>
                <a:cs typeface="Times New Roman"/>
              </a:rPr>
              <a:t>0</a:t>
            </a:r>
            <a:r>
              <a:rPr lang="en-US" altLang="ja-JP" dirty="0" smtClean="0">
                <a:latin typeface="+mn-lt"/>
              </a:rPr>
              <a:t>.</a:t>
            </a:r>
          </a:p>
        </p:txBody>
      </p:sp>
      <p:sp>
        <p:nvSpPr>
          <p:cNvPr id="112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353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66</a:t>
            </a:fld>
            <a:endParaRPr kumimoji="1" lang="ja-JP" altLang="en-US"/>
          </a:p>
        </p:txBody>
      </p:sp>
      <p:cxnSp>
        <p:nvCxnSpPr>
          <p:cNvPr id="118" name="直線コネクタ 117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正方形/長方形 253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295" name="星 5 294"/>
          <p:cNvSpPr/>
          <p:nvPr/>
        </p:nvSpPr>
        <p:spPr>
          <a:xfrm>
            <a:off x="4932740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3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35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59" name="円弧 35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" name="円弧 35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57" name="円弧 35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8" name="円弧 35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6" name="円弧 35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1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6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6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69" name="円弧 36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70" name="円弧 36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6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67" name="円弧 36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8" name="円弧 36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63" name="円弧 36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64" name="円弧 36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71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7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75" name="円弧 37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6" name="円弧 37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73" name="円弧 37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4" name="円弧 37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77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7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2" name="円弧 3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3" name="円弧 3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0" name="円弧 37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" name="円弧 38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84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8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9" name="円弧 38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0" name="円弧 38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7" name="円弧 38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8" name="円弧 38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1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9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9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99" name="円弧 39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0" name="円弧 39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9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97" name="円弧 39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98" name="円弧 39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93" name="円弧 39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94" name="円弧 39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01" name="テキスト ボックス 400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2" name="テキスト ボックス 401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3" name="テキスト ボックス 402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4" name="テキスト ボックス 403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5" name="テキスト ボックス 404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6" name="テキスト ボックス 405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419" name="直線矢印コネクタ 418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直線矢印コネクタ 419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円/楕円 420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2" name="テキスト ボックス 421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424" name="直線矢印コネクタ 423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直線矢印コネクタ 424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円/楕円 427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9" name="テキスト ボックス 428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435" name="直線矢印コネクタ 434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直線矢印コネクタ 435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円/楕円 43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38" name="円/楕円 43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9" name="円/楕円 43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0" name="円/楕円 43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1" name="円/楕円 440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2" name="円/楕円 441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3" name="円/楕円 44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4" name="円/楕円 44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5" name="円/楕円 44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6" name="円/楕円 44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7" name="円/楕円 44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8" name="円/楕円 44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円/楕円 44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0" name="円/楕円 44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1" name="円/楕円 450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52" name="テキスト ボックス 451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53" name="テキスト ボックス 452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54" name="テキスト ボックス 453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55" name="テキスト ボックス 454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456" name="直線矢印コネクタ 455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直線矢印コネクタ 456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直線矢印コネクタ 457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円/楕円 458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60" name="テキスト ボックス 459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61" name="テキスト ボックス 460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62" name="テキスト ボックス 461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1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8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>
                <a:latin typeface="Times New Roman"/>
                <a:cs typeface="Times New Roman"/>
              </a:rPr>
              <a:t>8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32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149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67</a:t>
            </a:fld>
            <a:endParaRPr kumimoji="1" lang="ja-JP" altLang="en-US"/>
          </a:p>
        </p:txBody>
      </p:sp>
      <p:cxnSp>
        <p:nvCxnSpPr>
          <p:cNvPr id="118" name="直線コネクタ 117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矢印コネクタ 207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矢印コネクタ 211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矢印コネクタ 230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矢印コネクタ 231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矢印コネクタ 232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矢印コネクタ 233"/>
          <p:cNvCxnSpPr/>
          <p:nvPr/>
        </p:nvCxnSpPr>
        <p:spPr>
          <a:xfrm flipH="1" flipV="1">
            <a:off x="5733354" y="5480068"/>
            <a:ext cx="2093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矢印コネクタ 250"/>
          <p:cNvCxnSpPr/>
          <p:nvPr/>
        </p:nvCxnSpPr>
        <p:spPr>
          <a:xfrm>
            <a:off x="3716686" y="5480068"/>
            <a:ext cx="1911417" cy="69888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正方形/長方形 253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cxnSp>
        <p:nvCxnSpPr>
          <p:cNvPr id="288" name="直線矢印コネクタ 287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星 5 294"/>
          <p:cNvSpPr/>
          <p:nvPr/>
        </p:nvSpPr>
        <p:spPr>
          <a:xfrm>
            <a:off x="5443680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円/楕円 29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98" name="円/楕円 29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9" name="円/楕円 29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0" name="円/楕円 29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5" name="円/楕円 304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3" name="円/楕円 312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4" name="円/楕円 313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5" name="円/楕円 314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6" name="円/楕円 315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7" name="円/楕円 316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8" name="円/楕円 317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円/楕円 318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円/楕円 322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円/楕円 323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円/楕円 324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26" name="円/楕円 325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27" name="円/楕円 326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29" name="円/楕円 328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2" name="円/楕円 331"/>
          <p:cNvSpPr/>
          <p:nvPr/>
        </p:nvSpPr>
        <p:spPr>
          <a:xfrm>
            <a:off x="5583640" y="6134485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7" name="テキスト ボックス 336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8" name="テキスト ボックス 337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0" name="テキスト ボックス 339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1" name="テキスト ボックス 340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3" name="テキスト ボックス 342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5582777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5589138" y="6092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407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408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13" name="円弧 41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" name="円弧 41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9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11" name="円弧 41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" name="円弧 41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0" name="円弧 409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5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416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19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23" name="円弧 42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24" name="円弧 42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20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21" name="円弧 42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22" name="円弧 42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17" name="円弧 41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8" name="円弧 41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25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426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429" name="円弧 42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30" name="円弧 42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27" name="円弧 42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28" name="円弧 42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31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432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36" name="円弧 43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7" name="円弧 43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3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34" name="円弧 43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" name="円弧 43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38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439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43" name="円弧 44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4" name="円弧 44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0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441" name="円弧 44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2" name="円弧 44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45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446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49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53" name="円弧 45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54" name="円弧 45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50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51" name="円弧 450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52" name="円弧 451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447" name="円弧 446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8" name="円弧 447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55" name="テキスト ボックス 454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56" name="テキスト ボックス 455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57" name="テキスト ボックス 456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58" name="テキスト ボックス 457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59" name="テキスト ボックス 458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60" name="テキスト ボックス 459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33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9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>
                <a:latin typeface="Times New Roman"/>
                <a:cs typeface="Times New Roman"/>
              </a:rPr>
              <a:t>9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32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559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68</a:t>
            </a:fld>
            <a:endParaRPr kumimoji="1" lang="ja-JP" altLang="en-US"/>
          </a:p>
        </p:txBody>
      </p:sp>
      <p:cxnSp>
        <p:nvCxnSpPr>
          <p:cNvPr id="121" name="直線コネクタ 120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>
          <a:xfrm flipV="1">
            <a:off x="1195851" y="4384213"/>
            <a:ext cx="4892270" cy="79224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矢印コネクタ 223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矢印コネクタ 253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矢印コネクタ 254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矢印コネクタ 255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矢印コネクタ 256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線矢印コネクタ 257"/>
          <p:cNvCxnSpPr/>
          <p:nvPr/>
        </p:nvCxnSpPr>
        <p:spPr>
          <a:xfrm flipH="1" flipV="1">
            <a:off x="5733354" y="5480068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線矢印コネクタ 258"/>
          <p:cNvCxnSpPr/>
          <p:nvPr/>
        </p:nvCxnSpPr>
        <p:spPr>
          <a:xfrm flipV="1">
            <a:off x="6237521" y="5480068"/>
            <a:ext cx="0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矢印コネクタ 260"/>
          <p:cNvCxnSpPr/>
          <p:nvPr/>
        </p:nvCxnSpPr>
        <p:spPr>
          <a:xfrm>
            <a:off x="5887254" y="6286293"/>
            <a:ext cx="198460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矢印コネクタ 266"/>
          <p:cNvCxnSpPr/>
          <p:nvPr/>
        </p:nvCxnSpPr>
        <p:spPr>
          <a:xfrm>
            <a:off x="3716686" y="5480068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矢印コネクタ 267"/>
          <p:cNvCxnSpPr/>
          <p:nvPr/>
        </p:nvCxnSpPr>
        <p:spPr>
          <a:xfrm>
            <a:off x="4220853" y="5480068"/>
            <a:ext cx="1909324" cy="69888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正方形/長方形 269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cxnSp>
        <p:nvCxnSpPr>
          <p:cNvPr id="300" name="直線矢印コネクタ 299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星 5 304"/>
          <p:cNvSpPr/>
          <p:nvPr/>
        </p:nvSpPr>
        <p:spPr>
          <a:xfrm>
            <a:off x="5957397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3" name="直線矢印コネクタ 312"/>
          <p:cNvCxnSpPr/>
          <p:nvPr/>
        </p:nvCxnSpPr>
        <p:spPr>
          <a:xfrm flipH="1">
            <a:off x="6237521" y="4536020"/>
            <a:ext cx="2407" cy="6404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円/楕円 313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15" name="円/楕円 314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6" name="円/楕円 315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7" name="円/楕円 316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8" name="円/楕円 317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9" name="円/楕円 318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3" name="円/楕円 32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4" name="円/楕円 32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5" name="円/楕円 32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6" name="円/楕円 32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7" name="円/楕円 32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円/楕円 32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円/楕円 32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円/楕円 32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円/楕円 330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2" name="円/楕円 331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3" name="円/楕円 332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4" name="円/楕円 333"/>
          <p:cNvSpPr/>
          <p:nvPr/>
        </p:nvSpPr>
        <p:spPr>
          <a:xfrm>
            <a:off x="6088121" y="4232405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5583640" y="6134485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39" name="円/楕円 338"/>
          <p:cNvSpPr/>
          <p:nvPr/>
        </p:nvSpPr>
        <p:spPr>
          <a:xfrm>
            <a:off x="6085714" y="6134485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41" name="テキスト ボックス 34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3" name="テキスト ボックス 342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50" name="テキスト ボックス 349"/>
          <p:cNvSpPr txBox="1"/>
          <p:nvPr/>
        </p:nvSpPr>
        <p:spPr>
          <a:xfrm>
            <a:off x="5582777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51" name="テキスト ボックス 350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2" name="テキスト ボックス 351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3" name="テキスト ボックス 352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4" name="テキスト ボックス 353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5589138" y="6092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6" name="テキスト ボックス 355"/>
          <p:cNvSpPr txBox="1"/>
          <p:nvPr/>
        </p:nvSpPr>
        <p:spPr>
          <a:xfrm>
            <a:off x="6085038" y="60854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57" name="テキスト ボックス 356"/>
          <p:cNvSpPr txBox="1"/>
          <p:nvPr/>
        </p:nvSpPr>
        <p:spPr>
          <a:xfrm>
            <a:off x="6087480" y="4187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358" name="テキスト ボックス 357"/>
          <p:cNvSpPr txBox="1"/>
          <p:nvPr/>
        </p:nvSpPr>
        <p:spPr>
          <a:xfrm>
            <a:off x="60982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grpSp>
        <p:nvGrpSpPr>
          <p:cNvPr id="359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360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65" name="円弧 36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6" name="円弧 36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1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63" name="円弧 36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" name="円弧 36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2" name="円弧 361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7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368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371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75" name="円弧 37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76" name="円弧 37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372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373" name="円弧 37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74" name="円弧 37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69" name="円弧 368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0" name="円弧 369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77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378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381" name="円弧 38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82" name="円弧 381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79" name="円弧 378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80" name="円弧 379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383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384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8" name="円弧 38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9" name="円弧 38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85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86" name="円弧 385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7" name="円弧 386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0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391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95" name="円弧 39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6" name="円弧 39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2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393" name="円弧 392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4" name="円弧 393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7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398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401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05" name="円弧 40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6" name="円弧 40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402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403" name="円弧 402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404" name="円弧 403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399" name="円弧 398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00" name="円弧 399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07" name="テキスト ボックス 406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8" name="テキスト ボックス 407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09" name="テキスト ボックス 408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10" name="テキスト ボックス 409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11" name="テキスト ボックス 410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412" name="テキスト ボックス 411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13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are squares that end at position </a:t>
            </a:r>
            <a:r>
              <a:rPr lang="en-US" altLang="ja-JP" dirty="0" smtClean="0">
                <a:latin typeface="Times New Roman"/>
                <a:cs typeface="Times New Roman"/>
              </a:rPr>
              <a:t>10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nodes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36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9082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69</a:t>
            </a:fld>
            <a:endParaRPr kumimoji="1" lang="ja-JP" altLang="en-US"/>
          </a:p>
        </p:txBody>
      </p:sp>
      <p:cxnSp>
        <p:nvCxnSpPr>
          <p:cNvPr id="526" name="直線コネクタ 525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直線コネクタ 526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直線コネクタ 527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直線コネクタ 528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直線コネクタ 529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直線コネクタ 530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直線コネクタ 531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直線コネクタ 532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直線コネクタ 533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直線コネクタ 534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コネクタ 535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直線コネクタ 536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直線コネクタ 537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直線コネクタ 538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0" name="正方形/長方形 599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1" name="テキスト ボックス 610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619" name="星 5 618"/>
          <p:cNvSpPr/>
          <p:nvPr/>
        </p:nvSpPr>
        <p:spPr>
          <a:xfrm>
            <a:off x="6444513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63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66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9" name="円弧 6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0" name="円弧 6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7" name="円弧 6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8" name="円弧 6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66" name="円弧 66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1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67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67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9" name="円弧 67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80" name="円弧 67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67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7" name="円弧 67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78" name="円弧 67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673" name="円弧 67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74" name="円弧 67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1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68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85" name="円弧 68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86" name="円弧 68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683" name="円弧 68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84" name="円弧 68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7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68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2" name="円弧 69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3" name="円弧 69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0" name="円弧 68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1" name="円弧 69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94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69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9" name="円弧 6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0" name="円弧 6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9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7" name="円弧 6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8" name="円弧 69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01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70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70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9" name="円弧 7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10" name="円弧 7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70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7" name="円弧 70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08" name="円弧 70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3" name="円弧 70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04" name="円弧 70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711" name="テキスト ボックス 710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2" name="テキスト ボックス 711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3" name="テキスト ボックス 712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4" name="テキスト ボックス 713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5" name="テキスト ボックス 714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6" name="テキスト ボックス 715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717" name="直線矢印コネクタ 716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" name="直線矢印コネクタ 717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" name="直線矢印コネクタ 718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直線矢印コネクタ 719"/>
          <p:cNvCxnSpPr/>
          <p:nvPr/>
        </p:nvCxnSpPr>
        <p:spPr>
          <a:xfrm flipV="1">
            <a:off x="1195851" y="4384213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直線矢印コネクタ 720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直線矢印コネクタ 722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直線矢印コネクタ 723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直線矢印コネクタ 724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直線矢印コネクタ 725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直線矢印コネクタ 726"/>
          <p:cNvCxnSpPr/>
          <p:nvPr/>
        </p:nvCxnSpPr>
        <p:spPr>
          <a:xfrm flipH="1" flipV="1">
            <a:off x="5733354" y="5480068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8" name="直線矢印コネクタ 727"/>
          <p:cNvCxnSpPr/>
          <p:nvPr/>
        </p:nvCxnSpPr>
        <p:spPr>
          <a:xfrm flipV="1">
            <a:off x="6237521" y="5480068"/>
            <a:ext cx="0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直線矢印コネクタ 728"/>
          <p:cNvCxnSpPr/>
          <p:nvPr/>
        </p:nvCxnSpPr>
        <p:spPr>
          <a:xfrm flipV="1">
            <a:off x="6740846" y="5480068"/>
            <a:ext cx="842" cy="654417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直線矢印コネクタ 729"/>
          <p:cNvCxnSpPr/>
          <p:nvPr/>
        </p:nvCxnSpPr>
        <p:spPr>
          <a:xfrm>
            <a:off x="5887254" y="6286293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直線矢印コネクタ 730"/>
          <p:cNvCxnSpPr/>
          <p:nvPr/>
        </p:nvCxnSpPr>
        <p:spPr>
          <a:xfrm>
            <a:off x="6389328" y="6286293"/>
            <a:ext cx="19971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直線矢印コネクタ 735"/>
          <p:cNvCxnSpPr/>
          <p:nvPr/>
        </p:nvCxnSpPr>
        <p:spPr>
          <a:xfrm>
            <a:off x="3716686" y="5480068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直線矢印コネクタ 736"/>
          <p:cNvCxnSpPr/>
          <p:nvPr/>
        </p:nvCxnSpPr>
        <p:spPr>
          <a:xfrm>
            <a:off x="4220853" y="5480068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直線矢印コネクタ 737"/>
          <p:cNvCxnSpPr/>
          <p:nvPr/>
        </p:nvCxnSpPr>
        <p:spPr>
          <a:xfrm>
            <a:off x="4725020" y="5480068"/>
            <a:ext cx="1908482" cy="69888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直線矢印コネクタ 738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直線矢印コネクタ 739"/>
          <p:cNvCxnSpPr/>
          <p:nvPr/>
        </p:nvCxnSpPr>
        <p:spPr>
          <a:xfrm flipH="1">
            <a:off x="6237521" y="4536020"/>
            <a:ext cx="2407" cy="640433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円/楕円 740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42" name="円/楕円 741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3" name="円/楕円 742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4" name="円/楕円 743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5" name="円/楕円 744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6" name="円/楕円 745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7" name="円/楕円 746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8" name="円/楕円 747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9" name="円/楕円 748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0" name="円/楕円 749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1" name="円/楕円 750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2" name="円/楕円 751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3" name="円/楕円 752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4" name="円/楕円 753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5" name="円/楕円 754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56" name="円/楕円 755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57" name="円/楕円 756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58" name="円/楕円 757"/>
          <p:cNvSpPr/>
          <p:nvPr/>
        </p:nvSpPr>
        <p:spPr>
          <a:xfrm>
            <a:off x="6088121" y="423240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59" name="円/楕円 758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62" name="円/楕円 761"/>
          <p:cNvSpPr/>
          <p:nvPr/>
        </p:nvSpPr>
        <p:spPr>
          <a:xfrm>
            <a:off x="5583640" y="613448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63" name="円/楕円 762"/>
          <p:cNvSpPr/>
          <p:nvPr/>
        </p:nvSpPr>
        <p:spPr>
          <a:xfrm>
            <a:off x="6085714" y="6134485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64" name="円/楕円 763"/>
          <p:cNvSpPr/>
          <p:nvPr/>
        </p:nvSpPr>
        <p:spPr>
          <a:xfrm>
            <a:off x="6589039" y="6134485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65" name="テキスト ボックス 764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66" name="テキスト ボックス 765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67" name="テキスト ボックス 766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68" name="テキスト ボックス 767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69" name="テキスト ボックス 768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0" name="テキスト ボックス 769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1" name="テキスト ボックス 770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2" name="テキスト ボックス 771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3" name="テキスト ボックス 772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4" name="テキスト ボックス 773"/>
          <p:cNvSpPr txBox="1"/>
          <p:nvPr/>
        </p:nvSpPr>
        <p:spPr>
          <a:xfrm>
            <a:off x="5582777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75" name="テキスト ボックス 774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76" name="テキスト ボックス 775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77" name="テキスト ボックス 776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78" name="テキスト ボックス 777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79" name="テキスト ボックス 778"/>
          <p:cNvSpPr txBox="1"/>
          <p:nvPr/>
        </p:nvSpPr>
        <p:spPr>
          <a:xfrm>
            <a:off x="5589138" y="6092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80" name="テキスト ボックス 779"/>
          <p:cNvSpPr txBox="1"/>
          <p:nvPr/>
        </p:nvSpPr>
        <p:spPr>
          <a:xfrm>
            <a:off x="6085038" y="60854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81" name="テキスト ボックス 780"/>
          <p:cNvSpPr txBox="1"/>
          <p:nvPr/>
        </p:nvSpPr>
        <p:spPr>
          <a:xfrm>
            <a:off x="6087480" y="4187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782" name="テキスト ボックス 781"/>
          <p:cNvSpPr txBox="1"/>
          <p:nvPr/>
        </p:nvSpPr>
        <p:spPr>
          <a:xfrm>
            <a:off x="60982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783" name="テキスト ボックス 782"/>
          <p:cNvSpPr txBox="1"/>
          <p:nvPr/>
        </p:nvSpPr>
        <p:spPr>
          <a:xfrm>
            <a:off x="6589039" y="60779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85" name="テキスト ボックス 784"/>
          <p:cNvSpPr txBox="1"/>
          <p:nvPr/>
        </p:nvSpPr>
        <p:spPr>
          <a:xfrm>
            <a:off x="65943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40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11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11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38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083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686800" cy="156456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b="1" i="1" dirty="0" smtClean="0">
                <a:latin typeface="+mn-lt"/>
              </a:rPr>
              <a:t>Square factorization</a:t>
            </a:r>
            <a:r>
              <a:rPr lang="en-US" altLang="ja-JP" b="1" dirty="0" smtClean="0">
                <a:latin typeface="+mn-lt"/>
              </a:rPr>
              <a:t> 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each factor of the factorization is a square.</a:t>
            </a:r>
          </a:p>
          <a:p>
            <a:pPr>
              <a:buFont typeface="Wingdings" charset="2"/>
              <a:buChar char="Ø"/>
            </a:pPr>
            <a:r>
              <a:rPr lang="en-US" altLang="ja-JP" b="1" i="1" dirty="0" smtClean="0">
                <a:latin typeface="+mn-lt"/>
              </a:rPr>
              <a:t>Size</a:t>
            </a:r>
            <a:r>
              <a:rPr lang="en-US" altLang="ja-JP" dirty="0" smtClean="0">
                <a:latin typeface="+mn-lt"/>
              </a:rPr>
              <a:t> of factorization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the number of factors in the factorization.</a:t>
            </a:r>
            <a:endParaRPr lang="ja-JP" altLang="en-US" dirty="0">
              <a:latin typeface="+mn-lt"/>
            </a:endParaRPr>
          </a:p>
          <a:p>
            <a:pPr>
              <a:buFont typeface="Wingdings" charset="2"/>
              <a:buChar char="Ø"/>
            </a:pP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Square factorization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6229" y="1364428"/>
            <a:ext cx="2604574" cy="43204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3" name="グループ化 53"/>
          <p:cNvGrpSpPr/>
          <p:nvPr/>
        </p:nvGrpSpPr>
        <p:grpSpPr>
          <a:xfrm>
            <a:off x="1489154" y="3803959"/>
            <a:ext cx="2813106" cy="404709"/>
            <a:chOff x="2699792" y="5460322"/>
            <a:chExt cx="2232248" cy="617876"/>
          </a:xfrm>
        </p:grpSpPr>
        <p:grpSp>
          <p:nvGrpSpPr>
            <p:cNvPr id="84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89" name="円弧 8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円弧 8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5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87" name="円弧 8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弧 8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91" name="直線コネクタ 90"/>
          <p:cNvCxnSpPr/>
          <p:nvPr/>
        </p:nvCxnSpPr>
        <p:spPr>
          <a:xfrm>
            <a:off x="4351419" y="3378714"/>
            <a:ext cx="0" cy="98814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53"/>
          <p:cNvGrpSpPr/>
          <p:nvPr/>
        </p:nvGrpSpPr>
        <p:grpSpPr>
          <a:xfrm>
            <a:off x="4400579" y="3793256"/>
            <a:ext cx="886297" cy="398307"/>
            <a:chOff x="2699792" y="5460322"/>
            <a:chExt cx="2232248" cy="617876"/>
          </a:xfrm>
        </p:grpSpPr>
        <p:grpSp>
          <p:nvGrpSpPr>
            <p:cNvPr id="93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97" name="円弧 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円弧 9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95" name="円弧 9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円弧 9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7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26" name="角丸四角形 125"/>
          <p:cNvSpPr/>
          <p:nvPr/>
        </p:nvSpPr>
        <p:spPr>
          <a:xfrm>
            <a:off x="5841457" y="5642279"/>
            <a:ext cx="2975906" cy="9711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  <a:cs typeface="Times New Roman" charset="0"/>
              </a:rPr>
              <a:t>No</a:t>
            </a:r>
            <a:r>
              <a:rPr lang="en-US" altLang="ja-JP" sz="2400" b="1" dirty="0" smtClean="0">
                <a:solidFill>
                  <a:schemeClr val="tx1"/>
                </a:solidFill>
                <a:cs typeface="Times New Roman" charset="0"/>
              </a:rPr>
              <a:t> </a:t>
            </a:r>
            <a:r>
              <a:rPr kumimoji="1" lang="en-US" altLang="ja-JP" sz="2400" b="1" dirty="0" smtClean="0">
                <a:solidFill>
                  <a:schemeClr val="tx1"/>
                </a:solidFill>
                <a:cs typeface="Times New Roman" charset="0"/>
              </a:rPr>
              <a:t>square factorization exists</a:t>
            </a:r>
            <a:endParaRPr kumimoji="1" lang="ja-JP" altLang="en-US" sz="2400" b="1" dirty="0">
              <a:solidFill>
                <a:schemeClr val="tx1"/>
              </a:solidFill>
              <a:cs typeface="Times New Roman" charset="0"/>
            </a:endParaRPr>
          </a:p>
        </p:txBody>
      </p:sp>
      <p:sp>
        <p:nvSpPr>
          <p:cNvPr id="127" name="三角形 171"/>
          <p:cNvSpPr/>
          <p:nvPr/>
        </p:nvSpPr>
        <p:spPr>
          <a:xfrm>
            <a:off x="6762918" y="5313950"/>
            <a:ext cx="303424" cy="476449"/>
          </a:xfrm>
          <a:prstGeom prst="triangle">
            <a:avLst>
              <a:gd name="adj" fmla="val 5170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三角形 182"/>
          <p:cNvSpPr/>
          <p:nvPr/>
        </p:nvSpPr>
        <p:spPr>
          <a:xfrm rot="16200000">
            <a:off x="5341009" y="5613253"/>
            <a:ext cx="276313" cy="1008217"/>
          </a:xfrm>
          <a:prstGeom prst="triangle">
            <a:avLst>
              <a:gd name="adj" fmla="val 4803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5856399" y="5765400"/>
            <a:ext cx="177273" cy="5415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 rot="5400000">
            <a:off x="6849734" y="5472122"/>
            <a:ext cx="177273" cy="5415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475288" y="3502045"/>
            <a:ext cx="4859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a b b</a:t>
            </a:r>
            <a:endParaRPr lang="ja-JP" altLang="en-US" sz="3200" dirty="0">
              <a:latin typeface="Courier"/>
              <a:cs typeface="Courier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92128" y="5796553"/>
            <a:ext cx="4927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c d e f g </a:t>
            </a:r>
            <a:endParaRPr lang="ja-JP" altLang="en-US" sz="3200" dirty="0">
              <a:latin typeface="Courier"/>
              <a:cs typeface="Courier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475288" y="4615258"/>
            <a:ext cx="799911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a b a a b a a a a a</a:t>
            </a:r>
            <a:endParaRPr lang="ja-JP" alt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88828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70</a:t>
            </a:fld>
            <a:endParaRPr kumimoji="1" lang="ja-JP" altLang="en-US"/>
          </a:p>
        </p:txBody>
      </p:sp>
      <p:cxnSp>
        <p:nvCxnSpPr>
          <p:cNvPr id="526" name="直線コネクタ 525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直線コネクタ 526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直線コネクタ 527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直線コネクタ 528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直線コネクタ 529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直線コネクタ 530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直線コネクタ 531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直線コネクタ 532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直線コネクタ 533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直線コネクタ 534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コネクタ 535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直線コネクタ 536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直線コネクタ 537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直線コネクタ 538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0" name="正方形/長方形 599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1" name="テキスト ボックス 610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619" name="星 5 618"/>
          <p:cNvSpPr/>
          <p:nvPr/>
        </p:nvSpPr>
        <p:spPr>
          <a:xfrm>
            <a:off x="695123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63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66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9" name="円弧 6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0" name="円弧 6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7" name="円弧 6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8" name="円弧 6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66" name="円弧 66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1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67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67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9" name="円弧 67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80" name="円弧 67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67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7" name="円弧 67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78" name="円弧 67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673" name="円弧 67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74" name="円弧 67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1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68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85" name="円弧 68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86" name="円弧 68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683" name="円弧 68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84" name="円弧 68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7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68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2" name="円弧 69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3" name="円弧 69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0" name="円弧 68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1" name="円弧 69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94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69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9" name="円弧 6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0" name="円弧 6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9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7" name="円弧 6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8" name="円弧 69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01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70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70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9" name="円弧 7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10" name="円弧 7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70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7" name="円弧 70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08" name="円弧 70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3" name="円弧 70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04" name="円弧 70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711" name="テキスト ボックス 710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2" name="テキスト ボックス 711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3" name="テキスト ボックス 712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4" name="テキスト ボックス 713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5" name="テキスト ボックス 714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6" name="テキスト ボックス 715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42" name="直線矢印コネクタ 141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1195851" y="4384213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/>
          <p:nvPr/>
        </p:nvCxnSpPr>
        <p:spPr>
          <a:xfrm flipH="1" flipV="1">
            <a:off x="5733354" y="5480068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/>
          <p:nvPr/>
        </p:nvCxnSpPr>
        <p:spPr>
          <a:xfrm flipV="1">
            <a:off x="6237521" y="5480068"/>
            <a:ext cx="0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 flipV="1">
            <a:off x="6740846" y="5480068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>
            <a:off x="5887254" y="6286293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>
            <a:off x="6389328" y="6286293"/>
            <a:ext cx="199711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矢印コネクタ 161"/>
          <p:cNvCxnSpPr/>
          <p:nvPr/>
        </p:nvCxnSpPr>
        <p:spPr>
          <a:xfrm>
            <a:off x="3716686" y="5480068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>
            <a:off x="4220853" y="5480068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>
            <a:off x="4725020" y="5480068"/>
            <a:ext cx="1908482" cy="69888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 flipH="1">
            <a:off x="6237521" y="4536020"/>
            <a:ext cx="2407" cy="640433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円/楕円 16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8" name="円/楕円 16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9" name="円/楕円 16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0" name="円/楕円 16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1" name="円/楕円 170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2" name="円/楕円 171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3" name="円/楕円 17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4" name="円/楕円 17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5" name="円/楕円 17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6" name="円/楕円 17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7" name="円/楕円 17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円/楕円 17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円/楕円 17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円/楕円 17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円/楕円 180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2" name="円/楕円 181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3" name="円/楕円 182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4" name="円/楕円 183"/>
          <p:cNvSpPr/>
          <p:nvPr/>
        </p:nvSpPr>
        <p:spPr>
          <a:xfrm>
            <a:off x="6088121" y="423240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5" name="円/楕円 184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8" name="円/楕円 187"/>
          <p:cNvSpPr/>
          <p:nvPr/>
        </p:nvSpPr>
        <p:spPr>
          <a:xfrm>
            <a:off x="5583640" y="613448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9" name="円/楕円 188"/>
          <p:cNvSpPr/>
          <p:nvPr/>
        </p:nvSpPr>
        <p:spPr>
          <a:xfrm>
            <a:off x="6085714" y="613448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6589039" y="6134485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5582777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5589138" y="6092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6085038" y="60854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6087480" y="4187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60982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6589039" y="60779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65943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098849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4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cxnSp>
        <p:nvCxnSpPr>
          <p:cNvPr id="214" name="直線矢印コネクタ 213"/>
          <p:cNvCxnSpPr/>
          <p:nvPr/>
        </p:nvCxnSpPr>
        <p:spPr>
          <a:xfrm flipV="1">
            <a:off x="6237521" y="4505548"/>
            <a:ext cx="891069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>
            <a:off x="7243405" y="4550011"/>
            <a:ext cx="9921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円/楕円 215"/>
          <p:cNvSpPr/>
          <p:nvPr/>
        </p:nvSpPr>
        <p:spPr>
          <a:xfrm>
            <a:off x="7084127" y="424639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7087325" y="42000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4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12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12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53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344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71</a:t>
            </a:fld>
            <a:endParaRPr kumimoji="1" lang="ja-JP" altLang="en-US"/>
          </a:p>
        </p:txBody>
      </p:sp>
      <p:cxnSp>
        <p:nvCxnSpPr>
          <p:cNvPr id="526" name="直線コネクタ 525"/>
          <p:cNvCxnSpPr/>
          <p:nvPr/>
        </p:nvCxnSpPr>
        <p:spPr>
          <a:xfrm>
            <a:off x="119585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直線コネクタ 526"/>
          <p:cNvCxnSpPr/>
          <p:nvPr/>
        </p:nvCxnSpPr>
        <p:spPr>
          <a:xfrm>
            <a:off x="169959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直線コネクタ 527"/>
          <p:cNvCxnSpPr/>
          <p:nvPr/>
        </p:nvCxnSpPr>
        <p:spPr>
          <a:xfrm>
            <a:off x="220408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直線コネクタ 528"/>
          <p:cNvCxnSpPr/>
          <p:nvPr/>
        </p:nvCxnSpPr>
        <p:spPr>
          <a:xfrm>
            <a:off x="5735447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直線コネクタ 529"/>
          <p:cNvCxnSpPr/>
          <p:nvPr/>
        </p:nvCxnSpPr>
        <p:spPr>
          <a:xfrm>
            <a:off x="6239928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直線コネクタ 530"/>
          <p:cNvCxnSpPr/>
          <p:nvPr/>
        </p:nvCxnSpPr>
        <p:spPr>
          <a:xfrm>
            <a:off x="6744409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直線コネクタ 531"/>
          <p:cNvCxnSpPr/>
          <p:nvPr/>
        </p:nvCxnSpPr>
        <p:spPr>
          <a:xfrm>
            <a:off x="7248890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直線コネクタ 532"/>
          <p:cNvCxnSpPr/>
          <p:nvPr/>
        </p:nvCxnSpPr>
        <p:spPr>
          <a:xfrm>
            <a:off x="2708561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直線コネクタ 533"/>
          <p:cNvCxnSpPr/>
          <p:nvPr/>
        </p:nvCxnSpPr>
        <p:spPr>
          <a:xfrm>
            <a:off x="321304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直線コネクタ 534"/>
          <p:cNvCxnSpPr/>
          <p:nvPr/>
        </p:nvCxnSpPr>
        <p:spPr>
          <a:xfrm>
            <a:off x="3717523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コネクタ 535"/>
          <p:cNvCxnSpPr/>
          <p:nvPr/>
        </p:nvCxnSpPr>
        <p:spPr>
          <a:xfrm>
            <a:off x="4222004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直線コネクタ 536"/>
          <p:cNvCxnSpPr/>
          <p:nvPr/>
        </p:nvCxnSpPr>
        <p:spPr>
          <a:xfrm>
            <a:off x="4726485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直線コネクタ 537"/>
          <p:cNvCxnSpPr/>
          <p:nvPr/>
        </p:nvCxnSpPr>
        <p:spPr>
          <a:xfrm>
            <a:off x="5230966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直線コネクタ 538"/>
          <p:cNvCxnSpPr/>
          <p:nvPr/>
        </p:nvCxnSpPr>
        <p:spPr>
          <a:xfrm>
            <a:off x="7753372" y="2791854"/>
            <a:ext cx="0" cy="38279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0" name="正方形/長方形 599"/>
          <p:cNvSpPr/>
          <p:nvPr/>
        </p:nvSpPr>
        <p:spPr>
          <a:xfrm>
            <a:off x="1050342" y="2440934"/>
            <a:ext cx="7117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0      1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2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 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   4  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5       6       7</a:t>
            </a:r>
            <a:r>
              <a:rPr lang="ja-JP" altLang="en-US" dirty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8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 9</a:t>
            </a:r>
            <a:r>
              <a:rPr lang="ja-JP" altLang="en-US" dirty="0" smtClean="0">
                <a:latin typeface="Times New Roman" charset="0"/>
                <a:ea typeface="Times New Roman" charset="0"/>
                <a:cs typeface="Times New Roman" charset="0"/>
              </a:rPr>
              <a:t>　</a:t>
            </a:r>
            <a:r>
              <a:rPr lang="en-US" altLang="ja-JP" dirty="0" smtClean="0">
                <a:latin typeface="Times New Roman" charset="0"/>
                <a:ea typeface="Times New Roman" charset="0"/>
                <a:cs typeface="Times New Roman" charset="0"/>
              </a:rPr>
              <a:t>  10     11     12     13     </a:t>
            </a:r>
            <a:endParaRPr lang="ja-JP" alt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1" name="テキスト ボックス 610"/>
          <p:cNvSpPr txBox="1"/>
          <p:nvPr/>
        </p:nvSpPr>
        <p:spPr>
          <a:xfrm>
            <a:off x="1243165" y="2748695"/>
            <a:ext cx="67259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300" dirty="0">
                <a:latin typeface="Courier"/>
                <a:cs typeface="Courier"/>
              </a:rPr>
              <a:t>a</a:t>
            </a:r>
            <a:r>
              <a:rPr kumimoji="1" lang="en-US" altLang="ja-JP" sz="3300" dirty="0" smtClean="0">
                <a:latin typeface="Courier"/>
                <a:cs typeface="Courier"/>
              </a:rPr>
              <a:t> b a b a a b a b a b b b</a:t>
            </a:r>
            <a:endParaRPr kumimoji="1" lang="ja-JP" altLang="en-US" sz="3300" dirty="0">
              <a:latin typeface="Courier"/>
              <a:cs typeface="Courier"/>
            </a:endParaRPr>
          </a:p>
        </p:txBody>
      </p:sp>
      <p:sp>
        <p:nvSpPr>
          <p:cNvPr id="619" name="星 5 618"/>
          <p:cNvSpPr/>
          <p:nvPr/>
        </p:nvSpPr>
        <p:spPr>
          <a:xfrm>
            <a:off x="7482531" y="2291174"/>
            <a:ext cx="569406" cy="569406"/>
          </a:xfrm>
          <a:prstGeom prst="star5">
            <a:avLst/>
          </a:prstGeom>
          <a:noFill/>
          <a:ln w="28575" cmpd="sng">
            <a:solidFill>
              <a:srgbClr val="FFA9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63" name="グループ化 106"/>
          <p:cNvGrpSpPr/>
          <p:nvPr/>
        </p:nvGrpSpPr>
        <p:grpSpPr>
          <a:xfrm>
            <a:off x="1189704" y="3371134"/>
            <a:ext cx="3032299" cy="296749"/>
            <a:chOff x="1979712" y="5157192"/>
            <a:chExt cx="2160240" cy="504056"/>
          </a:xfrm>
          <a:noFill/>
        </p:grpSpPr>
        <p:grpSp>
          <p:nvGrpSpPr>
            <p:cNvPr id="664" name="グループ化 107"/>
            <p:cNvGrpSpPr/>
            <p:nvPr/>
          </p:nvGrpSpPr>
          <p:grpSpPr>
            <a:xfrm>
              <a:off x="1979712" y="5168808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9" name="円弧 6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0" name="円弧 6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5" name="グループ化 108"/>
            <p:cNvGrpSpPr/>
            <p:nvPr/>
          </p:nvGrpSpPr>
          <p:grpSpPr>
            <a:xfrm>
              <a:off x="26997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67" name="円弧 6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8" name="円弧 6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66" name="円弧 665"/>
            <p:cNvSpPr/>
            <p:nvPr/>
          </p:nvSpPr>
          <p:spPr>
            <a:xfrm rot="5400000" flipV="1">
              <a:off x="35336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1" name="グループ化 114"/>
          <p:cNvGrpSpPr/>
          <p:nvPr/>
        </p:nvGrpSpPr>
        <p:grpSpPr>
          <a:xfrm>
            <a:off x="3726718" y="3406216"/>
            <a:ext cx="3002498" cy="296748"/>
            <a:chOff x="3779912" y="5157192"/>
            <a:chExt cx="2160240" cy="504056"/>
          </a:xfrm>
          <a:noFill/>
        </p:grpSpPr>
        <p:grpSp>
          <p:nvGrpSpPr>
            <p:cNvPr id="67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67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9" name="円弧 67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80" name="円弧 67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67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677" name="円弧 67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78" name="円弧 67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673" name="円弧 67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74" name="円弧 67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1" name="グループ化 131"/>
          <p:cNvGrpSpPr/>
          <p:nvPr/>
        </p:nvGrpSpPr>
        <p:grpSpPr>
          <a:xfrm>
            <a:off x="3214320" y="3164104"/>
            <a:ext cx="1007683" cy="288196"/>
            <a:chOff x="4499992" y="5157192"/>
            <a:chExt cx="1440160" cy="492440"/>
          </a:xfrm>
          <a:noFill/>
        </p:grpSpPr>
        <p:grpSp>
          <p:nvGrpSpPr>
            <p:cNvPr id="682" name="グループ化 132"/>
            <p:cNvGrpSpPr/>
            <p:nvPr/>
          </p:nvGrpSpPr>
          <p:grpSpPr>
            <a:xfrm>
              <a:off x="4499992" y="5157192"/>
              <a:ext cx="720080" cy="492440"/>
              <a:chOff x="3059832" y="4941168"/>
              <a:chExt cx="1944216" cy="1080120"/>
            </a:xfrm>
            <a:grpFill/>
          </p:grpSpPr>
          <p:sp>
            <p:nvSpPr>
              <p:cNvPr id="685" name="円弧 68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86" name="円弧 68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683" name="円弧 68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84" name="円弧 68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687" name="グループ化 191"/>
          <p:cNvGrpSpPr/>
          <p:nvPr/>
        </p:nvGrpSpPr>
        <p:grpSpPr>
          <a:xfrm>
            <a:off x="2211644" y="3619430"/>
            <a:ext cx="3019322" cy="350210"/>
            <a:chOff x="2699792" y="5460322"/>
            <a:chExt cx="2232248" cy="617876"/>
          </a:xfrm>
          <a:noFill/>
        </p:grpSpPr>
        <p:grpSp>
          <p:nvGrpSpPr>
            <p:cNvPr id="688" name="グループ化 192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2" name="円弧 69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3" name="円弧 69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89" name="グループ化 193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0" name="円弧 68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1" name="円弧 69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94" name="グループ化 198"/>
          <p:cNvGrpSpPr/>
          <p:nvPr/>
        </p:nvGrpSpPr>
        <p:grpSpPr>
          <a:xfrm>
            <a:off x="1189705" y="3762313"/>
            <a:ext cx="5054828" cy="406752"/>
            <a:chOff x="2699792" y="5460322"/>
            <a:chExt cx="2232248" cy="617876"/>
          </a:xfrm>
          <a:noFill/>
        </p:grpSpPr>
        <p:grpSp>
          <p:nvGrpSpPr>
            <p:cNvPr id="695" name="グループ化 199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9" name="円弧 69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0" name="円弧 69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96" name="グループ化 200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  <a:grpFill/>
          </p:grpSpPr>
          <p:sp>
            <p:nvSpPr>
              <p:cNvPr id="697" name="円弧 69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8" name="円弧 69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grpFill/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01" name="グループ化 114"/>
          <p:cNvGrpSpPr/>
          <p:nvPr/>
        </p:nvGrpSpPr>
        <p:grpSpPr>
          <a:xfrm>
            <a:off x="6239928" y="3257169"/>
            <a:ext cx="1511772" cy="250958"/>
            <a:chOff x="3779912" y="5157192"/>
            <a:chExt cx="2160240" cy="504056"/>
          </a:xfrm>
          <a:noFill/>
        </p:grpSpPr>
        <p:grpSp>
          <p:nvGrpSpPr>
            <p:cNvPr id="702" name="グループ化 115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705" name="グループ化 118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9" name="円弧 708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10" name="円弧 709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706" name="グループ化 119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707" name="円弧 70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708" name="円弧 70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3" name="円弧 702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04" name="円弧 703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711" name="テキスト ボックス 710"/>
          <p:cNvSpPr txBox="1"/>
          <p:nvPr/>
        </p:nvSpPr>
        <p:spPr>
          <a:xfrm>
            <a:off x="1238934" y="3274376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2" name="テキスト ボックス 711"/>
          <p:cNvSpPr txBox="1"/>
          <p:nvPr/>
        </p:nvSpPr>
        <p:spPr>
          <a:xfrm>
            <a:off x="1314483" y="3744510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2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3" name="テキスト ボックス 712"/>
          <p:cNvSpPr txBox="1"/>
          <p:nvPr/>
        </p:nvSpPr>
        <p:spPr>
          <a:xfrm>
            <a:off x="2921177" y="3597721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4" name="テキスト ボックス 713"/>
          <p:cNvSpPr txBox="1"/>
          <p:nvPr/>
        </p:nvSpPr>
        <p:spPr>
          <a:xfrm>
            <a:off x="2876331" y="3164104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>
                <a:latin typeface="Times New Roman"/>
                <a:cs typeface="Times New Roman"/>
              </a:rPr>
              <a:t>4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5" name="テキスト ボックス 714"/>
          <p:cNvSpPr txBox="1"/>
          <p:nvPr/>
        </p:nvSpPr>
        <p:spPr>
          <a:xfrm>
            <a:off x="4876827" y="3326793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5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sp>
        <p:nvSpPr>
          <p:cNvPr id="716" name="テキスト ボックス 715"/>
          <p:cNvSpPr txBox="1"/>
          <p:nvPr/>
        </p:nvSpPr>
        <p:spPr>
          <a:xfrm>
            <a:off x="7387741" y="3413055"/>
            <a:ext cx="3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/>
                <a:cs typeface="Times New Roman"/>
              </a:rPr>
              <a:t>r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6</a:t>
            </a:r>
            <a:endParaRPr kumimoji="1" lang="ja-JP" altLang="en-US" baseline="-25000" dirty="0">
              <a:latin typeface="Times New Roman"/>
              <a:cs typeface="Times New Roman"/>
            </a:endParaRPr>
          </a:p>
        </p:txBody>
      </p:sp>
      <p:cxnSp>
        <p:nvCxnSpPr>
          <p:cNvPr id="142" name="直線矢印コネクタ 141"/>
          <p:cNvCxnSpPr/>
          <p:nvPr/>
        </p:nvCxnSpPr>
        <p:spPr>
          <a:xfrm>
            <a:off x="3212519" y="5480068"/>
            <a:ext cx="902141" cy="597895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>
            <a:off x="1195851" y="5480068"/>
            <a:ext cx="1911125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1700018" y="5480068"/>
            <a:ext cx="1908952" cy="696141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1195851" y="4384213"/>
            <a:ext cx="4892270" cy="79224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2204185" y="4780405"/>
            <a:ext cx="2874974" cy="396048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矢印コネクタ 146"/>
          <p:cNvCxnSpPr/>
          <p:nvPr/>
        </p:nvCxnSpPr>
        <p:spPr>
          <a:xfrm flipV="1">
            <a:off x="6237521" y="4505548"/>
            <a:ext cx="891069" cy="670905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/>
          <p:cNvCxnSpPr/>
          <p:nvPr/>
        </p:nvCxnSpPr>
        <p:spPr>
          <a:xfrm flipH="1">
            <a:off x="5229187" y="4932212"/>
            <a:ext cx="1779" cy="244241"/>
          </a:xfrm>
          <a:prstGeom prst="straightConnector1">
            <a:avLst/>
          </a:prstGeom>
          <a:ln w="28575" cmpd="sng">
            <a:solidFill>
              <a:srgbClr val="FF0000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H="1" flipV="1">
            <a:off x="3212519" y="5480068"/>
            <a:ext cx="1801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>
          <a:xfrm flipV="1">
            <a:off x="3716314" y="5480068"/>
            <a:ext cx="372" cy="651678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/>
          <p:nvPr/>
        </p:nvCxnSpPr>
        <p:spPr>
          <a:xfrm flipH="1" flipV="1">
            <a:off x="4220853" y="5480068"/>
            <a:ext cx="1151" cy="55343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/>
          <p:nvPr/>
        </p:nvCxnSpPr>
        <p:spPr>
          <a:xfrm flipH="1" flipV="1">
            <a:off x="5733354" y="5480068"/>
            <a:ext cx="2093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/>
          <p:nvPr/>
        </p:nvCxnSpPr>
        <p:spPr>
          <a:xfrm flipV="1">
            <a:off x="6237521" y="5480068"/>
            <a:ext cx="0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 flipV="1">
            <a:off x="6740846" y="5480068"/>
            <a:ext cx="842" cy="654417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>
            <a:off x="5887254" y="6286293"/>
            <a:ext cx="19846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>
            <a:off x="6389328" y="6286293"/>
            <a:ext cx="199711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7387741" y="4398204"/>
            <a:ext cx="211674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>
            <a:off x="7750016" y="4550011"/>
            <a:ext cx="1206" cy="62644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矢印コネクタ 159"/>
          <p:cNvCxnSpPr/>
          <p:nvPr/>
        </p:nvCxnSpPr>
        <p:spPr>
          <a:xfrm flipV="1">
            <a:off x="6741688" y="4505548"/>
            <a:ext cx="902190" cy="6709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>
            <a:off x="7243405" y="4550011"/>
            <a:ext cx="9921" cy="626442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矢印コネクタ 161"/>
          <p:cNvCxnSpPr/>
          <p:nvPr/>
        </p:nvCxnSpPr>
        <p:spPr>
          <a:xfrm>
            <a:off x="3716686" y="5480068"/>
            <a:ext cx="1911417" cy="698880"/>
          </a:xfrm>
          <a:prstGeom prst="straightConnector1">
            <a:avLst/>
          </a:prstGeom>
          <a:ln w="28575">
            <a:solidFill>
              <a:schemeClr val="tx1">
                <a:alpha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>
            <a:off x="4220853" y="5480068"/>
            <a:ext cx="1909324" cy="698880"/>
          </a:xfrm>
          <a:prstGeom prst="straightConnector1">
            <a:avLst/>
          </a:prstGeom>
          <a:ln w="28575">
            <a:solidFill>
              <a:srgbClr val="7F7F7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>
            <a:off x="4725020" y="5480068"/>
            <a:ext cx="1908482" cy="69888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>
            <a:off x="3366127" y="6283554"/>
            <a:ext cx="198380" cy="0"/>
          </a:xfrm>
          <a:prstGeom prst="straightConnector1">
            <a:avLst/>
          </a:prstGeom>
          <a:ln w="28575" cmpd="sng">
            <a:solidFill>
              <a:srgbClr val="0000FF">
                <a:alpha val="5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 flipH="1">
            <a:off x="6237521" y="4536020"/>
            <a:ext cx="2407" cy="640433"/>
          </a:xfrm>
          <a:prstGeom prst="straightConnector1">
            <a:avLst/>
          </a:prstGeom>
          <a:ln w="28575" cmpd="sng">
            <a:solidFill>
              <a:srgbClr val="FF0000">
                <a:alpha val="40000"/>
              </a:srgb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円/楕円 166"/>
          <p:cNvSpPr/>
          <p:nvPr/>
        </p:nvSpPr>
        <p:spPr>
          <a:xfrm>
            <a:off x="104404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8" name="円/楕円 167"/>
          <p:cNvSpPr/>
          <p:nvPr/>
        </p:nvSpPr>
        <p:spPr>
          <a:xfrm>
            <a:off x="154821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9" name="円/楕円 168"/>
          <p:cNvSpPr/>
          <p:nvPr/>
        </p:nvSpPr>
        <p:spPr>
          <a:xfrm>
            <a:off x="205237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0" name="円/楕円 169"/>
          <p:cNvSpPr/>
          <p:nvPr/>
        </p:nvSpPr>
        <p:spPr>
          <a:xfrm>
            <a:off x="2556545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1" name="円/楕円 170"/>
          <p:cNvSpPr/>
          <p:nvPr/>
        </p:nvSpPr>
        <p:spPr>
          <a:xfrm>
            <a:off x="3060712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2" name="円/楕円 171"/>
          <p:cNvSpPr/>
          <p:nvPr/>
        </p:nvSpPr>
        <p:spPr>
          <a:xfrm>
            <a:off x="356487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3" name="円/楕円 172"/>
          <p:cNvSpPr/>
          <p:nvPr/>
        </p:nvSpPr>
        <p:spPr>
          <a:xfrm>
            <a:off x="4069046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4" name="円/楕円 173"/>
          <p:cNvSpPr/>
          <p:nvPr/>
        </p:nvSpPr>
        <p:spPr>
          <a:xfrm>
            <a:off x="4573213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5" name="円/楕円 174"/>
          <p:cNvSpPr/>
          <p:nvPr/>
        </p:nvSpPr>
        <p:spPr>
          <a:xfrm>
            <a:off x="5077380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6" name="円/楕円 175"/>
          <p:cNvSpPr/>
          <p:nvPr/>
        </p:nvSpPr>
        <p:spPr>
          <a:xfrm>
            <a:off x="5581547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7" name="円/楕円 176"/>
          <p:cNvSpPr/>
          <p:nvPr/>
        </p:nvSpPr>
        <p:spPr>
          <a:xfrm>
            <a:off x="6085714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円/楕円 177"/>
          <p:cNvSpPr/>
          <p:nvPr/>
        </p:nvSpPr>
        <p:spPr>
          <a:xfrm>
            <a:off x="7094048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円/楕円 178"/>
          <p:cNvSpPr/>
          <p:nvPr/>
        </p:nvSpPr>
        <p:spPr>
          <a:xfrm>
            <a:off x="6589881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円/楕円 179"/>
          <p:cNvSpPr/>
          <p:nvPr/>
        </p:nvSpPr>
        <p:spPr>
          <a:xfrm>
            <a:off x="7598209" y="5176453"/>
            <a:ext cx="303614" cy="30361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円/楕円 180"/>
          <p:cNvSpPr/>
          <p:nvPr/>
        </p:nvSpPr>
        <p:spPr>
          <a:xfrm>
            <a:off x="3062513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2" name="円/楕円 181"/>
          <p:cNvSpPr/>
          <p:nvPr/>
        </p:nvSpPr>
        <p:spPr>
          <a:xfrm>
            <a:off x="3564507" y="6131746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3" name="円/楕円 182"/>
          <p:cNvSpPr/>
          <p:nvPr/>
        </p:nvSpPr>
        <p:spPr>
          <a:xfrm>
            <a:off x="4070197" y="6033500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4" name="円/楕円 183"/>
          <p:cNvSpPr/>
          <p:nvPr/>
        </p:nvSpPr>
        <p:spPr>
          <a:xfrm>
            <a:off x="6088121" y="423240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5" name="円/楕円 184"/>
          <p:cNvSpPr/>
          <p:nvPr/>
        </p:nvSpPr>
        <p:spPr>
          <a:xfrm>
            <a:off x="5079159" y="4628597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6" name="円/楕円 185"/>
          <p:cNvSpPr/>
          <p:nvPr/>
        </p:nvSpPr>
        <p:spPr>
          <a:xfrm>
            <a:off x="7599415" y="4246396"/>
            <a:ext cx="303614" cy="303615"/>
          </a:xfrm>
          <a:prstGeom prst="ellipse">
            <a:avLst/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7" name="円/楕円 186"/>
          <p:cNvSpPr/>
          <p:nvPr/>
        </p:nvSpPr>
        <p:spPr>
          <a:xfrm>
            <a:off x="7084127" y="4246396"/>
            <a:ext cx="303614" cy="303615"/>
          </a:xfrm>
          <a:prstGeom prst="ellipse">
            <a:avLst/>
          </a:prstGeom>
          <a:solidFill>
            <a:srgbClr val="0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8" name="円/楕円 187"/>
          <p:cNvSpPr/>
          <p:nvPr/>
        </p:nvSpPr>
        <p:spPr>
          <a:xfrm>
            <a:off x="5583640" y="613448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9" name="円/楕円 188"/>
          <p:cNvSpPr/>
          <p:nvPr/>
        </p:nvSpPr>
        <p:spPr>
          <a:xfrm>
            <a:off x="6085714" y="6134485"/>
            <a:ext cx="303614" cy="303615"/>
          </a:xfrm>
          <a:prstGeom prst="ellipse">
            <a:avLst/>
          </a:prstGeom>
          <a:solidFill>
            <a:srgbClr val="7F7F7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6589039" y="6134485"/>
            <a:ext cx="303614" cy="30361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1046418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1551335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2056252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2561169" y="51326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3066086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569425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4072764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4576103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0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5079442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/>
                <a:cs typeface="Times New Roman"/>
              </a:rPr>
              <a:t>1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5582777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2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3064777" y="60884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3566806" y="60868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073729" y="59815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5079146" y="4578741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5589138" y="6092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Times New Roman"/>
                <a:cs typeface="Times New Roman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6085038" y="60854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6087480" y="4187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60982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6589039" y="60779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Times New Roman"/>
                <a:cs typeface="Times New Roman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7087325" y="42000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6594368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imes New Roman"/>
                <a:cs typeface="Times New Roman"/>
              </a:rPr>
              <a:t>3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098849" y="51403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4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7602342" y="41995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7598209" y="51326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imes New Roman"/>
                <a:cs typeface="Times New Roman"/>
              </a:rPr>
              <a:t>4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21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229600" cy="101450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latin typeface="+mn-lt"/>
              </a:rPr>
              <a:t>At position</a:t>
            </a:r>
            <a:r>
              <a:rPr lang="en-US" altLang="ja-JP" dirty="0">
                <a:latin typeface="+mn-lt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13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</a:t>
            </a:r>
            <a:r>
              <a:rPr lang="en-US" altLang="ja-JP" dirty="0" smtClean="0">
                <a:latin typeface="+mn-lt"/>
              </a:rPr>
              <a:t>here is a square that ends at position </a:t>
            </a:r>
            <a:r>
              <a:rPr lang="en-US" altLang="ja-JP" dirty="0" smtClean="0">
                <a:latin typeface="Times New Roman"/>
                <a:cs typeface="Times New Roman"/>
              </a:rPr>
              <a:t>13</a:t>
            </a:r>
            <a:r>
              <a:rPr lang="en-US" altLang="ja-JP" dirty="0" smtClean="0">
                <a:latin typeface="+mn-lt"/>
              </a:rPr>
              <a:t>.</a:t>
            </a:r>
            <a:br>
              <a:rPr lang="en-US" altLang="ja-JP" dirty="0" smtClean="0">
                <a:latin typeface="+mn-lt"/>
              </a:rPr>
            </a:br>
            <a:r>
              <a:rPr lang="en-US" altLang="ja-JP" dirty="0" smtClean="0">
                <a:latin typeface="+mn-lt"/>
              </a:rPr>
              <a:t>We can compute the values of black node and white node.</a:t>
            </a:r>
            <a:endParaRPr lang="ja-JP" altLang="en-US" dirty="0">
              <a:latin typeface="+mn-lt"/>
              <a:cs typeface="Times New Roman"/>
            </a:endParaRPr>
          </a:p>
        </p:txBody>
      </p:sp>
      <p:sp>
        <p:nvSpPr>
          <p:cNvPr id="153" name="タイトル 3"/>
          <p:cNvSpPr>
            <a:spLocks noGrp="1"/>
          </p:cNvSpPr>
          <p:nvPr>
            <p:ph type="title"/>
          </p:nvPr>
        </p:nvSpPr>
        <p:spPr>
          <a:xfrm>
            <a:off x="712518" y="274638"/>
            <a:ext cx="7974281" cy="922114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A </a:t>
            </a:r>
            <a:r>
              <a:rPr lang="en-US" altLang="ja-JP" dirty="0">
                <a:latin typeface="+mj-lt"/>
              </a:rPr>
              <a:t>complete example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573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72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+mj-lt"/>
                <a:cs typeface="Times New Roman"/>
              </a:rPr>
              <a:t>Lower bound of repetition graph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" y="1279789"/>
            <a:ext cx="7137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There is a string that the size of graph is the  </a:t>
            </a:r>
            <a:r>
              <a:rPr lang="en-US" altLang="ja-JP" sz="2400" i="1" dirty="0" err="1" smtClean="0">
                <a:latin typeface="Times New Roman"/>
                <a:cs typeface="Times New Roman"/>
              </a:rPr>
              <a:t>Θ</a:t>
            </a:r>
            <a:r>
              <a:rPr lang="en-US" altLang="ja-JP" sz="2400" dirty="0" smtClean="0">
                <a:latin typeface="Times New Roman"/>
                <a:cs typeface="Times New Roman"/>
              </a:rPr>
              <a:t>(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 </a:t>
            </a:r>
            <a:r>
              <a:rPr lang="en-US" altLang="ja-JP" sz="2400" dirty="0" smtClean="0">
                <a:latin typeface="Times New Roman"/>
                <a:cs typeface="Times New Roman"/>
              </a:rPr>
              <a:t>log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</a:t>
            </a:r>
            <a:r>
              <a:rPr lang="en-US" altLang="ja-JP" sz="2400" dirty="0" smtClean="0">
                <a:latin typeface="Times New Roman"/>
                <a:cs typeface="Times New Roman"/>
              </a:rPr>
              <a:t>).</a:t>
            </a:r>
          </a:p>
          <a:p>
            <a:r>
              <a:rPr lang="en-US" altLang="ja-JP" sz="2400" dirty="0">
                <a:cs typeface="Times New Roman"/>
              </a:rPr>
              <a:t> (Fibonacci string)</a:t>
            </a:r>
            <a:endParaRPr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" y="2486155"/>
            <a:ext cx="8367279" cy="15081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endParaRPr lang="en-US" altLang="ja-JP" sz="2000" dirty="0" smtClean="0"/>
          </a:p>
          <a:p>
            <a:r>
              <a:rPr lang="ja-JP" altLang="ja-JP" sz="2400" dirty="0"/>
              <a:t>　</a:t>
            </a:r>
            <a:r>
              <a:rPr lang="en-US" altLang="ja-JP" sz="2400" dirty="0" smtClean="0"/>
              <a:t>For any </a:t>
            </a:r>
            <a:r>
              <a:rPr lang="en-US" altLang="ja-JP" sz="2400" dirty="0">
                <a:cs typeface="Times New Roman"/>
              </a:rPr>
              <a:t>Fibonacci </a:t>
            </a:r>
            <a:r>
              <a:rPr lang="en-US" altLang="ja-JP" sz="2400" dirty="0" smtClean="0">
                <a:cs typeface="Times New Roman"/>
              </a:rPr>
              <a:t>string of length n, the number of </a:t>
            </a:r>
            <a:r>
              <a:rPr lang="en-US" altLang="ja-JP" sz="2400" dirty="0">
                <a:cs typeface="Times New Roman"/>
              </a:rPr>
              <a:t>primitively </a:t>
            </a:r>
            <a:endParaRPr lang="en-US" altLang="ja-JP" sz="2400" dirty="0" smtClean="0">
              <a:cs typeface="Times New Roman"/>
            </a:endParaRPr>
          </a:p>
          <a:p>
            <a:r>
              <a:rPr lang="en-US" altLang="ja-JP" sz="2400" dirty="0">
                <a:cs typeface="Times New Roman"/>
              </a:rPr>
              <a:t> </a:t>
            </a:r>
            <a:r>
              <a:rPr lang="en-US" altLang="ja-JP" sz="2400" dirty="0" smtClean="0">
                <a:cs typeface="Times New Roman"/>
              </a:rPr>
              <a:t>  rooted square is </a:t>
            </a:r>
            <a:r>
              <a:rPr lang="en-US" altLang="ja-JP" sz="2400" i="1" dirty="0" err="1" smtClean="0">
                <a:latin typeface="Times New Roman"/>
                <a:cs typeface="Times New Roman"/>
              </a:rPr>
              <a:t>Θ</a:t>
            </a:r>
            <a:r>
              <a:rPr lang="en-US" altLang="ja-JP" sz="2400" dirty="0" smtClean="0">
                <a:latin typeface="Times New Roman"/>
                <a:cs typeface="Times New Roman"/>
              </a:rPr>
              <a:t>(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</a:t>
            </a:r>
            <a:r>
              <a:rPr lang="en-US" altLang="ja-JP" sz="2400" dirty="0" smtClean="0">
                <a:latin typeface="Times New Roman"/>
                <a:cs typeface="Times New Roman"/>
              </a:rPr>
              <a:t> log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n</a:t>
            </a:r>
            <a:r>
              <a:rPr lang="en-US" altLang="ja-JP" sz="2400" dirty="0" smtClean="0">
                <a:latin typeface="Times New Roman"/>
                <a:cs typeface="Times New Roman"/>
              </a:rPr>
              <a:t>).</a:t>
            </a:r>
          </a:p>
          <a:p>
            <a:endParaRPr lang="en-US" altLang="ja-JP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4983" y="2293423"/>
            <a:ext cx="176923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ea typeface="Times New Roman" charset="0"/>
                <a:cs typeface="Times New Roman" charset="0"/>
              </a:rPr>
              <a:t>Lemma </a:t>
            </a:r>
            <a:r>
              <a:rPr lang="en-US" altLang="ja-JP" sz="2400" dirty="0">
                <a:ea typeface="Times New Roman" charset="0"/>
                <a:cs typeface="Times New Roman" charset="0"/>
              </a:rPr>
              <a:t>6</a:t>
            </a:r>
            <a:endParaRPr kumimoji="1" lang="ja-JP" altLang="en-US" sz="2400" dirty="0">
              <a:ea typeface="Times New Roman" charset="0"/>
              <a:cs typeface="Times New Roman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53353" y="3582711"/>
            <a:ext cx="59490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/>
            <a:r>
              <a:rPr lang="en-US" altLang="ja-JP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[</a:t>
            </a:r>
            <a:r>
              <a:rPr lang="en-US" altLang="ja-JP" sz="20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Fraenkel</a:t>
            </a:r>
            <a:r>
              <a:rPr lang="en-US" altLang="ja-JP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ja-JP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and </a:t>
            </a:r>
            <a:r>
              <a:rPr lang="en-US" altLang="ja-JP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Simpson, 1999]</a:t>
            </a:r>
            <a:endParaRPr lang="en-US" altLang="ja-JP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r"/>
            <a:endParaRPr kumimoji="1" lang="ja-JP" altLang="en-US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6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552656" cy="4929411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</a:rPr>
              <a:t>We showed two algorithms to compute the smallest/largest repetition factorization for a given string of length </a:t>
            </a:r>
            <a:r>
              <a:rPr lang="en-US" altLang="ja-JP" i="1" dirty="0" smtClean="0">
                <a:latin typeface="Times New Roman"/>
                <a:cs typeface="Times New Roman"/>
              </a:rPr>
              <a:t>n</a:t>
            </a:r>
            <a:r>
              <a:rPr lang="en-US" altLang="ja-JP" dirty="0" smtClean="0">
                <a:latin typeface="+mn-lt"/>
              </a:rPr>
              <a:t>.</a:t>
            </a:r>
          </a:p>
          <a:p>
            <a:pPr>
              <a:buFont typeface="Wingdings" charset="2"/>
              <a:buChar char="Ø"/>
            </a:pPr>
            <a:endParaRPr lang="en-US" altLang="ja-JP" sz="1600" dirty="0" smtClean="0">
              <a:latin typeface="+mn-lt"/>
            </a:endParaRPr>
          </a:p>
          <a:p>
            <a:pPr lvl="1">
              <a:buFont typeface="Arial"/>
              <a:buChar char="•"/>
            </a:pPr>
            <a:r>
              <a:rPr lang="en-US" altLang="ja-JP" sz="2400" dirty="0" smtClean="0">
                <a:latin typeface="+mn-lt"/>
                <a:ea typeface="Times New Roman" charset="0"/>
                <a:cs typeface="Times New Roman" charset="0"/>
              </a:rPr>
              <a:t>With graph</a:t>
            </a:r>
            <a:r>
              <a:rPr lang="en-US" altLang="ja-JP" sz="2400" dirty="0" smtClean="0">
                <a:latin typeface="+mn-lt"/>
              </a:rPr>
              <a:t> </a:t>
            </a:r>
            <a:r>
              <a:rPr lang="ja-JP" altLang="en-US" sz="2400" dirty="0" smtClean="0">
                <a:latin typeface="+mn-lt"/>
              </a:rPr>
              <a:t>：</a:t>
            </a:r>
            <a:r>
              <a:rPr lang="en-US" altLang="ja-JP" sz="2400" dirty="0" smtClean="0">
                <a:latin typeface="+mn-lt"/>
              </a:rPr>
              <a:t>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n 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log </a:t>
            </a:r>
            <a:r>
              <a:rPr lang="en-US" altLang="ja-JP" sz="2400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ja-JP" sz="24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ja-JP" sz="2400" dirty="0" smtClean="0">
                <a:latin typeface="+mn-lt"/>
              </a:rPr>
              <a:t>time and space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>
                <a:latin typeface="+mn-lt"/>
                <a:ea typeface="Times New Roman" charset="0"/>
                <a:cs typeface="Times New Roman" charset="0"/>
              </a:rPr>
              <a:t>Without graph</a:t>
            </a:r>
            <a:r>
              <a:rPr lang="en-US" altLang="ja-JP" sz="2400" dirty="0" smtClean="0">
                <a:latin typeface="+mn-lt"/>
              </a:rPr>
              <a:t> </a:t>
            </a:r>
            <a:r>
              <a:rPr lang="ja-JP" altLang="en-US" sz="2400" dirty="0" smtClean="0">
                <a:latin typeface="+mn-lt"/>
              </a:rPr>
              <a:t>：</a:t>
            </a:r>
            <a:r>
              <a:rPr lang="en-US" altLang="ja-JP" sz="2400" dirty="0" smtClean="0">
                <a:latin typeface="+mn-lt"/>
              </a:rPr>
              <a:t> </a:t>
            </a:r>
            <a:r>
              <a:rPr lang="en-US" altLang="ja-JP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n 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log </a:t>
            </a:r>
            <a:r>
              <a:rPr lang="en-US" altLang="ja-JP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altLang="ja-JP" sz="2400" dirty="0" smtClean="0">
                <a:latin typeface="+mn-lt"/>
              </a:rPr>
              <a:t>time and</a:t>
            </a:r>
            <a:r>
              <a:rPr lang="en-US" altLang="ja-JP" sz="2400" b="1" dirty="0" smtClean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altLang="ja-JP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ja-JP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ja-JP" sz="2400" b="1" dirty="0" smtClean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altLang="ja-JP" sz="2400" dirty="0" smtClean="0">
                <a:latin typeface="+mn-lt"/>
              </a:rPr>
              <a:t>space</a:t>
            </a:r>
          </a:p>
          <a:p>
            <a:pPr lvl="1">
              <a:buFont typeface="Wingdings" charset="2"/>
              <a:buChar char="²"/>
            </a:pPr>
            <a:endParaRPr lang="en-US" altLang="ja-JP" sz="2400" dirty="0" smtClean="0"/>
          </a:p>
          <a:p>
            <a:pPr lvl="1">
              <a:buFont typeface="Wingdings" charset="2"/>
              <a:buChar char="²"/>
            </a:pPr>
            <a:endParaRPr lang="en-US" altLang="ja-JP" sz="2400" dirty="0" smtClean="0"/>
          </a:p>
          <a:p>
            <a:pPr>
              <a:buFont typeface="Wingdings" charset="2"/>
              <a:buChar char="Ø"/>
            </a:pPr>
            <a:r>
              <a:rPr lang="en-US" altLang="ja-JP" dirty="0" smtClean="0">
                <a:latin typeface="+mn-lt"/>
              </a:rPr>
              <a:t>Open question is whether there exists an efficient algorithm which computes repetition factorizations of smallest/largest size without relying on the graph.</a:t>
            </a:r>
            <a:endParaRPr lang="ja-JP" altLang="en-US" dirty="0">
              <a:latin typeface="+mn-lt"/>
            </a:endParaRPr>
          </a:p>
          <a:p>
            <a:endParaRPr lang="en-US" altLang="ja-JP" sz="2800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73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Conclusions and open question 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103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2"/>
            <a:ext cx="8552656" cy="201810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b="1" i="1" dirty="0" smtClean="0">
                <a:latin typeface="+mn-lt"/>
              </a:rPr>
              <a:t>Repetition </a:t>
            </a:r>
            <a:r>
              <a:rPr lang="en-US" altLang="ja-JP" b="1" i="1" dirty="0">
                <a:latin typeface="+mn-lt"/>
              </a:rPr>
              <a:t>factorization</a:t>
            </a:r>
            <a:r>
              <a:rPr lang="en-US" altLang="ja-JP" b="1" dirty="0">
                <a:latin typeface="+mn-lt"/>
              </a:rPr>
              <a:t> 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 smtClean="0">
                <a:latin typeface="+mn-lt"/>
              </a:rPr>
              <a:t>each factor </a:t>
            </a:r>
            <a:r>
              <a:rPr lang="en-US" altLang="ja-JP" dirty="0">
                <a:latin typeface="+mn-lt"/>
              </a:rPr>
              <a:t>of </a:t>
            </a:r>
            <a:r>
              <a:rPr lang="en-US" altLang="ja-JP" dirty="0" smtClean="0">
                <a:latin typeface="+mn-lt"/>
              </a:rPr>
              <a:t>the factorization </a:t>
            </a:r>
            <a:r>
              <a:rPr lang="en-US" altLang="ja-JP" dirty="0">
                <a:latin typeface="+mn-lt"/>
              </a:rPr>
              <a:t>is </a:t>
            </a:r>
            <a:r>
              <a:rPr lang="en-US" altLang="ja-JP" dirty="0" smtClean="0">
                <a:latin typeface="+mn-lt"/>
              </a:rPr>
              <a:t>a repetition.</a:t>
            </a:r>
            <a:endParaRPr lang="en-US" altLang="ja-JP" dirty="0">
              <a:latin typeface="+mn-lt"/>
            </a:endParaRPr>
          </a:p>
          <a:p>
            <a:pPr>
              <a:buFont typeface="Wingdings" charset="2"/>
              <a:buChar char="Ø"/>
            </a:pPr>
            <a:r>
              <a:rPr lang="en-US" altLang="ja-JP" b="1" i="1" dirty="0">
                <a:latin typeface="+mn-lt"/>
              </a:rPr>
              <a:t>Size</a:t>
            </a:r>
            <a:r>
              <a:rPr lang="en-US" altLang="ja-JP" b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of factorization</a:t>
            </a:r>
            <a:r>
              <a:rPr lang="ja-JP" altLang="en-US" dirty="0" smtClean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the number of factors in the </a:t>
            </a:r>
            <a:r>
              <a:rPr lang="en-US" altLang="ja-JP" dirty="0" smtClean="0">
                <a:latin typeface="+mn-lt"/>
              </a:rPr>
              <a:t>factorization.</a:t>
            </a:r>
            <a:endParaRPr lang="ja-JP" altLang="en-US" dirty="0">
              <a:latin typeface="+mn-lt"/>
            </a:endParaRP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kumimoji="1" lang="en-US" altLang="ja-JP" dirty="0" smtClean="0">
                <a:latin typeface="+mj-lt"/>
              </a:rPr>
              <a:t>Repetition factorization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19396" y="1354179"/>
            <a:ext cx="3078346" cy="43204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1475288" y="3502045"/>
            <a:ext cx="4859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a b b</a:t>
            </a:r>
            <a:endParaRPr lang="ja-JP" altLang="en-US" sz="3200" dirty="0">
              <a:latin typeface="Courier"/>
              <a:cs typeface="Courier"/>
            </a:endParaRPr>
          </a:p>
        </p:txBody>
      </p:sp>
      <p:cxnSp>
        <p:nvCxnSpPr>
          <p:cNvPr id="150" name="直線コネクタ 149"/>
          <p:cNvCxnSpPr/>
          <p:nvPr/>
        </p:nvCxnSpPr>
        <p:spPr>
          <a:xfrm>
            <a:off x="4323117" y="4537554"/>
            <a:ext cx="0" cy="98814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7272113" y="4508688"/>
            <a:ext cx="0" cy="98814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1492128" y="5796553"/>
            <a:ext cx="4927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c d e f g </a:t>
            </a:r>
            <a:endParaRPr lang="ja-JP" altLang="en-US" sz="3200" dirty="0">
              <a:latin typeface="Courier"/>
              <a:cs typeface="Courier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5345824" y="5676010"/>
            <a:ext cx="2896356" cy="9248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  <a:cs typeface="Times New Roman" charset="0"/>
              </a:rPr>
              <a:t>No </a:t>
            </a:r>
            <a:r>
              <a:rPr lang="en-US" altLang="ja-JP" sz="2400" b="1" dirty="0" smtClean="0">
                <a:solidFill>
                  <a:schemeClr val="tx1"/>
                </a:solidFill>
                <a:cs typeface="Times New Roman" charset="0"/>
              </a:rPr>
              <a:t>repetition </a:t>
            </a:r>
            <a:r>
              <a:rPr lang="en-US" altLang="ja-JP" sz="2400" b="1" dirty="0">
                <a:solidFill>
                  <a:schemeClr val="tx1"/>
                </a:solidFill>
                <a:cs typeface="Times New Roman" charset="0"/>
              </a:rPr>
              <a:t>factorization exists</a:t>
            </a:r>
            <a:endParaRPr lang="ja-JP" altLang="en-US" sz="2400" b="1" dirty="0">
              <a:solidFill>
                <a:schemeClr val="tx1"/>
              </a:solidFill>
              <a:cs typeface="Times New Roman" charset="0"/>
            </a:endParaRPr>
          </a:p>
        </p:txBody>
      </p:sp>
      <p:sp>
        <p:nvSpPr>
          <p:cNvPr id="62" name="三角形 182"/>
          <p:cNvSpPr/>
          <p:nvPr/>
        </p:nvSpPr>
        <p:spPr>
          <a:xfrm rot="16459853">
            <a:off x="5032025" y="5746879"/>
            <a:ext cx="276313" cy="654710"/>
          </a:xfrm>
          <a:prstGeom prst="triangle">
            <a:avLst>
              <a:gd name="adj" fmla="val 17329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5356035" y="5804024"/>
            <a:ext cx="186762" cy="526995"/>
          </a:xfrm>
          <a:prstGeom prst="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4" name="グループ化 53"/>
          <p:cNvGrpSpPr/>
          <p:nvPr/>
        </p:nvGrpSpPr>
        <p:grpSpPr>
          <a:xfrm>
            <a:off x="1489154" y="3803959"/>
            <a:ext cx="2813106" cy="404709"/>
            <a:chOff x="2699792" y="5460322"/>
            <a:chExt cx="2232248" cy="617876"/>
          </a:xfrm>
        </p:grpSpPr>
        <p:grpSp>
          <p:nvGrpSpPr>
            <p:cNvPr id="65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69" name="円弧 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弧 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67" name="円弧 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1" name="直線コネクタ 70"/>
          <p:cNvCxnSpPr/>
          <p:nvPr/>
        </p:nvCxnSpPr>
        <p:spPr>
          <a:xfrm>
            <a:off x="4351419" y="3378714"/>
            <a:ext cx="0" cy="98814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グループ化 53"/>
          <p:cNvGrpSpPr/>
          <p:nvPr/>
        </p:nvGrpSpPr>
        <p:grpSpPr>
          <a:xfrm>
            <a:off x="4400579" y="3793256"/>
            <a:ext cx="886297" cy="398307"/>
            <a:chOff x="2699792" y="5460322"/>
            <a:chExt cx="2232248" cy="617876"/>
          </a:xfrm>
        </p:grpSpPr>
        <p:grpSp>
          <p:nvGrpSpPr>
            <p:cNvPr id="73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77" name="円弧 7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円弧 7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75" name="円弧 7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円弧 7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87" name="正方形/長方形 86"/>
          <p:cNvSpPr/>
          <p:nvPr/>
        </p:nvSpPr>
        <p:spPr>
          <a:xfrm>
            <a:off x="1475288" y="4615258"/>
            <a:ext cx="799911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a b a a b a a a a a</a:t>
            </a:r>
            <a:endParaRPr lang="ja-JP" altLang="en-US" sz="3200" dirty="0">
              <a:latin typeface="Courier"/>
              <a:cs typeface="Courier"/>
            </a:endParaRPr>
          </a:p>
        </p:txBody>
      </p:sp>
      <p:grpSp>
        <p:nvGrpSpPr>
          <p:cNvPr id="105" name="グループ化 53"/>
          <p:cNvGrpSpPr/>
          <p:nvPr/>
        </p:nvGrpSpPr>
        <p:grpSpPr>
          <a:xfrm>
            <a:off x="1454979" y="4983835"/>
            <a:ext cx="2847282" cy="598211"/>
            <a:chOff x="2699792" y="5460322"/>
            <a:chExt cx="2232248" cy="617876"/>
          </a:xfrm>
        </p:grpSpPr>
        <p:grpSp>
          <p:nvGrpSpPr>
            <p:cNvPr id="106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10" name="円弧 109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弧 110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7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08" name="円弧 10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弧 10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12" name="グループ化 53"/>
          <p:cNvGrpSpPr/>
          <p:nvPr/>
        </p:nvGrpSpPr>
        <p:grpSpPr>
          <a:xfrm>
            <a:off x="4350630" y="4939901"/>
            <a:ext cx="2847282" cy="626466"/>
            <a:chOff x="2699792" y="5460322"/>
            <a:chExt cx="2232248" cy="617876"/>
          </a:xfrm>
        </p:grpSpPr>
        <p:grpSp>
          <p:nvGrpSpPr>
            <p:cNvPr id="113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17" name="円弧 11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円弧 11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4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15" name="円弧 114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円弧 11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19" name="グループ化 80"/>
          <p:cNvGrpSpPr/>
          <p:nvPr/>
        </p:nvGrpSpPr>
        <p:grpSpPr>
          <a:xfrm>
            <a:off x="7352937" y="5018301"/>
            <a:ext cx="1333862" cy="308647"/>
            <a:chOff x="3779912" y="5157192"/>
            <a:chExt cx="2160240" cy="504056"/>
          </a:xfrm>
          <a:noFill/>
        </p:grpSpPr>
        <p:grpSp>
          <p:nvGrpSpPr>
            <p:cNvPr id="120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123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27" name="円弧 126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28" name="円弧 127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24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25" name="円弧 124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26" name="円弧 125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21" name="円弧 120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FF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2" name="円弧 121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FF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876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307901"/>
            <a:ext cx="8403958" cy="256503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altLang="ja-JP" b="1" i="1" dirty="0">
                <a:latin typeface="+mn-lt"/>
              </a:rPr>
              <a:t>Repetition factorization</a:t>
            </a:r>
            <a:r>
              <a:rPr lang="en-US" altLang="ja-JP" b="1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each factor of the factorization is a repetition.</a:t>
            </a:r>
          </a:p>
          <a:p>
            <a:pPr>
              <a:buFont typeface="Wingdings" charset="2"/>
              <a:buChar char="Ø"/>
            </a:pPr>
            <a:r>
              <a:rPr lang="en-US" altLang="ja-JP" b="1" i="1" dirty="0">
                <a:latin typeface="+mn-lt"/>
              </a:rPr>
              <a:t>Size</a:t>
            </a:r>
            <a:r>
              <a:rPr lang="en-US" altLang="ja-JP" dirty="0">
                <a:latin typeface="+mn-lt"/>
              </a:rPr>
              <a:t> of factorization</a:t>
            </a:r>
            <a:r>
              <a:rPr lang="ja-JP" altLang="en-US" dirty="0">
                <a:latin typeface="+mn-lt"/>
              </a:rPr>
              <a:t>：</a:t>
            </a:r>
            <a:r>
              <a:rPr lang="en-US" altLang="ja-JP" dirty="0">
                <a:latin typeface="+mn-lt"/>
              </a:rPr>
              <a:t>the number of factors in the factorization.</a:t>
            </a:r>
            <a:endParaRPr lang="ja-JP" altLang="en-US" dirty="0">
              <a:latin typeface="+mn-lt"/>
            </a:endParaRPr>
          </a:p>
          <a:p>
            <a:pPr>
              <a:buFont typeface="Wingdings" charset="2"/>
              <a:buChar char="Ø"/>
            </a:pPr>
            <a:r>
              <a:rPr kumimoji="1" lang="en-US" altLang="ja-JP" u="sng" dirty="0" smtClean="0">
                <a:latin typeface="+mn-lt"/>
              </a:rPr>
              <a:t>There </a:t>
            </a:r>
            <a:r>
              <a:rPr lang="en-US" altLang="ja-JP" u="sng" dirty="0" smtClean="0">
                <a:latin typeface="+mn-lt"/>
              </a:rPr>
              <a:t>can be</a:t>
            </a:r>
            <a:r>
              <a:rPr kumimoji="1" lang="en-US" altLang="ja-JP" u="sng" dirty="0" smtClean="0">
                <a:latin typeface="+mn-lt"/>
              </a:rPr>
              <a:t> multiple factorizations of the same string.</a:t>
            </a:r>
            <a:endParaRPr kumimoji="1" lang="ja-JP" altLang="en-US" u="sng" dirty="0">
              <a:latin typeface="+mn-lt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2B3E-5EE9-6041-94BF-ED4241499687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19396" y="274638"/>
            <a:ext cx="7867403" cy="850106"/>
          </a:xfrm>
        </p:spPr>
        <p:txBody>
          <a:bodyPr/>
          <a:lstStyle/>
          <a:p>
            <a:r>
              <a:rPr lang="en-US" altLang="ja-JP" dirty="0" smtClean="0">
                <a:latin typeface="+mj-lt"/>
              </a:rPr>
              <a:t>Repetition factorization</a:t>
            </a:r>
            <a:endParaRPr kumimoji="1" lang="ja-JP" altLang="en-US" dirty="0">
              <a:latin typeface="+mj-lt"/>
            </a:endParaRPr>
          </a:p>
        </p:txBody>
      </p:sp>
      <p:grpSp>
        <p:nvGrpSpPr>
          <p:cNvPr id="147" name="グループ化 53"/>
          <p:cNvGrpSpPr/>
          <p:nvPr/>
        </p:nvGrpSpPr>
        <p:grpSpPr>
          <a:xfrm>
            <a:off x="1454979" y="4983835"/>
            <a:ext cx="2847282" cy="598211"/>
            <a:chOff x="2699792" y="5460322"/>
            <a:chExt cx="2232248" cy="617876"/>
          </a:xfrm>
        </p:grpSpPr>
        <p:grpSp>
          <p:nvGrpSpPr>
            <p:cNvPr id="165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169" name="円弧 168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" name="円弧 169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6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167" name="円弧 166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円弧 167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50" name="直線コネクタ 149"/>
          <p:cNvCxnSpPr/>
          <p:nvPr/>
        </p:nvCxnSpPr>
        <p:spPr>
          <a:xfrm>
            <a:off x="4323117" y="4615664"/>
            <a:ext cx="0" cy="139228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グループ化 53"/>
          <p:cNvGrpSpPr/>
          <p:nvPr/>
        </p:nvGrpSpPr>
        <p:grpSpPr>
          <a:xfrm>
            <a:off x="4350630" y="4939901"/>
            <a:ext cx="2847282" cy="626466"/>
            <a:chOff x="2699792" y="5460322"/>
            <a:chExt cx="2232248" cy="617876"/>
          </a:xfrm>
        </p:grpSpPr>
        <p:grpSp>
          <p:nvGrpSpPr>
            <p:cNvPr id="80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84" name="円弧 83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円弧 84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82" name="円弧 81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円弧 82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88" name="グループ化 80"/>
          <p:cNvGrpSpPr/>
          <p:nvPr/>
        </p:nvGrpSpPr>
        <p:grpSpPr>
          <a:xfrm>
            <a:off x="7352937" y="5018301"/>
            <a:ext cx="1333862" cy="308647"/>
            <a:chOff x="3779912" y="5157192"/>
            <a:chExt cx="2160240" cy="504056"/>
          </a:xfrm>
          <a:noFill/>
        </p:grpSpPr>
        <p:grpSp>
          <p:nvGrpSpPr>
            <p:cNvPr id="89" name="グループ化 81"/>
            <p:cNvGrpSpPr/>
            <p:nvPr/>
          </p:nvGrpSpPr>
          <p:grpSpPr>
            <a:xfrm>
              <a:off x="3779912" y="5157192"/>
              <a:ext cx="1440160" cy="504056"/>
              <a:chOff x="1979712" y="5157192"/>
              <a:chExt cx="1440160" cy="504056"/>
            </a:xfrm>
            <a:grpFill/>
          </p:grpSpPr>
          <p:grpSp>
            <p:nvGrpSpPr>
              <p:cNvPr id="92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96" name="円弧 9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97" name="円弧 9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93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94" name="円弧 93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95" name="円弧 94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90" name="円弧 89"/>
            <p:cNvSpPr/>
            <p:nvPr/>
          </p:nvSpPr>
          <p:spPr>
            <a:xfrm rot="5400000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FF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1" name="円弧 90"/>
            <p:cNvSpPr/>
            <p:nvPr/>
          </p:nvSpPr>
          <p:spPr>
            <a:xfrm rot="5400000" flipV="1">
              <a:off x="5333892" y="5043372"/>
              <a:ext cx="492440" cy="720080"/>
            </a:xfrm>
            <a:prstGeom prst="arc">
              <a:avLst/>
            </a:prstGeom>
            <a:grpFill/>
            <a:ln w="28575">
              <a:solidFill>
                <a:srgbClr val="FFA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i="1">
                <a:latin typeface="Cambria Math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5" name="グループ化 53"/>
          <p:cNvGrpSpPr/>
          <p:nvPr/>
        </p:nvGrpSpPr>
        <p:grpSpPr>
          <a:xfrm rot="10800000">
            <a:off x="1463774" y="4133413"/>
            <a:ext cx="4781638" cy="750547"/>
            <a:chOff x="2699792" y="5460322"/>
            <a:chExt cx="2232248" cy="617876"/>
          </a:xfrm>
        </p:grpSpPr>
        <p:grpSp>
          <p:nvGrpSpPr>
            <p:cNvPr id="56" name="グループ化 54"/>
            <p:cNvGrpSpPr/>
            <p:nvPr/>
          </p:nvGrpSpPr>
          <p:grpSpPr>
            <a:xfrm>
              <a:off x="2699792" y="5460322"/>
              <a:ext cx="1120126" cy="617876"/>
              <a:chOff x="3059832" y="4941168"/>
              <a:chExt cx="1944216" cy="1080120"/>
            </a:xfrm>
          </p:grpSpPr>
          <p:sp>
            <p:nvSpPr>
              <p:cNvPr id="61" name="円弧 60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円弧 85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5"/>
            <p:cNvGrpSpPr/>
            <p:nvPr/>
          </p:nvGrpSpPr>
          <p:grpSpPr>
            <a:xfrm>
              <a:off x="3811914" y="5460322"/>
              <a:ext cx="1120126" cy="617876"/>
              <a:chOff x="3059832" y="4941168"/>
              <a:chExt cx="1944216" cy="1080120"/>
            </a:xfrm>
          </p:grpSpPr>
          <p:sp>
            <p:nvSpPr>
              <p:cNvPr id="58" name="円弧 57"/>
              <p:cNvSpPr/>
              <p:nvPr/>
            </p:nvSpPr>
            <p:spPr>
              <a:xfrm rot="5400000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円弧 58"/>
              <p:cNvSpPr/>
              <p:nvPr/>
            </p:nvSpPr>
            <p:spPr>
              <a:xfrm rot="5400000" flipV="1">
                <a:off x="3491880" y="4509120"/>
                <a:ext cx="1080120" cy="1944216"/>
              </a:xfrm>
              <a:prstGeom prst="arc">
                <a:avLst/>
              </a:prstGeom>
              <a:ln w="28575">
                <a:solidFill>
                  <a:srgbClr val="FFA9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99" name="直線コネクタ 98"/>
          <p:cNvCxnSpPr/>
          <p:nvPr/>
        </p:nvCxnSpPr>
        <p:spPr>
          <a:xfrm>
            <a:off x="6378004" y="3956589"/>
            <a:ext cx="0" cy="1392282"/>
          </a:xfrm>
          <a:prstGeom prst="line">
            <a:avLst/>
          </a:prstGeom>
          <a:ln w="3810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図形グループ 9"/>
          <p:cNvGrpSpPr/>
          <p:nvPr/>
        </p:nvGrpSpPr>
        <p:grpSpPr>
          <a:xfrm>
            <a:off x="6437768" y="4275204"/>
            <a:ext cx="2120031" cy="308647"/>
            <a:chOff x="6437768" y="4275204"/>
            <a:chExt cx="2223104" cy="308647"/>
          </a:xfrm>
        </p:grpSpPr>
        <p:grpSp>
          <p:nvGrpSpPr>
            <p:cNvPr id="100" name="グループ化 80"/>
            <p:cNvGrpSpPr/>
            <p:nvPr/>
          </p:nvGrpSpPr>
          <p:grpSpPr>
            <a:xfrm rot="10800000">
              <a:off x="7327009" y="4275204"/>
              <a:ext cx="1333863" cy="308647"/>
              <a:chOff x="3779912" y="5157192"/>
              <a:chExt cx="2160240" cy="504056"/>
            </a:xfrm>
            <a:noFill/>
          </p:grpSpPr>
          <p:grpSp>
            <p:nvGrpSpPr>
              <p:cNvPr id="101" name="グループ化 81"/>
              <p:cNvGrpSpPr/>
              <p:nvPr/>
            </p:nvGrpSpPr>
            <p:grpSpPr>
              <a:xfrm>
                <a:off x="3779912" y="5157192"/>
                <a:ext cx="1440160" cy="504056"/>
                <a:chOff x="1979712" y="5157192"/>
                <a:chExt cx="1440160" cy="504056"/>
              </a:xfrm>
              <a:grpFill/>
            </p:grpSpPr>
            <p:grpSp>
              <p:nvGrpSpPr>
                <p:cNvPr id="104" name="グループ化 87"/>
                <p:cNvGrpSpPr/>
                <p:nvPr/>
              </p:nvGrpSpPr>
              <p:grpSpPr>
                <a:xfrm>
                  <a:off x="1979712" y="5168808"/>
                  <a:ext cx="720080" cy="492440"/>
                  <a:chOff x="3059832" y="4941168"/>
                  <a:chExt cx="1944216" cy="1080120"/>
                </a:xfrm>
                <a:grpFill/>
              </p:grpSpPr>
              <p:sp>
                <p:nvSpPr>
                  <p:cNvPr id="108" name="円弧 107"/>
                  <p:cNvSpPr/>
                  <p:nvPr/>
                </p:nvSpPr>
                <p:spPr>
                  <a:xfrm rot="5400000">
                    <a:off x="3491880" y="4509120"/>
                    <a:ext cx="1080120" cy="1944216"/>
                  </a:xfrm>
                  <a:prstGeom prst="arc">
                    <a:avLst/>
                  </a:prstGeom>
                  <a:grpFill/>
                  <a:ln w="28575">
                    <a:solidFill>
                      <a:srgbClr val="FFA9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i="1">
                      <a:latin typeface="Cambria Math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9" name="円弧 108"/>
                  <p:cNvSpPr/>
                  <p:nvPr/>
                </p:nvSpPr>
                <p:spPr>
                  <a:xfrm rot="5400000" flipV="1">
                    <a:off x="3491880" y="4509120"/>
                    <a:ext cx="1080120" cy="1944216"/>
                  </a:xfrm>
                  <a:prstGeom prst="arc">
                    <a:avLst/>
                  </a:prstGeom>
                  <a:grpFill/>
                  <a:ln w="28575">
                    <a:solidFill>
                      <a:srgbClr val="FFA9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i="1">
                      <a:latin typeface="Cambria Math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grpSp>
              <p:nvGrpSpPr>
                <p:cNvPr id="105" name="グループ化 88"/>
                <p:cNvGrpSpPr/>
                <p:nvPr/>
              </p:nvGrpSpPr>
              <p:grpSpPr>
                <a:xfrm>
                  <a:off x="2699792" y="5157192"/>
                  <a:ext cx="720080" cy="492440"/>
                  <a:chOff x="3059832" y="4941168"/>
                  <a:chExt cx="1944216" cy="1080120"/>
                </a:xfrm>
                <a:grpFill/>
              </p:grpSpPr>
              <p:sp>
                <p:nvSpPr>
                  <p:cNvPr id="106" name="円弧 105"/>
                  <p:cNvSpPr/>
                  <p:nvPr/>
                </p:nvSpPr>
                <p:spPr>
                  <a:xfrm rot="5400000">
                    <a:off x="3491880" y="4509120"/>
                    <a:ext cx="1080120" cy="1944216"/>
                  </a:xfrm>
                  <a:prstGeom prst="arc">
                    <a:avLst/>
                  </a:prstGeom>
                  <a:grpFill/>
                  <a:ln w="28575">
                    <a:solidFill>
                      <a:srgbClr val="FFA9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i="1">
                      <a:latin typeface="Cambria Math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円弧 106"/>
                  <p:cNvSpPr/>
                  <p:nvPr/>
                </p:nvSpPr>
                <p:spPr>
                  <a:xfrm rot="5400000" flipV="1">
                    <a:off x="3491880" y="4509120"/>
                    <a:ext cx="1080120" cy="1944216"/>
                  </a:xfrm>
                  <a:prstGeom prst="arc">
                    <a:avLst/>
                  </a:prstGeom>
                  <a:grpFill/>
                  <a:ln w="28575">
                    <a:solidFill>
                      <a:srgbClr val="FFA9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i="1">
                      <a:latin typeface="Cambria Math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</p:grpSp>
          <p:sp>
            <p:nvSpPr>
              <p:cNvPr id="102" name="円弧 101"/>
              <p:cNvSpPr/>
              <p:nvPr/>
            </p:nvSpPr>
            <p:spPr>
              <a:xfrm rot="5400000">
                <a:off x="5333892" y="5043372"/>
                <a:ext cx="492440" cy="720080"/>
              </a:xfrm>
              <a:prstGeom prst="arc">
                <a:avLst/>
              </a:prstGeom>
              <a:grpFill/>
              <a:ln w="28575">
                <a:solidFill>
                  <a:srgbClr val="FFA9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3" name="円弧 102"/>
              <p:cNvSpPr/>
              <p:nvPr/>
            </p:nvSpPr>
            <p:spPr>
              <a:xfrm rot="5400000" flipV="1">
                <a:off x="5333892" y="5043372"/>
                <a:ext cx="492440" cy="720080"/>
              </a:xfrm>
              <a:prstGeom prst="arc">
                <a:avLst/>
              </a:prstGeom>
              <a:grpFill/>
              <a:ln w="28575">
                <a:solidFill>
                  <a:srgbClr val="FFA9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i="1">
                  <a:latin typeface="Cambria Math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11" name="グループ化 81"/>
            <p:cNvGrpSpPr/>
            <p:nvPr/>
          </p:nvGrpSpPr>
          <p:grpSpPr>
            <a:xfrm rot="10800000">
              <a:off x="6437768" y="4275204"/>
              <a:ext cx="889242" cy="308647"/>
              <a:chOff x="1979712" y="5157192"/>
              <a:chExt cx="1440160" cy="504056"/>
            </a:xfrm>
            <a:noFill/>
          </p:grpSpPr>
          <p:grpSp>
            <p:nvGrpSpPr>
              <p:cNvPr id="114" name="グループ化 87"/>
              <p:cNvGrpSpPr/>
              <p:nvPr/>
            </p:nvGrpSpPr>
            <p:grpSpPr>
              <a:xfrm>
                <a:off x="1979712" y="5168808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8" name="円弧 117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9" name="円弧 118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15" name="グループ化 88"/>
              <p:cNvGrpSpPr/>
              <p:nvPr/>
            </p:nvGrpSpPr>
            <p:grpSpPr>
              <a:xfrm>
                <a:off x="2699792" y="5157192"/>
                <a:ext cx="720080" cy="492440"/>
                <a:chOff x="3059832" y="4941168"/>
                <a:chExt cx="1944216" cy="1080120"/>
              </a:xfrm>
              <a:grpFill/>
            </p:grpSpPr>
            <p:sp>
              <p:nvSpPr>
                <p:cNvPr id="116" name="円弧 115"/>
                <p:cNvSpPr/>
                <p:nvPr/>
              </p:nvSpPr>
              <p:spPr>
                <a:xfrm rot="5400000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17" name="円弧 116"/>
                <p:cNvSpPr/>
                <p:nvPr/>
              </p:nvSpPr>
              <p:spPr>
                <a:xfrm rot="5400000" flipV="1">
                  <a:off x="3491880" y="4509120"/>
                  <a:ext cx="1080120" cy="1944216"/>
                </a:xfrm>
                <a:prstGeom prst="arc">
                  <a:avLst/>
                </a:prstGeom>
                <a:grpFill/>
                <a:ln w="28575">
                  <a:solidFill>
                    <a:srgbClr val="FFA900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i="1">
                    <a:latin typeface="Cambria Math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</p:grpSp>
      </p:grpSp>
      <p:cxnSp>
        <p:nvCxnSpPr>
          <p:cNvPr id="98" name="直線コネクタ 97"/>
          <p:cNvCxnSpPr/>
          <p:nvPr/>
        </p:nvCxnSpPr>
        <p:spPr>
          <a:xfrm>
            <a:off x="7272585" y="4615664"/>
            <a:ext cx="0" cy="1392282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角丸四角形吹き出し 4"/>
          <p:cNvSpPr/>
          <p:nvPr/>
        </p:nvSpPr>
        <p:spPr>
          <a:xfrm>
            <a:off x="476720" y="5734064"/>
            <a:ext cx="1068036" cy="547763"/>
          </a:xfrm>
          <a:prstGeom prst="wedgeRoundRectCallout">
            <a:avLst>
              <a:gd name="adj1" fmla="val 43046"/>
              <a:gd name="adj2" fmla="val -97196"/>
              <a:gd name="adj3" fmla="val 16667"/>
            </a:avLst>
          </a:prstGeom>
          <a:solidFill>
            <a:srgbClr val="FFFFFF"/>
          </a:solidFill>
          <a:ln w="28575" cmpd="sng">
            <a:solidFill>
              <a:srgbClr val="FFA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Size </a:t>
            </a:r>
            <a:r>
              <a:rPr lang="en-US" altLang="ja-JP" dirty="0">
                <a:solidFill>
                  <a:srgbClr val="000000"/>
                </a:solidFill>
              </a:rPr>
              <a:t>:</a:t>
            </a:r>
            <a:r>
              <a:rPr lang="en-US" altLang="ja-JP" dirty="0" smtClean="0">
                <a:solidFill>
                  <a:srgbClr val="000000"/>
                </a:solidFill>
              </a:rPr>
              <a:t> 3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65" name="角丸四角形吹き出し 64"/>
          <p:cNvSpPr/>
          <p:nvPr/>
        </p:nvSpPr>
        <p:spPr>
          <a:xfrm>
            <a:off x="441310" y="3585650"/>
            <a:ext cx="1068036" cy="547763"/>
          </a:xfrm>
          <a:prstGeom prst="wedgeRoundRectCallout">
            <a:avLst>
              <a:gd name="adj1" fmla="val 55536"/>
              <a:gd name="adj2" fmla="val 82669"/>
              <a:gd name="adj3" fmla="val 16667"/>
            </a:avLst>
          </a:prstGeom>
          <a:solidFill>
            <a:srgbClr val="FFFFFF"/>
          </a:solidFill>
          <a:ln w="28575" cmpd="sng">
            <a:solidFill>
              <a:srgbClr val="FFA9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size </a:t>
            </a:r>
            <a:r>
              <a:rPr lang="en-US" altLang="ja-JP" dirty="0">
                <a:solidFill>
                  <a:srgbClr val="000000"/>
                </a:solidFill>
              </a:rPr>
              <a:t>:</a:t>
            </a:r>
            <a:r>
              <a:rPr lang="en-US" altLang="ja-JP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475288" y="4615258"/>
            <a:ext cx="799911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"/>
                <a:cs typeface="Courier"/>
              </a:rPr>
              <a:t>a b a a b a b a a b a a a a a</a:t>
            </a:r>
            <a:endParaRPr lang="ja-JP" altLang="en-US" sz="3200" dirty="0">
              <a:latin typeface="Courier"/>
              <a:cs typeface="Courier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19396" y="1354179"/>
            <a:ext cx="3078346" cy="43204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07212" y="7209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8065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テーマ1" id="{9261C54D-1079-E54F-8D7C-D6B60212EC6A}" vid="{7AE31723-A409-CF4A-A03C-15C9AE13F40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14260</TotalTime>
  <Words>4207</Words>
  <Application>Microsoft Macintosh PowerPoint</Application>
  <PresentationFormat>画面に合わせる (4:3)</PresentationFormat>
  <Paragraphs>1327</Paragraphs>
  <Slides>73</Slides>
  <Notes>73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73</vt:i4>
      </vt:variant>
    </vt:vector>
  </HeadingPairs>
  <TitlesOfParts>
    <vt:vector size="74" baseType="lpstr">
      <vt:lpstr>テーマ1</vt:lpstr>
      <vt:lpstr>Computing smallest and largest repetition factorization in O(n log n) time</vt:lpstr>
      <vt:lpstr>Factorization of string</vt:lpstr>
      <vt:lpstr>Factorization of string</vt:lpstr>
      <vt:lpstr>Repetitive structures </vt:lpstr>
      <vt:lpstr>Repetitive structures </vt:lpstr>
      <vt:lpstr>Repetitive structures </vt:lpstr>
      <vt:lpstr>Square factorization</vt:lpstr>
      <vt:lpstr>Repetition factorization</vt:lpstr>
      <vt:lpstr>Repetition factorization</vt:lpstr>
      <vt:lpstr>Related work </vt:lpstr>
      <vt:lpstr>Related work and our contribution</vt:lpstr>
      <vt:lpstr>Runs ( = maximal repetitions)</vt:lpstr>
      <vt:lpstr>Runs ( = maximal repetitions)</vt:lpstr>
      <vt:lpstr>Runs ( = maximal repetitions)</vt:lpstr>
      <vt:lpstr>Runs ( = maximal repetitions)</vt:lpstr>
      <vt:lpstr>Runs ( = maximal repetitions)</vt:lpstr>
      <vt:lpstr>Main idea</vt:lpstr>
      <vt:lpstr>Main idea</vt:lpstr>
      <vt:lpstr>Repetition Graph</vt:lpstr>
      <vt:lpstr>Repetition Graph</vt:lpstr>
      <vt:lpstr>Repetition Graph</vt:lpstr>
      <vt:lpstr>Repetition Graph</vt:lpstr>
      <vt:lpstr>Repetition Graph</vt:lpstr>
      <vt:lpstr>Repetition Graph</vt:lpstr>
      <vt:lpstr>Repetition Graph</vt:lpstr>
      <vt:lpstr>Size of Repetition Graph</vt:lpstr>
      <vt:lpstr>Reduction to Weighted Path Problem</vt:lpstr>
      <vt:lpstr>Reduction to Weighted Path Problem</vt:lpstr>
      <vt:lpstr>Reduction to Weighted Path Problem</vt:lpstr>
      <vt:lpstr>Reduction to Weighted Path Problem</vt:lpstr>
      <vt:lpstr>Reduction to Weighted Path Problem</vt:lpstr>
      <vt:lpstr>Reduction to Weighted Path Problem</vt:lpstr>
      <vt:lpstr>Reduction to the path problem</vt:lpstr>
      <vt:lpstr>Reduction to the path problem</vt:lpstr>
      <vt:lpstr>Reduction to the path problem</vt:lpstr>
      <vt:lpstr>Reduction to the path problem</vt:lpstr>
      <vt:lpstr>Reduction to the path problem</vt:lpstr>
      <vt:lpstr>Reduction to the path problem</vt:lpstr>
      <vt:lpstr>Reduction to the path problem</vt:lpstr>
      <vt:lpstr>Reduction to the path problem</vt:lpstr>
      <vt:lpstr>Reducing space requirement</vt:lpstr>
      <vt:lpstr>Solution without Repetition Graph</vt:lpstr>
      <vt:lpstr>Solution without Repetition Graph</vt:lpstr>
      <vt:lpstr>Solution without Repetition Graph</vt:lpstr>
      <vt:lpstr>Solution without Repetition Graph</vt:lpstr>
      <vt:lpstr>Solution without Repetition Graph</vt:lpstr>
      <vt:lpstr>Solution without Repetition Graph</vt:lpstr>
      <vt:lpstr>Solution without Repetition Graph</vt:lpstr>
      <vt:lpstr>Solution without Repetition Graph</vt:lpstr>
      <vt:lpstr>Our main result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A complete example</vt:lpstr>
      <vt:lpstr>Lower bound of repetition graph</vt:lpstr>
      <vt:lpstr>Conclusions and open question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hiroe inoue</cp:lastModifiedBy>
  <cp:revision>1584</cp:revision>
  <cp:lastPrinted>2016-08-26T07:42:02Z</cp:lastPrinted>
  <dcterms:created xsi:type="dcterms:W3CDTF">2016-07-12T09:01:19Z</dcterms:created>
  <dcterms:modified xsi:type="dcterms:W3CDTF">2016-08-30T23:31:44Z</dcterms:modified>
</cp:coreProperties>
</file>