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embeddings/oleObject3.bin" ContentType="application/vnd.openxmlformats-officedocument.oleObject"/>
  <Override PartName="/ppt/notesSlides/notesSlide15.xml" ContentType="application/vnd.openxmlformats-officedocument.presentationml.notesSlide+xml"/>
  <Override PartName="/ppt/embeddings/oleObject4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59"/>
  </p:notesMasterIdLst>
  <p:handoutMasterIdLst>
    <p:handoutMasterId r:id="rId60"/>
  </p:handoutMasterIdLst>
  <p:sldIdLst>
    <p:sldId id="262" r:id="rId2"/>
    <p:sldId id="295" r:id="rId3"/>
    <p:sldId id="299" r:id="rId4"/>
    <p:sldId id="270" r:id="rId5"/>
    <p:sldId id="282" r:id="rId6"/>
    <p:sldId id="271" r:id="rId7"/>
    <p:sldId id="288" r:id="rId8"/>
    <p:sldId id="331" r:id="rId9"/>
    <p:sldId id="332" r:id="rId10"/>
    <p:sldId id="333" r:id="rId11"/>
    <p:sldId id="334" r:id="rId12"/>
    <p:sldId id="335" r:id="rId13"/>
    <p:sldId id="274" r:id="rId14"/>
    <p:sldId id="303" r:id="rId15"/>
    <p:sldId id="305" r:id="rId16"/>
    <p:sldId id="336" r:id="rId17"/>
    <p:sldId id="307" r:id="rId18"/>
    <p:sldId id="293" r:id="rId19"/>
    <p:sldId id="298" r:id="rId20"/>
    <p:sldId id="341" r:id="rId21"/>
    <p:sldId id="340" r:id="rId22"/>
    <p:sldId id="321" r:id="rId23"/>
    <p:sldId id="320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296" r:id="rId32"/>
    <p:sldId id="300" r:id="rId33"/>
    <p:sldId id="310" r:id="rId34"/>
    <p:sldId id="315" r:id="rId35"/>
    <p:sldId id="337" r:id="rId36"/>
    <p:sldId id="276" r:id="rId37"/>
    <p:sldId id="308" r:id="rId38"/>
    <p:sldId id="316" r:id="rId39"/>
    <p:sldId id="318" r:id="rId40"/>
    <p:sldId id="338" r:id="rId41"/>
    <p:sldId id="319" r:id="rId42"/>
    <p:sldId id="339" r:id="rId43"/>
    <p:sldId id="297" r:id="rId44"/>
    <p:sldId id="294" r:id="rId45"/>
    <p:sldId id="329" r:id="rId46"/>
    <p:sldId id="330" r:id="rId47"/>
    <p:sldId id="317" r:id="rId48"/>
    <p:sldId id="311" r:id="rId49"/>
    <p:sldId id="313" r:id="rId50"/>
    <p:sldId id="314" r:id="rId51"/>
    <p:sldId id="268" r:id="rId52"/>
    <p:sldId id="273" r:id="rId53"/>
    <p:sldId id="280" r:id="rId54"/>
    <p:sldId id="275" r:id="rId55"/>
    <p:sldId id="309" r:id="rId56"/>
    <p:sldId id="285" r:id="rId57"/>
    <p:sldId id="290" r:id="rId58"/>
  </p:sldIdLst>
  <p:sldSz cx="9144000" cy="6858000" type="screen4x3"/>
  <p:notesSz cx="6807200" cy="99393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3B87605F-6347-4350-B173-1EE1CBAA3787}">
          <p14:sldIdLst>
            <p14:sldId id="262"/>
          </p14:sldIdLst>
        </p14:section>
        <p14:section name="Brand Statement" id="{E9B22BFF-877C-4AA1-9323-19B679BF99B1}">
          <p14:sldIdLst>
            <p14:sldId id="295"/>
            <p14:sldId id="299"/>
            <p14:sldId id="270"/>
            <p14:sldId id="282"/>
            <p14:sldId id="271"/>
            <p14:sldId id="288"/>
            <p14:sldId id="331"/>
            <p14:sldId id="332"/>
            <p14:sldId id="333"/>
            <p14:sldId id="334"/>
            <p14:sldId id="335"/>
            <p14:sldId id="274"/>
            <p14:sldId id="303"/>
            <p14:sldId id="305"/>
            <p14:sldId id="336"/>
            <p14:sldId id="307"/>
            <p14:sldId id="293"/>
            <p14:sldId id="298"/>
            <p14:sldId id="341"/>
            <p14:sldId id="340"/>
            <p14:sldId id="321"/>
            <p14:sldId id="320"/>
            <p14:sldId id="322"/>
            <p14:sldId id="323"/>
            <p14:sldId id="324"/>
            <p14:sldId id="325"/>
            <p14:sldId id="326"/>
            <p14:sldId id="327"/>
            <p14:sldId id="328"/>
            <p14:sldId id="296"/>
            <p14:sldId id="300"/>
            <p14:sldId id="310"/>
            <p14:sldId id="315"/>
            <p14:sldId id="337"/>
            <p14:sldId id="276"/>
            <p14:sldId id="308"/>
            <p14:sldId id="316"/>
            <p14:sldId id="318"/>
            <p14:sldId id="338"/>
            <p14:sldId id="319"/>
            <p14:sldId id="339"/>
            <p14:sldId id="297"/>
            <p14:sldId id="294"/>
            <p14:sldId id="329"/>
            <p14:sldId id="330"/>
          </p14:sldIdLst>
        </p14:section>
        <p14:section name="Table of Contents" id="{0B1E2898-31BC-42F3-A5A5-141726087CC7}">
          <p14:sldIdLst/>
        </p14:section>
        <p14:section name="Body" id="{18FAE958-DF6E-4AAC-835E-E68BDECA82A9}">
          <p14:sldIdLst/>
        </p14:section>
        <p14:section name="Corporate Mark" id="{043BD1DC-881F-4DDA-BE71-3D4C881D9A5E}">
          <p14:sldIdLst>
            <p14:sldId id="317"/>
            <p14:sldId id="311"/>
            <p14:sldId id="313"/>
            <p14:sldId id="314"/>
            <p14:sldId id="268"/>
            <p14:sldId id="273"/>
            <p14:sldId id="280"/>
            <p14:sldId id="275"/>
            <p14:sldId id="309"/>
            <p14:sldId id="285"/>
            <p14:sldId id="29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527">
          <p15:clr>
            <a:srgbClr val="A4A3A4"/>
          </p15:clr>
        </p15:guide>
        <p15:guide id="2" orient="horz" pos="73">
          <p15:clr>
            <a:srgbClr val="A4A3A4"/>
          </p15:clr>
        </p15:guide>
        <p15:guide id="3" orient="horz" pos="4064">
          <p15:clr>
            <a:srgbClr val="A4A3A4"/>
          </p15:clr>
        </p15:guide>
        <p15:guide id="4" pos="2880">
          <p15:clr>
            <a:srgbClr val="A4A3A4"/>
          </p15:clr>
        </p15:guide>
        <p15:guide id="5" pos="113">
          <p15:clr>
            <a:srgbClr val="A4A3A4"/>
          </p15:clr>
        </p15:guide>
        <p15:guide id="6" pos="564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62"/>
    <a:srgbClr val="004D99"/>
    <a:srgbClr val="46799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1016" autoAdjust="0"/>
  </p:normalViewPr>
  <p:slideViewPr>
    <p:cSldViewPr snapToGrid="0" snapToObjects="1">
      <p:cViewPr>
        <p:scale>
          <a:sx n="81" d="100"/>
          <a:sy n="81" d="100"/>
        </p:scale>
        <p:origin x="-2272" y="-424"/>
      </p:cViewPr>
      <p:guideLst>
        <p:guide orient="horz" pos="527"/>
        <p:guide orient="horz" pos="73"/>
        <p:guide orient="horz" pos="4064"/>
        <p:guide pos="2880"/>
        <p:guide pos="113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3066" y="-90"/>
      </p:cViewPr>
      <p:guideLst>
        <p:guide orient="horz" pos="3130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787" cy="496967"/>
          </a:xfrm>
          <a:prstGeom prst="rect">
            <a:avLst/>
          </a:prstGeom>
        </p:spPr>
        <p:txBody>
          <a:bodyPr vert="horz" lIns="92221" tIns="46111" rIns="92221" bIns="46111" rtlCol="0"/>
          <a:lstStyle>
            <a:lvl1pPr algn="l">
              <a:defRPr sz="1200"/>
            </a:lvl1pPr>
          </a:lstStyle>
          <a:p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2221" tIns="46111" rIns="92221" bIns="46111" rtlCol="0"/>
          <a:lstStyle>
            <a:lvl1pPr algn="r">
              <a:defRPr sz="1200"/>
            </a:lvl1pPr>
          </a:lstStyle>
          <a:p>
            <a:fld id="{D829EBEE-5DBD-45D0-BA62-80122688BEB8}" type="datetimeFigureOut">
              <a:rPr kumimoji="1" lang="ja-JP" altLang="en-US" smtClean="0">
                <a:ea typeface="メイリオ" panose="020B0604030504040204" pitchFamily="50" charset="-128"/>
              </a:rPr>
              <a:t>19/08/26</a:t>
            </a:fld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647"/>
            <a:ext cx="2949787" cy="496967"/>
          </a:xfrm>
          <a:prstGeom prst="rect">
            <a:avLst/>
          </a:prstGeom>
        </p:spPr>
        <p:txBody>
          <a:bodyPr vert="horz" lIns="92221" tIns="46111" rIns="92221" bIns="46111" rtlCol="0" anchor="b"/>
          <a:lstStyle>
            <a:lvl1pPr algn="l">
              <a:defRPr sz="1200"/>
            </a:lvl1pPr>
          </a:lstStyle>
          <a:p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2221" tIns="46111" rIns="92221" bIns="46111" rtlCol="0" anchor="b"/>
          <a:lstStyle>
            <a:lvl1pPr algn="r">
              <a:defRPr sz="1200"/>
            </a:lvl1pPr>
          </a:lstStyle>
          <a:p>
            <a:fld id="{6322DB22-2E22-491B-AA6C-F689DB200DBB}" type="slidenum">
              <a:rPr kumimoji="1" lang="ja-JP" altLang="en-US" smtClean="0">
                <a:ea typeface="メイリオ" panose="020B0604030504040204" pitchFamily="50" charset="-128"/>
              </a:rPr>
              <a:t>‹#›</a:t>
            </a:fld>
            <a:endParaRPr kumimoji="1"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0505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288000"/>
          </a:xfrm>
          <a:prstGeom prst="rect">
            <a:avLst/>
          </a:prstGeom>
        </p:spPr>
        <p:txBody>
          <a:bodyPr vert="horz" lIns="92221" tIns="46111" rIns="92221" bIns="46111" rtlCol="0"/>
          <a:lstStyle>
            <a:lvl1pPr algn="r">
              <a:defRPr sz="1000">
                <a:ea typeface="メイリオ" panose="020B0604030504040204" pitchFamily="50" charset="-128"/>
              </a:defRPr>
            </a:lvl1pPr>
          </a:lstStyle>
          <a:p>
            <a:fld id="{4B26993D-C081-44EB-B0F5-A9F467792B62}" type="datetimeFigureOut">
              <a:rPr lang="ja-JP" altLang="en-US" smtClean="0"/>
              <a:pPr/>
              <a:t>19/08/26</a:t>
            </a:fld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652150"/>
            <a:ext cx="2949787" cy="288000"/>
          </a:xfrm>
          <a:prstGeom prst="rect">
            <a:avLst/>
          </a:prstGeom>
        </p:spPr>
        <p:txBody>
          <a:bodyPr vert="horz" lIns="92221" tIns="46111" rIns="92221" bIns="46111" rtlCol="0" anchor="b"/>
          <a:lstStyle>
            <a:lvl1pPr algn="r">
              <a:defRPr sz="1000">
                <a:ea typeface="メイリオ" panose="020B0604030504040204" pitchFamily="50" charset="-128"/>
              </a:defRPr>
            </a:lvl1pPr>
          </a:lstStyle>
          <a:p>
            <a:fld id="{CFBBA293-708C-4261-9FD1-AE04041D5F79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8" name="スライド イメージ プレースホルダー 7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431800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9" name="ノート プレースホルダー 8"/>
          <p:cNvSpPr>
            <a:spLocks noGrp="1"/>
          </p:cNvSpPr>
          <p:nvPr>
            <p:ph type="body" sz="quarter" idx="3"/>
          </p:nvPr>
        </p:nvSpPr>
        <p:spPr>
          <a:xfrm>
            <a:off x="91601" y="4320000"/>
            <a:ext cx="6624000" cy="5220000"/>
          </a:xfrm>
          <a:prstGeom prst="rect">
            <a:avLst/>
          </a:prstGeom>
        </p:spPr>
        <p:txBody>
          <a:bodyPr vert="horz" lIns="0" tIns="45716" rIns="0" bIns="45716" rtlCol="0"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525029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1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1pPr>
    <a:lvl2pPr marL="457200" algn="l" defTabSz="914400" rtl="0" eaLnBrk="1" latinLnBrk="0" hangingPunct="1">
      <a:defRPr kumimoji="1" sz="8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2pPr>
    <a:lvl3pPr marL="914400" algn="l" defTabSz="914400" rtl="0" eaLnBrk="1" latinLnBrk="0" hangingPunct="1">
      <a:defRPr kumimoji="1" sz="8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3pPr>
    <a:lvl4pPr marL="1371600" algn="l" defTabSz="914400" rtl="0" eaLnBrk="1" latinLnBrk="0" hangingPunct="1">
      <a:defRPr kumimoji="1" sz="8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4pPr>
    <a:lvl5pPr marL="1828800" algn="l" defTabSz="914400" rtl="0" eaLnBrk="1" latinLnBrk="0" hangingPunct="1">
      <a:defRPr kumimoji="1" sz="800" kern="1200">
        <a:solidFill>
          <a:schemeClr val="tx1"/>
        </a:solidFill>
        <a:latin typeface="+mn-lt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9338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で例を作る。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i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T</a:t>
            </a:r>
            <a:r>
              <a:rPr kumimoji="1" lang="ja-JP" altLang="en-US" dirty="0" smtClean="0"/>
              <a:t>内</a:t>
            </a:r>
            <a:r>
              <a:rPr kumimoji="1" lang="en-US" altLang="ja-JP" dirty="0" smtClean="0"/>
              <a:t>j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P</a:t>
            </a:r>
            <a:r>
              <a:rPr kumimoji="1" lang="ja-JP" altLang="en-US" dirty="0" smtClean="0"/>
              <a:t>内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878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19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スライド作る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スライド作る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スライド作る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スライド作る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スライド作る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ふぉんと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9338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スライド作る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スライド作る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スライド作る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29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スライド作る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30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2737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baseline="0" dirty="0" smtClean="0"/>
              <a:t>アニメーション</a:t>
            </a:r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33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2737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r>
              <a:rPr kumimoji="1" lang="ja-JP" altLang="en-US" dirty="0" smtClean="0"/>
              <a:t>----- 会議メモ (19/08/20 11:26) -----</a:t>
            </a:r>
          </a:p>
          <a:p>
            <a:r>
              <a:rPr kumimoji="1" lang="ja-JP" altLang="en-US" dirty="0" smtClean="0"/>
              <a:t>しぐまはsのsymbol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Traverse</a:t>
            </a:r>
            <a:r>
              <a:rPr kumimoji="1" lang="ja-JP" altLang="en-US" dirty="0" smtClean="0"/>
              <a:t>のアニメーション。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P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Suffix Tree</a:t>
            </a:r>
            <a:r>
              <a:rPr kumimoji="1" lang="ja-JP" altLang="en-US" dirty="0" smtClean="0"/>
              <a:t>をたどるやつ。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枝分かれをたどるのは、</a:t>
            </a:r>
            <a:r>
              <a:rPr kumimoji="1" lang="en-US" altLang="ja-JP" dirty="0" smtClean="0"/>
              <a:t>van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EBTree</a:t>
            </a:r>
            <a:r>
              <a:rPr kumimoji="1" lang="ja-JP" altLang="en-US" baseline="0" dirty="0" smtClean="0"/>
              <a:t>で、領域間違ってるね。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2737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r>
              <a:rPr kumimoji="1" lang="ja-JP" altLang="en-US" dirty="0" smtClean="0"/>
              <a:t>----- 会議メモ (19/08/20 11:26) -----</a:t>
            </a:r>
          </a:p>
          <a:p>
            <a:r>
              <a:rPr kumimoji="1" lang="ja-JP" altLang="en-US" dirty="0" smtClean="0"/>
              <a:t>しぐまはsのsymbol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Traverse</a:t>
            </a:r>
            <a:r>
              <a:rPr kumimoji="1" lang="ja-JP" altLang="en-US" dirty="0" smtClean="0"/>
              <a:t>のアニメーション。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P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Suffix Tree</a:t>
            </a:r>
            <a:r>
              <a:rPr kumimoji="1" lang="ja-JP" altLang="en-US" dirty="0" smtClean="0"/>
              <a:t>をたどるやつ。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枝分かれをたどるのは、</a:t>
            </a:r>
            <a:r>
              <a:rPr kumimoji="1" lang="en-US" altLang="ja-JP" dirty="0" smtClean="0"/>
              <a:t>van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EBTree</a:t>
            </a:r>
            <a:r>
              <a:rPr kumimoji="1" lang="ja-JP" altLang="en-US" baseline="0" dirty="0" smtClean="0"/>
              <a:t>で、領域間違ってるね。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35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2737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k-truncated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入れる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37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971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277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Any non-trivial construction algorithm is not known</a:t>
            </a:r>
            <a:r>
              <a:rPr kumimoji="1" lang="en-US" altLang="ja-JP" baseline="0" dirty="0" smtClean="0"/>
              <a:t> to date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38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971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Online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のほうにも使えるよって英語で言う。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39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9710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Online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のほうにも使えるよって英語で言う。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40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9710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Online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のほうにも使えるよって英語で言う。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41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9710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Online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のほうにも使えるよって英語で言う。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42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9710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43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9710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Online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のほうにも使えるよって英語で言う。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47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971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48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971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49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9710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50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971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14561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食い違ってるかん！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53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01857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  <a:p>
            <a:r>
              <a:rPr kumimoji="1" lang="ja-JP" altLang="en-US" dirty="0"/>
              <a:t>----- 会議メモ (19/08/20 11:26) -----</a:t>
            </a:r>
          </a:p>
          <a:p>
            <a:r>
              <a:rPr kumimoji="1" lang="ja-JP" altLang="en-US" dirty="0"/>
              <a:t>しぐまはsの</a:t>
            </a:r>
            <a:r>
              <a:rPr kumimoji="1" lang="ja-JP" altLang="en-US" dirty="0" smtClean="0"/>
              <a:t>symbol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Traverse</a:t>
            </a:r>
            <a:r>
              <a:rPr kumimoji="1" lang="ja-JP" altLang="en-US" dirty="0" smtClean="0"/>
              <a:t>のアニメーション。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P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Suffix Tree</a:t>
            </a:r>
            <a:r>
              <a:rPr kumimoji="1" lang="ja-JP" altLang="en-US" dirty="0" smtClean="0"/>
              <a:t>をたどるやつ。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枝分かれをたどるのは、</a:t>
            </a:r>
            <a:r>
              <a:rPr kumimoji="1" lang="en-US" altLang="ja-JP" dirty="0" smtClean="0"/>
              <a:t>van</a:t>
            </a:r>
            <a:r>
              <a:rPr kumimoji="1" lang="en-US" altLang="ja-JP" baseline="0" dirty="0" smtClean="0"/>
              <a:t> </a:t>
            </a:r>
            <a:r>
              <a:rPr kumimoji="1" lang="en-US" altLang="ja-JP" baseline="0" dirty="0" err="1" smtClean="0"/>
              <a:t>EBTree</a:t>
            </a:r>
            <a:r>
              <a:rPr kumimoji="1" lang="ja-JP" altLang="en-US" baseline="0" dirty="0" smtClean="0"/>
              <a:t>で、領域間違ってるね。</a:t>
            </a:r>
            <a:endParaRPr kumimoji="1" lang="en-US" altLang="ja-JP" baseline="0" dirty="0" smtClean="0"/>
          </a:p>
          <a:p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55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27372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57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697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534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3548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878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$ </a:t>
            </a:r>
            <a:r>
              <a:rPr kumimoji="1" lang="en-US" altLang="ja-JP" smtClean="0"/>
              <a:t>is a special </a:t>
            </a:r>
            <a:r>
              <a:rPr kumimoji="1" lang="en-US" altLang="ja-JP" dirty="0" smtClean="0"/>
              <a:t>letter not appearing in T or</a:t>
            </a:r>
            <a:r>
              <a:rPr kumimoji="1" lang="en-US" altLang="ja-JP" baseline="0" dirty="0" smtClean="0"/>
              <a:t> P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878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A293-708C-4261-9FD1-AE04041D5F79}" type="slidenum">
              <a:rPr lang="ja-JP" altLang="en-US" smtClean="0"/>
              <a:pPr/>
              <a:t>16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787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jpg"/><Relationship Id="rId9" Type="http://schemas.openxmlformats.org/officeDocument/2006/relationships/image" Target="../media/image10.png"/><Relationship Id="rId10" Type="http://schemas.microsoft.com/office/2007/relationships/hdphoto" Target="../media/hdphoto1.wdp"/><Relationship Id="rId11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2986499"/>
            <a:ext cx="8784000" cy="647664"/>
          </a:xfrm>
        </p:spPr>
        <p:txBody>
          <a:bodyPr anchor="b" anchorCtr="0">
            <a:spAutoFit/>
          </a:bodyPr>
          <a:lstStyle>
            <a:lvl1pPr>
              <a:defRPr sz="3200">
                <a:solidFill>
                  <a:schemeClr val="accent6"/>
                </a:solidFill>
                <a:effectLst/>
              </a:defRPr>
            </a:lvl1pPr>
          </a:lstStyle>
          <a:p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>
          <a:xfrm>
            <a:off x="179387" y="1800000"/>
            <a:ext cx="6372000" cy="360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ja-JP" altLang="en-US" dirty="0" smtClean="0"/>
              <a:t>宛先がある場合は入力</a:t>
            </a:r>
            <a:endParaRPr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79513" y="4032000"/>
            <a:ext cx="6552727" cy="400110"/>
          </a:xfr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72000" indent="0">
              <a:buNone/>
              <a:defRPr>
                <a:solidFill>
                  <a:schemeClr val="bg1"/>
                </a:solidFill>
              </a:defRPr>
            </a:lvl2pPr>
            <a:lvl3pPr marL="222962" indent="0">
              <a:buNone/>
              <a:defRPr>
                <a:solidFill>
                  <a:schemeClr val="bg1"/>
                </a:solidFill>
              </a:defRPr>
            </a:lvl3pPr>
            <a:lvl4pPr marL="327787" indent="0">
              <a:buNone/>
              <a:defRPr>
                <a:solidFill>
                  <a:schemeClr val="bg1"/>
                </a:solidFill>
              </a:defRPr>
            </a:lvl4pPr>
            <a:lvl5pPr marL="311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 smtClean="0"/>
              <a:t>年月　部署名　氏名など　適宜改行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 bwMode="ltGray">
          <a:xfrm>
            <a:off x="179513" y="6619461"/>
            <a:ext cx="496348" cy="238539"/>
          </a:xfrm>
          <a:prstGeom prst="rect">
            <a:avLst/>
          </a:prstGeom>
          <a:solidFill>
            <a:srgbClr val="004D99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8871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2 lines &amp; Content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9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388" y="836613"/>
            <a:ext cx="8784000" cy="756000"/>
          </a:xfrm>
          <a:prstGeom prst="roundRect">
            <a:avLst>
              <a:gd name="adj" fmla="val 7924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72000" bIns="36000" anchor="ctr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ja-JP" altLang="en-US" dirty="0" smtClean="0"/>
              <a:t>リード文が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行にわたる場合は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このレイアウトで入力</a:t>
            </a:r>
            <a:endParaRPr kumimoji="1" lang="ja-JP" altLang="en-US" dirty="0"/>
          </a:p>
        </p:txBody>
      </p:sp>
      <p:sp>
        <p:nvSpPr>
          <p:cNvPr id="10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8412" y="1737188"/>
            <a:ext cx="8784976" cy="4714412"/>
          </a:xfrm>
        </p:spPr>
        <p:txBody>
          <a:bodyPr vert="horz" lIns="90000" tIns="46800" rIns="90000" bIns="46800" rtlCol="0">
            <a:noAutofit/>
          </a:bodyPr>
          <a:lstStyle>
            <a:lvl1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marR="0" lvl="0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ja-JP" altLang="en-US" dirty="0" smtClean="0"/>
              <a:t>本文を入力</a:t>
            </a:r>
          </a:p>
          <a:p>
            <a:pPr marR="0" lvl="1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レベル</a:t>
            </a:r>
          </a:p>
          <a:p>
            <a:pPr marR="0" lvl="2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レベル</a:t>
            </a:r>
          </a:p>
          <a:p>
            <a:pPr marR="0" lvl="3" defTabSz="914400" eaLnBrk="0" latinLnBrk="0">
              <a:lnSpc>
                <a:spcPct val="100000"/>
              </a:lnSpc>
              <a:buClr>
                <a:srgbClr val="002B62"/>
              </a:buClr>
              <a:buSzTx/>
              <a:tabLst/>
            </a:pPr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86924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6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388" y="836613"/>
            <a:ext cx="4248000" cy="56165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ja-JP" altLang="en-US" dirty="0" smtClean="0"/>
              <a:t>本文を入力</a:t>
            </a:r>
          </a:p>
          <a:p>
            <a:pPr lvl="1"/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2"/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3"/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4</a:t>
            </a:r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</p:txBody>
      </p:sp>
      <p:sp>
        <p:nvSpPr>
          <p:cNvPr id="7" name="コンテンツ プレースホルダー"/>
          <p:cNvSpPr>
            <a:spLocks noGrp="1"/>
          </p:cNvSpPr>
          <p:nvPr>
            <p:ph sz="quarter" idx="11" hasCustomPrompt="1"/>
          </p:nvPr>
        </p:nvSpPr>
        <p:spPr bwMode="gray">
          <a:xfrm>
            <a:off x="4716613" y="836613"/>
            <a:ext cx="4248000" cy="56165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ja-JP" altLang="en-US" dirty="0" smtClean="0"/>
              <a:t>本文を入力</a:t>
            </a:r>
          </a:p>
          <a:p>
            <a:pPr lvl="1"/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2"/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3"/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4</a:t>
            </a:r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6132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68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00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4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836712"/>
            <a:ext cx="8784976" cy="5616000"/>
          </a:xfrm>
        </p:spPr>
        <p:txBody>
          <a:bodyPr vert="horz" lIns="90000" tIns="46800" rIns="90000" bIns="45720" rtlCol="0">
            <a:noAutofit/>
          </a:bodyPr>
          <a:lstStyle>
            <a:lvl1pPr marL="18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 smtClean="0"/>
              <a:t>本文を入力</a:t>
            </a:r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3541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1 line &amp; Content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8287" y="836613"/>
            <a:ext cx="8785226" cy="432000"/>
          </a:xfrm>
          <a:prstGeom prst="roundRect">
            <a:avLst>
              <a:gd name="adj" fmla="val 13830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72000" bIns="3600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ja-JP" altLang="en-US" dirty="0" smtClean="0"/>
              <a:t>リード文が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行でおさまる場合はこのレイアウトで入力</a:t>
            </a:r>
            <a:endParaRPr kumimoji="1" lang="ja-JP" altLang="en-US" dirty="0"/>
          </a:p>
        </p:txBody>
      </p:sp>
      <p:sp>
        <p:nvSpPr>
          <p:cNvPr id="8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1414800"/>
            <a:ext cx="8784976" cy="5040000"/>
          </a:xfrm>
        </p:spPr>
        <p:txBody>
          <a:bodyPr vert="horz" lIns="90000" tIns="46800" rIns="90000" bIns="45720" rtlCol="0">
            <a:noAutofit/>
          </a:bodyPr>
          <a:lstStyle>
            <a:lvl1pPr marL="18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 smtClean="0"/>
              <a:t>本文を入力</a:t>
            </a:r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54801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2 lines &amp; Content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9388" y="836613"/>
            <a:ext cx="8784000" cy="756000"/>
          </a:xfrm>
          <a:prstGeom prst="roundRect">
            <a:avLst>
              <a:gd name="adj" fmla="val 7924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72000" bIns="36000" anchor="ctr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ja-JP" altLang="en-US" dirty="0" smtClean="0"/>
              <a:t>リード文が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行にわたる場合は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このレイアウトで入力</a:t>
            </a:r>
            <a:endParaRPr kumimoji="1" lang="ja-JP" altLang="en-US" dirty="0"/>
          </a:p>
        </p:txBody>
      </p:sp>
      <p:sp>
        <p:nvSpPr>
          <p:cNvPr id="18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1738800"/>
            <a:ext cx="8784976" cy="4716000"/>
          </a:xfrm>
        </p:spPr>
        <p:txBody>
          <a:bodyPr vert="horz" lIns="90000" tIns="46800" rIns="90000" bIns="45720" rtlCol="0">
            <a:noAutofit/>
          </a:bodyPr>
          <a:lstStyle>
            <a:lvl1pPr marL="18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 smtClean="0"/>
              <a:t>本文を入力</a:t>
            </a:r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9497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836712"/>
            <a:ext cx="4248000" cy="5616000"/>
          </a:xfrm>
        </p:spPr>
        <p:txBody>
          <a:bodyPr vert="horz" lIns="90000" tIns="46800" rIns="90000" bIns="45720" rtlCol="0">
            <a:noAutofit/>
          </a:bodyPr>
          <a:lstStyle>
            <a:lvl1pPr marL="18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 smtClean="0"/>
              <a:t>本文を入力</a:t>
            </a:r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8" name="コンテンツ プレースホルダー"/>
          <p:cNvSpPr>
            <a:spLocks noGrp="1"/>
          </p:cNvSpPr>
          <p:nvPr>
            <p:ph sz="quarter" idx="11" hasCustomPrompt="1"/>
          </p:nvPr>
        </p:nvSpPr>
        <p:spPr bwMode="gray">
          <a:xfrm>
            <a:off x="4715513" y="836712"/>
            <a:ext cx="4248000" cy="5616000"/>
          </a:xfrm>
        </p:spPr>
        <p:txBody>
          <a:bodyPr vert="horz" lIns="90000" tIns="46800" rIns="90000" bIns="45720" rtlCol="0">
            <a:noAutofit/>
          </a:bodyPr>
          <a:lstStyle>
            <a:lvl1pPr marL="18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1pPr>
            <a:lvl2pPr marL="360000" indent="-180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2pPr>
            <a:lvl3pPr marL="468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3pPr>
            <a:lvl4pPr marL="576000" indent="-108000" eaLnBrk="1" hangingPunct="1">
              <a:buClr>
                <a:schemeClr val="bg1"/>
              </a:buClr>
              <a:defRPr lang="ja-JP" altLang="en-US" baseline="0" dirty="0" smtClean="0">
                <a:solidFill>
                  <a:schemeClr val="bg1"/>
                </a:solidFill>
              </a:defRPr>
            </a:lvl4pPr>
            <a:lvl5pPr marL="252000" indent="180000" eaLnBrk="1" hangingPunct="1">
              <a:buClr>
                <a:schemeClr val="bg1"/>
              </a:buClr>
              <a:defRPr lang="ja-JP" altLang="en-US" baseline="0" dirty="0"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 smtClean="0"/>
              <a:t>本文を入力</a:t>
            </a:r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4628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63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rporate Mar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080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(blu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"/>
          <p:cNvSpPr>
            <a:spLocks noGrp="1"/>
          </p:cNvSpPr>
          <p:nvPr>
            <p:ph type="title" hasCustomPrompt="1"/>
          </p:nvPr>
        </p:nvSpPr>
        <p:spPr bwMode="white">
          <a:xfrm>
            <a:off x="179513" y="2843710"/>
            <a:ext cx="8760432" cy="648000"/>
          </a:xfrm>
        </p:spPr>
        <p:txBody>
          <a:bodyPr vert="horz" lIns="91440" tIns="46800" rIns="91440" bIns="45720" rtlCol="0" anchor="b" anchorCtr="0">
            <a:spAutoFit/>
          </a:bodyPr>
          <a:lstStyle>
            <a:lvl1pPr>
              <a:defRPr lang="ja-JP" altLang="en-US" sz="3200" kern="0" dirty="0">
                <a:solidFill>
                  <a:schemeClr val="bg1"/>
                </a:solidFill>
                <a:effectLst/>
              </a:defRPr>
            </a:lvl1pPr>
          </a:lstStyle>
          <a:p>
            <a:pPr marL="0" lvl="0" defTabSz="914400" latinLnBrk="0"/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16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79513" y="3926256"/>
            <a:ext cx="6768975" cy="400110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72000" indent="0">
              <a:buNone/>
              <a:defRPr>
                <a:solidFill>
                  <a:schemeClr val="bg1"/>
                </a:solidFill>
              </a:defRPr>
            </a:lvl2pPr>
            <a:lvl3pPr marL="222962" indent="0">
              <a:buNone/>
              <a:defRPr>
                <a:solidFill>
                  <a:schemeClr val="bg1"/>
                </a:solidFill>
              </a:defRPr>
            </a:lvl3pPr>
            <a:lvl4pPr marL="327787" indent="0">
              <a:buNone/>
              <a:defRPr>
                <a:solidFill>
                  <a:schemeClr val="bg1"/>
                </a:solidFill>
              </a:defRPr>
            </a:lvl4pPr>
            <a:lvl5pPr marL="311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ja-JP" altLang="en-US" dirty="0" smtClean="0"/>
              <a:t>年月　部署名　氏名など　適宜改行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 bwMode="ltGray">
          <a:xfrm>
            <a:off x="179513" y="6619461"/>
            <a:ext cx="496348" cy="238539"/>
          </a:xfrm>
          <a:prstGeom prst="rect">
            <a:avLst/>
          </a:prstGeom>
          <a:solidFill>
            <a:srgbClr val="002A62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77656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 Statement (mo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rchest_blue_bas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逆光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縦ライン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4" name="右上へ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5" name="左下へ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6" name="最後右へ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17" name="グループ化 16"/>
          <p:cNvGrpSpPr/>
          <p:nvPr userDrawn="1"/>
        </p:nvGrpSpPr>
        <p:grpSpPr bwMode="gray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5" name="white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6" name="text"/>
            <p:cNvPicPr>
              <a:picLocks noChangeAspect="1" noChangeArrowheads="1"/>
            </p:cNvPicPr>
            <p:nvPr userDrawn="1"/>
          </p:nvPicPr>
          <p:blipFill>
            <a:blip r:embed="rId9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25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64149" y="3598148"/>
              <a:ext cx="6913563" cy="2457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brighter_logo_poji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96790" y="2146503"/>
              <a:ext cx="8466645" cy="9935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7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 Statement (sti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33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of Contents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619672" y="332613"/>
            <a:ext cx="7344000" cy="504000"/>
          </a:xfrm>
        </p:spPr>
        <p:txBody>
          <a:bodyPr wrap="square" anchor="b">
            <a:spAutoFit/>
          </a:bodyPr>
          <a:lstStyle>
            <a:lvl1pPr>
              <a:defRPr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目次 のタイトルを入力</a:t>
            </a:r>
            <a:endParaRPr kumimoji="1"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619672" y="1116000"/>
            <a:ext cx="7344000" cy="5112000"/>
          </a:xfrm>
        </p:spPr>
        <p:txBody>
          <a:bodyPr wrap="square">
            <a:noAutofit/>
          </a:bodyPr>
          <a:lstStyle>
            <a:lvl1pPr marL="0" indent="0">
              <a:lnSpc>
                <a:spcPct val="140000"/>
              </a:lnSpc>
              <a:spcBef>
                <a:spcPts val="5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180000" indent="0">
              <a:lnSpc>
                <a:spcPct val="100000"/>
              </a:lnSpc>
              <a:spcBef>
                <a:spcPts val="500"/>
              </a:spcBef>
              <a:buNone/>
              <a:defRPr sz="1800" b="0">
                <a:solidFill>
                  <a:schemeClr val="tx1"/>
                </a:solidFill>
              </a:defRPr>
            </a:lvl2pPr>
            <a:lvl3pPr marL="360000" indent="0">
              <a:lnSpc>
                <a:spcPct val="100000"/>
              </a:lnSpc>
              <a:spcBef>
                <a:spcPts val="500"/>
              </a:spcBef>
              <a:buNone/>
              <a:defRPr b="0">
                <a:solidFill>
                  <a:schemeClr val="tx1"/>
                </a:solidFill>
              </a:defRPr>
            </a:lvl3pPr>
            <a:lvl4pPr marL="540000" indent="0">
              <a:lnSpc>
                <a:spcPct val="100000"/>
              </a:lnSpc>
              <a:spcBef>
                <a:spcPts val="500"/>
              </a:spcBef>
              <a:buNone/>
              <a:defRPr b="0">
                <a:solidFill>
                  <a:schemeClr val="tx1"/>
                </a:solidFill>
              </a:defRPr>
            </a:lvl4pPr>
            <a:lvl5pPr marL="685800" indent="0">
              <a:buNone/>
              <a:defRPr b="0"/>
            </a:lvl5pPr>
          </a:lstStyle>
          <a:p>
            <a:pPr lvl="0"/>
            <a:r>
              <a:rPr kumimoji="1" lang="ja-JP" altLang="en-US" dirty="0" smtClean="0"/>
              <a:t>項目を入力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878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white">
          <a:xfrm>
            <a:off x="179388" y="2988000"/>
            <a:ext cx="8784000" cy="524311"/>
          </a:xfrm>
        </p:spPr>
        <p:txBody>
          <a:bodyPr wrap="square" anchor="b">
            <a:sp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5" name="テキスト プレースホルダー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79388" y="3852000"/>
            <a:ext cx="7200900" cy="1212640"/>
          </a:xfrm>
        </p:spPr>
        <p:txBody>
          <a:bodyPr>
            <a:spAutoFit/>
          </a:bodyPr>
          <a:lstStyle>
            <a:lvl1pPr marL="0" indent="0">
              <a:buNone/>
              <a:defRPr b="0"/>
            </a:lvl1pPr>
            <a:lvl2pPr marL="72000" indent="0">
              <a:buNone/>
              <a:defRPr sz="1800" b="0"/>
            </a:lvl2pPr>
            <a:lvl3pPr marL="222962" indent="0">
              <a:buNone/>
              <a:defRPr b="0"/>
            </a:lvl3pPr>
            <a:lvl4pPr marL="327787" indent="0">
              <a:buNone/>
              <a:defRPr b="0"/>
            </a:lvl4pPr>
            <a:lvl5pPr marL="311400" indent="0">
              <a:buNone/>
              <a:defRPr b="0"/>
            </a:lvl5pPr>
          </a:lstStyle>
          <a:p>
            <a:pPr lvl="0"/>
            <a:r>
              <a:rPr kumimoji="1" lang="ja-JP" altLang="en-US" dirty="0" smtClean="0"/>
              <a:t>サブタイトルを入力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76256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tIns="36000" bIns="0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9900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512" y="836712"/>
            <a:ext cx="8784976" cy="5616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noProof="0" dirty="0" smtClean="0"/>
            </a:lvl1pPr>
            <a:lvl2pPr>
              <a:defRPr lang="ja-JP" altLang="en-US" noProof="0" dirty="0" smtClean="0"/>
            </a:lvl2pPr>
            <a:lvl3pPr>
              <a:defRPr lang="ja-JP" altLang="en-US" noProof="0" dirty="0" smtClean="0"/>
            </a:lvl3pPr>
            <a:lvl4pPr>
              <a:defRPr lang="ja-JP" altLang="en-US" noProof="0" dirty="0" smtClean="0"/>
            </a:lvl4pPr>
          </a:lstStyle>
          <a:p>
            <a:pPr lvl="0"/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本文を入力</a:t>
            </a:r>
          </a:p>
          <a:p>
            <a:pPr lvl="1"/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2"/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3"/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4</a:t>
            </a:r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8339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d 1 line &amp; Content(white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 hasCustomPrompt="1"/>
          </p:nvPr>
        </p:nvSpPr>
        <p:spPr bwMode="gray">
          <a:xfrm>
            <a:off x="179513" y="115200"/>
            <a:ext cx="8784000" cy="468000"/>
          </a:xfrm>
        </p:spPr>
        <p:txBody>
          <a:bodyPr vert="horz" lIns="91440" tIns="36000" rIns="91440" bIns="0" rtlCol="0" anchor="ctr">
            <a:normAutofit/>
          </a:bodyPr>
          <a:lstStyle>
            <a:lvl1pPr>
              <a:defRPr lang="ja-JP" alt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 dirty="0" smtClean="0"/>
              <a:t>タイトルを入力</a:t>
            </a:r>
            <a:endParaRPr kumimoji="1" lang="ja-JP" altLang="en-US" dirty="0"/>
          </a:p>
        </p:txBody>
      </p:sp>
      <p:sp>
        <p:nvSpPr>
          <p:cNvPr id="6" name="テキスト プレースホルダー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78287" y="836613"/>
            <a:ext cx="8785226" cy="432000"/>
          </a:xfrm>
          <a:prstGeom prst="roundRect">
            <a:avLst>
              <a:gd name="adj" fmla="val 13830"/>
            </a:avLst>
          </a:prstGeom>
          <a:solidFill>
            <a:schemeClr val="accent6">
              <a:lumMod val="75000"/>
              <a:lumOff val="2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tIns="72000" bIns="36000">
            <a:noAutofit/>
          </a:bodyPr>
          <a:lstStyle>
            <a:lvl1pPr marL="0" indent="0" algn="l" eaLnBrk="1" hangingPunct="1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72000" indent="0">
              <a:buNone/>
              <a:defRPr/>
            </a:lvl2pPr>
            <a:lvl3pPr marL="222962" indent="0">
              <a:buNone/>
              <a:defRPr/>
            </a:lvl3pPr>
            <a:lvl4pPr marL="327787" indent="0">
              <a:buNone/>
              <a:defRPr/>
            </a:lvl4pPr>
            <a:lvl5pPr marL="311400" indent="0">
              <a:buNone/>
              <a:defRPr/>
            </a:lvl5pPr>
          </a:lstStyle>
          <a:p>
            <a:pPr marL="0" lvl="0" indent="0" hangingPunct="1">
              <a:buNone/>
            </a:pPr>
            <a:r>
              <a:rPr kumimoji="1" lang="ja-JP" altLang="en-US" dirty="0" smtClean="0"/>
              <a:t>リード文が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行でおさまる場合はこのレイアウトで入力</a:t>
            </a:r>
            <a:endParaRPr kumimoji="1" lang="ja-JP" altLang="en-US" dirty="0"/>
          </a:p>
        </p:txBody>
      </p:sp>
      <p:sp>
        <p:nvSpPr>
          <p:cNvPr id="12" name="コンテンツ プレースホルダー"/>
          <p:cNvSpPr>
            <a:spLocks noGrp="1"/>
          </p:cNvSpPr>
          <p:nvPr>
            <p:ph sz="quarter" idx="10" hasCustomPrompt="1"/>
          </p:nvPr>
        </p:nvSpPr>
        <p:spPr bwMode="gray">
          <a:xfrm>
            <a:off x="179388" y="1413188"/>
            <a:ext cx="8785225" cy="504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2pPr>
            <a:lvl3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3pPr>
            <a:lvl4pPr>
              <a:defRPr lang="ja-JP" alt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4pPr>
          </a:lstStyle>
          <a:p>
            <a:pPr lvl="0"/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本文を入力</a:t>
            </a:r>
          </a:p>
          <a:p>
            <a:pPr lvl="1"/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2</a:t>
            </a:r>
            <a:r>
              <a:rPr kumimoji="1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2"/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3</a:t>
            </a:r>
            <a:r>
              <a:rPr kumimoji="1" lang="ja-JP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  <a:p>
            <a:pPr lvl="3"/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第</a:t>
            </a:r>
            <a:r>
              <a:rPr kumimoji="1" lang="en-US" altLang="ja-JP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4</a:t>
            </a:r>
            <a:r>
              <a:rPr kumimoji="1" lang="ja-JP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3466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2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"/>
          <p:cNvSpPr>
            <a:spLocks noGrp="1"/>
          </p:cNvSpPr>
          <p:nvPr>
            <p:ph type="title"/>
          </p:nvPr>
        </p:nvSpPr>
        <p:spPr bwMode="gray">
          <a:xfrm>
            <a:off x="179387" y="108000"/>
            <a:ext cx="8785225" cy="468000"/>
          </a:xfrm>
          <a:prstGeom prst="rect">
            <a:avLst/>
          </a:prstGeom>
          <a:noFill/>
        </p:spPr>
        <p:txBody>
          <a:bodyPr vert="horz" lIns="91440" tIns="36000" rIns="91440" bIns="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"/>
          <p:cNvSpPr>
            <a:spLocks noGrp="1"/>
          </p:cNvSpPr>
          <p:nvPr>
            <p:ph type="body" idx="1"/>
          </p:nvPr>
        </p:nvSpPr>
        <p:spPr bwMode="gray">
          <a:xfrm>
            <a:off x="179387" y="836614"/>
            <a:ext cx="8785226" cy="5616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8" name="PageNumber"/>
          <p:cNvSpPr txBox="1"/>
          <p:nvPr userDrawn="1"/>
        </p:nvSpPr>
        <p:spPr bwMode="white">
          <a:xfrm>
            <a:off x="168810" y="6597840"/>
            <a:ext cx="684000" cy="234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0F5524-168B-428D-88E2-BCDC17194B2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redit"/>
          <p:cNvSpPr txBox="1"/>
          <p:nvPr userDrawn="1"/>
        </p:nvSpPr>
        <p:spPr bwMode="white">
          <a:xfrm>
            <a:off x="1096858" y="6597840"/>
            <a:ext cx="16417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NEC Corporation 2019</a:t>
            </a:r>
          </a:p>
        </p:txBody>
      </p:sp>
    </p:spTree>
    <p:extLst>
      <p:ext uri="{BB962C8B-B14F-4D97-AF65-F5344CB8AC3E}">
        <p14:creationId xmlns:p14="http://schemas.microsoft.com/office/powerpoint/2010/main" val="65415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9" r:id="rId2"/>
    <p:sldLayoutId id="2147483685" r:id="rId3"/>
    <p:sldLayoutId id="2147483704" r:id="rId4"/>
    <p:sldLayoutId id="2147483682" r:id="rId5"/>
    <p:sldLayoutId id="2147483681" r:id="rId6"/>
    <p:sldLayoutId id="2147483699" r:id="rId7"/>
    <p:sldLayoutId id="2147483670" r:id="rId8"/>
    <p:sldLayoutId id="2147483672" r:id="rId9"/>
    <p:sldLayoutId id="2147483695" r:id="rId10"/>
    <p:sldLayoutId id="2147483673" r:id="rId11"/>
    <p:sldLayoutId id="2147483674" r:id="rId12"/>
    <p:sldLayoutId id="2147483701" r:id="rId13"/>
    <p:sldLayoutId id="2147483671" r:id="rId14"/>
    <p:sldLayoutId id="2147483703" r:id="rId15"/>
    <p:sldLayoutId id="2147483694" r:id="rId16"/>
    <p:sldLayoutId id="2147483702" r:id="rId17"/>
    <p:sldLayoutId id="2147483698" r:id="rId18"/>
    <p:sldLayoutId id="2147483693" r:id="rId1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GP創英角ｺﾞｼｯｸUB" pitchFamily="50" charset="-128"/>
          <a:ea typeface="ＭＳ Ｐゴシック" charset="-128"/>
        </a:defRPr>
      </a:lvl9pPr>
    </p:titleStyle>
    <p:bodyStyle>
      <a:lvl1pPr marL="180000" indent="-180000" algn="l" rtl="0" eaLnBrk="1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Arial" panose="020B0604020202020204" pitchFamily="34" charset="0"/>
        <a:buChar char="▌"/>
        <a:defRPr kumimoji="1" sz="2000" b="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  <a:cs typeface="+mn-cs"/>
        </a:defRPr>
      </a:lvl1pPr>
      <a:lvl2pPr marL="360000" indent="-180000" algn="l" rtl="0" eaLnBrk="1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Wingdings" pitchFamily="2" charset="2"/>
        <a:buChar char="l"/>
        <a:defRPr kumimoji="1" sz="1600" b="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2pPr>
      <a:lvl3pPr marL="468000" indent="-108000" algn="l" rtl="0" eaLnBrk="1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Arial" panose="020B0604020202020204" pitchFamily="34" charset="0"/>
        <a:buChar char="•"/>
        <a:defRPr kumimoji="1" sz="1400" b="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3pPr>
      <a:lvl4pPr marL="576000" indent="-108000" algn="l" rtl="0" eaLnBrk="1" fontAlgn="base" hangingPunct="0">
        <a:spcBef>
          <a:spcPts val="500"/>
        </a:spcBef>
        <a:spcAft>
          <a:spcPct val="0"/>
        </a:spcAft>
        <a:buClr>
          <a:schemeClr val="accent6"/>
        </a:buClr>
        <a:buFont typeface="Tahoma" pitchFamily="34" charset="0"/>
        <a:buChar char="–"/>
        <a:defRPr kumimoji="1" sz="1200" b="0">
          <a:solidFill>
            <a:schemeClr val="tx1"/>
          </a:solidFill>
          <a:latin typeface="ＭＳ Ｐ明朝" panose="02020600040205080304" pitchFamily="18" charset="-128"/>
          <a:ea typeface="ＭＳ Ｐ明朝" panose="02020600040205080304" pitchFamily="18" charset="-128"/>
        </a:defRPr>
      </a:lvl4pPr>
      <a:lvl5pPr marL="735013" indent="-157163" algn="l" rtl="0" eaLnBrk="0" fontAlgn="base" hangingPunct="0">
        <a:spcBef>
          <a:spcPct val="20000"/>
        </a:spcBef>
        <a:spcAft>
          <a:spcPct val="0"/>
        </a:spcAft>
        <a:buClr>
          <a:schemeClr val="accent6"/>
        </a:buClr>
        <a:buChar char="≫"/>
        <a:defRPr kumimoji="1" sz="1200" b="1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≫"/>
        <a:defRPr kumimoji="1"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179513" y="2366705"/>
            <a:ext cx="8784000" cy="1267458"/>
          </a:xfrm>
        </p:spPr>
        <p:txBody>
          <a:bodyPr/>
          <a:lstStyle/>
          <a:p>
            <a:r>
              <a:rPr kumimoji="1" lang="en-US" altLang="ja-JP" sz="4000" i="1" dirty="0" smtClean="0">
                <a:latin typeface="+mj-lt"/>
              </a:rPr>
              <a:t>k </a:t>
            </a:r>
            <a:r>
              <a:rPr kumimoji="1" lang="en-US" altLang="ja-JP" sz="4000" dirty="0" smtClean="0">
                <a:latin typeface="+mj-lt"/>
              </a:rPr>
              <a:t>- Abelian pattern matching:</a:t>
            </a:r>
            <a:br>
              <a:rPr kumimoji="1" lang="en-US" altLang="ja-JP" sz="4000" dirty="0" smtClean="0">
                <a:latin typeface="+mj-lt"/>
              </a:rPr>
            </a:br>
            <a:r>
              <a:rPr kumimoji="1" lang="en-US" altLang="ja-JP" sz="4000" dirty="0" smtClean="0">
                <a:latin typeface="+mj-lt"/>
              </a:rPr>
              <a:t>Revisited, corrected, and extended</a:t>
            </a:r>
            <a:endParaRPr kumimoji="1" lang="ja-JP" altLang="en-US" sz="4000" dirty="0">
              <a:latin typeface="+mj-lt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0"/>
          </p:nvPr>
        </p:nvSpPr>
        <p:spPr>
          <a:xfrm>
            <a:off x="179513" y="4032000"/>
            <a:ext cx="6552727" cy="1384995"/>
          </a:xfrm>
        </p:spPr>
        <p:txBody>
          <a:bodyPr/>
          <a:lstStyle/>
          <a:p>
            <a:r>
              <a:rPr kumimoji="1" lang="en-US" altLang="ja-JP" sz="2800" b="1" dirty="0" err="1" smtClean="0">
                <a:latin typeface="+mj-lt"/>
              </a:rPr>
              <a:t>Golnaz</a:t>
            </a:r>
            <a:r>
              <a:rPr kumimoji="1" lang="en-US" altLang="ja-JP" sz="2800" b="1" dirty="0" smtClean="0">
                <a:latin typeface="+mj-lt"/>
              </a:rPr>
              <a:t> </a:t>
            </a:r>
            <a:r>
              <a:rPr kumimoji="1" lang="en-US" altLang="ja-JP" sz="2800" b="1" dirty="0" err="1" smtClean="0">
                <a:latin typeface="+mj-lt"/>
              </a:rPr>
              <a:t>Badkobeh</a:t>
            </a:r>
            <a:r>
              <a:rPr kumimoji="1" lang="en-US" altLang="ja-JP" sz="2800" b="1" dirty="0" smtClean="0">
                <a:latin typeface="+mj-lt"/>
              </a:rPr>
              <a:t>, Hideo Bannai, </a:t>
            </a:r>
            <a:r>
              <a:rPr kumimoji="1" lang="en-US" altLang="ja-JP" sz="2800" b="1" dirty="0" err="1" smtClean="0">
                <a:latin typeface="+mj-lt"/>
              </a:rPr>
              <a:t>Maxime</a:t>
            </a:r>
            <a:r>
              <a:rPr kumimoji="1" lang="en-US" altLang="ja-JP" sz="2800" b="1" dirty="0" smtClean="0">
                <a:latin typeface="+mj-lt"/>
              </a:rPr>
              <a:t> </a:t>
            </a:r>
            <a:r>
              <a:rPr kumimoji="1" lang="en-US" altLang="ja-JP" sz="2800" b="1" dirty="0" err="1" smtClean="0">
                <a:latin typeface="+mj-lt"/>
              </a:rPr>
              <a:t>Crochemore</a:t>
            </a:r>
            <a:r>
              <a:rPr kumimoji="1" lang="en-US" altLang="ja-JP" sz="2800" b="1" dirty="0" smtClean="0">
                <a:latin typeface="+mj-lt"/>
              </a:rPr>
              <a:t>, Tomohiro I, </a:t>
            </a:r>
            <a:r>
              <a:rPr kumimoji="1" lang="en-US" altLang="ja-JP" sz="2800" b="1" dirty="0" err="1" smtClean="0">
                <a:latin typeface="+mj-lt"/>
              </a:rPr>
              <a:t>Shunsuke</a:t>
            </a:r>
            <a:r>
              <a:rPr kumimoji="1" lang="en-US" altLang="ja-JP" sz="2800" b="1" dirty="0" smtClean="0">
                <a:latin typeface="+mj-lt"/>
              </a:rPr>
              <a:t> </a:t>
            </a:r>
            <a:r>
              <a:rPr kumimoji="1" lang="en-US" altLang="ja-JP" sz="2800" b="1" dirty="0" err="1" smtClean="0">
                <a:latin typeface="+mj-lt"/>
              </a:rPr>
              <a:t>Inenaga</a:t>
            </a:r>
            <a:r>
              <a:rPr kumimoji="1" lang="en-US" altLang="ja-JP" sz="2800" b="1" dirty="0" smtClean="0">
                <a:latin typeface="+mj-lt"/>
              </a:rPr>
              <a:t>, </a:t>
            </a:r>
            <a:r>
              <a:rPr kumimoji="1" lang="en-US" altLang="ja-JP" sz="2800" b="1" u="sng" dirty="0" smtClean="0">
                <a:latin typeface="+mj-lt"/>
              </a:rPr>
              <a:t>Shiho Sugimoto</a:t>
            </a:r>
            <a:endParaRPr kumimoji="1" lang="ja-JP" altLang="en-US" sz="28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81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"/>
    </mc:Choice>
    <mc:Fallback xmlns="">
      <p:transition xmlns:p14="http://schemas.microsoft.com/office/powerpoint/2010/main" spd="slow" advTm="10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i="1" dirty="0" smtClean="0">
                <a:latin typeface="+mj-lt"/>
              </a:rPr>
              <a:t>k</a:t>
            </a:r>
            <a:r>
              <a:rPr lang="en-US" altLang="ja-JP" sz="3600" dirty="0" smtClean="0">
                <a:latin typeface="+mj-lt"/>
              </a:rPr>
              <a:t>-</a:t>
            </a:r>
            <a:r>
              <a:rPr lang="en-US" altLang="ja-JP" sz="3600" dirty="0" err="1" smtClean="0">
                <a:latin typeface="+mj-lt"/>
              </a:rPr>
              <a:t>Abelian</a:t>
            </a:r>
            <a:r>
              <a:rPr lang="en-US" altLang="ja-JP" sz="3600" dirty="0" smtClean="0">
                <a:latin typeface="+mj-lt"/>
              </a:rPr>
              <a:t> Equivalence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Alternative definition: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For a positive integer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, two strings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of equal length are said to be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equivalent if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the numbers of occurrences of each string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equal in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the prefixes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-1 of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same.</a:t>
            </a:r>
          </a:p>
          <a:p>
            <a:pPr marL="0" indent="0">
              <a:buNone/>
            </a:pPr>
            <a:endParaRPr kumimoji="1" lang="en-US" altLang="ja-JP" sz="2800" dirty="0" smtClean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Examples: (</a:t>
            </a:r>
            <a:r>
              <a:rPr lang="en-US" altLang="ja-JP" sz="2800" i="1" dirty="0" smtClean="0">
                <a:latin typeface="+mj-lt"/>
              </a:rPr>
              <a:t>k </a:t>
            </a:r>
            <a:r>
              <a:rPr lang="en-US" altLang="ja-JP" sz="2800" dirty="0" smtClean="0">
                <a:latin typeface="+mj-lt"/>
              </a:rPr>
              <a:t>= 3)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 </a:t>
            </a:r>
            <a:r>
              <a:rPr lang="en-US" altLang="ja-JP" sz="2800" i="1" dirty="0" smtClean="0">
                <a:latin typeface="+mj-lt"/>
              </a:rPr>
              <a:t>u</a:t>
            </a:r>
            <a:r>
              <a:rPr lang="en-US" altLang="ja-JP" sz="2800" dirty="0" smtClean="0">
                <a:latin typeface="+mj-lt"/>
              </a:rPr>
              <a:t> = </a:t>
            </a:r>
            <a:r>
              <a:rPr lang="en-US" altLang="ja-JP" sz="2800" dirty="0" err="1" smtClean="0">
                <a:latin typeface="+mj-lt"/>
              </a:rPr>
              <a:t>abaababbaab</a:t>
            </a:r>
            <a:r>
              <a:rPr lang="en-US" altLang="ja-JP" sz="2800" dirty="0">
                <a:latin typeface="+mj-lt"/>
              </a:rPr>
              <a:t/>
            </a:r>
            <a:br>
              <a:rPr lang="en-US" altLang="ja-JP" sz="2800" dirty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 </a:t>
            </a:r>
            <a:r>
              <a:rPr lang="en-US" altLang="ja-JP" sz="2800" i="1" dirty="0" smtClean="0">
                <a:latin typeface="+mj-lt"/>
              </a:rPr>
              <a:t>v</a:t>
            </a:r>
            <a:r>
              <a:rPr lang="en-US" altLang="ja-JP" sz="2800" dirty="0" smtClean="0">
                <a:latin typeface="+mj-lt"/>
              </a:rPr>
              <a:t> = </a:t>
            </a:r>
            <a:r>
              <a:rPr lang="en-US" altLang="ja-JP" sz="2800" dirty="0" err="1" smtClean="0">
                <a:latin typeface="+mj-lt"/>
              </a:rPr>
              <a:t>abbaabaabab</a:t>
            </a:r>
            <a:endParaRPr lang="en-US" altLang="ja-JP" sz="2800" dirty="0" smtClean="0">
              <a:latin typeface="+mj-lt"/>
            </a:endParaRPr>
          </a:p>
          <a:p>
            <a:endParaRPr kumimoji="1" lang="en-US" altLang="ja-JP" sz="2800" dirty="0">
              <a:latin typeface="+mj-lt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Note: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1-Abelian equivalence is 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equivalence</a:t>
            </a:r>
          </a:p>
          <a:p>
            <a:endParaRPr kumimoji="1" lang="ja-JP" altLang="en-US" sz="2800" dirty="0">
              <a:latin typeface="+mj-lt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1268082" y="4378407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直線コネクタ 7"/>
          <p:cNvCxnSpPr/>
          <p:nvPr/>
        </p:nvCxnSpPr>
        <p:spPr bwMode="auto">
          <a:xfrm>
            <a:off x="1396514" y="4799843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直線コネクタ 5"/>
          <p:cNvCxnSpPr/>
          <p:nvPr/>
        </p:nvCxnSpPr>
        <p:spPr bwMode="auto">
          <a:xfrm>
            <a:off x="2256319" y="4378407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直線コネクタ 6"/>
          <p:cNvCxnSpPr/>
          <p:nvPr/>
        </p:nvCxnSpPr>
        <p:spPr bwMode="auto">
          <a:xfrm>
            <a:off x="1931196" y="4799843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665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i="1" dirty="0" smtClean="0">
                <a:latin typeface="+mj-lt"/>
              </a:rPr>
              <a:t>k</a:t>
            </a:r>
            <a:r>
              <a:rPr lang="en-US" altLang="ja-JP" sz="3600" dirty="0" smtClean="0">
                <a:latin typeface="+mj-lt"/>
              </a:rPr>
              <a:t>-</a:t>
            </a:r>
            <a:r>
              <a:rPr lang="en-US" altLang="ja-JP" sz="3600" dirty="0" err="1" smtClean="0">
                <a:latin typeface="+mj-lt"/>
              </a:rPr>
              <a:t>Abelian</a:t>
            </a:r>
            <a:r>
              <a:rPr lang="en-US" altLang="ja-JP" sz="3600" dirty="0" smtClean="0">
                <a:latin typeface="+mj-lt"/>
              </a:rPr>
              <a:t> Equivalence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Alternative definition: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For a positive integer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, two strings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of equal length are said to be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equivalent if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the numbers of occurrences of each string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equal in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the prefixes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-1 of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same.</a:t>
            </a:r>
          </a:p>
          <a:p>
            <a:pPr marL="0" indent="0">
              <a:buNone/>
            </a:pPr>
            <a:endParaRPr kumimoji="1" lang="en-US" altLang="ja-JP" sz="2800" dirty="0" smtClean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Examples: (</a:t>
            </a:r>
            <a:r>
              <a:rPr lang="en-US" altLang="ja-JP" sz="2800" i="1" dirty="0" smtClean="0">
                <a:latin typeface="+mj-lt"/>
              </a:rPr>
              <a:t>k </a:t>
            </a:r>
            <a:r>
              <a:rPr lang="en-US" altLang="ja-JP" sz="2800" dirty="0" smtClean="0">
                <a:latin typeface="+mj-lt"/>
              </a:rPr>
              <a:t>= 3)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 </a:t>
            </a:r>
            <a:r>
              <a:rPr lang="en-US" altLang="ja-JP" sz="2800" i="1" dirty="0" smtClean="0">
                <a:latin typeface="+mj-lt"/>
              </a:rPr>
              <a:t>u</a:t>
            </a:r>
            <a:r>
              <a:rPr lang="en-US" altLang="ja-JP" sz="2800" dirty="0" smtClean="0">
                <a:latin typeface="+mj-lt"/>
              </a:rPr>
              <a:t> = </a:t>
            </a:r>
            <a:r>
              <a:rPr lang="en-US" altLang="ja-JP" sz="2800" dirty="0" err="1" smtClean="0">
                <a:latin typeface="+mj-lt"/>
              </a:rPr>
              <a:t>abaababbaab</a:t>
            </a:r>
            <a:r>
              <a:rPr lang="en-US" altLang="ja-JP" sz="2800" dirty="0">
                <a:latin typeface="+mj-lt"/>
              </a:rPr>
              <a:t/>
            </a:r>
            <a:br>
              <a:rPr lang="en-US" altLang="ja-JP" sz="2800" dirty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 </a:t>
            </a:r>
            <a:r>
              <a:rPr lang="en-US" altLang="ja-JP" sz="2800" i="1" dirty="0" smtClean="0">
                <a:latin typeface="+mj-lt"/>
              </a:rPr>
              <a:t>v</a:t>
            </a:r>
            <a:r>
              <a:rPr lang="en-US" altLang="ja-JP" sz="2800" dirty="0" smtClean="0">
                <a:latin typeface="+mj-lt"/>
              </a:rPr>
              <a:t> = </a:t>
            </a:r>
            <a:r>
              <a:rPr lang="en-US" altLang="ja-JP" sz="2800" dirty="0" err="1" smtClean="0">
                <a:latin typeface="+mj-lt"/>
              </a:rPr>
              <a:t>abbaabaabab</a:t>
            </a:r>
            <a:endParaRPr lang="en-US" altLang="ja-JP" sz="2800" dirty="0" smtClean="0">
              <a:latin typeface="+mj-lt"/>
            </a:endParaRPr>
          </a:p>
          <a:p>
            <a:endParaRPr kumimoji="1" lang="en-US" altLang="ja-JP" sz="2800" dirty="0">
              <a:latin typeface="+mj-lt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Note: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1-Abelian equivalence is 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equivalence</a:t>
            </a:r>
          </a:p>
          <a:p>
            <a:endParaRPr kumimoji="1" lang="ja-JP" altLang="en-US" sz="2800" dirty="0">
              <a:latin typeface="+mj-lt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1748992" y="4378407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直線コネクタ 6"/>
          <p:cNvCxnSpPr/>
          <p:nvPr/>
        </p:nvCxnSpPr>
        <p:spPr bwMode="auto">
          <a:xfrm>
            <a:off x="2418585" y="4799843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4461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i="1" dirty="0" smtClean="0">
                <a:latin typeface="+mj-lt"/>
              </a:rPr>
              <a:t>k</a:t>
            </a:r>
            <a:r>
              <a:rPr lang="en-US" altLang="ja-JP" sz="3600" dirty="0" smtClean="0">
                <a:latin typeface="+mj-lt"/>
              </a:rPr>
              <a:t>-</a:t>
            </a:r>
            <a:r>
              <a:rPr lang="en-US" altLang="ja-JP" sz="3600" dirty="0" err="1" smtClean="0">
                <a:latin typeface="+mj-lt"/>
              </a:rPr>
              <a:t>Abelian</a:t>
            </a:r>
            <a:r>
              <a:rPr lang="en-US" altLang="ja-JP" sz="3600" dirty="0" smtClean="0">
                <a:latin typeface="+mj-lt"/>
              </a:rPr>
              <a:t> Equivalence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Alternative definition: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For a positive integer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, two strings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of equal length are said to be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equivalent if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the numbers of occurrences of each string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equal in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the prefixes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-1 of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same.</a:t>
            </a:r>
          </a:p>
          <a:p>
            <a:pPr marL="0" indent="0">
              <a:buNone/>
            </a:pPr>
            <a:endParaRPr kumimoji="1" lang="en-US" altLang="ja-JP" sz="2800" dirty="0" smtClean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Examples: (</a:t>
            </a:r>
            <a:r>
              <a:rPr lang="en-US" altLang="ja-JP" sz="2800" i="1" dirty="0" smtClean="0">
                <a:latin typeface="+mj-lt"/>
              </a:rPr>
              <a:t>k </a:t>
            </a:r>
            <a:r>
              <a:rPr lang="en-US" altLang="ja-JP" sz="2800" dirty="0" smtClean="0">
                <a:latin typeface="+mj-lt"/>
              </a:rPr>
              <a:t>= 3)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 </a:t>
            </a:r>
            <a:r>
              <a:rPr lang="en-US" altLang="ja-JP" sz="2800" i="1" dirty="0" smtClean="0">
                <a:latin typeface="+mj-lt"/>
              </a:rPr>
              <a:t>u</a:t>
            </a:r>
            <a:r>
              <a:rPr lang="en-US" altLang="ja-JP" sz="2800" dirty="0" smtClean="0">
                <a:latin typeface="+mj-lt"/>
              </a:rPr>
              <a:t> = </a:t>
            </a:r>
            <a:r>
              <a:rPr lang="en-US" altLang="ja-JP" sz="2800" dirty="0" err="1" smtClean="0">
                <a:latin typeface="+mj-lt"/>
              </a:rPr>
              <a:t>abaababbaab</a:t>
            </a:r>
            <a:r>
              <a:rPr lang="en-US" altLang="ja-JP" sz="2800" dirty="0">
                <a:latin typeface="+mj-lt"/>
              </a:rPr>
              <a:t/>
            </a:r>
            <a:br>
              <a:rPr lang="en-US" altLang="ja-JP" sz="2800" dirty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 </a:t>
            </a:r>
            <a:r>
              <a:rPr lang="en-US" altLang="ja-JP" sz="2800" i="1" dirty="0" smtClean="0">
                <a:latin typeface="+mj-lt"/>
              </a:rPr>
              <a:t>v</a:t>
            </a:r>
            <a:r>
              <a:rPr lang="en-US" altLang="ja-JP" sz="2800" dirty="0" smtClean="0">
                <a:latin typeface="+mj-lt"/>
              </a:rPr>
              <a:t> = </a:t>
            </a:r>
            <a:r>
              <a:rPr lang="en-US" altLang="ja-JP" sz="2800" dirty="0" err="1" smtClean="0">
                <a:latin typeface="+mj-lt"/>
              </a:rPr>
              <a:t>abbaabaabab</a:t>
            </a:r>
            <a:endParaRPr lang="en-US" altLang="ja-JP" sz="2800" dirty="0" smtClean="0">
              <a:latin typeface="+mj-lt"/>
            </a:endParaRPr>
          </a:p>
          <a:p>
            <a:endParaRPr kumimoji="1" lang="en-US" altLang="ja-JP" sz="2800" dirty="0">
              <a:latin typeface="+mj-lt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Note: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1-Abelian equivalence is 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equivalence</a:t>
            </a:r>
          </a:p>
          <a:p>
            <a:endParaRPr kumimoji="1" lang="ja-JP" altLang="en-US" sz="2800" dirty="0">
              <a:latin typeface="+mj-lt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2107141" y="4378407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直線コネクタ 6"/>
          <p:cNvCxnSpPr/>
          <p:nvPr/>
        </p:nvCxnSpPr>
        <p:spPr bwMode="auto">
          <a:xfrm>
            <a:off x="1245820" y="4799843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161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>
                <a:latin typeface="+mj-lt"/>
              </a:rPr>
              <a:t>Offline / Online  </a:t>
            </a:r>
            <a:r>
              <a:rPr lang="en-US" altLang="ja-JP" sz="3600" i="1" dirty="0" smtClean="0">
                <a:latin typeface="+mj-lt"/>
              </a:rPr>
              <a:t>k</a:t>
            </a:r>
            <a:r>
              <a:rPr lang="en-US" altLang="ja-JP" sz="3600" dirty="0" smtClean="0">
                <a:latin typeface="+mj-lt"/>
              </a:rPr>
              <a:t>-</a:t>
            </a:r>
            <a:r>
              <a:rPr lang="en-US" altLang="ja-JP" sz="3600" dirty="0" err="1" smtClean="0">
                <a:latin typeface="+mj-lt"/>
              </a:rPr>
              <a:t>Abelian</a:t>
            </a:r>
            <a:r>
              <a:rPr lang="en-US" altLang="ja-JP" sz="3600" dirty="0" smtClean="0">
                <a:latin typeface="+mj-lt"/>
              </a:rPr>
              <a:t> Pattern </a:t>
            </a:r>
            <a:r>
              <a:rPr lang="en-US" altLang="ja-JP" sz="3600" dirty="0">
                <a:latin typeface="+mj-lt"/>
              </a:rPr>
              <a:t>M</a:t>
            </a:r>
            <a:r>
              <a:rPr lang="en-US" altLang="ja-JP" sz="3600" dirty="0" smtClean="0">
                <a:latin typeface="+mj-lt"/>
              </a:rPr>
              <a:t>atching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>
                <a:latin typeface="+mj-lt"/>
              </a:rPr>
              <a:t>Definition: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Given a text T of length </a:t>
            </a:r>
            <a:r>
              <a:rPr lang="en-US" altLang="ja-JP" sz="2800" i="1" dirty="0" smtClean="0">
                <a:latin typeface="+mj-lt"/>
              </a:rPr>
              <a:t>n </a:t>
            </a:r>
            <a:r>
              <a:rPr lang="en-US" altLang="ja-JP" sz="2800" dirty="0" smtClean="0">
                <a:latin typeface="+mj-lt"/>
              </a:rPr>
              <a:t>and a pattern P of length 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 over an alphabet of size </a:t>
            </a:r>
            <a:r>
              <a:rPr lang="en-US" altLang="ja-JP" sz="2800" i="1" dirty="0" smtClean="0">
                <a:latin typeface="Symbol" charset="2"/>
                <a:cs typeface="Symbol" charset="2"/>
              </a:rPr>
              <a:t>s</a:t>
            </a:r>
            <a:r>
              <a:rPr lang="en-US" altLang="ja-JP" sz="2800" dirty="0" smtClean="0">
                <a:latin typeface="Symbol" charset="2"/>
                <a:cs typeface="Symbol" charset="2"/>
              </a:rPr>
              <a:t> </a:t>
            </a:r>
            <a:r>
              <a:rPr lang="en-US" altLang="ja-JP" sz="2800" dirty="0" smtClean="0">
                <a:latin typeface="+mj-lt"/>
              </a:rPr>
              <a:t>and positive integer </a:t>
            </a:r>
            <a:r>
              <a:rPr lang="en-US" altLang="ja-JP" sz="2800" i="1" dirty="0" smtClean="0">
                <a:latin typeface="+mj-lt"/>
              </a:rPr>
              <a:t>k</a:t>
            </a:r>
            <a:r>
              <a:rPr lang="en-US" altLang="ja-JP" sz="2800" dirty="0" smtClean="0">
                <a:latin typeface="+mj-lt"/>
              </a:rPr>
              <a:t>, locate all factors of T that are </a:t>
            </a:r>
            <a:r>
              <a:rPr lang="en-US" altLang="ja-JP" sz="2800" i="1" dirty="0" smtClean="0">
                <a:latin typeface="+mj-lt"/>
              </a:rPr>
              <a:t>k</a:t>
            </a:r>
            <a:r>
              <a:rPr lang="en-US" altLang="ja-JP" sz="2800" dirty="0" smtClean="0">
                <a:latin typeface="+mj-lt"/>
              </a:rPr>
              <a:t>-Abelian equivalent to P.</a:t>
            </a:r>
          </a:p>
          <a:p>
            <a:r>
              <a:rPr lang="en-US" altLang="ja-JP" sz="2800" dirty="0" smtClean="0">
                <a:latin typeface="+mj-lt"/>
              </a:rPr>
              <a:t>Example: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T =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bcaababcaa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P = 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abaab</a:t>
            </a:r>
            <a:endParaRPr lang="en-US" altLang="ja-JP" sz="2800" dirty="0" smtClean="0">
              <a:latin typeface="+mj-lt"/>
            </a:endParaRPr>
          </a:p>
          <a:p>
            <a:pPr marL="0" indent="0">
              <a:buNone/>
            </a:pPr>
            <a:endParaRPr lang="en-US" altLang="ja-JP" sz="2800" dirty="0" smtClean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Online: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Given P as preprocess string and </a:t>
            </a:r>
            <a:r>
              <a:rPr lang="en-US" altLang="ja-JP" sz="2800" i="1" dirty="0" smtClean="0">
                <a:latin typeface="+mj-lt"/>
              </a:rPr>
              <a:t>k</a:t>
            </a:r>
            <a:r>
              <a:rPr lang="en-US" altLang="ja-JP" sz="2800" dirty="0" smtClean="0">
                <a:latin typeface="+mj-lt"/>
              </a:rPr>
              <a:t> for preprocess,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and given a text T as query string, locate all factors of T that are </a:t>
            </a:r>
            <a:r>
              <a:rPr lang="en-US" altLang="ja-JP" sz="2800" i="1" dirty="0" smtClean="0">
                <a:latin typeface="+mj-lt"/>
              </a:rPr>
              <a:t>k</a:t>
            </a:r>
            <a:r>
              <a:rPr lang="en-US" altLang="ja-JP" sz="2800" dirty="0" smtClean="0">
                <a:latin typeface="+mj-lt"/>
              </a:rPr>
              <a:t>-</a:t>
            </a:r>
            <a:r>
              <a:rPr lang="en-US" altLang="ja-JP" sz="2800" dirty="0" err="1" smtClean="0">
                <a:latin typeface="+mj-lt"/>
              </a:rPr>
              <a:t>Abelian</a:t>
            </a:r>
            <a:r>
              <a:rPr lang="en-US" altLang="ja-JP" sz="2800" dirty="0" smtClean="0">
                <a:latin typeface="+mj-lt"/>
              </a:rPr>
              <a:t> equivalent to P</a:t>
            </a:r>
          </a:p>
          <a:p>
            <a:endParaRPr lang="en-US" altLang="ja-JP" sz="2800" dirty="0" smtClean="0">
              <a:latin typeface="+mj-lt"/>
            </a:endParaRPr>
          </a:p>
          <a:p>
            <a:endParaRPr kumimoji="1" lang="ja-JP" altLang="en-US" sz="2800" dirty="0">
              <a:latin typeface="+mj-lt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1351340" y="3491284"/>
            <a:ext cx="84664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4867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altLang="ja-JP" sz="2800" dirty="0" smtClean="0">
                <a:latin typeface="+mj-lt"/>
              </a:rPr>
              <a:t>Previous work [Ehlers</a:t>
            </a:r>
            <a:r>
              <a:rPr lang="ja-JP" altLang="en-US" sz="2800" dirty="0" smtClean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et</a:t>
            </a:r>
            <a:r>
              <a:rPr lang="ja-JP" altLang="en-US" sz="2800" dirty="0" smtClean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al.,</a:t>
            </a:r>
            <a:r>
              <a:rPr lang="ja-JP" altLang="en-US" sz="2800" dirty="0" smtClean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2015] clams:</a:t>
            </a:r>
            <a:br>
              <a:rPr lang="en-US" altLang="ja-JP" sz="2800" dirty="0" smtClean="0">
                <a:latin typeface="+mj-lt"/>
              </a:rPr>
            </a:br>
            <a:r>
              <a:rPr kumimoji="1" lang="en-US" altLang="ja-JP" sz="2800" dirty="0" smtClean="0">
                <a:latin typeface="+mj-lt"/>
              </a:rPr>
              <a:t>This problem can be solved in O(</a:t>
            </a:r>
            <a:r>
              <a:rPr kumimoji="1" lang="en-US" altLang="ja-JP" sz="2800" i="1" dirty="0" err="1" smtClean="0">
                <a:latin typeface="+mj-lt"/>
              </a:rPr>
              <a:t>n</a:t>
            </a:r>
            <a:r>
              <a:rPr kumimoji="1" lang="en-US" altLang="ja-JP" sz="2800" dirty="0" err="1" smtClean="0">
                <a:latin typeface="+mj-lt"/>
              </a:rPr>
              <a:t>+</a:t>
            </a:r>
            <a:r>
              <a:rPr kumimoji="1" lang="en-US" altLang="ja-JP" sz="2800" i="1" dirty="0" err="1" smtClean="0">
                <a:latin typeface="+mj-lt"/>
              </a:rPr>
              <a:t>m</a:t>
            </a:r>
            <a:r>
              <a:rPr kumimoji="1" lang="en-US" altLang="ja-JP" sz="2800" dirty="0" smtClean="0">
                <a:latin typeface="+mj-lt"/>
              </a:rPr>
              <a:t>) time and O(</a:t>
            </a:r>
            <a:r>
              <a:rPr kumimoji="1" lang="en-US" altLang="ja-JP" sz="2800" i="1" dirty="0" smtClean="0">
                <a:latin typeface="+mj-lt"/>
              </a:rPr>
              <a:t>m</a:t>
            </a:r>
            <a:r>
              <a:rPr kumimoji="1" lang="en-US" altLang="ja-JP" sz="2800" dirty="0" smtClean="0">
                <a:latin typeface="+mj-lt"/>
              </a:rPr>
              <a:t>) space.</a:t>
            </a:r>
            <a:endParaRPr lang="en-US" altLang="ja-JP" sz="2800" dirty="0" smtClean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To achieve O(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) computing space,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compute for each 2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 length factor T[</a:t>
            </a:r>
            <a:r>
              <a:rPr lang="en-US" altLang="ja-JP" sz="2800" i="1" dirty="0" smtClean="0">
                <a:latin typeface="+mj-lt"/>
              </a:rPr>
              <a:t>tm</a:t>
            </a:r>
            <a:r>
              <a:rPr lang="en-US" altLang="ja-JP" sz="2800" dirty="0" smtClean="0">
                <a:latin typeface="+mj-lt"/>
              </a:rPr>
              <a:t>..(</a:t>
            </a:r>
            <a:r>
              <a:rPr lang="en-US" altLang="ja-JP" sz="2800" i="1" dirty="0" smtClean="0">
                <a:latin typeface="+mj-lt"/>
              </a:rPr>
              <a:t>t</a:t>
            </a:r>
            <a:r>
              <a:rPr lang="en-US" altLang="ja-JP" sz="2800" dirty="0" smtClean="0">
                <a:latin typeface="+mj-lt"/>
              </a:rPr>
              <a:t>+2)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].</a:t>
            </a:r>
          </a:p>
          <a:p>
            <a:pPr lvl="1"/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円/楕円 10"/>
          <p:cNvSpPr/>
          <p:nvPr/>
        </p:nvSpPr>
        <p:spPr bwMode="auto">
          <a:xfrm>
            <a:off x="590142" y="3879360"/>
            <a:ext cx="7453755" cy="550811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002A62"/>
            </a:solidFill>
            <a:prstDash val="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5200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+mj-lt"/>
              </a:rPr>
              <a:t>Offline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-Abelian Pattern Matching – Previous Work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590142" y="4168998"/>
            <a:ext cx="7453755" cy="43614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590142" y="4168712"/>
            <a:ext cx="1548008" cy="436140"/>
          </a:xfrm>
          <a:prstGeom prst="rect">
            <a:avLst/>
          </a:prstGeom>
          <a:noFill/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495889" y="5876800"/>
            <a:ext cx="1548008" cy="436140"/>
          </a:xfrm>
          <a:prstGeom prst="rect">
            <a:avLst/>
          </a:prstGeom>
          <a:noFill/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330833" y="36633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689133" y="3689065"/>
            <a:ext cx="1494661" cy="34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234695" y="3528725"/>
            <a:ext cx="39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n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90142" y="4038999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</a:t>
            </a:r>
            <a:endParaRPr lang="ja-JP" altLang="en-US" baseline="-25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495889" y="5763800"/>
            <a:ext cx="7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 err="1" smtClean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baseline="-25000" dirty="0" err="1" smtClean="0">
                <a:solidFill>
                  <a:srgbClr val="000000"/>
                </a:solidFill>
                <a:ea typeface="ＭＳ Ｐ明朝" panose="02020600040205080304" pitchFamily="18" charset="-128"/>
              </a:rPr>
              <a:t>n</a:t>
            </a:r>
            <a:r>
              <a:rPr lang="en-US" altLang="ja-JP" sz="2800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/</a:t>
            </a:r>
            <a:r>
              <a:rPr lang="en-US" altLang="ja-JP" sz="2800" i="1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m</a:t>
            </a:r>
            <a:endParaRPr lang="ja-JP" altLang="en-US" i="1" baseline="-25000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1363419" y="5086646"/>
            <a:ext cx="1548736" cy="550811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002A62"/>
            </a:solidFill>
            <a:prstDash val="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1364146" y="4925912"/>
            <a:ext cx="1548008" cy="43614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63418" y="4812912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2</a:t>
            </a:r>
            <a:endParaRPr lang="ja-JP" altLang="en-US" baseline="-25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826393" y="5388140"/>
            <a:ext cx="623513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2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m</a:t>
            </a:r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 rot="327007">
            <a:off x="3904369" y="528631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・・・・・・・</a:t>
            </a:r>
            <a:endParaRPr kumimoji="1" lang="ja-JP" altLang="en-US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107668" y="4058116"/>
            <a:ext cx="404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631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0" y="836712"/>
            <a:ext cx="8784976" cy="5616476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atin typeface="+mj-lt"/>
              </a:rPr>
              <a:t>F</a:t>
            </a:r>
            <a:r>
              <a:rPr lang="en-US" altLang="ja-JP" sz="2800" dirty="0" smtClean="0">
                <a:latin typeface="+mj-lt"/>
              </a:rPr>
              <a:t>or each 2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 length factor T[</a:t>
            </a:r>
            <a:r>
              <a:rPr lang="en-US" altLang="ja-JP" sz="2800" i="1" dirty="0" smtClean="0">
                <a:latin typeface="+mj-lt"/>
              </a:rPr>
              <a:t>tm</a:t>
            </a:r>
            <a:r>
              <a:rPr lang="en-US" altLang="ja-JP" sz="2800" dirty="0" smtClean="0">
                <a:latin typeface="+mj-lt"/>
              </a:rPr>
              <a:t>..(</a:t>
            </a:r>
            <a:r>
              <a:rPr lang="en-US" altLang="ja-JP" sz="2800" i="1" dirty="0" smtClean="0">
                <a:latin typeface="+mj-lt"/>
              </a:rPr>
              <a:t>t</a:t>
            </a:r>
            <a:r>
              <a:rPr lang="en-US" altLang="ja-JP" sz="2800" dirty="0" smtClean="0">
                <a:latin typeface="+mj-lt"/>
              </a:rPr>
              <a:t>+2)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],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compute encoded string of T[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tm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..(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+2)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smtClean="0">
                <a:latin typeface="+mj-lt"/>
              </a:rPr>
              <a:t>]$P.</a:t>
            </a:r>
          </a:p>
          <a:p>
            <a:pPr lvl="1"/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円/楕円 10"/>
          <p:cNvSpPr/>
          <p:nvPr/>
        </p:nvSpPr>
        <p:spPr bwMode="auto">
          <a:xfrm>
            <a:off x="590142" y="2221447"/>
            <a:ext cx="7453755" cy="550811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002A62"/>
            </a:solidFill>
            <a:prstDash val="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5200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+mj-lt"/>
              </a:rPr>
              <a:t>Offline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-Abelian Pattern Matching – Previous Work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590142" y="2511085"/>
            <a:ext cx="7453755" cy="43614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590142" y="2510799"/>
            <a:ext cx="1548008" cy="436140"/>
          </a:xfrm>
          <a:prstGeom prst="rect">
            <a:avLst/>
          </a:prstGeom>
          <a:noFill/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495889" y="4218887"/>
            <a:ext cx="1548008" cy="436140"/>
          </a:xfrm>
          <a:prstGeom prst="rect">
            <a:avLst/>
          </a:prstGeom>
          <a:noFill/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330833" y="36633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689133" y="2031152"/>
            <a:ext cx="1494661" cy="34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234695" y="1870812"/>
            <a:ext cx="39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n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90142" y="2381086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</a:t>
            </a:r>
            <a:endParaRPr lang="ja-JP" altLang="en-US" baseline="-25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495889" y="4105887"/>
            <a:ext cx="7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 err="1" smtClean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baseline="-25000" dirty="0" err="1" smtClean="0">
                <a:solidFill>
                  <a:srgbClr val="000000"/>
                </a:solidFill>
                <a:ea typeface="ＭＳ Ｐ明朝" panose="02020600040205080304" pitchFamily="18" charset="-128"/>
              </a:rPr>
              <a:t>n</a:t>
            </a:r>
            <a:r>
              <a:rPr lang="en-US" altLang="ja-JP" sz="2800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/</a:t>
            </a:r>
            <a:r>
              <a:rPr lang="en-US" altLang="ja-JP" sz="2800" i="1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m</a:t>
            </a:r>
            <a:endParaRPr lang="ja-JP" altLang="en-US" i="1" baseline="-25000" dirty="0"/>
          </a:p>
        </p:txBody>
      </p:sp>
      <p:sp>
        <p:nvSpPr>
          <p:cNvPr id="9" name="正方形/長方形 8"/>
          <p:cNvSpPr/>
          <p:nvPr/>
        </p:nvSpPr>
        <p:spPr bwMode="auto">
          <a:xfrm>
            <a:off x="1364146" y="3267999"/>
            <a:ext cx="1548008" cy="43614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63418" y="3154999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2</a:t>
            </a:r>
            <a:endParaRPr lang="ja-JP" altLang="en-US" baseline="-25000" dirty="0"/>
          </a:p>
        </p:txBody>
      </p:sp>
      <p:sp>
        <p:nvSpPr>
          <p:cNvPr id="20" name="正方形/長方形 19"/>
          <p:cNvSpPr/>
          <p:nvPr/>
        </p:nvSpPr>
        <p:spPr bwMode="auto">
          <a:xfrm>
            <a:off x="3268620" y="3263323"/>
            <a:ext cx="788194" cy="43614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04418" y="318091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$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461673" y="3190273"/>
            <a:ext cx="384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P</a:t>
            </a:r>
            <a:endParaRPr lang="ja-JP" altLang="en-US" dirty="0"/>
          </a:p>
        </p:txBody>
      </p:sp>
      <p:sp>
        <p:nvSpPr>
          <p:cNvPr id="7" name="下矢印 6"/>
          <p:cNvSpPr/>
          <p:nvPr/>
        </p:nvSpPr>
        <p:spPr bwMode="auto">
          <a:xfrm>
            <a:off x="2730052" y="3948856"/>
            <a:ext cx="731621" cy="708428"/>
          </a:xfrm>
          <a:prstGeom prst="downArrow">
            <a:avLst/>
          </a:prstGeom>
          <a:noFill/>
          <a:ln w="38100" cmpd="sng">
            <a:solidFill>
              <a:srgbClr val="008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1222924" y="3190273"/>
            <a:ext cx="3011771" cy="607642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380859" y="3844277"/>
            <a:ext cx="1201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encode</a:t>
            </a:r>
            <a:endParaRPr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 rot="327007">
            <a:off x="4463083" y="3582666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・・・・・・・</a:t>
            </a:r>
            <a:endParaRPr kumimoji="1" lang="ja-JP" altLang="en-US" sz="2800" dirty="0"/>
          </a:p>
        </p:txBody>
      </p:sp>
      <p:sp>
        <p:nvSpPr>
          <p:cNvPr id="24" name="正方形/長方形 23"/>
          <p:cNvSpPr/>
          <p:nvPr/>
        </p:nvSpPr>
        <p:spPr>
          <a:xfrm>
            <a:off x="167753" y="2442508"/>
            <a:ext cx="404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74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/>
      <p:bldP spid="7" grpId="0" animBg="1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0" y="836712"/>
            <a:ext cx="8784976" cy="5616476"/>
          </a:xfrm>
        </p:spPr>
        <p:txBody>
          <a:bodyPr>
            <a:noAutofit/>
          </a:bodyPr>
          <a:lstStyle/>
          <a:p>
            <a:r>
              <a:rPr lang="en-US" altLang="ja-JP" sz="2800" dirty="0">
                <a:latin typeface="+mj-lt"/>
              </a:rPr>
              <a:t>F</a:t>
            </a:r>
            <a:r>
              <a:rPr lang="en-US" altLang="ja-JP" sz="2800" dirty="0" smtClean="0">
                <a:latin typeface="+mj-lt"/>
              </a:rPr>
              <a:t>or each 2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 length factor T[</a:t>
            </a:r>
            <a:r>
              <a:rPr lang="en-US" altLang="ja-JP" sz="2800" i="1" dirty="0" smtClean="0">
                <a:latin typeface="+mj-lt"/>
              </a:rPr>
              <a:t>tm</a:t>
            </a:r>
            <a:r>
              <a:rPr lang="en-US" altLang="ja-JP" sz="2800" dirty="0" smtClean="0">
                <a:latin typeface="+mj-lt"/>
              </a:rPr>
              <a:t>..(</a:t>
            </a:r>
            <a:r>
              <a:rPr lang="en-US" altLang="ja-JP" sz="2800" i="1" dirty="0" smtClean="0">
                <a:latin typeface="+mj-lt"/>
              </a:rPr>
              <a:t>t</a:t>
            </a:r>
            <a:r>
              <a:rPr lang="en-US" altLang="ja-JP" sz="2800" dirty="0" smtClean="0">
                <a:latin typeface="+mj-lt"/>
              </a:rPr>
              <a:t>+2)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],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compute encoded string of T[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tm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..(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+2)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smtClean="0">
                <a:latin typeface="+mj-lt"/>
              </a:rPr>
              <a:t>]$P.</a:t>
            </a:r>
          </a:p>
          <a:p>
            <a:pPr lvl="1"/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lexicographical rank of the </a:t>
            </a:r>
            <a:r>
              <a:rPr lang="en-US" altLang="ja-JP" sz="24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-gram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Example: 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= 2)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ja-JP" sz="24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bcaababcaa$abaab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  <a:sym typeface="Wingdings"/>
              </a:rPr>
              <a:t>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  <a:sym typeface="Wingdings"/>
              </a:rPr>
              <a:t>561243461$2413</a:t>
            </a:r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 lvl="1"/>
            <a:r>
              <a:rPr lang="en-US" altLang="ja-JP" sz="24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 pattern matching on encoded string</a:t>
            </a:r>
          </a:p>
          <a:p>
            <a:pPr lvl="1"/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円/楕円 10"/>
          <p:cNvSpPr/>
          <p:nvPr/>
        </p:nvSpPr>
        <p:spPr bwMode="auto">
          <a:xfrm>
            <a:off x="590142" y="2221447"/>
            <a:ext cx="7453755" cy="550811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002A62"/>
            </a:solidFill>
            <a:prstDash val="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5200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+mj-lt"/>
              </a:rPr>
              <a:t>Offline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-Abelian Pattern Matching – Previous Work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590142" y="2511085"/>
            <a:ext cx="7453755" cy="43614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590142" y="2510799"/>
            <a:ext cx="1548008" cy="436140"/>
          </a:xfrm>
          <a:prstGeom prst="rect">
            <a:avLst/>
          </a:prstGeom>
          <a:noFill/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6495889" y="4218887"/>
            <a:ext cx="1548008" cy="436140"/>
          </a:xfrm>
          <a:prstGeom prst="rect">
            <a:avLst/>
          </a:prstGeom>
          <a:noFill/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330833" y="36633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689133" y="2031152"/>
            <a:ext cx="1494661" cy="34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234695" y="1870812"/>
            <a:ext cx="39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n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90142" y="2381086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</a:t>
            </a:r>
            <a:endParaRPr lang="ja-JP" altLang="en-US" baseline="-250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495889" y="4105887"/>
            <a:ext cx="7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 err="1" smtClean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baseline="-25000" dirty="0" err="1" smtClean="0">
                <a:solidFill>
                  <a:srgbClr val="000000"/>
                </a:solidFill>
                <a:ea typeface="ＭＳ Ｐ明朝" panose="02020600040205080304" pitchFamily="18" charset="-128"/>
              </a:rPr>
              <a:t>n</a:t>
            </a:r>
            <a:r>
              <a:rPr lang="en-US" altLang="ja-JP" sz="2800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/</a:t>
            </a:r>
            <a:r>
              <a:rPr lang="en-US" altLang="ja-JP" sz="2800" i="1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m</a:t>
            </a:r>
            <a:endParaRPr lang="ja-JP" altLang="en-US" i="1" baseline="-25000" dirty="0"/>
          </a:p>
        </p:txBody>
      </p:sp>
      <p:sp>
        <p:nvSpPr>
          <p:cNvPr id="9" name="正方形/長方形 8"/>
          <p:cNvSpPr/>
          <p:nvPr/>
        </p:nvSpPr>
        <p:spPr bwMode="auto">
          <a:xfrm>
            <a:off x="1364146" y="3267999"/>
            <a:ext cx="1548008" cy="43614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63418" y="3154999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2</a:t>
            </a:r>
            <a:endParaRPr lang="ja-JP" altLang="en-US" baseline="-25000" dirty="0"/>
          </a:p>
        </p:txBody>
      </p:sp>
      <p:sp>
        <p:nvSpPr>
          <p:cNvPr id="20" name="正方形/長方形 19"/>
          <p:cNvSpPr/>
          <p:nvPr/>
        </p:nvSpPr>
        <p:spPr bwMode="auto">
          <a:xfrm>
            <a:off x="3268620" y="3263323"/>
            <a:ext cx="788194" cy="43614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04418" y="318091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$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461673" y="3190273"/>
            <a:ext cx="384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P</a:t>
            </a:r>
            <a:endParaRPr lang="ja-JP" altLang="en-US" dirty="0"/>
          </a:p>
        </p:txBody>
      </p:sp>
      <p:sp>
        <p:nvSpPr>
          <p:cNvPr id="7" name="下矢印 6"/>
          <p:cNvSpPr/>
          <p:nvPr/>
        </p:nvSpPr>
        <p:spPr bwMode="auto">
          <a:xfrm>
            <a:off x="2730052" y="3948856"/>
            <a:ext cx="731621" cy="708428"/>
          </a:xfrm>
          <a:prstGeom prst="downArrow">
            <a:avLst/>
          </a:prstGeom>
          <a:noFill/>
          <a:ln w="38100" cmpd="sng">
            <a:solidFill>
              <a:srgbClr val="008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1222924" y="3190273"/>
            <a:ext cx="3011771" cy="607642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380859" y="3844277"/>
            <a:ext cx="1201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encode</a:t>
            </a:r>
            <a:endParaRPr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 rot="327007">
            <a:off x="4463083" y="3582666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・・・・・・・</a:t>
            </a:r>
            <a:endParaRPr kumimoji="1" lang="ja-JP" altLang="en-US" sz="2800" dirty="0"/>
          </a:p>
        </p:txBody>
      </p:sp>
      <p:sp>
        <p:nvSpPr>
          <p:cNvPr id="24" name="正方形/長方形 23"/>
          <p:cNvSpPr/>
          <p:nvPr/>
        </p:nvSpPr>
        <p:spPr>
          <a:xfrm>
            <a:off x="167753" y="2442508"/>
            <a:ext cx="404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endParaRPr lang="ja-JP" altLang="en-US" dirty="0"/>
          </a:p>
        </p:txBody>
      </p:sp>
      <p:cxnSp>
        <p:nvCxnSpPr>
          <p:cNvPr id="25" name="直線コネクタ 24"/>
          <p:cNvCxnSpPr/>
          <p:nvPr/>
        </p:nvCxnSpPr>
        <p:spPr bwMode="auto">
          <a:xfrm>
            <a:off x="4683875" y="5948759"/>
            <a:ext cx="588876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直線コネクタ 25"/>
          <p:cNvCxnSpPr/>
          <p:nvPr/>
        </p:nvCxnSpPr>
        <p:spPr bwMode="auto">
          <a:xfrm>
            <a:off x="3516470" y="5948759"/>
            <a:ext cx="56535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直線コネクタ 27"/>
          <p:cNvCxnSpPr/>
          <p:nvPr/>
        </p:nvCxnSpPr>
        <p:spPr bwMode="auto">
          <a:xfrm>
            <a:off x="1952294" y="5947386"/>
            <a:ext cx="77775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直線コネクタ 29"/>
          <p:cNvCxnSpPr/>
          <p:nvPr/>
        </p:nvCxnSpPr>
        <p:spPr bwMode="auto">
          <a:xfrm>
            <a:off x="685543" y="5948759"/>
            <a:ext cx="77775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260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altLang="ja-JP" sz="2800" dirty="0" smtClean="0">
                <a:latin typeface="+mj-lt"/>
              </a:rPr>
              <a:t>To compute encoded strings and to test whether </a:t>
            </a:r>
            <a:r>
              <a:rPr lang="en-US" altLang="ja-JP" sz="2800" dirty="0" err="1" smtClean="0">
                <a:latin typeface="+mj-lt"/>
              </a:rPr>
              <a:t>Abelian</a:t>
            </a:r>
            <a:r>
              <a:rPr lang="en-US" altLang="ja-JP" sz="2800" dirty="0" smtClean="0">
                <a:latin typeface="+mj-lt"/>
              </a:rPr>
              <a:t> equivalent or not, they build the suffix array.</a:t>
            </a:r>
          </a:p>
          <a:p>
            <a:pPr lvl="1"/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Any existing linear-time suffix array constructing algorithms needs O(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space for each factor.</a:t>
            </a:r>
          </a:p>
          <a:p>
            <a:pPr lvl="1"/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Previous work [Ehlers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et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al.,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2015] clams: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This problem can be solved in O(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+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time and O(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space.</a:t>
            </a: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5200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+mj-lt"/>
              </a:rPr>
              <a:t>Offline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-Abelian Pattern Matching – Previous Work</a:t>
            </a:r>
            <a:endParaRPr kumimoji="1" lang="ja-JP" altLang="en-US" sz="3200" dirty="0">
              <a:latin typeface="+mj-lt"/>
            </a:endParaRPr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1375789" y="2622090"/>
            <a:ext cx="693774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直線コネクタ 5"/>
          <p:cNvCxnSpPr/>
          <p:nvPr/>
        </p:nvCxnSpPr>
        <p:spPr bwMode="auto">
          <a:xfrm>
            <a:off x="7360594" y="4808667"/>
            <a:ext cx="81182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799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0107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We give an O(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) space solution when pattern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P is over an integer alphabet [1..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cm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], where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is a constant.</a:t>
            </a:r>
          </a:p>
          <a:p>
            <a:pPr lvl="0">
              <a:buClr>
                <a:srgbClr val="002B62"/>
              </a:buClr>
            </a:pPr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We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replace any letter in T which doesn’t appear in P with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cm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+1.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sym typeface="Wingdings"/>
              </a:rPr>
              <a:t>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alphabet size is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cm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+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1.</a:t>
            </a:r>
            <a:endParaRPr kumimoji="1"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Example: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T = </a:t>
            </a:r>
            <a:r>
              <a:rPr lang="en-US" altLang="ja-JP" sz="2800" dirty="0" err="1" smtClean="0">
                <a:latin typeface="+mj-lt"/>
              </a:rPr>
              <a:t>cabac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bcaababcaadeba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  <a:sym typeface="Wingdings"/>
              </a:rPr>
              <a:t>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  <a:sym typeface="Wingdings"/>
              </a:rPr>
              <a:t>xabaxbxaababxaaxxba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 smtClean="0">
                <a:latin typeface="+mj-lt"/>
              </a:rPr>
              <a:t>P = </a:t>
            </a:r>
            <a:r>
              <a:rPr lang="en-US" altLang="ja-JP" sz="2800" dirty="0" err="1" smtClean="0">
                <a:latin typeface="+mj-lt"/>
              </a:rPr>
              <a:t>abaab</a:t>
            </a:r>
            <a:endParaRPr lang="en-US" altLang="ja-JP" sz="2800" dirty="0" smtClean="0">
              <a:latin typeface="+mj-lt"/>
            </a:endParaRPr>
          </a:p>
          <a:p>
            <a:pPr marL="0" indent="0">
              <a:buNone/>
            </a:pPr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728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0107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+mj-lt"/>
              </a:rPr>
              <a:t>For each </a:t>
            </a:r>
            <a:r>
              <a:rPr kumimoji="1" lang="en-US" altLang="ja-JP" sz="2800" i="1" dirty="0" smtClean="0">
                <a:latin typeface="+mj-lt"/>
              </a:rPr>
              <a:t>t</a:t>
            </a:r>
            <a:r>
              <a:rPr kumimoji="1" lang="en-US" altLang="ja-JP" sz="2800" dirty="0" smtClean="0">
                <a:latin typeface="+mj-lt"/>
              </a:rPr>
              <a:t> (0 ≤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i="1" dirty="0" smtClean="0">
                <a:latin typeface="+mj-lt"/>
              </a:rPr>
              <a:t>t</a:t>
            </a:r>
            <a:r>
              <a:rPr kumimoji="1" lang="en-US" altLang="ja-JP" sz="2800" dirty="0" smtClean="0">
                <a:latin typeface="+mj-lt"/>
              </a:rPr>
              <a:t> ≤  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  -2),</a:t>
            </a:r>
            <a:br>
              <a:rPr kumimoji="1" lang="en-US" altLang="ja-JP" sz="2800" dirty="0" smtClean="0">
                <a:latin typeface="+mj-lt"/>
              </a:rPr>
            </a:br>
            <a:r>
              <a:rPr kumimoji="1" lang="en-US" altLang="ja-JP" sz="2800" dirty="0" smtClean="0">
                <a:latin typeface="+mj-lt"/>
              </a:rPr>
              <a:t>construct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the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suffix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tree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of </a:t>
            </a:r>
            <a:r>
              <a:rPr kumimoji="1" lang="en-US" altLang="ja-JP" sz="2800" i="1" dirty="0" err="1" smtClean="0">
                <a:latin typeface="+mj-lt"/>
              </a:rPr>
              <a:t>w</a:t>
            </a:r>
            <a:r>
              <a:rPr kumimoji="1" lang="en-US" altLang="ja-JP" sz="2800" i="1" baseline="-25000" dirty="0" err="1" smtClean="0">
                <a:latin typeface="+mj-lt"/>
              </a:rPr>
              <a:t>t</a:t>
            </a:r>
            <a:r>
              <a:rPr kumimoji="1" lang="en-US" altLang="ja-JP" sz="2800" dirty="0" smtClean="0">
                <a:latin typeface="+mj-lt"/>
              </a:rPr>
              <a:t> = T’[</a:t>
            </a:r>
            <a:r>
              <a:rPr kumimoji="1" lang="en-US" altLang="ja-JP" sz="2800" i="1" dirty="0" smtClean="0">
                <a:latin typeface="+mj-lt"/>
              </a:rPr>
              <a:t>tm</a:t>
            </a:r>
            <a:r>
              <a:rPr lang="ja-JP" altLang="en-US" sz="2800" dirty="0" smtClean="0">
                <a:latin typeface="+mj-lt"/>
              </a:rPr>
              <a:t>+</a:t>
            </a:r>
            <a:r>
              <a:rPr lang="en-US" altLang="ja-JP" sz="2800" dirty="0" smtClean="0">
                <a:latin typeface="+mj-lt"/>
              </a:rPr>
              <a:t>1..(</a:t>
            </a:r>
            <a:r>
              <a:rPr lang="en-US" altLang="ja-JP" sz="2800" i="1" dirty="0" smtClean="0">
                <a:latin typeface="+mj-lt"/>
              </a:rPr>
              <a:t>t</a:t>
            </a:r>
            <a:r>
              <a:rPr lang="en-US" altLang="ja-JP" sz="2800" dirty="0" smtClean="0">
                <a:latin typeface="+mj-lt"/>
              </a:rPr>
              <a:t>+2)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kumimoji="1" lang="en-US" altLang="ja-JP" sz="2800" dirty="0" smtClean="0">
                <a:latin typeface="+mj-lt"/>
              </a:rPr>
              <a:t>]$P.</a:t>
            </a: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687518"/>
              </p:ext>
            </p:extLst>
          </p:nvPr>
        </p:nvGraphicFramePr>
        <p:xfrm>
          <a:off x="3194179" y="811056"/>
          <a:ext cx="274495" cy="62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数式" r:id="rId4" imgW="177800" imgH="406400" progId="Equation.3">
                  <p:embed/>
                </p:oleObj>
              </mc:Choice>
              <mc:Fallback>
                <p:oleObj name="数式" r:id="rId4" imgW="177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4179" y="811056"/>
                        <a:ext cx="274495" cy="627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円/楕円 61"/>
          <p:cNvSpPr/>
          <p:nvPr/>
        </p:nvSpPr>
        <p:spPr bwMode="auto">
          <a:xfrm>
            <a:off x="590142" y="2417114"/>
            <a:ext cx="7453755" cy="550811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002A62"/>
            </a:solidFill>
            <a:prstDash val="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>
            <a:off x="590142" y="2706752"/>
            <a:ext cx="7453755" cy="43614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>
            <a:off x="590142" y="2706466"/>
            <a:ext cx="1548008" cy="436140"/>
          </a:xfrm>
          <a:prstGeom prst="rect">
            <a:avLst/>
          </a:prstGeom>
          <a:noFill/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65" name="正方形/長方形 64"/>
          <p:cNvSpPr/>
          <p:nvPr/>
        </p:nvSpPr>
        <p:spPr bwMode="auto">
          <a:xfrm>
            <a:off x="6495889" y="4414554"/>
            <a:ext cx="1548008" cy="436140"/>
          </a:xfrm>
          <a:prstGeom prst="rect">
            <a:avLst/>
          </a:prstGeom>
          <a:noFill/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67" name="正方形/長方形 66"/>
          <p:cNvSpPr/>
          <p:nvPr/>
        </p:nvSpPr>
        <p:spPr bwMode="auto">
          <a:xfrm>
            <a:off x="3689133" y="2226819"/>
            <a:ext cx="1494661" cy="345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234695" y="2066479"/>
            <a:ext cx="390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n</a:t>
            </a:r>
            <a:endParaRPr lang="ja-JP" altLang="en-US" dirty="0"/>
          </a:p>
        </p:txBody>
      </p:sp>
      <p:sp>
        <p:nvSpPr>
          <p:cNvPr id="69" name="正方形/長方形 68"/>
          <p:cNvSpPr/>
          <p:nvPr/>
        </p:nvSpPr>
        <p:spPr>
          <a:xfrm>
            <a:off x="590142" y="2576753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</a:t>
            </a:r>
            <a:endParaRPr lang="ja-JP" altLang="en-US" baseline="-25000" dirty="0"/>
          </a:p>
        </p:txBody>
      </p:sp>
      <p:sp>
        <p:nvSpPr>
          <p:cNvPr id="70" name="正方形/長方形 69"/>
          <p:cNvSpPr/>
          <p:nvPr/>
        </p:nvSpPr>
        <p:spPr>
          <a:xfrm>
            <a:off x="6495889" y="4301554"/>
            <a:ext cx="7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 err="1" smtClean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baseline="-25000" dirty="0" err="1" smtClean="0">
                <a:solidFill>
                  <a:srgbClr val="000000"/>
                </a:solidFill>
                <a:ea typeface="ＭＳ Ｐ明朝" panose="02020600040205080304" pitchFamily="18" charset="-128"/>
              </a:rPr>
              <a:t>n</a:t>
            </a:r>
            <a:r>
              <a:rPr lang="en-US" altLang="ja-JP" sz="2800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/</a:t>
            </a:r>
            <a:r>
              <a:rPr lang="en-US" altLang="ja-JP" sz="2800" i="1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m</a:t>
            </a:r>
            <a:endParaRPr lang="ja-JP" altLang="en-US" i="1" baseline="-25000" dirty="0"/>
          </a:p>
        </p:txBody>
      </p:sp>
      <p:sp>
        <p:nvSpPr>
          <p:cNvPr id="71" name="円/楕円 70"/>
          <p:cNvSpPr/>
          <p:nvPr/>
        </p:nvSpPr>
        <p:spPr bwMode="auto">
          <a:xfrm>
            <a:off x="1363419" y="3624400"/>
            <a:ext cx="1548736" cy="550811"/>
          </a:xfrm>
          <a:prstGeom prst="ellipse">
            <a:avLst/>
          </a:prstGeom>
          <a:solidFill>
            <a:srgbClr val="FFFFFF"/>
          </a:solidFill>
          <a:ln w="28575" cmpd="sng">
            <a:solidFill>
              <a:srgbClr val="002A62"/>
            </a:solidFill>
            <a:prstDash val="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72" name="正方形/長方形 71"/>
          <p:cNvSpPr/>
          <p:nvPr/>
        </p:nvSpPr>
        <p:spPr bwMode="auto">
          <a:xfrm>
            <a:off x="1364146" y="3463666"/>
            <a:ext cx="1548008" cy="43614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1363418" y="3350666"/>
            <a:ext cx="449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i="1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kern="0" baseline="-2500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2</a:t>
            </a:r>
            <a:endParaRPr lang="ja-JP" altLang="en-US" baseline="-25000" dirty="0"/>
          </a:p>
        </p:txBody>
      </p:sp>
      <p:sp>
        <p:nvSpPr>
          <p:cNvPr id="74" name="正方形/長方形 73"/>
          <p:cNvSpPr/>
          <p:nvPr/>
        </p:nvSpPr>
        <p:spPr>
          <a:xfrm>
            <a:off x="1826393" y="3925894"/>
            <a:ext cx="623513" cy="523220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2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m</a:t>
            </a:r>
            <a:endParaRPr lang="ja-JP" altLang="en-US" dirty="0"/>
          </a:p>
        </p:txBody>
      </p:sp>
      <p:sp>
        <p:nvSpPr>
          <p:cNvPr id="75" name="テキスト ボックス 74"/>
          <p:cNvSpPr txBox="1"/>
          <p:nvPr/>
        </p:nvSpPr>
        <p:spPr>
          <a:xfrm rot="327007">
            <a:off x="4388775" y="386494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・・・・・・・</a:t>
            </a:r>
            <a:endParaRPr kumimoji="1" lang="ja-JP" altLang="en-US" sz="2800" dirty="0"/>
          </a:p>
        </p:txBody>
      </p:sp>
      <p:sp>
        <p:nvSpPr>
          <p:cNvPr id="76" name="正方形/長方形 75"/>
          <p:cNvSpPr/>
          <p:nvPr/>
        </p:nvSpPr>
        <p:spPr>
          <a:xfrm>
            <a:off x="107668" y="2595870"/>
            <a:ext cx="523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T’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 bwMode="auto">
          <a:xfrm>
            <a:off x="3252942" y="3456706"/>
            <a:ext cx="788194" cy="43614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888740" y="337430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$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3445995" y="3383656"/>
            <a:ext cx="384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P</a:t>
            </a:r>
            <a:endParaRPr lang="ja-JP" altLang="en-US" dirty="0"/>
          </a:p>
        </p:txBody>
      </p:sp>
      <p:sp>
        <p:nvSpPr>
          <p:cNvPr id="24" name="下矢印 23"/>
          <p:cNvSpPr/>
          <p:nvPr/>
        </p:nvSpPr>
        <p:spPr bwMode="auto">
          <a:xfrm>
            <a:off x="2714374" y="4142239"/>
            <a:ext cx="731621" cy="708428"/>
          </a:xfrm>
          <a:prstGeom prst="downArrow">
            <a:avLst/>
          </a:prstGeom>
          <a:noFill/>
          <a:ln w="38100" cmpd="sng">
            <a:solidFill>
              <a:srgbClr val="008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1207246" y="3383656"/>
            <a:ext cx="3011771" cy="607642"/>
          </a:xfrm>
          <a:prstGeom prst="rect">
            <a:avLst/>
          </a:prstGeom>
          <a:noFill/>
          <a:ln w="38100" cmpd="sng">
            <a:solidFill>
              <a:srgbClr val="008000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365181" y="4037660"/>
            <a:ext cx="1650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s</a:t>
            </a:r>
            <a:r>
              <a:rPr lang="en-US" altLang="ja-JP" sz="28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uffix tree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0647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 animBg="1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Times New Roman"/>
                <a:cs typeface="Times New Roman"/>
              </a:rPr>
              <a:t>Introduction</a:t>
            </a:r>
            <a:endParaRPr kumimoji="1" lang="ja-JP" altLang="en-US" sz="3600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altLang="ja-JP" sz="2800" dirty="0" smtClean="0">
                <a:latin typeface="Times New Roman"/>
                <a:cs typeface="Times New Roman"/>
              </a:rPr>
              <a:t>Since the seminal paper [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Erdös</a:t>
            </a:r>
            <a:r>
              <a:rPr lang="en-US" altLang="ja-JP" sz="2800" dirty="0" smtClean="0">
                <a:latin typeface="Times New Roman"/>
                <a:cs typeface="Times New Roman"/>
              </a:rPr>
              <a:t>, 1961], the study of 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Abelian</a:t>
            </a:r>
            <a:r>
              <a:rPr lang="en-US" altLang="ja-JP" sz="2800" dirty="0" smtClean="0">
                <a:latin typeface="Times New Roman"/>
                <a:cs typeface="Times New Roman"/>
              </a:rPr>
              <a:t> equivalence on strings has attracted much attention, both in word combinatorial and string 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algorithmics</a:t>
            </a:r>
            <a:r>
              <a:rPr lang="en-US" altLang="ja-JP" sz="2800" dirty="0" smtClean="0">
                <a:latin typeface="Times New Roman"/>
                <a:cs typeface="Times New Roman"/>
              </a:rPr>
              <a:t>.</a:t>
            </a:r>
          </a:p>
          <a:p>
            <a:endParaRPr kumimoji="1" lang="en-US" altLang="ja-JP" sz="2800" dirty="0">
              <a:latin typeface="Times New Roman"/>
              <a:cs typeface="Times New Roman"/>
            </a:endParaRPr>
          </a:p>
          <a:p>
            <a:r>
              <a:rPr lang="en-US" altLang="ja-JP" sz="2800" i="1" dirty="0" smtClean="0">
                <a:latin typeface="Times New Roman"/>
                <a:cs typeface="Times New Roman"/>
              </a:rPr>
              <a:t>k</a:t>
            </a:r>
            <a:r>
              <a:rPr lang="en-US" altLang="ja-JP" sz="2800" dirty="0" smtClean="0">
                <a:latin typeface="Times New Roman"/>
                <a:cs typeface="Times New Roman"/>
              </a:rPr>
              <a:t>-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Abelian</a:t>
            </a:r>
            <a:r>
              <a:rPr lang="en-US" altLang="ja-JP" sz="2800" dirty="0" smtClean="0">
                <a:latin typeface="Times New Roman"/>
                <a:cs typeface="Times New Roman"/>
              </a:rPr>
              <a:t> equivalence </a:t>
            </a:r>
            <a:r>
              <a:rPr lang="en-US" altLang="ja-JP" sz="2800" dirty="0">
                <a:latin typeface="Times New Roman"/>
                <a:cs typeface="Times New Roman"/>
              </a:rPr>
              <a:t>[</a:t>
            </a:r>
            <a:r>
              <a:rPr lang="en-US" altLang="ja-JP" sz="2800" dirty="0" err="1">
                <a:latin typeface="Times New Roman"/>
                <a:cs typeface="Times New Roman"/>
              </a:rPr>
              <a:t>Huova</a:t>
            </a:r>
            <a:r>
              <a:rPr lang="en-US" altLang="ja-JP" sz="2800" dirty="0">
                <a:latin typeface="Times New Roman"/>
                <a:cs typeface="Times New Roman"/>
              </a:rPr>
              <a:t> et al., 2011</a:t>
            </a:r>
            <a:r>
              <a:rPr lang="en-US" altLang="ja-JP" sz="2800" dirty="0" smtClean="0">
                <a:latin typeface="Times New Roman"/>
                <a:cs typeface="Times New Roman"/>
              </a:rPr>
              <a:t>] is generalized 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Abelian</a:t>
            </a:r>
            <a:r>
              <a:rPr lang="en-US" altLang="ja-JP" sz="2800" dirty="0" smtClean="0">
                <a:latin typeface="Times New Roman"/>
                <a:cs typeface="Times New Roman"/>
              </a:rPr>
              <a:t> Equivalence.</a:t>
            </a:r>
          </a:p>
        </p:txBody>
      </p:sp>
    </p:spTree>
    <p:extLst>
      <p:ext uri="{BB962C8B-B14F-4D97-AF65-F5344CB8AC3E}">
        <p14:creationId xmlns:p14="http://schemas.microsoft.com/office/powerpoint/2010/main" val="7712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xmlns:p14="http://schemas.microsoft.com/office/powerpoint/2010/main" spd="slow" advTm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0107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+mj-lt"/>
              </a:rPr>
              <a:t>For each </a:t>
            </a:r>
            <a:r>
              <a:rPr kumimoji="1" lang="en-US" altLang="ja-JP" sz="2800" i="1" dirty="0" smtClean="0">
                <a:latin typeface="+mj-lt"/>
              </a:rPr>
              <a:t>t</a:t>
            </a:r>
            <a:r>
              <a:rPr kumimoji="1" lang="en-US" altLang="ja-JP" sz="2800" dirty="0" smtClean="0">
                <a:latin typeface="+mj-lt"/>
              </a:rPr>
              <a:t> (0 ≤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i="1" dirty="0" smtClean="0">
                <a:latin typeface="+mj-lt"/>
              </a:rPr>
              <a:t>t</a:t>
            </a:r>
            <a:r>
              <a:rPr kumimoji="1" lang="en-US" altLang="ja-JP" sz="2800" dirty="0" smtClean="0">
                <a:latin typeface="+mj-lt"/>
              </a:rPr>
              <a:t> ≤  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  -2),</a:t>
            </a:r>
            <a:br>
              <a:rPr kumimoji="1" lang="en-US" altLang="ja-JP" sz="2800" dirty="0" smtClean="0">
                <a:latin typeface="+mj-lt"/>
              </a:rPr>
            </a:br>
            <a:r>
              <a:rPr kumimoji="1" lang="en-US" altLang="ja-JP" sz="2800" dirty="0" smtClean="0">
                <a:latin typeface="+mj-lt"/>
              </a:rPr>
              <a:t>construct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the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suffix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tree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of </a:t>
            </a:r>
            <a:r>
              <a:rPr kumimoji="1" lang="en-US" altLang="ja-JP" sz="2800" i="1" dirty="0" err="1" smtClean="0">
                <a:latin typeface="+mj-lt"/>
              </a:rPr>
              <a:t>w</a:t>
            </a:r>
            <a:r>
              <a:rPr kumimoji="1" lang="en-US" altLang="ja-JP" sz="2800" i="1" baseline="-25000" dirty="0" err="1" smtClean="0">
                <a:latin typeface="+mj-lt"/>
              </a:rPr>
              <a:t>t</a:t>
            </a:r>
            <a:r>
              <a:rPr kumimoji="1" lang="en-US" altLang="ja-JP" sz="2800" dirty="0" smtClean="0">
                <a:latin typeface="+mj-lt"/>
              </a:rPr>
              <a:t> = T’[</a:t>
            </a:r>
            <a:r>
              <a:rPr kumimoji="1" lang="en-US" altLang="ja-JP" sz="2800" i="1" dirty="0" smtClean="0">
                <a:latin typeface="+mj-lt"/>
              </a:rPr>
              <a:t>tm</a:t>
            </a:r>
            <a:r>
              <a:rPr lang="ja-JP" altLang="en-US" sz="2800" dirty="0" smtClean="0">
                <a:latin typeface="+mj-lt"/>
              </a:rPr>
              <a:t>+</a:t>
            </a:r>
            <a:r>
              <a:rPr lang="en-US" altLang="ja-JP" sz="2800" dirty="0" smtClean="0">
                <a:latin typeface="+mj-lt"/>
              </a:rPr>
              <a:t>1..(</a:t>
            </a:r>
            <a:r>
              <a:rPr lang="en-US" altLang="ja-JP" sz="2800" i="1" dirty="0" smtClean="0">
                <a:latin typeface="+mj-lt"/>
              </a:rPr>
              <a:t>t</a:t>
            </a:r>
            <a:r>
              <a:rPr lang="en-US" altLang="ja-JP" sz="2800" dirty="0" smtClean="0">
                <a:latin typeface="+mj-lt"/>
              </a:rPr>
              <a:t>+2)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kumimoji="1" lang="en-US" altLang="ja-JP" sz="2800" dirty="0" smtClean="0">
                <a:latin typeface="+mj-lt"/>
              </a:rPr>
              <a:t>]$P.</a:t>
            </a:r>
          </a:p>
          <a:p>
            <a:r>
              <a:rPr lang="en-US" altLang="ja-JP" sz="2800" dirty="0" smtClean="0">
                <a:latin typeface="+mj-lt"/>
              </a:rPr>
              <a:t>For each occurrence of a </a:t>
            </a:r>
            <a:r>
              <a:rPr lang="en-US" altLang="ja-JP" sz="2800" i="1" dirty="0" smtClean="0">
                <a:latin typeface="+mj-lt"/>
              </a:rPr>
              <a:t>k</a:t>
            </a:r>
            <a:r>
              <a:rPr lang="en-US" altLang="ja-JP" sz="2800" dirty="0" smtClean="0">
                <a:latin typeface="+mj-lt"/>
              </a:rPr>
              <a:t>-gram in P, construct</a:t>
            </a:r>
            <a:r>
              <a:rPr lang="ja-JP" altLang="en-US" sz="2800" dirty="0" smtClean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a bucket.</a:t>
            </a: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31639"/>
              </p:ext>
            </p:extLst>
          </p:nvPr>
        </p:nvGraphicFramePr>
        <p:xfrm>
          <a:off x="3194179" y="811056"/>
          <a:ext cx="274495" cy="62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数式" r:id="rId4" imgW="177800" imgH="406400" progId="Equation.3">
                  <p:embed/>
                </p:oleObj>
              </mc:Choice>
              <mc:Fallback>
                <p:oleObj name="数式" r:id="rId4" imgW="177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4179" y="811056"/>
                        <a:ext cx="274495" cy="627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36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0107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+mj-lt"/>
              </a:rPr>
              <a:t>For each </a:t>
            </a:r>
            <a:r>
              <a:rPr kumimoji="1" lang="en-US" altLang="ja-JP" sz="2800" i="1" dirty="0" smtClean="0">
                <a:latin typeface="+mj-lt"/>
              </a:rPr>
              <a:t>t</a:t>
            </a:r>
            <a:r>
              <a:rPr kumimoji="1" lang="en-US" altLang="ja-JP" sz="2800" dirty="0" smtClean="0">
                <a:latin typeface="+mj-lt"/>
              </a:rPr>
              <a:t> (0 ≤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i="1" dirty="0" smtClean="0">
                <a:latin typeface="+mj-lt"/>
              </a:rPr>
              <a:t>t</a:t>
            </a:r>
            <a:r>
              <a:rPr kumimoji="1" lang="en-US" altLang="ja-JP" sz="2800" dirty="0" smtClean="0">
                <a:latin typeface="+mj-lt"/>
              </a:rPr>
              <a:t> ≤  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  -2),</a:t>
            </a:r>
            <a:br>
              <a:rPr kumimoji="1" lang="en-US" altLang="ja-JP" sz="2800" dirty="0" smtClean="0">
                <a:latin typeface="+mj-lt"/>
              </a:rPr>
            </a:br>
            <a:r>
              <a:rPr kumimoji="1" lang="en-US" altLang="ja-JP" sz="2800" dirty="0" smtClean="0">
                <a:latin typeface="+mj-lt"/>
              </a:rPr>
              <a:t>construct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the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suffix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tree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of </a:t>
            </a:r>
            <a:r>
              <a:rPr kumimoji="1" lang="en-US" altLang="ja-JP" sz="2800" i="1" dirty="0" err="1" smtClean="0">
                <a:latin typeface="+mj-lt"/>
              </a:rPr>
              <a:t>w</a:t>
            </a:r>
            <a:r>
              <a:rPr kumimoji="1" lang="en-US" altLang="ja-JP" sz="2800" i="1" baseline="-25000" dirty="0" err="1" smtClean="0">
                <a:latin typeface="+mj-lt"/>
              </a:rPr>
              <a:t>t</a:t>
            </a:r>
            <a:r>
              <a:rPr kumimoji="1" lang="en-US" altLang="ja-JP" sz="2800" dirty="0" smtClean="0">
                <a:latin typeface="+mj-lt"/>
              </a:rPr>
              <a:t> = T’[</a:t>
            </a:r>
            <a:r>
              <a:rPr kumimoji="1" lang="en-US" altLang="ja-JP" sz="2800" i="1" dirty="0" smtClean="0">
                <a:latin typeface="+mj-lt"/>
              </a:rPr>
              <a:t>tm</a:t>
            </a:r>
            <a:r>
              <a:rPr lang="ja-JP" altLang="en-US" sz="2800" dirty="0" smtClean="0">
                <a:latin typeface="+mj-lt"/>
              </a:rPr>
              <a:t>+</a:t>
            </a:r>
            <a:r>
              <a:rPr lang="en-US" altLang="ja-JP" sz="2800" dirty="0" smtClean="0">
                <a:latin typeface="+mj-lt"/>
              </a:rPr>
              <a:t>1..(</a:t>
            </a:r>
            <a:r>
              <a:rPr lang="en-US" altLang="ja-JP" sz="2800" i="1" dirty="0" smtClean="0">
                <a:latin typeface="+mj-lt"/>
              </a:rPr>
              <a:t>t</a:t>
            </a:r>
            <a:r>
              <a:rPr lang="en-US" altLang="ja-JP" sz="2800" dirty="0" smtClean="0">
                <a:latin typeface="+mj-lt"/>
              </a:rPr>
              <a:t>+2)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kumimoji="1" lang="en-US" altLang="ja-JP" sz="2800" dirty="0" smtClean="0">
                <a:latin typeface="+mj-lt"/>
              </a:rPr>
              <a:t>]$P.</a:t>
            </a:r>
          </a:p>
          <a:p>
            <a:r>
              <a:rPr lang="en-US" altLang="ja-JP" sz="2800" dirty="0" smtClean="0">
                <a:latin typeface="+mj-lt"/>
              </a:rPr>
              <a:t>For each occurrence of a </a:t>
            </a:r>
            <a:r>
              <a:rPr lang="en-US" altLang="ja-JP" sz="2800" i="1" dirty="0" smtClean="0">
                <a:latin typeface="+mj-lt"/>
              </a:rPr>
              <a:t>k</a:t>
            </a:r>
            <a:r>
              <a:rPr lang="en-US" altLang="ja-JP" sz="2800" dirty="0" smtClean="0">
                <a:latin typeface="+mj-lt"/>
              </a:rPr>
              <a:t>-gram in P, construct</a:t>
            </a:r>
            <a:r>
              <a:rPr lang="ja-JP" altLang="en-US" sz="2800" dirty="0" smtClean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a bucket.</a:t>
            </a: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541661"/>
              </p:ext>
            </p:extLst>
          </p:nvPr>
        </p:nvGraphicFramePr>
        <p:xfrm>
          <a:off x="3194179" y="811056"/>
          <a:ext cx="274495" cy="62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数式" r:id="rId4" imgW="177800" imgH="406400" progId="Equation.3">
                  <p:embed/>
                </p:oleObj>
              </mc:Choice>
              <mc:Fallback>
                <p:oleObj name="数式" r:id="rId4" imgW="177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4179" y="811056"/>
                        <a:ext cx="274495" cy="627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円/楕円 132"/>
          <p:cNvSpPr/>
          <p:nvPr/>
        </p:nvSpPr>
        <p:spPr bwMode="auto">
          <a:xfrm>
            <a:off x="6379337" y="242483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34" name="円/楕円 133"/>
          <p:cNvSpPr/>
          <p:nvPr/>
        </p:nvSpPr>
        <p:spPr bwMode="auto">
          <a:xfrm>
            <a:off x="7106635" y="324538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35" name="直線矢印コネクタ 134"/>
          <p:cNvCxnSpPr>
            <a:stCxn id="133" idx="3"/>
            <a:endCxn id="148" idx="7"/>
          </p:cNvCxnSpPr>
          <p:nvPr/>
        </p:nvCxnSpPr>
        <p:spPr bwMode="auto">
          <a:xfrm flipH="1">
            <a:off x="5875249" y="2751170"/>
            <a:ext cx="560082" cy="348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線矢印コネクタ 135"/>
          <p:cNvCxnSpPr>
            <a:stCxn id="133" idx="5"/>
            <a:endCxn id="134" idx="1"/>
          </p:cNvCxnSpPr>
          <p:nvPr/>
        </p:nvCxnSpPr>
        <p:spPr bwMode="auto">
          <a:xfrm>
            <a:off x="6705695" y="2751170"/>
            <a:ext cx="456934" cy="55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正方形/長方形 136"/>
          <p:cNvSpPr/>
          <p:nvPr/>
        </p:nvSpPr>
        <p:spPr bwMode="auto">
          <a:xfrm>
            <a:off x="4744720" y="3741055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38" name="正方形/長方形 137"/>
          <p:cNvSpPr/>
          <p:nvPr/>
        </p:nvSpPr>
        <p:spPr bwMode="auto">
          <a:xfrm>
            <a:off x="6307911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39" name="正方形/長方形 138"/>
          <p:cNvSpPr/>
          <p:nvPr/>
        </p:nvSpPr>
        <p:spPr bwMode="auto">
          <a:xfrm>
            <a:off x="6703917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0" name="正方形/長方形 139"/>
          <p:cNvSpPr/>
          <p:nvPr/>
        </p:nvSpPr>
        <p:spPr bwMode="auto">
          <a:xfrm>
            <a:off x="7731728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1" name="直線矢印コネクタ 140"/>
          <p:cNvCxnSpPr>
            <a:stCxn id="134" idx="3"/>
          </p:cNvCxnSpPr>
          <p:nvPr/>
        </p:nvCxnSpPr>
        <p:spPr bwMode="auto">
          <a:xfrm flipH="1">
            <a:off x="6703917" y="3571717"/>
            <a:ext cx="458712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線矢印コネクタ 141"/>
          <p:cNvCxnSpPr>
            <a:stCxn id="134" idx="5"/>
          </p:cNvCxnSpPr>
          <p:nvPr/>
        </p:nvCxnSpPr>
        <p:spPr bwMode="auto">
          <a:xfrm>
            <a:off x="7432993" y="3571717"/>
            <a:ext cx="496738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" name="正方形/長方形 142"/>
          <p:cNvSpPr/>
          <p:nvPr/>
        </p:nvSpPr>
        <p:spPr>
          <a:xfrm>
            <a:off x="6690786" y="3429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44" name="正方形/長方形 143"/>
          <p:cNvSpPr/>
          <p:nvPr/>
        </p:nvSpPr>
        <p:spPr>
          <a:xfrm>
            <a:off x="5837364" y="25203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45" name="正方形/長方形 144"/>
          <p:cNvSpPr/>
          <p:nvPr/>
        </p:nvSpPr>
        <p:spPr>
          <a:xfrm>
            <a:off x="5048554" y="299696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6879606" y="2576327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7625955" y="347883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8" name="円/楕円 147"/>
          <p:cNvSpPr/>
          <p:nvPr/>
        </p:nvSpPr>
        <p:spPr bwMode="auto">
          <a:xfrm>
            <a:off x="5548891" y="3043557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9" name="直線矢印コネクタ 148"/>
          <p:cNvCxnSpPr>
            <a:stCxn id="148" idx="3"/>
            <a:endCxn id="137" idx="0"/>
          </p:cNvCxnSpPr>
          <p:nvPr/>
        </p:nvCxnSpPr>
        <p:spPr bwMode="auto">
          <a:xfrm flipH="1">
            <a:off x="4942723" y="3369894"/>
            <a:ext cx="662162" cy="371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直線矢印コネクタ 149"/>
          <p:cNvCxnSpPr>
            <a:stCxn id="148" idx="4"/>
          </p:cNvCxnSpPr>
          <p:nvPr/>
        </p:nvCxnSpPr>
        <p:spPr bwMode="auto">
          <a:xfrm flipH="1">
            <a:off x="5249228" y="3425884"/>
            <a:ext cx="490839" cy="2249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正方形/長方形 150"/>
          <p:cNvSpPr/>
          <p:nvPr/>
        </p:nvSpPr>
        <p:spPr>
          <a:xfrm>
            <a:off x="5657871" y="32586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5630067" y="359147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5551927" y="397227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4090878" y="40839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55" name="直線矢印コネクタ 154"/>
          <p:cNvCxnSpPr>
            <a:endCxn id="156" idx="7"/>
          </p:cNvCxnSpPr>
          <p:nvPr/>
        </p:nvCxnSpPr>
        <p:spPr bwMode="auto">
          <a:xfrm flipH="1">
            <a:off x="3946323" y="4109728"/>
            <a:ext cx="798397" cy="924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6" name="円/楕円 155"/>
          <p:cNvSpPr/>
          <p:nvPr/>
        </p:nvSpPr>
        <p:spPr bwMode="auto">
          <a:xfrm>
            <a:off x="3619965" y="497837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4286481" y="384811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58" name="円/楕円 157"/>
          <p:cNvSpPr/>
          <p:nvPr/>
        </p:nvSpPr>
        <p:spPr bwMode="auto">
          <a:xfrm>
            <a:off x="5010241" y="5675258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59" name="直線矢印コネクタ 158"/>
          <p:cNvCxnSpPr/>
          <p:nvPr/>
        </p:nvCxnSpPr>
        <p:spPr bwMode="auto">
          <a:xfrm flipH="1">
            <a:off x="5976634" y="4581639"/>
            <a:ext cx="785055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0" name="円/楕円 159"/>
          <p:cNvSpPr/>
          <p:nvPr/>
        </p:nvSpPr>
        <p:spPr bwMode="auto">
          <a:xfrm>
            <a:off x="5785458" y="605758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61" name="正方形/長方形 160"/>
          <p:cNvSpPr/>
          <p:nvPr/>
        </p:nvSpPr>
        <p:spPr>
          <a:xfrm>
            <a:off x="6324010" y="442791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6217953" y="46521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63" name="直線矢印コネクタ 162"/>
          <p:cNvCxnSpPr>
            <a:stCxn id="140" idx="2"/>
            <a:endCxn id="164" idx="1"/>
          </p:cNvCxnSpPr>
          <p:nvPr/>
        </p:nvCxnSpPr>
        <p:spPr bwMode="auto">
          <a:xfrm>
            <a:off x="7929731" y="4581639"/>
            <a:ext cx="525797" cy="1531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円/楕円 163"/>
          <p:cNvSpPr/>
          <p:nvPr/>
        </p:nvSpPr>
        <p:spPr bwMode="auto">
          <a:xfrm>
            <a:off x="8399534" y="6057584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65" name="正方形/長方形 164"/>
          <p:cNvSpPr/>
          <p:nvPr/>
        </p:nvSpPr>
        <p:spPr>
          <a:xfrm>
            <a:off x="7988296" y="44551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66" name="正方形/長方形 165"/>
          <p:cNvSpPr/>
          <p:nvPr/>
        </p:nvSpPr>
        <p:spPr>
          <a:xfrm>
            <a:off x="8140696" y="49783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8065909" y="466600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72" name="直線矢印コネクタ 171"/>
          <p:cNvCxnSpPr>
            <a:endCxn id="173" idx="7"/>
          </p:cNvCxnSpPr>
          <p:nvPr/>
        </p:nvCxnSpPr>
        <p:spPr bwMode="auto">
          <a:xfrm flipH="1">
            <a:off x="4345521" y="4142786"/>
            <a:ext cx="399199" cy="1506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円/楕円 172"/>
          <p:cNvSpPr/>
          <p:nvPr/>
        </p:nvSpPr>
        <p:spPr bwMode="auto">
          <a:xfrm>
            <a:off x="4019163" y="559309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74" name="正方形/長方形 173"/>
          <p:cNvSpPr/>
          <p:nvPr/>
        </p:nvSpPr>
        <p:spPr>
          <a:xfrm>
            <a:off x="4660834" y="40744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75" name="正方形/長方形 174"/>
          <p:cNvSpPr/>
          <p:nvPr/>
        </p:nvSpPr>
        <p:spPr>
          <a:xfrm>
            <a:off x="4597896" y="434354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76" name="直線矢印コネクタ 175"/>
          <p:cNvCxnSpPr/>
          <p:nvPr/>
        </p:nvCxnSpPr>
        <p:spPr bwMode="auto">
          <a:xfrm>
            <a:off x="6761689" y="4597674"/>
            <a:ext cx="100760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円/楕円 176"/>
          <p:cNvSpPr/>
          <p:nvPr/>
        </p:nvSpPr>
        <p:spPr bwMode="auto">
          <a:xfrm>
            <a:off x="6671272" y="607362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78" name="正方形/長方形 177"/>
          <p:cNvSpPr/>
          <p:nvPr/>
        </p:nvSpPr>
        <p:spPr>
          <a:xfrm>
            <a:off x="6730273" y="4471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79" name="正方形/長方形 178"/>
          <p:cNvSpPr/>
          <p:nvPr/>
        </p:nvSpPr>
        <p:spPr>
          <a:xfrm>
            <a:off x="6759795" y="4745344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80" name="正方形/長方形 179"/>
          <p:cNvSpPr/>
          <p:nvPr/>
        </p:nvSpPr>
        <p:spPr>
          <a:xfrm>
            <a:off x="6784839" y="5031799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 rot="1045752">
            <a:off x="4428258" y="47844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82" name="テキスト ボックス 181"/>
          <p:cNvSpPr txBox="1"/>
          <p:nvPr/>
        </p:nvSpPr>
        <p:spPr>
          <a:xfrm rot="1045752">
            <a:off x="5345687" y="44427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83" name="テキスト ボックス 182"/>
          <p:cNvSpPr txBox="1"/>
          <p:nvPr/>
        </p:nvSpPr>
        <p:spPr>
          <a:xfrm rot="1452095">
            <a:off x="5900806" y="5242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6727353" y="54004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85" name="テキスト ボックス 184"/>
          <p:cNvSpPr txBox="1"/>
          <p:nvPr/>
        </p:nvSpPr>
        <p:spPr>
          <a:xfrm rot="20703508">
            <a:off x="8209307" y="5348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87" name="正方形/長方形 186"/>
          <p:cNvSpPr/>
          <p:nvPr/>
        </p:nvSpPr>
        <p:spPr>
          <a:xfrm>
            <a:off x="3563158" y="49231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13</a:t>
            </a:r>
            <a:endParaRPr lang="ja-JP" altLang="en-US" dirty="0"/>
          </a:p>
        </p:txBody>
      </p:sp>
      <p:sp>
        <p:nvSpPr>
          <p:cNvPr id="188" name="正方形/長方形 187"/>
          <p:cNvSpPr/>
          <p:nvPr/>
        </p:nvSpPr>
        <p:spPr>
          <a:xfrm>
            <a:off x="8442119" y="59820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189" name="正方形/長方形 188"/>
          <p:cNvSpPr/>
          <p:nvPr/>
        </p:nvSpPr>
        <p:spPr>
          <a:xfrm>
            <a:off x="6119635" y="486099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90" name="正方形/長方形 189"/>
          <p:cNvSpPr/>
          <p:nvPr/>
        </p:nvSpPr>
        <p:spPr>
          <a:xfrm>
            <a:off x="5804829" y="59942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191" name="正方形/長方形 190"/>
          <p:cNvSpPr/>
          <p:nvPr/>
        </p:nvSpPr>
        <p:spPr>
          <a:xfrm>
            <a:off x="4041347" y="55343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  <p:sp>
        <p:nvSpPr>
          <p:cNvPr id="192" name="正方形/長方形 191"/>
          <p:cNvSpPr/>
          <p:nvPr/>
        </p:nvSpPr>
        <p:spPr>
          <a:xfrm>
            <a:off x="6693172" y="59959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6</a:t>
            </a:r>
            <a:endParaRPr lang="ja-JP" altLang="en-US" dirty="0"/>
          </a:p>
        </p:txBody>
      </p:sp>
      <p:sp>
        <p:nvSpPr>
          <p:cNvPr id="193" name="正方形/長方形 192"/>
          <p:cNvSpPr/>
          <p:nvPr/>
        </p:nvSpPr>
        <p:spPr>
          <a:xfrm>
            <a:off x="5025036" y="56312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7</a:t>
            </a:r>
            <a:endParaRPr lang="ja-JP" alt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176385" y="52920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0" indent="-180000" fontAlgn="base" hangingPunct="0">
              <a:spcBef>
                <a:spcPts val="500"/>
              </a:spcBef>
              <a:spcAft>
                <a:spcPct val="0"/>
              </a:spcAft>
              <a:buClr>
                <a:srgbClr val="002B62"/>
              </a:buClr>
              <a:buFont typeface="Arial" panose="020B0604020202020204" pitchFamily="34" charset="0"/>
              <a:buChar char="▌"/>
            </a:pP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Example: (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k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2)</a:t>
            </a:r>
            <a:b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</a:br>
            <a:r>
              <a:rPr lang="en-US" altLang="ja-JP" sz="2800" i="1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w</a:t>
            </a:r>
            <a:r>
              <a:rPr lang="en-US" altLang="ja-JP" sz="2800" i="1" kern="0" baseline="-2500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</a:t>
            </a:r>
            <a:r>
              <a:rPr lang="en-US" altLang="ja-JP" sz="2800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bxaababxaa$abaab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998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0107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+mj-lt"/>
              </a:rPr>
              <a:t>For each </a:t>
            </a:r>
            <a:r>
              <a:rPr kumimoji="1" lang="en-US" altLang="ja-JP" sz="2800" i="1" dirty="0" smtClean="0">
                <a:latin typeface="+mj-lt"/>
              </a:rPr>
              <a:t>t</a:t>
            </a:r>
            <a:r>
              <a:rPr kumimoji="1" lang="en-US" altLang="ja-JP" sz="2800" dirty="0" smtClean="0">
                <a:latin typeface="+mj-lt"/>
              </a:rPr>
              <a:t> (0 ≤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i="1" dirty="0" smtClean="0">
                <a:latin typeface="+mj-lt"/>
              </a:rPr>
              <a:t>t</a:t>
            </a:r>
            <a:r>
              <a:rPr kumimoji="1" lang="en-US" altLang="ja-JP" sz="2800" dirty="0" smtClean="0">
                <a:latin typeface="+mj-lt"/>
              </a:rPr>
              <a:t> ≤  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  -2),</a:t>
            </a:r>
            <a:br>
              <a:rPr kumimoji="1" lang="en-US" altLang="ja-JP" sz="2800" dirty="0" smtClean="0">
                <a:latin typeface="+mj-lt"/>
              </a:rPr>
            </a:br>
            <a:r>
              <a:rPr kumimoji="1" lang="en-US" altLang="ja-JP" sz="2800" dirty="0" smtClean="0">
                <a:latin typeface="+mj-lt"/>
              </a:rPr>
              <a:t>construct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the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suffix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tree</a:t>
            </a:r>
            <a:r>
              <a:rPr kumimoji="1" lang="ja-JP" altLang="en-US" sz="2800" dirty="0" smtClean="0">
                <a:latin typeface="+mj-lt"/>
              </a:rPr>
              <a:t> </a:t>
            </a:r>
            <a:r>
              <a:rPr kumimoji="1" lang="en-US" altLang="ja-JP" sz="2800" dirty="0" smtClean="0">
                <a:latin typeface="+mj-lt"/>
              </a:rPr>
              <a:t>of </a:t>
            </a:r>
            <a:r>
              <a:rPr kumimoji="1" lang="en-US" altLang="ja-JP" sz="2800" i="1" dirty="0" err="1" smtClean="0">
                <a:latin typeface="+mj-lt"/>
              </a:rPr>
              <a:t>w</a:t>
            </a:r>
            <a:r>
              <a:rPr kumimoji="1" lang="en-US" altLang="ja-JP" sz="2800" i="1" baseline="-25000" dirty="0" err="1" smtClean="0">
                <a:latin typeface="+mj-lt"/>
              </a:rPr>
              <a:t>t</a:t>
            </a:r>
            <a:r>
              <a:rPr kumimoji="1" lang="en-US" altLang="ja-JP" sz="2800" dirty="0" smtClean="0">
                <a:latin typeface="+mj-lt"/>
              </a:rPr>
              <a:t> = T’[</a:t>
            </a:r>
            <a:r>
              <a:rPr kumimoji="1" lang="en-US" altLang="ja-JP" sz="2800" i="1" dirty="0" smtClean="0">
                <a:latin typeface="+mj-lt"/>
              </a:rPr>
              <a:t>tm</a:t>
            </a:r>
            <a:r>
              <a:rPr lang="ja-JP" altLang="en-US" sz="2800" dirty="0" smtClean="0">
                <a:latin typeface="+mj-lt"/>
              </a:rPr>
              <a:t>+</a:t>
            </a:r>
            <a:r>
              <a:rPr lang="en-US" altLang="ja-JP" sz="2800" dirty="0" smtClean="0">
                <a:latin typeface="+mj-lt"/>
              </a:rPr>
              <a:t>1..(</a:t>
            </a:r>
            <a:r>
              <a:rPr lang="en-US" altLang="ja-JP" sz="2800" i="1" dirty="0" smtClean="0">
                <a:latin typeface="+mj-lt"/>
              </a:rPr>
              <a:t>t</a:t>
            </a:r>
            <a:r>
              <a:rPr lang="en-US" altLang="ja-JP" sz="2800" dirty="0" smtClean="0">
                <a:latin typeface="+mj-lt"/>
              </a:rPr>
              <a:t>+2)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kumimoji="1" lang="en-US" altLang="ja-JP" sz="2800" dirty="0" smtClean="0">
                <a:latin typeface="+mj-lt"/>
              </a:rPr>
              <a:t>]$P.</a:t>
            </a:r>
          </a:p>
          <a:p>
            <a:r>
              <a:rPr lang="en-US" altLang="ja-JP" sz="2800" dirty="0" smtClean="0">
                <a:latin typeface="+mj-lt"/>
              </a:rPr>
              <a:t>For each occurrence of a </a:t>
            </a:r>
            <a:r>
              <a:rPr lang="en-US" altLang="ja-JP" sz="2800" i="1" dirty="0" smtClean="0">
                <a:latin typeface="+mj-lt"/>
              </a:rPr>
              <a:t>k</a:t>
            </a:r>
            <a:r>
              <a:rPr lang="en-US" altLang="ja-JP" sz="2800" dirty="0" smtClean="0">
                <a:latin typeface="+mj-lt"/>
              </a:rPr>
              <a:t>-gram in P, construct</a:t>
            </a:r>
            <a:r>
              <a:rPr lang="ja-JP" altLang="en-US" sz="2800" dirty="0" smtClean="0">
                <a:latin typeface="+mj-lt"/>
              </a:rPr>
              <a:t> </a:t>
            </a:r>
            <a:r>
              <a:rPr lang="en-US" altLang="ja-JP" sz="2800" dirty="0" smtClean="0">
                <a:latin typeface="+mj-lt"/>
              </a:rPr>
              <a:t>a bucket.</a:t>
            </a:r>
          </a:p>
          <a:p>
            <a:r>
              <a:rPr lang="en-US" altLang="ja-JP" sz="2800" dirty="0" smtClean="0">
                <a:latin typeface="+mj-lt"/>
              </a:rPr>
              <a:t>For every leaf in suffix tree,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compute its ancestor of depth </a:t>
            </a:r>
            <a:r>
              <a:rPr lang="en-US" altLang="ja-JP" sz="2800" i="1" dirty="0" smtClean="0">
                <a:latin typeface="+mj-lt"/>
              </a:rPr>
              <a:t>k.</a:t>
            </a: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pPr marL="0" indent="0">
              <a:buNone/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79029"/>
              </p:ext>
            </p:extLst>
          </p:nvPr>
        </p:nvGraphicFramePr>
        <p:xfrm>
          <a:off x="3194179" y="811056"/>
          <a:ext cx="274495" cy="62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数式" r:id="rId4" imgW="177800" imgH="406400" progId="Equation.3">
                  <p:embed/>
                </p:oleObj>
              </mc:Choice>
              <mc:Fallback>
                <p:oleObj name="数式" r:id="rId4" imgW="177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4179" y="811056"/>
                        <a:ext cx="274495" cy="627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円/楕円 132"/>
          <p:cNvSpPr/>
          <p:nvPr/>
        </p:nvSpPr>
        <p:spPr bwMode="auto">
          <a:xfrm>
            <a:off x="6379337" y="242483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34" name="円/楕円 133"/>
          <p:cNvSpPr/>
          <p:nvPr/>
        </p:nvSpPr>
        <p:spPr bwMode="auto">
          <a:xfrm>
            <a:off x="7106635" y="324538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35" name="直線矢印コネクタ 134"/>
          <p:cNvCxnSpPr>
            <a:stCxn id="133" idx="3"/>
            <a:endCxn id="148" idx="7"/>
          </p:cNvCxnSpPr>
          <p:nvPr/>
        </p:nvCxnSpPr>
        <p:spPr bwMode="auto">
          <a:xfrm flipH="1">
            <a:off x="5875249" y="2751170"/>
            <a:ext cx="560082" cy="348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直線矢印コネクタ 135"/>
          <p:cNvCxnSpPr>
            <a:stCxn id="133" idx="5"/>
            <a:endCxn id="134" idx="1"/>
          </p:cNvCxnSpPr>
          <p:nvPr/>
        </p:nvCxnSpPr>
        <p:spPr bwMode="auto">
          <a:xfrm>
            <a:off x="6705695" y="2751170"/>
            <a:ext cx="456934" cy="55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7" name="正方形/長方形 136"/>
          <p:cNvSpPr/>
          <p:nvPr/>
        </p:nvSpPr>
        <p:spPr bwMode="auto">
          <a:xfrm>
            <a:off x="4744720" y="3741055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38" name="正方形/長方形 137"/>
          <p:cNvSpPr/>
          <p:nvPr/>
        </p:nvSpPr>
        <p:spPr bwMode="auto">
          <a:xfrm>
            <a:off x="6307911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39" name="正方形/長方形 138"/>
          <p:cNvSpPr/>
          <p:nvPr/>
        </p:nvSpPr>
        <p:spPr bwMode="auto">
          <a:xfrm>
            <a:off x="6703917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0" name="正方形/長方形 139"/>
          <p:cNvSpPr/>
          <p:nvPr/>
        </p:nvSpPr>
        <p:spPr bwMode="auto">
          <a:xfrm>
            <a:off x="7731728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1" name="直線矢印コネクタ 140"/>
          <p:cNvCxnSpPr>
            <a:stCxn id="134" idx="3"/>
          </p:cNvCxnSpPr>
          <p:nvPr/>
        </p:nvCxnSpPr>
        <p:spPr bwMode="auto">
          <a:xfrm flipH="1">
            <a:off x="6703917" y="3571717"/>
            <a:ext cx="458712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直線矢印コネクタ 141"/>
          <p:cNvCxnSpPr>
            <a:stCxn id="134" idx="5"/>
          </p:cNvCxnSpPr>
          <p:nvPr/>
        </p:nvCxnSpPr>
        <p:spPr bwMode="auto">
          <a:xfrm>
            <a:off x="7432993" y="3571717"/>
            <a:ext cx="496738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" name="正方形/長方形 142"/>
          <p:cNvSpPr/>
          <p:nvPr/>
        </p:nvSpPr>
        <p:spPr>
          <a:xfrm>
            <a:off x="6690786" y="3429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44" name="正方形/長方形 143"/>
          <p:cNvSpPr/>
          <p:nvPr/>
        </p:nvSpPr>
        <p:spPr>
          <a:xfrm>
            <a:off x="5837364" y="25203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45" name="正方形/長方形 144"/>
          <p:cNvSpPr/>
          <p:nvPr/>
        </p:nvSpPr>
        <p:spPr>
          <a:xfrm>
            <a:off x="5048554" y="299696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6879606" y="2576327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7" name="正方形/長方形 146"/>
          <p:cNvSpPr/>
          <p:nvPr/>
        </p:nvSpPr>
        <p:spPr>
          <a:xfrm>
            <a:off x="7625955" y="347883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8" name="円/楕円 147"/>
          <p:cNvSpPr/>
          <p:nvPr/>
        </p:nvSpPr>
        <p:spPr bwMode="auto">
          <a:xfrm>
            <a:off x="5548891" y="3043557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9" name="直線矢印コネクタ 148"/>
          <p:cNvCxnSpPr>
            <a:stCxn id="148" idx="3"/>
            <a:endCxn id="137" idx="0"/>
          </p:cNvCxnSpPr>
          <p:nvPr/>
        </p:nvCxnSpPr>
        <p:spPr bwMode="auto">
          <a:xfrm flipH="1">
            <a:off x="4942723" y="3369894"/>
            <a:ext cx="662162" cy="371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0" name="直線矢印コネクタ 149"/>
          <p:cNvCxnSpPr>
            <a:stCxn id="148" idx="4"/>
          </p:cNvCxnSpPr>
          <p:nvPr/>
        </p:nvCxnSpPr>
        <p:spPr bwMode="auto">
          <a:xfrm flipH="1">
            <a:off x="5249228" y="3425884"/>
            <a:ext cx="490839" cy="2249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正方形/長方形 150"/>
          <p:cNvSpPr/>
          <p:nvPr/>
        </p:nvSpPr>
        <p:spPr>
          <a:xfrm>
            <a:off x="5657871" y="32586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52" name="正方形/長方形 151"/>
          <p:cNvSpPr/>
          <p:nvPr/>
        </p:nvSpPr>
        <p:spPr>
          <a:xfrm>
            <a:off x="5630067" y="359147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5551927" y="397227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4090878" y="40839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55" name="直線矢印コネクタ 154"/>
          <p:cNvCxnSpPr>
            <a:endCxn id="156" idx="7"/>
          </p:cNvCxnSpPr>
          <p:nvPr/>
        </p:nvCxnSpPr>
        <p:spPr bwMode="auto">
          <a:xfrm flipH="1">
            <a:off x="3946323" y="4109728"/>
            <a:ext cx="798397" cy="924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6" name="円/楕円 155"/>
          <p:cNvSpPr/>
          <p:nvPr/>
        </p:nvSpPr>
        <p:spPr bwMode="auto">
          <a:xfrm>
            <a:off x="3619965" y="497837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4286481" y="384811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58" name="円/楕円 157"/>
          <p:cNvSpPr/>
          <p:nvPr/>
        </p:nvSpPr>
        <p:spPr bwMode="auto">
          <a:xfrm>
            <a:off x="5010241" y="5675258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59" name="直線矢印コネクタ 158"/>
          <p:cNvCxnSpPr/>
          <p:nvPr/>
        </p:nvCxnSpPr>
        <p:spPr bwMode="auto">
          <a:xfrm flipH="1">
            <a:off x="5976634" y="4581639"/>
            <a:ext cx="785055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0" name="円/楕円 159"/>
          <p:cNvSpPr/>
          <p:nvPr/>
        </p:nvSpPr>
        <p:spPr bwMode="auto">
          <a:xfrm>
            <a:off x="5785458" y="605758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61" name="正方形/長方形 160"/>
          <p:cNvSpPr/>
          <p:nvPr/>
        </p:nvSpPr>
        <p:spPr>
          <a:xfrm>
            <a:off x="6324010" y="442791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6217953" y="46521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63" name="直線矢印コネクタ 162"/>
          <p:cNvCxnSpPr>
            <a:stCxn id="140" idx="2"/>
            <a:endCxn id="164" idx="1"/>
          </p:cNvCxnSpPr>
          <p:nvPr/>
        </p:nvCxnSpPr>
        <p:spPr bwMode="auto">
          <a:xfrm>
            <a:off x="7929731" y="4581639"/>
            <a:ext cx="525797" cy="1531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円/楕円 163"/>
          <p:cNvSpPr/>
          <p:nvPr/>
        </p:nvSpPr>
        <p:spPr bwMode="auto">
          <a:xfrm>
            <a:off x="8399534" y="6057584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65" name="正方形/長方形 164"/>
          <p:cNvSpPr/>
          <p:nvPr/>
        </p:nvSpPr>
        <p:spPr>
          <a:xfrm>
            <a:off x="7988296" y="44551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66" name="正方形/長方形 165"/>
          <p:cNvSpPr/>
          <p:nvPr/>
        </p:nvSpPr>
        <p:spPr>
          <a:xfrm>
            <a:off x="8140696" y="49783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67" name="正方形/長方形 166"/>
          <p:cNvSpPr/>
          <p:nvPr/>
        </p:nvSpPr>
        <p:spPr>
          <a:xfrm>
            <a:off x="8065909" y="466600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72" name="直線矢印コネクタ 171"/>
          <p:cNvCxnSpPr>
            <a:endCxn id="173" idx="7"/>
          </p:cNvCxnSpPr>
          <p:nvPr/>
        </p:nvCxnSpPr>
        <p:spPr bwMode="auto">
          <a:xfrm flipH="1">
            <a:off x="4345521" y="4142786"/>
            <a:ext cx="399199" cy="1506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3" name="円/楕円 172"/>
          <p:cNvSpPr/>
          <p:nvPr/>
        </p:nvSpPr>
        <p:spPr bwMode="auto">
          <a:xfrm>
            <a:off x="4019163" y="559309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74" name="正方形/長方形 173"/>
          <p:cNvSpPr/>
          <p:nvPr/>
        </p:nvSpPr>
        <p:spPr>
          <a:xfrm>
            <a:off x="4660834" y="40744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75" name="正方形/長方形 174"/>
          <p:cNvSpPr/>
          <p:nvPr/>
        </p:nvSpPr>
        <p:spPr>
          <a:xfrm>
            <a:off x="4597896" y="434354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76" name="直線矢印コネクタ 175"/>
          <p:cNvCxnSpPr/>
          <p:nvPr/>
        </p:nvCxnSpPr>
        <p:spPr bwMode="auto">
          <a:xfrm>
            <a:off x="6761689" y="4597674"/>
            <a:ext cx="100760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7" name="円/楕円 176"/>
          <p:cNvSpPr/>
          <p:nvPr/>
        </p:nvSpPr>
        <p:spPr bwMode="auto">
          <a:xfrm>
            <a:off x="6671272" y="607362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78" name="正方形/長方形 177"/>
          <p:cNvSpPr/>
          <p:nvPr/>
        </p:nvSpPr>
        <p:spPr>
          <a:xfrm>
            <a:off x="6730273" y="4471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79" name="正方形/長方形 178"/>
          <p:cNvSpPr/>
          <p:nvPr/>
        </p:nvSpPr>
        <p:spPr>
          <a:xfrm>
            <a:off x="6759795" y="4745344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80" name="正方形/長方形 179"/>
          <p:cNvSpPr/>
          <p:nvPr/>
        </p:nvSpPr>
        <p:spPr>
          <a:xfrm>
            <a:off x="6784839" y="5031799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 rot="1045752">
            <a:off x="4428258" y="47844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82" name="テキスト ボックス 181"/>
          <p:cNvSpPr txBox="1"/>
          <p:nvPr/>
        </p:nvSpPr>
        <p:spPr>
          <a:xfrm rot="1045752">
            <a:off x="5345687" y="44427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83" name="テキスト ボックス 182"/>
          <p:cNvSpPr txBox="1"/>
          <p:nvPr/>
        </p:nvSpPr>
        <p:spPr>
          <a:xfrm rot="1452095">
            <a:off x="5900806" y="5242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6727353" y="54004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85" name="テキスト ボックス 184"/>
          <p:cNvSpPr txBox="1"/>
          <p:nvPr/>
        </p:nvSpPr>
        <p:spPr>
          <a:xfrm rot="20703508">
            <a:off x="8209307" y="5348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87" name="正方形/長方形 186"/>
          <p:cNvSpPr/>
          <p:nvPr/>
        </p:nvSpPr>
        <p:spPr>
          <a:xfrm>
            <a:off x="3563158" y="49231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13</a:t>
            </a:r>
            <a:endParaRPr lang="ja-JP" altLang="en-US" dirty="0"/>
          </a:p>
        </p:txBody>
      </p:sp>
      <p:sp>
        <p:nvSpPr>
          <p:cNvPr id="188" name="正方形/長方形 187"/>
          <p:cNvSpPr/>
          <p:nvPr/>
        </p:nvSpPr>
        <p:spPr>
          <a:xfrm>
            <a:off x="8442119" y="59820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189" name="正方形/長方形 188"/>
          <p:cNvSpPr/>
          <p:nvPr/>
        </p:nvSpPr>
        <p:spPr>
          <a:xfrm>
            <a:off x="6119635" y="486099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90" name="正方形/長方形 189"/>
          <p:cNvSpPr/>
          <p:nvPr/>
        </p:nvSpPr>
        <p:spPr>
          <a:xfrm>
            <a:off x="5804829" y="59942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191" name="正方形/長方形 190"/>
          <p:cNvSpPr/>
          <p:nvPr/>
        </p:nvSpPr>
        <p:spPr>
          <a:xfrm>
            <a:off x="4041347" y="55343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  <p:sp>
        <p:nvSpPr>
          <p:cNvPr id="192" name="正方形/長方形 191"/>
          <p:cNvSpPr/>
          <p:nvPr/>
        </p:nvSpPr>
        <p:spPr>
          <a:xfrm>
            <a:off x="6693172" y="59959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6</a:t>
            </a:r>
            <a:endParaRPr lang="ja-JP" altLang="en-US" dirty="0"/>
          </a:p>
        </p:txBody>
      </p:sp>
      <p:sp>
        <p:nvSpPr>
          <p:cNvPr id="193" name="正方形/長方形 192"/>
          <p:cNvSpPr/>
          <p:nvPr/>
        </p:nvSpPr>
        <p:spPr>
          <a:xfrm>
            <a:off x="5025036" y="56312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7</a:t>
            </a:r>
            <a:endParaRPr lang="ja-JP" altLang="en-US" dirty="0"/>
          </a:p>
        </p:txBody>
      </p:sp>
      <p:sp>
        <p:nvSpPr>
          <p:cNvPr id="61" name="円/楕円 60"/>
          <p:cNvSpPr/>
          <p:nvPr/>
        </p:nvSpPr>
        <p:spPr bwMode="auto">
          <a:xfrm>
            <a:off x="6379337" y="242483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62" name="円/楕円 61"/>
          <p:cNvSpPr/>
          <p:nvPr/>
        </p:nvSpPr>
        <p:spPr bwMode="auto">
          <a:xfrm>
            <a:off x="7106635" y="324538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3" name="直線矢印コネクタ 62"/>
          <p:cNvCxnSpPr>
            <a:stCxn id="61" idx="3"/>
            <a:endCxn id="76" idx="7"/>
          </p:cNvCxnSpPr>
          <p:nvPr/>
        </p:nvCxnSpPr>
        <p:spPr bwMode="auto">
          <a:xfrm flipH="1">
            <a:off x="5875249" y="2751170"/>
            <a:ext cx="560082" cy="348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線矢印コネクタ 63"/>
          <p:cNvCxnSpPr>
            <a:stCxn id="61" idx="5"/>
            <a:endCxn id="62" idx="1"/>
          </p:cNvCxnSpPr>
          <p:nvPr/>
        </p:nvCxnSpPr>
        <p:spPr bwMode="auto">
          <a:xfrm>
            <a:off x="6705695" y="2751170"/>
            <a:ext cx="456934" cy="55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正方形/長方形 64"/>
          <p:cNvSpPr/>
          <p:nvPr/>
        </p:nvSpPr>
        <p:spPr bwMode="auto">
          <a:xfrm>
            <a:off x="4744720" y="3741055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66" name="正方形/長方形 65"/>
          <p:cNvSpPr/>
          <p:nvPr/>
        </p:nvSpPr>
        <p:spPr bwMode="auto">
          <a:xfrm>
            <a:off x="6307911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67" name="正方形/長方形 66"/>
          <p:cNvSpPr/>
          <p:nvPr/>
        </p:nvSpPr>
        <p:spPr bwMode="auto">
          <a:xfrm>
            <a:off x="6703917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68" name="正方形/長方形 67"/>
          <p:cNvSpPr/>
          <p:nvPr/>
        </p:nvSpPr>
        <p:spPr bwMode="auto">
          <a:xfrm>
            <a:off x="7731728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9" name="直線矢印コネクタ 68"/>
          <p:cNvCxnSpPr>
            <a:stCxn id="62" idx="3"/>
          </p:cNvCxnSpPr>
          <p:nvPr/>
        </p:nvCxnSpPr>
        <p:spPr bwMode="auto">
          <a:xfrm flipH="1">
            <a:off x="6703917" y="3571717"/>
            <a:ext cx="458712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直線矢印コネクタ 69"/>
          <p:cNvCxnSpPr>
            <a:stCxn id="62" idx="5"/>
          </p:cNvCxnSpPr>
          <p:nvPr/>
        </p:nvCxnSpPr>
        <p:spPr bwMode="auto">
          <a:xfrm>
            <a:off x="7432993" y="3571717"/>
            <a:ext cx="496738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正方形/長方形 70"/>
          <p:cNvSpPr/>
          <p:nvPr/>
        </p:nvSpPr>
        <p:spPr>
          <a:xfrm>
            <a:off x="6690786" y="3429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5837364" y="25203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73" name="正方形/長方形 72"/>
          <p:cNvSpPr/>
          <p:nvPr/>
        </p:nvSpPr>
        <p:spPr>
          <a:xfrm>
            <a:off x="5048554" y="299696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6879606" y="2576327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625955" y="347883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76" name="円/楕円 75"/>
          <p:cNvSpPr/>
          <p:nvPr/>
        </p:nvSpPr>
        <p:spPr bwMode="auto">
          <a:xfrm>
            <a:off x="5548891" y="3043557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7" name="直線矢印コネクタ 76"/>
          <p:cNvCxnSpPr>
            <a:stCxn id="76" idx="3"/>
            <a:endCxn id="65" idx="0"/>
          </p:cNvCxnSpPr>
          <p:nvPr/>
        </p:nvCxnSpPr>
        <p:spPr bwMode="auto">
          <a:xfrm flipH="1">
            <a:off x="4942723" y="3369894"/>
            <a:ext cx="662162" cy="371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直線矢印コネクタ 77"/>
          <p:cNvCxnSpPr>
            <a:stCxn id="76" idx="4"/>
          </p:cNvCxnSpPr>
          <p:nvPr/>
        </p:nvCxnSpPr>
        <p:spPr bwMode="auto">
          <a:xfrm flipH="1">
            <a:off x="5249228" y="3425884"/>
            <a:ext cx="490839" cy="2249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正方形/長方形 78"/>
          <p:cNvSpPr/>
          <p:nvPr/>
        </p:nvSpPr>
        <p:spPr>
          <a:xfrm>
            <a:off x="5657871" y="32586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5630067" y="359147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5551927" y="397227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090878" y="40839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83" name="直線矢印コネクタ 82"/>
          <p:cNvCxnSpPr>
            <a:endCxn id="84" idx="7"/>
          </p:cNvCxnSpPr>
          <p:nvPr/>
        </p:nvCxnSpPr>
        <p:spPr bwMode="auto">
          <a:xfrm flipH="1">
            <a:off x="3946323" y="4109728"/>
            <a:ext cx="798397" cy="924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円/楕円 83"/>
          <p:cNvSpPr/>
          <p:nvPr/>
        </p:nvSpPr>
        <p:spPr bwMode="auto">
          <a:xfrm>
            <a:off x="3619965" y="497837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4286481" y="384811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86" name="円/楕円 85"/>
          <p:cNvSpPr/>
          <p:nvPr/>
        </p:nvSpPr>
        <p:spPr bwMode="auto">
          <a:xfrm>
            <a:off x="5010241" y="5675258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87" name="直線矢印コネクタ 86"/>
          <p:cNvCxnSpPr/>
          <p:nvPr/>
        </p:nvCxnSpPr>
        <p:spPr bwMode="auto">
          <a:xfrm flipH="1">
            <a:off x="5976634" y="4581639"/>
            <a:ext cx="785055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" name="円/楕円 87"/>
          <p:cNvSpPr/>
          <p:nvPr/>
        </p:nvSpPr>
        <p:spPr bwMode="auto">
          <a:xfrm>
            <a:off x="5785458" y="605758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6324010" y="442791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6217953" y="46521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91" name="直線矢印コネクタ 90"/>
          <p:cNvCxnSpPr>
            <a:stCxn id="68" idx="2"/>
            <a:endCxn id="92" idx="1"/>
          </p:cNvCxnSpPr>
          <p:nvPr/>
        </p:nvCxnSpPr>
        <p:spPr bwMode="auto">
          <a:xfrm>
            <a:off x="7929731" y="4581639"/>
            <a:ext cx="525797" cy="1531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円/楕円 91"/>
          <p:cNvSpPr/>
          <p:nvPr/>
        </p:nvSpPr>
        <p:spPr bwMode="auto">
          <a:xfrm>
            <a:off x="8399534" y="6057584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7988296" y="44551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94" name="正方形/長方形 93"/>
          <p:cNvSpPr/>
          <p:nvPr/>
        </p:nvSpPr>
        <p:spPr>
          <a:xfrm>
            <a:off x="8140696" y="49783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95" name="正方形/長方形 94"/>
          <p:cNvSpPr/>
          <p:nvPr/>
        </p:nvSpPr>
        <p:spPr>
          <a:xfrm>
            <a:off x="8065909" y="466600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96" name="曲線コネクタ 95"/>
          <p:cNvCxnSpPr>
            <a:stCxn id="86" idx="1"/>
          </p:cNvCxnSpPr>
          <p:nvPr/>
        </p:nvCxnSpPr>
        <p:spPr bwMode="auto">
          <a:xfrm rot="5400000" flipH="1" flipV="1">
            <a:off x="4353056" y="4454235"/>
            <a:ext cx="1990193" cy="563834"/>
          </a:xfrm>
          <a:prstGeom prst="curvedConnector3">
            <a:avLst>
              <a:gd name="adj1" fmla="val 102582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曲線コネクタ 96"/>
          <p:cNvCxnSpPr>
            <a:stCxn id="88" idx="1"/>
            <a:endCxn id="66" idx="1"/>
          </p:cNvCxnSpPr>
          <p:nvPr/>
        </p:nvCxnSpPr>
        <p:spPr bwMode="auto">
          <a:xfrm rot="5400000" flipH="1" flipV="1">
            <a:off x="5216545" y="5022210"/>
            <a:ext cx="1716272" cy="466459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8" name="曲線コネクタ 97"/>
          <p:cNvCxnSpPr>
            <a:stCxn id="92" idx="1"/>
            <a:endCxn id="68" idx="1"/>
          </p:cNvCxnSpPr>
          <p:nvPr/>
        </p:nvCxnSpPr>
        <p:spPr bwMode="auto">
          <a:xfrm rot="16200000" flipV="1">
            <a:off x="7235493" y="4893539"/>
            <a:ext cx="1716271" cy="723800"/>
          </a:xfrm>
          <a:prstGeom prst="curvedConnector4">
            <a:avLst>
              <a:gd name="adj1" fmla="val 3948"/>
              <a:gd name="adj2" fmla="val 131583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曲線コネクタ 98"/>
          <p:cNvCxnSpPr>
            <a:stCxn id="84" idx="1"/>
            <a:endCxn id="65" idx="1"/>
          </p:cNvCxnSpPr>
          <p:nvPr/>
        </p:nvCxnSpPr>
        <p:spPr bwMode="auto">
          <a:xfrm rot="5400000" flipH="1" flipV="1">
            <a:off x="3655853" y="3945499"/>
            <a:ext cx="1108973" cy="1068761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直線矢印コネクタ 99"/>
          <p:cNvCxnSpPr>
            <a:endCxn id="101" idx="7"/>
          </p:cNvCxnSpPr>
          <p:nvPr/>
        </p:nvCxnSpPr>
        <p:spPr bwMode="auto">
          <a:xfrm flipH="1">
            <a:off x="4345521" y="4142786"/>
            <a:ext cx="399199" cy="1506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1" name="円/楕円 100"/>
          <p:cNvSpPr/>
          <p:nvPr/>
        </p:nvSpPr>
        <p:spPr bwMode="auto">
          <a:xfrm>
            <a:off x="4019163" y="559309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4660834" y="40744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03" name="正方形/長方形 102"/>
          <p:cNvSpPr/>
          <p:nvPr/>
        </p:nvSpPr>
        <p:spPr>
          <a:xfrm>
            <a:off x="4597896" y="434354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04" name="直線矢印コネクタ 103"/>
          <p:cNvCxnSpPr/>
          <p:nvPr/>
        </p:nvCxnSpPr>
        <p:spPr bwMode="auto">
          <a:xfrm>
            <a:off x="6761689" y="4597674"/>
            <a:ext cx="100760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円/楕円 104"/>
          <p:cNvSpPr/>
          <p:nvPr/>
        </p:nvSpPr>
        <p:spPr bwMode="auto">
          <a:xfrm>
            <a:off x="6671272" y="607362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6730273" y="4471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07" name="正方形/長方形 106"/>
          <p:cNvSpPr/>
          <p:nvPr/>
        </p:nvSpPr>
        <p:spPr>
          <a:xfrm>
            <a:off x="6759795" y="4745344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6784839" y="5031799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 rot="1045752">
            <a:off x="4428258" y="47844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10" name="テキスト ボックス 109"/>
          <p:cNvSpPr txBox="1"/>
          <p:nvPr/>
        </p:nvSpPr>
        <p:spPr>
          <a:xfrm rot="1045752">
            <a:off x="5345687" y="44427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11" name="テキスト ボックス 110"/>
          <p:cNvSpPr txBox="1"/>
          <p:nvPr/>
        </p:nvSpPr>
        <p:spPr>
          <a:xfrm rot="1452095">
            <a:off x="5900806" y="5242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6727353" y="54004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13" name="テキスト ボックス 112"/>
          <p:cNvSpPr txBox="1"/>
          <p:nvPr/>
        </p:nvSpPr>
        <p:spPr>
          <a:xfrm rot="20703508">
            <a:off x="8209307" y="5348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cxnSp>
        <p:nvCxnSpPr>
          <p:cNvPr id="114" name="曲線コネクタ 113"/>
          <p:cNvCxnSpPr>
            <a:endCxn id="65" idx="2"/>
          </p:cNvCxnSpPr>
          <p:nvPr/>
        </p:nvCxnSpPr>
        <p:spPr bwMode="auto">
          <a:xfrm rot="5400000" flipH="1" flipV="1">
            <a:off x="3914889" y="4565261"/>
            <a:ext cx="1483367" cy="572302"/>
          </a:xfrm>
          <a:prstGeom prst="curvedConnector3">
            <a:avLst>
              <a:gd name="adj1" fmla="val 4025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15" name="正方形/長方形 114"/>
          <p:cNvSpPr/>
          <p:nvPr/>
        </p:nvSpPr>
        <p:spPr>
          <a:xfrm>
            <a:off x="3563158" y="49231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13</a:t>
            </a:r>
            <a:endParaRPr lang="ja-JP" altLang="en-US" dirty="0"/>
          </a:p>
        </p:txBody>
      </p:sp>
      <p:sp>
        <p:nvSpPr>
          <p:cNvPr id="116" name="正方形/長方形 115"/>
          <p:cNvSpPr/>
          <p:nvPr/>
        </p:nvSpPr>
        <p:spPr>
          <a:xfrm>
            <a:off x="8442119" y="59820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117" name="正方形/長方形 116"/>
          <p:cNvSpPr/>
          <p:nvPr/>
        </p:nvSpPr>
        <p:spPr>
          <a:xfrm>
            <a:off x="6119635" y="486099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5804829" y="59942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119" name="正方形/長方形 118"/>
          <p:cNvSpPr/>
          <p:nvPr/>
        </p:nvSpPr>
        <p:spPr>
          <a:xfrm>
            <a:off x="4041347" y="55343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  <p:sp>
        <p:nvSpPr>
          <p:cNvPr id="120" name="正方形/長方形 119"/>
          <p:cNvSpPr/>
          <p:nvPr/>
        </p:nvSpPr>
        <p:spPr>
          <a:xfrm>
            <a:off x="6693172" y="59959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6</a:t>
            </a:r>
            <a:endParaRPr lang="ja-JP" altLang="en-US" dirty="0"/>
          </a:p>
        </p:txBody>
      </p:sp>
      <p:sp>
        <p:nvSpPr>
          <p:cNvPr id="121" name="正方形/長方形 120"/>
          <p:cNvSpPr/>
          <p:nvPr/>
        </p:nvSpPr>
        <p:spPr>
          <a:xfrm>
            <a:off x="5025036" y="56312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7</a:t>
            </a:r>
            <a:endParaRPr lang="ja-JP" altLang="en-US" dirty="0"/>
          </a:p>
        </p:txBody>
      </p:sp>
      <p:cxnSp>
        <p:nvCxnSpPr>
          <p:cNvPr id="122" name="曲線コネクタ 121"/>
          <p:cNvCxnSpPr>
            <a:stCxn id="105" idx="6"/>
            <a:endCxn id="67" idx="3"/>
          </p:cNvCxnSpPr>
          <p:nvPr/>
        </p:nvCxnSpPr>
        <p:spPr bwMode="auto">
          <a:xfrm flipV="1">
            <a:off x="7053624" y="4397303"/>
            <a:ext cx="46299" cy="1867481"/>
          </a:xfrm>
          <a:prstGeom prst="curvedConnector3">
            <a:avLst>
              <a:gd name="adj1" fmla="val 593747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正方形/長方形 4"/>
          <p:cNvSpPr/>
          <p:nvPr/>
        </p:nvSpPr>
        <p:spPr>
          <a:xfrm>
            <a:off x="176385" y="52920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0" indent="-180000" fontAlgn="base" hangingPunct="0">
              <a:spcBef>
                <a:spcPts val="500"/>
              </a:spcBef>
              <a:spcAft>
                <a:spcPct val="0"/>
              </a:spcAft>
              <a:buClr>
                <a:srgbClr val="002B62"/>
              </a:buClr>
              <a:buFont typeface="Arial" panose="020B0604020202020204" pitchFamily="34" charset="0"/>
              <a:buChar char="▌"/>
            </a:pP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Example: (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k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2)</a:t>
            </a:r>
            <a:b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</a:br>
            <a:r>
              <a:rPr lang="en-US" altLang="ja-JP" sz="2800" i="1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w</a:t>
            </a:r>
            <a:r>
              <a:rPr lang="en-US" altLang="ja-JP" sz="2800" i="1" kern="0" baseline="-2500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</a:t>
            </a:r>
            <a:r>
              <a:rPr lang="en-US" altLang="ja-JP" sz="2800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bxaababxaa$abaab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</a:t>
            </a:r>
          </a:p>
        </p:txBody>
      </p:sp>
      <p:sp>
        <p:nvSpPr>
          <p:cNvPr id="125" name="四角形吹き出し 124"/>
          <p:cNvSpPr/>
          <p:nvPr/>
        </p:nvSpPr>
        <p:spPr bwMode="auto">
          <a:xfrm>
            <a:off x="6227978" y="785416"/>
            <a:ext cx="2795954" cy="381037"/>
          </a:xfrm>
          <a:prstGeom prst="wedgeRectCallout">
            <a:avLst>
              <a:gd name="adj1" fmla="val 7777"/>
              <a:gd name="adj2" fmla="val 95726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O(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m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time and apace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26" name="四角形吹き出し 125"/>
          <p:cNvSpPr/>
          <p:nvPr/>
        </p:nvSpPr>
        <p:spPr bwMode="auto">
          <a:xfrm>
            <a:off x="665295" y="3329661"/>
            <a:ext cx="1651205" cy="381037"/>
          </a:xfrm>
          <a:prstGeom prst="wedgeRectCallout">
            <a:avLst>
              <a:gd name="adj1" fmla="val 39111"/>
              <a:gd name="adj2" fmla="val -89425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O(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m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time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27" name="四角形吹き出し 126"/>
          <p:cNvSpPr/>
          <p:nvPr/>
        </p:nvSpPr>
        <p:spPr bwMode="auto">
          <a:xfrm>
            <a:off x="7246156" y="2544971"/>
            <a:ext cx="1651205" cy="381037"/>
          </a:xfrm>
          <a:prstGeom prst="wedgeRectCallout">
            <a:avLst>
              <a:gd name="adj1" fmla="val -56"/>
              <a:gd name="adj2" fmla="val -126455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O(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m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time</a:t>
            </a:r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494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0107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+mj-lt"/>
              </a:rPr>
              <a:t>We check each factor of  T’ of length </a:t>
            </a:r>
            <a:r>
              <a:rPr kumimoji="1" lang="en-US" altLang="ja-JP" sz="2800" i="1" dirty="0" smtClean="0">
                <a:latin typeface="+mj-lt"/>
              </a:rPr>
              <a:t>m </a:t>
            </a:r>
            <a:r>
              <a:rPr kumimoji="1" lang="en-US" altLang="ja-JP" sz="2800" dirty="0" smtClean="0">
                <a:latin typeface="+mj-lt"/>
              </a:rPr>
              <a:t>fulfill all the buckets.</a:t>
            </a:r>
          </a:p>
          <a:p>
            <a:r>
              <a:rPr lang="en-US" altLang="ja-JP" sz="2800" dirty="0" smtClean="0">
                <a:latin typeface="+mj-lt"/>
              </a:rPr>
              <a:t>Keep track of a sliding window of length 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r>
              <a:rPr lang="en-US" altLang="ja-JP" sz="2400" dirty="0" smtClean="0">
                <a:latin typeface="+mj-lt"/>
              </a:rPr>
              <a:t>The positions in the buckets are removed</a:t>
            </a:r>
            <a:br>
              <a:rPr lang="en-US" altLang="ja-JP" sz="2400" dirty="0" smtClean="0">
                <a:latin typeface="+mj-lt"/>
              </a:rPr>
            </a:br>
            <a:r>
              <a:rPr lang="en-US" altLang="ja-JP" sz="2400" dirty="0" smtClean="0">
                <a:latin typeface="+mj-lt"/>
              </a:rPr>
              <a:t>as soon as they are out of the window.</a:t>
            </a:r>
          </a:p>
          <a:p>
            <a:r>
              <a:rPr lang="en-US" altLang="ja-JP" sz="2800" dirty="0" smtClean="0">
                <a:latin typeface="+mj-lt"/>
              </a:rPr>
              <a:t>If all the buckets are fulfilled,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we check if the prefixes</a:t>
            </a:r>
            <a:r>
              <a:rPr lang="en-US" altLang="ja-JP" sz="2800" dirty="0">
                <a:latin typeface="+mj-lt"/>
              </a:rPr>
              <a:t/>
            </a:r>
            <a:br>
              <a:rPr lang="en-US" altLang="ja-JP" sz="2800" dirty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of length </a:t>
            </a:r>
            <a:r>
              <a:rPr lang="en-US" altLang="ja-JP" sz="2800" i="1" dirty="0" smtClean="0">
                <a:latin typeface="+mj-lt"/>
              </a:rPr>
              <a:t>k</a:t>
            </a:r>
            <a:r>
              <a:rPr lang="en-US" altLang="ja-JP" sz="2800" dirty="0" smtClean="0">
                <a:latin typeface="+mj-lt"/>
              </a:rPr>
              <a:t>-1 are same.</a:t>
            </a: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  <p:sp>
        <p:nvSpPr>
          <p:cNvPr id="51" name="円/楕円 50"/>
          <p:cNvSpPr/>
          <p:nvPr/>
        </p:nvSpPr>
        <p:spPr bwMode="auto">
          <a:xfrm>
            <a:off x="6379337" y="242483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52" name="円/楕円 51"/>
          <p:cNvSpPr/>
          <p:nvPr/>
        </p:nvSpPr>
        <p:spPr bwMode="auto">
          <a:xfrm>
            <a:off x="7106635" y="324538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53" name="直線矢印コネクタ 52"/>
          <p:cNvCxnSpPr>
            <a:stCxn id="51" idx="3"/>
            <a:endCxn id="72" idx="7"/>
          </p:cNvCxnSpPr>
          <p:nvPr/>
        </p:nvCxnSpPr>
        <p:spPr bwMode="auto">
          <a:xfrm flipH="1">
            <a:off x="5875249" y="2751170"/>
            <a:ext cx="560082" cy="348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直線矢印コネクタ 53"/>
          <p:cNvCxnSpPr>
            <a:stCxn id="51" idx="5"/>
            <a:endCxn id="52" idx="1"/>
          </p:cNvCxnSpPr>
          <p:nvPr/>
        </p:nvCxnSpPr>
        <p:spPr bwMode="auto">
          <a:xfrm>
            <a:off x="6705695" y="2751170"/>
            <a:ext cx="456934" cy="55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正方形/長方形 54"/>
          <p:cNvSpPr/>
          <p:nvPr/>
        </p:nvSpPr>
        <p:spPr bwMode="auto">
          <a:xfrm>
            <a:off x="4744720" y="3741055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56" name="正方形/長方形 55"/>
          <p:cNvSpPr/>
          <p:nvPr/>
        </p:nvSpPr>
        <p:spPr bwMode="auto">
          <a:xfrm>
            <a:off x="6307911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57" name="正方形/長方形 56"/>
          <p:cNvSpPr/>
          <p:nvPr/>
        </p:nvSpPr>
        <p:spPr bwMode="auto">
          <a:xfrm>
            <a:off x="6703917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58" name="正方形/長方形 57"/>
          <p:cNvSpPr/>
          <p:nvPr/>
        </p:nvSpPr>
        <p:spPr bwMode="auto">
          <a:xfrm>
            <a:off x="7731728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59" name="直線矢印コネクタ 58"/>
          <p:cNvCxnSpPr>
            <a:stCxn id="52" idx="3"/>
          </p:cNvCxnSpPr>
          <p:nvPr/>
        </p:nvCxnSpPr>
        <p:spPr bwMode="auto">
          <a:xfrm flipH="1">
            <a:off x="6703917" y="3571717"/>
            <a:ext cx="458712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線矢印コネクタ 59"/>
          <p:cNvCxnSpPr>
            <a:stCxn id="52" idx="5"/>
          </p:cNvCxnSpPr>
          <p:nvPr/>
        </p:nvCxnSpPr>
        <p:spPr bwMode="auto">
          <a:xfrm>
            <a:off x="7432993" y="3571717"/>
            <a:ext cx="496738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正方形/長方形 60"/>
          <p:cNvSpPr/>
          <p:nvPr/>
        </p:nvSpPr>
        <p:spPr>
          <a:xfrm>
            <a:off x="6690786" y="3429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5837364" y="25203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5048554" y="299696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6879606" y="2576327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7625955" y="347883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72" name="円/楕円 71"/>
          <p:cNvSpPr/>
          <p:nvPr/>
        </p:nvSpPr>
        <p:spPr bwMode="auto">
          <a:xfrm>
            <a:off x="5548891" y="3043557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5" name="直線矢印コネクタ 74"/>
          <p:cNvCxnSpPr>
            <a:stCxn id="72" idx="3"/>
            <a:endCxn id="55" idx="0"/>
          </p:cNvCxnSpPr>
          <p:nvPr/>
        </p:nvCxnSpPr>
        <p:spPr bwMode="auto">
          <a:xfrm flipH="1">
            <a:off x="4942723" y="3369894"/>
            <a:ext cx="662162" cy="371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直線矢印コネクタ 77"/>
          <p:cNvCxnSpPr>
            <a:stCxn id="72" idx="4"/>
          </p:cNvCxnSpPr>
          <p:nvPr/>
        </p:nvCxnSpPr>
        <p:spPr bwMode="auto">
          <a:xfrm flipH="1">
            <a:off x="5249228" y="3425884"/>
            <a:ext cx="490839" cy="2249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正方形/長方形 80"/>
          <p:cNvSpPr/>
          <p:nvPr/>
        </p:nvSpPr>
        <p:spPr>
          <a:xfrm>
            <a:off x="5657871" y="32586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5630067" y="359147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5551927" y="397227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4090878" y="40839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85" name="直線矢印コネクタ 84"/>
          <p:cNvCxnSpPr>
            <a:endCxn id="87" idx="7"/>
          </p:cNvCxnSpPr>
          <p:nvPr/>
        </p:nvCxnSpPr>
        <p:spPr bwMode="auto">
          <a:xfrm flipH="1">
            <a:off x="3946323" y="4109728"/>
            <a:ext cx="798397" cy="924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円/楕円 86"/>
          <p:cNvSpPr/>
          <p:nvPr/>
        </p:nvSpPr>
        <p:spPr bwMode="auto">
          <a:xfrm>
            <a:off x="3619965" y="497837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4286481" y="384811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93" name="円/楕円 92"/>
          <p:cNvSpPr/>
          <p:nvPr/>
        </p:nvSpPr>
        <p:spPr bwMode="auto">
          <a:xfrm>
            <a:off x="5010241" y="5675258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95" name="直線矢印コネクタ 94"/>
          <p:cNvCxnSpPr/>
          <p:nvPr/>
        </p:nvCxnSpPr>
        <p:spPr bwMode="auto">
          <a:xfrm flipH="1">
            <a:off x="5976634" y="4581639"/>
            <a:ext cx="785055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円/楕円 95"/>
          <p:cNvSpPr/>
          <p:nvPr/>
        </p:nvSpPr>
        <p:spPr bwMode="auto">
          <a:xfrm>
            <a:off x="5785458" y="605758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6324010" y="442791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06" name="正方形/長方形 105"/>
          <p:cNvSpPr/>
          <p:nvPr/>
        </p:nvSpPr>
        <p:spPr>
          <a:xfrm>
            <a:off x="6217953" y="46521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07" name="直線矢印コネクタ 106"/>
          <p:cNvCxnSpPr>
            <a:stCxn id="58" idx="2"/>
            <a:endCxn id="108" idx="1"/>
          </p:cNvCxnSpPr>
          <p:nvPr/>
        </p:nvCxnSpPr>
        <p:spPr bwMode="auto">
          <a:xfrm>
            <a:off x="7929731" y="4581639"/>
            <a:ext cx="525797" cy="1531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円/楕円 107"/>
          <p:cNvSpPr/>
          <p:nvPr/>
        </p:nvSpPr>
        <p:spPr bwMode="auto">
          <a:xfrm>
            <a:off x="8399534" y="6057584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7988296" y="44551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8140696" y="49783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14" name="正方形/長方形 113"/>
          <p:cNvSpPr/>
          <p:nvPr/>
        </p:nvSpPr>
        <p:spPr>
          <a:xfrm>
            <a:off x="8065909" y="466600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17" name="曲線コネクタ 116"/>
          <p:cNvCxnSpPr>
            <a:stCxn id="93" idx="1"/>
          </p:cNvCxnSpPr>
          <p:nvPr/>
        </p:nvCxnSpPr>
        <p:spPr bwMode="auto">
          <a:xfrm rot="5400000" flipH="1" flipV="1">
            <a:off x="4353056" y="4454235"/>
            <a:ext cx="1990193" cy="563834"/>
          </a:xfrm>
          <a:prstGeom prst="curvedConnector3">
            <a:avLst>
              <a:gd name="adj1" fmla="val 102582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" name="曲線コネクタ 122"/>
          <p:cNvCxnSpPr>
            <a:stCxn id="96" idx="1"/>
            <a:endCxn id="56" idx="1"/>
          </p:cNvCxnSpPr>
          <p:nvPr/>
        </p:nvCxnSpPr>
        <p:spPr bwMode="auto">
          <a:xfrm rot="5400000" flipH="1" flipV="1">
            <a:off x="5216545" y="5022210"/>
            <a:ext cx="1716272" cy="466459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曲線コネクタ 125"/>
          <p:cNvCxnSpPr>
            <a:stCxn id="108" idx="1"/>
            <a:endCxn id="58" idx="1"/>
          </p:cNvCxnSpPr>
          <p:nvPr/>
        </p:nvCxnSpPr>
        <p:spPr bwMode="auto">
          <a:xfrm rot="16200000" flipV="1">
            <a:off x="7235493" y="4893539"/>
            <a:ext cx="1716271" cy="723800"/>
          </a:xfrm>
          <a:prstGeom prst="curvedConnector4">
            <a:avLst>
              <a:gd name="adj1" fmla="val 3948"/>
              <a:gd name="adj2" fmla="val 131583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曲線コネクタ 129"/>
          <p:cNvCxnSpPr>
            <a:stCxn id="87" idx="1"/>
            <a:endCxn id="55" idx="1"/>
          </p:cNvCxnSpPr>
          <p:nvPr/>
        </p:nvCxnSpPr>
        <p:spPr bwMode="auto">
          <a:xfrm rot="5400000" flipH="1" flipV="1">
            <a:off x="3655853" y="3945499"/>
            <a:ext cx="1108973" cy="1068761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直線矢印コネクタ 45"/>
          <p:cNvCxnSpPr>
            <a:endCxn id="47" idx="7"/>
          </p:cNvCxnSpPr>
          <p:nvPr/>
        </p:nvCxnSpPr>
        <p:spPr bwMode="auto">
          <a:xfrm flipH="1">
            <a:off x="4345521" y="4142786"/>
            <a:ext cx="399199" cy="1506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円/楕円 46"/>
          <p:cNvSpPr/>
          <p:nvPr/>
        </p:nvSpPr>
        <p:spPr bwMode="auto">
          <a:xfrm>
            <a:off x="4019163" y="559309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4660834" y="40744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4597896" y="434354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67" name="直線矢印コネクタ 66"/>
          <p:cNvCxnSpPr/>
          <p:nvPr/>
        </p:nvCxnSpPr>
        <p:spPr bwMode="auto">
          <a:xfrm>
            <a:off x="6761689" y="4597674"/>
            <a:ext cx="100760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円/楕円 67"/>
          <p:cNvSpPr/>
          <p:nvPr/>
        </p:nvSpPr>
        <p:spPr bwMode="auto">
          <a:xfrm>
            <a:off x="6671272" y="607362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730273" y="4471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759795" y="4745344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784839" y="5031799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 rot="1045752">
            <a:off x="4428258" y="47844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74" name="テキスト ボックス 73"/>
          <p:cNvSpPr txBox="1"/>
          <p:nvPr/>
        </p:nvSpPr>
        <p:spPr>
          <a:xfrm rot="1045752">
            <a:off x="5345687" y="44427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76" name="テキスト ボックス 75"/>
          <p:cNvSpPr txBox="1"/>
          <p:nvPr/>
        </p:nvSpPr>
        <p:spPr>
          <a:xfrm rot="1452095">
            <a:off x="5900806" y="5242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6727353" y="54004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79" name="テキスト ボックス 78"/>
          <p:cNvSpPr txBox="1"/>
          <p:nvPr/>
        </p:nvSpPr>
        <p:spPr>
          <a:xfrm rot="20703508">
            <a:off x="8209307" y="5348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cxnSp>
        <p:nvCxnSpPr>
          <p:cNvPr id="80" name="曲線コネクタ 79"/>
          <p:cNvCxnSpPr>
            <a:endCxn id="55" idx="2"/>
          </p:cNvCxnSpPr>
          <p:nvPr/>
        </p:nvCxnSpPr>
        <p:spPr bwMode="auto">
          <a:xfrm rot="5400000" flipH="1" flipV="1">
            <a:off x="3914889" y="4565261"/>
            <a:ext cx="1483367" cy="572302"/>
          </a:xfrm>
          <a:prstGeom prst="curvedConnector3">
            <a:avLst>
              <a:gd name="adj1" fmla="val 4025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正方形/長方形 15"/>
          <p:cNvSpPr/>
          <p:nvPr/>
        </p:nvSpPr>
        <p:spPr>
          <a:xfrm>
            <a:off x="3563158" y="49231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13</a:t>
            </a:r>
            <a:endParaRPr lang="ja-JP" altLang="en-US" dirty="0"/>
          </a:p>
        </p:txBody>
      </p:sp>
      <p:sp>
        <p:nvSpPr>
          <p:cNvPr id="86" name="正方形/長方形 85"/>
          <p:cNvSpPr/>
          <p:nvPr/>
        </p:nvSpPr>
        <p:spPr>
          <a:xfrm>
            <a:off x="8442119" y="59820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88" name="正方形/長方形 87"/>
          <p:cNvSpPr/>
          <p:nvPr/>
        </p:nvSpPr>
        <p:spPr>
          <a:xfrm>
            <a:off x="6119635" y="486099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5804829" y="59942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92" name="正方形/長方形 91"/>
          <p:cNvSpPr/>
          <p:nvPr/>
        </p:nvSpPr>
        <p:spPr>
          <a:xfrm>
            <a:off x="4041347" y="55343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  <p:sp>
        <p:nvSpPr>
          <p:cNvPr id="94" name="正方形/長方形 93"/>
          <p:cNvSpPr/>
          <p:nvPr/>
        </p:nvSpPr>
        <p:spPr>
          <a:xfrm>
            <a:off x="6693172" y="59959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6</a:t>
            </a:r>
            <a:endParaRPr lang="ja-JP" altLang="en-US" dirty="0"/>
          </a:p>
        </p:txBody>
      </p:sp>
      <p:sp>
        <p:nvSpPr>
          <p:cNvPr id="97" name="正方形/長方形 96"/>
          <p:cNvSpPr/>
          <p:nvPr/>
        </p:nvSpPr>
        <p:spPr>
          <a:xfrm>
            <a:off x="5025036" y="56312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7</a:t>
            </a:r>
            <a:endParaRPr lang="ja-JP" altLang="en-US" dirty="0"/>
          </a:p>
        </p:txBody>
      </p:sp>
      <p:cxnSp>
        <p:nvCxnSpPr>
          <p:cNvPr id="98" name="曲線コネクタ 97"/>
          <p:cNvCxnSpPr>
            <a:stCxn id="68" idx="6"/>
            <a:endCxn id="57" idx="3"/>
          </p:cNvCxnSpPr>
          <p:nvPr/>
        </p:nvCxnSpPr>
        <p:spPr bwMode="auto">
          <a:xfrm flipV="1">
            <a:off x="7053624" y="4397303"/>
            <a:ext cx="46299" cy="1867481"/>
          </a:xfrm>
          <a:prstGeom prst="curvedConnector3">
            <a:avLst>
              <a:gd name="adj1" fmla="val 593747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89" name="正方形/長方形 88"/>
          <p:cNvSpPr/>
          <p:nvPr/>
        </p:nvSpPr>
        <p:spPr>
          <a:xfrm>
            <a:off x="176385" y="52920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0" indent="-180000" fontAlgn="base" hangingPunct="0">
              <a:spcBef>
                <a:spcPts val="500"/>
              </a:spcBef>
              <a:spcAft>
                <a:spcPct val="0"/>
              </a:spcAft>
              <a:buClr>
                <a:srgbClr val="002B62"/>
              </a:buClr>
              <a:buFont typeface="Arial" panose="020B0604020202020204" pitchFamily="34" charset="0"/>
              <a:buChar char="▌"/>
            </a:pP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Example: (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k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2)</a:t>
            </a:r>
            <a:b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</a:br>
            <a:r>
              <a:rPr lang="en-US" altLang="ja-JP" sz="2800" i="1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w</a:t>
            </a:r>
            <a:r>
              <a:rPr lang="en-US" altLang="ja-JP" sz="2800" i="1" kern="0" baseline="-2500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</a:t>
            </a:r>
            <a:r>
              <a:rPr lang="en-US" altLang="ja-JP" sz="2800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bxaababxaa$abaab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</a:t>
            </a:r>
          </a:p>
        </p:txBody>
      </p:sp>
      <p:sp>
        <p:nvSpPr>
          <p:cNvPr id="99" name="四角形吹き出し 98"/>
          <p:cNvSpPr/>
          <p:nvPr/>
        </p:nvSpPr>
        <p:spPr bwMode="auto">
          <a:xfrm>
            <a:off x="7099923" y="1577682"/>
            <a:ext cx="1651205" cy="381037"/>
          </a:xfrm>
          <a:prstGeom prst="wedgeRectCallout">
            <a:avLst>
              <a:gd name="adj1" fmla="val -58452"/>
              <a:gd name="adj2" fmla="val 92640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O(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m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time</a:t>
            </a:r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8551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0107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+mj-lt"/>
              </a:rPr>
              <a:t>We check each factor of  T’ of length </a:t>
            </a:r>
            <a:r>
              <a:rPr kumimoji="1" lang="en-US" altLang="ja-JP" sz="2800" i="1" dirty="0" smtClean="0">
                <a:latin typeface="+mj-lt"/>
              </a:rPr>
              <a:t>m </a:t>
            </a:r>
            <a:r>
              <a:rPr kumimoji="1" lang="en-US" altLang="ja-JP" sz="2800" dirty="0" smtClean="0">
                <a:latin typeface="+mj-lt"/>
              </a:rPr>
              <a:t>fulfill all the buckets.</a:t>
            </a:r>
          </a:p>
          <a:p>
            <a:r>
              <a:rPr lang="en-US" altLang="ja-JP" sz="2800" dirty="0" smtClean="0">
                <a:latin typeface="+mj-lt"/>
              </a:rPr>
              <a:t>Keep track of a sliding window of length 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r>
              <a:rPr lang="en-US" altLang="ja-JP" sz="2400" dirty="0" smtClean="0">
                <a:latin typeface="+mj-lt"/>
              </a:rPr>
              <a:t>The positions in the buckets are removed</a:t>
            </a:r>
            <a:br>
              <a:rPr lang="en-US" altLang="ja-JP" sz="2400" dirty="0" smtClean="0">
                <a:latin typeface="+mj-lt"/>
              </a:rPr>
            </a:br>
            <a:r>
              <a:rPr lang="en-US" altLang="ja-JP" sz="2400" dirty="0" smtClean="0">
                <a:latin typeface="+mj-lt"/>
              </a:rPr>
              <a:t>as soon as they are out of the window.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If all the buckets are fulfilled,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we check if the prefixes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-1 are same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76385" y="52920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0" indent="-180000" fontAlgn="base" hangingPunct="0">
              <a:spcBef>
                <a:spcPts val="500"/>
              </a:spcBef>
              <a:spcAft>
                <a:spcPct val="0"/>
              </a:spcAft>
              <a:buClr>
                <a:srgbClr val="002B62"/>
              </a:buClr>
              <a:buFont typeface="Arial" panose="020B0604020202020204" pitchFamily="34" charset="0"/>
              <a:buChar char="▌"/>
            </a:pP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Example: (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k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2)</a:t>
            </a:r>
            <a:b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</a:br>
            <a:r>
              <a:rPr lang="en-US" altLang="ja-JP" sz="2800" i="1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w</a:t>
            </a:r>
            <a:r>
              <a:rPr lang="en-US" altLang="ja-JP" sz="2800" i="1" kern="0" baseline="-2500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</a:t>
            </a:r>
            <a:r>
              <a:rPr lang="en-US" altLang="ja-JP" sz="2800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bxaababxaa$abaab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</a:t>
            </a:r>
          </a:p>
        </p:txBody>
      </p:sp>
      <p:sp>
        <p:nvSpPr>
          <p:cNvPr id="99" name="四角形吹き出し 98"/>
          <p:cNvSpPr/>
          <p:nvPr/>
        </p:nvSpPr>
        <p:spPr bwMode="auto">
          <a:xfrm>
            <a:off x="7099923" y="1577682"/>
            <a:ext cx="1651205" cy="381037"/>
          </a:xfrm>
          <a:prstGeom prst="wedgeRectCallout">
            <a:avLst>
              <a:gd name="adj1" fmla="val -58452"/>
              <a:gd name="adj2" fmla="val 92640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O(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m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time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10" name="円/楕円 109"/>
          <p:cNvSpPr/>
          <p:nvPr/>
        </p:nvSpPr>
        <p:spPr bwMode="auto">
          <a:xfrm>
            <a:off x="6379337" y="242483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1" name="円/楕円 110"/>
          <p:cNvSpPr/>
          <p:nvPr/>
        </p:nvSpPr>
        <p:spPr bwMode="auto">
          <a:xfrm>
            <a:off x="7106635" y="324538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15" name="直線矢印コネクタ 114"/>
          <p:cNvCxnSpPr>
            <a:stCxn id="110" idx="3"/>
            <a:endCxn id="132" idx="7"/>
          </p:cNvCxnSpPr>
          <p:nvPr/>
        </p:nvCxnSpPr>
        <p:spPr bwMode="auto">
          <a:xfrm flipH="1">
            <a:off x="5875249" y="2751170"/>
            <a:ext cx="560082" cy="348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直線矢印コネクタ 115"/>
          <p:cNvCxnSpPr>
            <a:stCxn id="110" idx="5"/>
            <a:endCxn id="111" idx="1"/>
          </p:cNvCxnSpPr>
          <p:nvPr/>
        </p:nvCxnSpPr>
        <p:spPr bwMode="auto">
          <a:xfrm>
            <a:off x="6705695" y="2751170"/>
            <a:ext cx="456934" cy="55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正方形/長方形 117"/>
          <p:cNvSpPr/>
          <p:nvPr/>
        </p:nvSpPr>
        <p:spPr bwMode="auto">
          <a:xfrm>
            <a:off x="4744720" y="3741055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6307911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0" name="正方形/長方形 119"/>
          <p:cNvSpPr/>
          <p:nvPr/>
        </p:nvSpPr>
        <p:spPr bwMode="auto">
          <a:xfrm>
            <a:off x="6703917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1" name="正方形/長方形 120"/>
          <p:cNvSpPr/>
          <p:nvPr/>
        </p:nvSpPr>
        <p:spPr bwMode="auto">
          <a:xfrm>
            <a:off x="7731728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22" name="直線矢印コネクタ 121"/>
          <p:cNvCxnSpPr>
            <a:stCxn id="111" idx="3"/>
          </p:cNvCxnSpPr>
          <p:nvPr/>
        </p:nvCxnSpPr>
        <p:spPr bwMode="auto">
          <a:xfrm flipH="1">
            <a:off x="6703917" y="3571717"/>
            <a:ext cx="458712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直線矢印コネクタ 123"/>
          <p:cNvCxnSpPr>
            <a:stCxn id="111" idx="5"/>
          </p:cNvCxnSpPr>
          <p:nvPr/>
        </p:nvCxnSpPr>
        <p:spPr bwMode="auto">
          <a:xfrm>
            <a:off x="7432993" y="3571717"/>
            <a:ext cx="496738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正方形/長方形 124"/>
          <p:cNvSpPr/>
          <p:nvPr/>
        </p:nvSpPr>
        <p:spPr>
          <a:xfrm>
            <a:off x="6690786" y="3429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7" name="正方形/長方形 126"/>
          <p:cNvSpPr/>
          <p:nvPr/>
        </p:nvSpPr>
        <p:spPr>
          <a:xfrm>
            <a:off x="5837364" y="25203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8" name="正方形/長方形 127"/>
          <p:cNvSpPr/>
          <p:nvPr/>
        </p:nvSpPr>
        <p:spPr>
          <a:xfrm>
            <a:off x="5048554" y="299696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6879606" y="2576327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7625955" y="347883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2" name="円/楕円 131"/>
          <p:cNvSpPr/>
          <p:nvPr/>
        </p:nvSpPr>
        <p:spPr bwMode="auto">
          <a:xfrm>
            <a:off x="5548891" y="3043557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33" name="直線矢印コネクタ 132"/>
          <p:cNvCxnSpPr>
            <a:stCxn id="132" idx="3"/>
            <a:endCxn id="118" idx="0"/>
          </p:cNvCxnSpPr>
          <p:nvPr/>
        </p:nvCxnSpPr>
        <p:spPr bwMode="auto">
          <a:xfrm flipH="1">
            <a:off x="4942723" y="3369894"/>
            <a:ext cx="662162" cy="371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線矢印コネクタ 133"/>
          <p:cNvCxnSpPr>
            <a:stCxn id="132" idx="4"/>
          </p:cNvCxnSpPr>
          <p:nvPr/>
        </p:nvCxnSpPr>
        <p:spPr bwMode="auto">
          <a:xfrm flipH="1">
            <a:off x="5249228" y="3425884"/>
            <a:ext cx="490839" cy="2249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正方形/長方形 134"/>
          <p:cNvSpPr/>
          <p:nvPr/>
        </p:nvSpPr>
        <p:spPr>
          <a:xfrm>
            <a:off x="5657871" y="32586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5630067" y="359147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5551927" y="397227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4090878" y="40839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39" name="直線矢印コネクタ 138"/>
          <p:cNvCxnSpPr>
            <a:endCxn id="140" idx="7"/>
          </p:cNvCxnSpPr>
          <p:nvPr/>
        </p:nvCxnSpPr>
        <p:spPr bwMode="auto">
          <a:xfrm flipH="1">
            <a:off x="3946323" y="4109728"/>
            <a:ext cx="798397" cy="924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円/楕円 139"/>
          <p:cNvSpPr/>
          <p:nvPr/>
        </p:nvSpPr>
        <p:spPr bwMode="auto">
          <a:xfrm>
            <a:off x="3619965" y="497837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4286481" y="384811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2" name="円/楕円 141"/>
          <p:cNvSpPr/>
          <p:nvPr/>
        </p:nvSpPr>
        <p:spPr bwMode="auto">
          <a:xfrm>
            <a:off x="5010241" y="5675258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3" name="直線矢印コネクタ 142"/>
          <p:cNvCxnSpPr/>
          <p:nvPr/>
        </p:nvCxnSpPr>
        <p:spPr bwMode="auto">
          <a:xfrm flipH="1">
            <a:off x="5976634" y="4581639"/>
            <a:ext cx="785055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円/楕円 143"/>
          <p:cNvSpPr/>
          <p:nvPr/>
        </p:nvSpPr>
        <p:spPr bwMode="auto">
          <a:xfrm>
            <a:off x="5785458" y="605758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6324010" y="442791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6217953" y="46521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47" name="直線矢印コネクタ 146"/>
          <p:cNvCxnSpPr>
            <a:stCxn id="121" idx="2"/>
            <a:endCxn id="148" idx="1"/>
          </p:cNvCxnSpPr>
          <p:nvPr/>
        </p:nvCxnSpPr>
        <p:spPr bwMode="auto">
          <a:xfrm>
            <a:off x="7929731" y="4581639"/>
            <a:ext cx="525797" cy="1531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円/楕円 147"/>
          <p:cNvSpPr/>
          <p:nvPr/>
        </p:nvSpPr>
        <p:spPr bwMode="auto">
          <a:xfrm>
            <a:off x="8399534" y="6057584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7988296" y="44551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0" name="正方形/長方形 149"/>
          <p:cNvSpPr/>
          <p:nvPr/>
        </p:nvSpPr>
        <p:spPr>
          <a:xfrm>
            <a:off x="8140696" y="49783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1" name="正方形/長方形 150"/>
          <p:cNvSpPr/>
          <p:nvPr/>
        </p:nvSpPr>
        <p:spPr>
          <a:xfrm>
            <a:off x="8065909" y="466600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52" name="曲線コネクタ 151"/>
          <p:cNvCxnSpPr>
            <a:stCxn id="142" idx="1"/>
          </p:cNvCxnSpPr>
          <p:nvPr/>
        </p:nvCxnSpPr>
        <p:spPr bwMode="auto">
          <a:xfrm rot="5400000" flipH="1" flipV="1">
            <a:off x="4353056" y="4454235"/>
            <a:ext cx="1990193" cy="563834"/>
          </a:xfrm>
          <a:prstGeom prst="curvedConnector3">
            <a:avLst>
              <a:gd name="adj1" fmla="val 102582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" name="曲線コネクタ 152"/>
          <p:cNvCxnSpPr>
            <a:stCxn id="144" idx="1"/>
            <a:endCxn id="119" idx="1"/>
          </p:cNvCxnSpPr>
          <p:nvPr/>
        </p:nvCxnSpPr>
        <p:spPr bwMode="auto">
          <a:xfrm rot="5400000" flipH="1" flipV="1">
            <a:off x="5216545" y="5022210"/>
            <a:ext cx="1716272" cy="466459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" name="曲線コネクタ 153"/>
          <p:cNvCxnSpPr>
            <a:stCxn id="148" idx="1"/>
            <a:endCxn id="121" idx="1"/>
          </p:cNvCxnSpPr>
          <p:nvPr/>
        </p:nvCxnSpPr>
        <p:spPr bwMode="auto">
          <a:xfrm rot="16200000" flipV="1">
            <a:off x="7235493" y="4893539"/>
            <a:ext cx="1716271" cy="723800"/>
          </a:xfrm>
          <a:prstGeom prst="curvedConnector4">
            <a:avLst>
              <a:gd name="adj1" fmla="val 3948"/>
              <a:gd name="adj2" fmla="val 131583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曲線コネクタ 154"/>
          <p:cNvCxnSpPr>
            <a:stCxn id="140" idx="1"/>
            <a:endCxn id="118" idx="1"/>
          </p:cNvCxnSpPr>
          <p:nvPr/>
        </p:nvCxnSpPr>
        <p:spPr bwMode="auto">
          <a:xfrm rot="5400000" flipH="1" flipV="1">
            <a:off x="3655853" y="3945499"/>
            <a:ext cx="1108973" cy="1068761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" name="直線矢印コネクタ 155"/>
          <p:cNvCxnSpPr>
            <a:endCxn id="157" idx="7"/>
          </p:cNvCxnSpPr>
          <p:nvPr/>
        </p:nvCxnSpPr>
        <p:spPr bwMode="auto">
          <a:xfrm flipH="1">
            <a:off x="4345521" y="4142786"/>
            <a:ext cx="399199" cy="1506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円/楕円 156"/>
          <p:cNvSpPr/>
          <p:nvPr/>
        </p:nvSpPr>
        <p:spPr bwMode="auto">
          <a:xfrm>
            <a:off x="4019163" y="559309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4660834" y="40744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9" name="正方形/長方形 158"/>
          <p:cNvSpPr/>
          <p:nvPr/>
        </p:nvSpPr>
        <p:spPr>
          <a:xfrm>
            <a:off x="4597896" y="434354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60" name="直線矢印コネクタ 159"/>
          <p:cNvCxnSpPr/>
          <p:nvPr/>
        </p:nvCxnSpPr>
        <p:spPr bwMode="auto">
          <a:xfrm>
            <a:off x="6761689" y="4597674"/>
            <a:ext cx="100760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円/楕円 160"/>
          <p:cNvSpPr/>
          <p:nvPr/>
        </p:nvSpPr>
        <p:spPr bwMode="auto">
          <a:xfrm>
            <a:off x="6671272" y="607362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6730273" y="4471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6759795" y="4745344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6784839" y="5031799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 rot="1045752">
            <a:off x="4428258" y="47844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6" name="テキスト ボックス 165"/>
          <p:cNvSpPr txBox="1"/>
          <p:nvPr/>
        </p:nvSpPr>
        <p:spPr>
          <a:xfrm rot="1045752">
            <a:off x="5345687" y="44427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7" name="テキスト ボックス 166"/>
          <p:cNvSpPr txBox="1"/>
          <p:nvPr/>
        </p:nvSpPr>
        <p:spPr>
          <a:xfrm rot="1452095">
            <a:off x="5900806" y="5242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6727353" y="54004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9" name="テキスト ボックス 168"/>
          <p:cNvSpPr txBox="1"/>
          <p:nvPr/>
        </p:nvSpPr>
        <p:spPr>
          <a:xfrm rot="20703508">
            <a:off x="8209307" y="5348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cxnSp>
        <p:nvCxnSpPr>
          <p:cNvPr id="170" name="曲線コネクタ 169"/>
          <p:cNvCxnSpPr>
            <a:endCxn id="118" idx="2"/>
          </p:cNvCxnSpPr>
          <p:nvPr/>
        </p:nvCxnSpPr>
        <p:spPr bwMode="auto">
          <a:xfrm rot="5400000" flipH="1" flipV="1">
            <a:off x="3914889" y="4565261"/>
            <a:ext cx="1483367" cy="572302"/>
          </a:xfrm>
          <a:prstGeom prst="curvedConnector3">
            <a:avLst>
              <a:gd name="adj1" fmla="val 4025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71" name="正方形/長方形 170"/>
          <p:cNvSpPr/>
          <p:nvPr/>
        </p:nvSpPr>
        <p:spPr>
          <a:xfrm>
            <a:off x="3563158" y="49231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13</a:t>
            </a:r>
            <a:endParaRPr lang="ja-JP" altLang="en-US" dirty="0"/>
          </a:p>
        </p:txBody>
      </p:sp>
      <p:sp>
        <p:nvSpPr>
          <p:cNvPr id="172" name="正方形/長方形 171"/>
          <p:cNvSpPr/>
          <p:nvPr/>
        </p:nvSpPr>
        <p:spPr>
          <a:xfrm>
            <a:off x="8442119" y="59820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173" name="正方形/長方形 172"/>
          <p:cNvSpPr/>
          <p:nvPr/>
        </p:nvSpPr>
        <p:spPr>
          <a:xfrm>
            <a:off x="6119635" y="486099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74" name="正方形/長方形 173"/>
          <p:cNvSpPr/>
          <p:nvPr/>
        </p:nvSpPr>
        <p:spPr>
          <a:xfrm>
            <a:off x="5804829" y="59942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175" name="正方形/長方形 174"/>
          <p:cNvSpPr/>
          <p:nvPr/>
        </p:nvSpPr>
        <p:spPr>
          <a:xfrm>
            <a:off x="4041347" y="55343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  <p:sp>
        <p:nvSpPr>
          <p:cNvPr id="176" name="正方形/長方形 175"/>
          <p:cNvSpPr/>
          <p:nvPr/>
        </p:nvSpPr>
        <p:spPr>
          <a:xfrm>
            <a:off x="6693172" y="59959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6</a:t>
            </a:r>
            <a:endParaRPr lang="ja-JP" altLang="en-US" dirty="0"/>
          </a:p>
        </p:txBody>
      </p:sp>
      <p:sp>
        <p:nvSpPr>
          <p:cNvPr id="177" name="正方形/長方形 176"/>
          <p:cNvSpPr/>
          <p:nvPr/>
        </p:nvSpPr>
        <p:spPr>
          <a:xfrm>
            <a:off x="5025036" y="56312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7</a:t>
            </a:r>
            <a:endParaRPr lang="ja-JP" altLang="en-US" dirty="0"/>
          </a:p>
        </p:txBody>
      </p:sp>
      <p:cxnSp>
        <p:nvCxnSpPr>
          <p:cNvPr id="178" name="曲線コネクタ 177"/>
          <p:cNvCxnSpPr>
            <a:stCxn id="161" idx="6"/>
            <a:endCxn id="120" idx="3"/>
          </p:cNvCxnSpPr>
          <p:nvPr/>
        </p:nvCxnSpPr>
        <p:spPr bwMode="auto">
          <a:xfrm flipV="1">
            <a:off x="7053624" y="4397303"/>
            <a:ext cx="46299" cy="1867481"/>
          </a:xfrm>
          <a:prstGeom prst="curvedConnector3">
            <a:avLst>
              <a:gd name="adj1" fmla="val 593747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正方形/長方形 24"/>
          <p:cNvSpPr/>
          <p:nvPr/>
        </p:nvSpPr>
        <p:spPr bwMode="auto">
          <a:xfrm>
            <a:off x="1127893" y="5803933"/>
            <a:ext cx="388603" cy="384069"/>
          </a:xfrm>
          <a:prstGeom prst="rect">
            <a:avLst/>
          </a:prstGeom>
          <a:noFill/>
          <a:ln w="19050" cmpd="sng">
            <a:solidFill>
              <a:srgbClr val="004D99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1120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0107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+mj-lt"/>
              </a:rPr>
              <a:t>We check each factor of  T’ of length </a:t>
            </a:r>
            <a:r>
              <a:rPr kumimoji="1" lang="en-US" altLang="ja-JP" sz="2800" i="1" dirty="0" smtClean="0">
                <a:latin typeface="+mj-lt"/>
              </a:rPr>
              <a:t>m </a:t>
            </a:r>
            <a:r>
              <a:rPr kumimoji="1" lang="en-US" altLang="ja-JP" sz="2800" dirty="0" smtClean="0">
                <a:latin typeface="+mj-lt"/>
              </a:rPr>
              <a:t>fulfill all the buckets.</a:t>
            </a:r>
          </a:p>
          <a:p>
            <a:r>
              <a:rPr lang="en-US" altLang="ja-JP" sz="2800" dirty="0" smtClean="0">
                <a:latin typeface="+mj-lt"/>
              </a:rPr>
              <a:t>Keep track of a sliding window of length 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r>
              <a:rPr lang="en-US" altLang="ja-JP" sz="2400" dirty="0" smtClean="0">
                <a:latin typeface="+mj-lt"/>
              </a:rPr>
              <a:t>The positions in the buckets are removed</a:t>
            </a:r>
            <a:br>
              <a:rPr lang="en-US" altLang="ja-JP" sz="2400" dirty="0" smtClean="0">
                <a:latin typeface="+mj-lt"/>
              </a:rPr>
            </a:br>
            <a:r>
              <a:rPr lang="en-US" altLang="ja-JP" sz="2400" dirty="0" smtClean="0">
                <a:latin typeface="+mj-lt"/>
              </a:rPr>
              <a:t>as soon as they are out of the window.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If all the buckets are fulfilled,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we check if the prefixes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-1 are same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76385" y="52920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0" indent="-180000" fontAlgn="base" hangingPunct="0">
              <a:spcBef>
                <a:spcPts val="500"/>
              </a:spcBef>
              <a:spcAft>
                <a:spcPct val="0"/>
              </a:spcAft>
              <a:buClr>
                <a:srgbClr val="002B62"/>
              </a:buClr>
              <a:buFont typeface="Arial" panose="020B0604020202020204" pitchFamily="34" charset="0"/>
              <a:buChar char="▌"/>
            </a:pP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Example: (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k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2)</a:t>
            </a:r>
            <a:b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</a:br>
            <a:r>
              <a:rPr lang="en-US" altLang="ja-JP" sz="2800" i="1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w</a:t>
            </a:r>
            <a:r>
              <a:rPr lang="en-US" altLang="ja-JP" sz="2800" i="1" kern="0" baseline="-2500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</a:t>
            </a:r>
            <a:r>
              <a:rPr lang="en-US" altLang="ja-JP" sz="2800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bxaababxaa$abaab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</a:t>
            </a:r>
          </a:p>
        </p:txBody>
      </p:sp>
      <p:sp>
        <p:nvSpPr>
          <p:cNvPr id="99" name="四角形吹き出し 98"/>
          <p:cNvSpPr/>
          <p:nvPr/>
        </p:nvSpPr>
        <p:spPr bwMode="auto">
          <a:xfrm>
            <a:off x="7099923" y="1577682"/>
            <a:ext cx="1651205" cy="381037"/>
          </a:xfrm>
          <a:prstGeom prst="wedgeRectCallout">
            <a:avLst>
              <a:gd name="adj1" fmla="val -58452"/>
              <a:gd name="adj2" fmla="val 92640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O(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m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time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10" name="円/楕円 109"/>
          <p:cNvSpPr/>
          <p:nvPr/>
        </p:nvSpPr>
        <p:spPr bwMode="auto">
          <a:xfrm>
            <a:off x="6379337" y="242483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1" name="円/楕円 110"/>
          <p:cNvSpPr/>
          <p:nvPr/>
        </p:nvSpPr>
        <p:spPr bwMode="auto">
          <a:xfrm>
            <a:off x="7106635" y="324538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15" name="直線矢印コネクタ 114"/>
          <p:cNvCxnSpPr>
            <a:stCxn id="110" idx="3"/>
            <a:endCxn id="132" idx="7"/>
          </p:cNvCxnSpPr>
          <p:nvPr/>
        </p:nvCxnSpPr>
        <p:spPr bwMode="auto">
          <a:xfrm flipH="1">
            <a:off x="5875249" y="2751170"/>
            <a:ext cx="560082" cy="348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直線矢印コネクタ 115"/>
          <p:cNvCxnSpPr>
            <a:stCxn id="110" idx="5"/>
            <a:endCxn id="111" idx="1"/>
          </p:cNvCxnSpPr>
          <p:nvPr/>
        </p:nvCxnSpPr>
        <p:spPr bwMode="auto">
          <a:xfrm>
            <a:off x="6705695" y="2751170"/>
            <a:ext cx="456934" cy="55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正方形/長方形 117"/>
          <p:cNvSpPr/>
          <p:nvPr/>
        </p:nvSpPr>
        <p:spPr bwMode="auto">
          <a:xfrm>
            <a:off x="4744720" y="3741055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6307911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0" name="正方形/長方形 119"/>
          <p:cNvSpPr/>
          <p:nvPr/>
        </p:nvSpPr>
        <p:spPr bwMode="auto">
          <a:xfrm>
            <a:off x="6703917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1" name="正方形/長方形 120"/>
          <p:cNvSpPr/>
          <p:nvPr/>
        </p:nvSpPr>
        <p:spPr bwMode="auto">
          <a:xfrm>
            <a:off x="7731728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22" name="直線矢印コネクタ 121"/>
          <p:cNvCxnSpPr>
            <a:stCxn id="111" idx="3"/>
          </p:cNvCxnSpPr>
          <p:nvPr/>
        </p:nvCxnSpPr>
        <p:spPr bwMode="auto">
          <a:xfrm flipH="1">
            <a:off x="6703917" y="3571717"/>
            <a:ext cx="458712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直線矢印コネクタ 123"/>
          <p:cNvCxnSpPr>
            <a:stCxn id="111" idx="5"/>
          </p:cNvCxnSpPr>
          <p:nvPr/>
        </p:nvCxnSpPr>
        <p:spPr bwMode="auto">
          <a:xfrm>
            <a:off x="7432993" y="3571717"/>
            <a:ext cx="496738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正方形/長方形 124"/>
          <p:cNvSpPr/>
          <p:nvPr/>
        </p:nvSpPr>
        <p:spPr>
          <a:xfrm>
            <a:off x="6690786" y="3429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7" name="正方形/長方形 126"/>
          <p:cNvSpPr/>
          <p:nvPr/>
        </p:nvSpPr>
        <p:spPr>
          <a:xfrm>
            <a:off x="5837364" y="25203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8" name="正方形/長方形 127"/>
          <p:cNvSpPr/>
          <p:nvPr/>
        </p:nvSpPr>
        <p:spPr>
          <a:xfrm>
            <a:off x="5048554" y="299696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6879606" y="2576327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7625955" y="347883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2" name="円/楕円 131"/>
          <p:cNvSpPr/>
          <p:nvPr/>
        </p:nvSpPr>
        <p:spPr bwMode="auto">
          <a:xfrm>
            <a:off x="5548891" y="3043557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33" name="直線矢印コネクタ 132"/>
          <p:cNvCxnSpPr>
            <a:stCxn id="132" idx="3"/>
            <a:endCxn id="118" idx="0"/>
          </p:cNvCxnSpPr>
          <p:nvPr/>
        </p:nvCxnSpPr>
        <p:spPr bwMode="auto">
          <a:xfrm flipH="1">
            <a:off x="4942723" y="3369894"/>
            <a:ext cx="662162" cy="371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線矢印コネクタ 133"/>
          <p:cNvCxnSpPr>
            <a:stCxn id="132" idx="4"/>
          </p:cNvCxnSpPr>
          <p:nvPr/>
        </p:nvCxnSpPr>
        <p:spPr bwMode="auto">
          <a:xfrm flipH="1">
            <a:off x="5249228" y="3425884"/>
            <a:ext cx="490839" cy="2249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正方形/長方形 134"/>
          <p:cNvSpPr/>
          <p:nvPr/>
        </p:nvSpPr>
        <p:spPr>
          <a:xfrm>
            <a:off x="5657871" y="32586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5630067" y="359147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5551927" y="397227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4090878" y="40839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39" name="直線矢印コネクタ 138"/>
          <p:cNvCxnSpPr>
            <a:endCxn id="140" idx="7"/>
          </p:cNvCxnSpPr>
          <p:nvPr/>
        </p:nvCxnSpPr>
        <p:spPr bwMode="auto">
          <a:xfrm flipH="1">
            <a:off x="3946323" y="4109728"/>
            <a:ext cx="798397" cy="924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円/楕円 139"/>
          <p:cNvSpPr/>
          <p:nvPr/>
        </p:nvSpPr>
        <p:spPr bwMode="auto">
          <a:xfrm>
            <a:off x="3619965" y="497837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4286481" y="384811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2" name="円/楕円 141"/>
          <p:cNvSpPr/>
          <p:nvPr/>
        </p:nvSpPr>
        <p:spPr bwMode="auto">
          <a:xfrm>
            <a:off x="5010241" y="5675258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3" name="直線矢印コネクタ 142"/>
          <p:cNvCxnSpPr/>
          <p:nvPr/>
        </p:nvCxnSpPr>
        <p:spPr bwMode="auto">
          <a:xfrm flipH="1">
            <a:off x="5976634" y="4581639"/>
            <a:ext cx="785055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円/楕円 143"/>
          <p:cNvSpPr/>
          <p:nvPr/>
        </p:nvSpPr>
        <p:spPr bwMode="auto">
          <a:xfrm>
            <a:off x="5785458" y="605758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6324010" y="442791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6217953" y="46521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47" name="直線矢印コネクタ 146"/>
          <p:cNvCxnSpPr>
            <a:stCxn id="121" idx="2"/>
            <a:endCxn id="148" idx="1"/>
          </p:cNvCxnSpPr>
          <p:nvPr/>
        </p:nvCxnSpPr>
        <p:spPr bwMode="auto">
          <a:xfrm>
            <a:off x="7929731" y="4581639"/>
            <a:ext cx="525797" cy="1531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円/楕円 147"/>
          <p:cNvSpPr/>
          <p:nvPr/>
        </p:nvSpPr>
        <p:spPr bwMode="auto">
          <a:xfrm>
            <a:off x="8399534" y="6057584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7988296" y="44551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0" name="正方形/長方形 149"/>
          <p:cNvSpPr/>
          <p:nvPr/>
        </p:nvSpPr>
        <p:spPr>
          <a:xfrm>
            <a:off x="8140696" y="49783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1" name="正方形/長方形 150"/>
          <p:cNvSpPr/>
          <p:nvPr/>
        </p:nvSpPr>
        <p:spPr>
          <a:xfrm>
            <a:off x="8065909" y="466600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52" name="曲線コネクタ 151"/>
          <p:cNvCxnSpPr>
            <a:stCxn id="142" idx="1"/>
          </p:cNvCxnSpPr>
          <p:nvPr/>
        </p:nvCxnSpPr>
        <p:spPr bwMode="auto">
          <a:xfrm rot="5400000" flipH="1" flipV="1">
            <a:off x="4353056" y="4454235"/>
            <a:ext cx="1990193" cy="563834"/>
          </a:xfrm>
          <a:prstGeom prst="curvedConnector3">
            <a:avLst>
              <a:gd name="adj1" fmla="val 102582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" name="曲線コネクタ 152"/>
          <p:cNvCxnSpPr>
            <a:stCxn id="144" idx="1"/>
            <a:endCxn id="119" idx="1"/>
          </p:cNvCxnSpPr>
          <p:nvPr/>
        </p:nvCxnSpPr>
        <p:spPr bwMode="auto">
          <a:xfrm rot="5400000" flipH="1" flipV="1">
            <a:off x="5216545" y="5022210"/>
            <a:ext cx="1716272" cy="466459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" name="曲線コネクタ 153"/>
          <p:cNvCxnSpPr>
            <a:stCxn id="148" idx="1"/>
            <a:endCxn id="121" idx="1"/>
          </p:cNvCxnSpPr>
          <p:nvPr/>
        </p:nvCxnSpPr>
        <p:spPr bwMode="auto">
          <a:xfrm rot="16200000" flipV="1">
            <a:off x="7235493" y="4893539"/>
            <a:ext cx="1716271" cy="723800"/>
          </a:xfrm>
          <a:prstGeom prst="curvedConnector4">
            <a:avLst>
              <a:gd name="adj1" fmla="val 3948"/>
              <a:gd name="adj2" fmla="val 131583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曲線コネクタ 154"/>
          <p:cNvCxnSpPr>
            <a:stCxn id="140" idx="1"/>
            <a:endCxn id="118" idx="1"/>
          </p:cNvCxnSpPr>
          <p:nvPr/>
        </p:nvCxnSpPr>
        <p:spPr bwMode="auto">
          <a:xfrm rot="5400000" flipH="1" flipV="1">
            <a:off x="3655853" y="3945499"/>
            <a:ext cx="1108973" cy="1068761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" name="直線矢印コネクタ 155"/>
          <p:cNvCxnSpPr>
            <a:endCxn id="157" idx="7"/>
          </p:cNvCxnSpPr>
          <p:nvPr/>
        </p:nvCxnSpPr>
        <p:spPr bwMode="auto">
          <a:xfrm flipH="1">
            <a:off x="4345521" y="4142786"/>
            <a:ext cx="399199" cy="1506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円/楕円 156"/>
          <p:cNvSpPr/>
          <p:nvPr/>
        </p:nvSpPr>
        <p:spPr bwMode="auto">
          <a:xfrm>
            <a:off x="4019163" y="559309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4660834" y="40744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9" name="正方形/長方形 158"/>
          <p:cNvSpPr/>
          <p:nvPr/>
        </p:nvSpPr>
        <p:spPr>
          <a:xfrm>
            <a:off x="4597896" y="434354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60" name="直線矢印コネクタ 159"/>
          <p:cNvCxnSpPr/>
          <p:nvPr/>
        </p:nvCxnSpPr>
        <p:spPr bwMode="auto">
          <a:xfrm>
            <a:off x="6761689" y="4597674"/>
            <a:ext cx="100760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円/楕円 160"/>
          <p:cNvSpPr/>
          <p:nvPr/>
        </p:nvSpPr>
        <p:spPr bwMode="auto">
          <a:xfrm>
            <a:off x="6671272" y="607362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6730273" y="4471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6759795" y="4745344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6784839" y="5031799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 rot="1045752">
            <a:off x="4428258" y="47844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6" name="テキスト ボックス 165"/>
          <p:cNvSpPr txBox="1"/>
          <p:nvPr/>
        </p:nvSpPr>
        <p:spPr>
          <a:xfrm rot="1045752">
            <a:off x="5345687" y="44427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7" name="テキスト ボックス 166"/>
          <p:cNvSpPr txBox="1"/>
          <p:nvPr/>
        </p:nvSpPr>
        <p:spPr>
          <a:xfrm rot="1452095">
            <a:off x="5900806" y="5242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6727353" y="54004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9" name="テキスト ボックス 168"/>
          <p:cNvSpPr txBox="1"/>
          <p:nvPr/>
        </p:nvSpPr>
        <p:spPr>
          <a:xfrm rot="20703508">
            <a:off x="8209307" y="5348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cxnSp>
        <p:nvCxnSpPr>
          <p:cNvPr id="170" name="曲線コネクタ 169"/>
          <p:cNvCxnSpPr>
            <a:endCxn id="118" idx="2"/>
          </p:cNvCxnSpPr>
          <p:nvPr/>
        </p:nvCxnSpPr>
        <p:spPr bwMode="auto">
          <a:xfrm rot="5400000" flipH="1" flipV="1">
            <a:off x="3914889" y="4565261"/>
            <a:ext cx="1483367" cy="572302"/>
          </a:xfrm>
          <a:prstGeom prst="curvedConnector3">
            <a:avLst>
              <a:gd name="adj1" fmla="val 4025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71" name="正方形/長方形 170"/>
          <p:cNvSpPr/>
          <p:nvPr/>
        </p:nvSpPr>
        <p:spPr>
          <a:xfrm>
            <a:off x="3563158" y="49231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13</a:t>
            </a:r>
            <a:endParaRPr lang="ja-JP" altLang="en-US" dirty="0"/>
          </a:p>
        </p:txBody>
      </p:sp>
      <p:sp>
        <p:nvSpPr>
          <p:cNvPr id="172" name="正方形/長方形 171"/>
          <p:cNvSpPr/>
          <p:nvPr/>
        </p:nvSpPr>
        <p:spPr>
          <a:xfrm>
            <a:off x="8442119" y="59820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173" name="正方形/長方形 172"/>
          <p:cNvSpPr/>
          <p:nvPr/>
        </p:nvSpPr>
        <p:spPr>
          <a:xfrm>
            <a:off x="6119635" y="486099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74" name="正方形/長方形 173"/>
          <p:cNvSpPr/>
          <p:nvPr/>
        </p:nvSpPr>
        <p:spPr>
          <a:xfrm>
            <a:off x="5804829" y="59942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175" name="正方形/長方形 174"/>
          <p:cNvSpPr/>
          <p:nvPr/>
        </p:nvSpPr>
        <p:spPr>
          <a:xfrm>
            <a:off x="4041347" y="55343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  <p:sp>
        <p:nvSpPr>
          <p:cNvPr id="176" name="正方形/長方形 175"/>
          <p:cNvSpPr/>
          <p:nvPr/>
        </p:nvSpPr>
        <p:spPr>
          <a:xfrm>
            <a:off x="6693172" y="59959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6</a:t>
            </a:r>
            <a:endParaRPr lang="ja-JP" altLang="en-US" dirty="0"/>
          </a:p>
        </p:txBody>
      </p:sp>
      <p:sp>
        <p:nvSpPr>
          <p:cNvPr id="177" name="正方形/長方形 176"/>
          <p:cNvSpPr/>
          <p:nvPr/>
        </p:nvSpPr>
        <p:spPr>
          <a:xfrm>
            <a:off x="5025036" y="56312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7</a:t>
            </a:r>
            <a:endParaRPr lang="ja-JP" altLang="en-US" dirty="0"/>
          </a:p>
        </p:txBody>
      </p:sp>
      <p:cxnSp>
        <p:nvCxnSpPr>
          <p:cNvPr id="178" name="曲線コネクタ 177"/>
          <p:cNvCxnSpPr>
            <a:stCxn id="161" idx="6"/>
            <a:endCxn id="120" idx="3"/>
          </p:cNvCxnSpPr>
          <p:nvPr/>
        </p:nvCxnSpPr>
        <p:spPr bwMode="auto">
          <a:xfrm flipV="1">
            <a:off x="7053624" y="4397303"/>
            <a:ext cx="46299" cy="1867481"/>
          </a:xfrm>
          <a:prstGeom prst="curvedConnector3">
            <a:avLst>
              <a:gd name="adj1" fmla="val 593747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正方形/長方形 24"/>
          <p:cNvSpPr/>
          <p:nvPr/>
        </p:nvSpPr>
        <p:spPr bwMode="auto">
          <a:xfrm>
            <a:off x="1127893" y="5803933"/>
            <a:ext cx="549731" cy="384069"/>
          </a:xfrm>
          <a:prstGeom prst="rect">
            <a:avLst/>
          </a:prstGeom>
          <a:noFill/>
          <a:ln w="19050" cmpd="sng">
            <a:solidFill>
              <a:srgbClr val="004D99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5375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0107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+mj-lt"/>
              </a:rPr>
              <a:t>We check each factor of  T’ of length </a:t>
            </a:r>
            <a:r>
              <a:rPr kumimoji="1" lang="en-US" altLang="ja-JP" sz="2800" i="1" dirty="0" smtClean="0">
                <a:latin typeface="+mj-lt"/>
              </a:rPr>
              <a:t>m </a:t>
            </a:r>
            <a:r>
              <a:rPr kumimoji="1" lang="en-US" altLang="ja-JP" sz="2800" dirty="0" smtClean="0">
                <a:latin typeface="+mj-lt"/>
              </a:rPr>
              <a:t>fulfill all the buckets.</a:t>
            </a:r>
          </a:p>
          <a:p>
            <a:r>
              <a:rPr lang="en-US" altLang="ja-JP" sz="2800" dirty="0" smtClean="0">
                <a:latin typeface="+mj-lt"/>
              </a:rPr>
              <a:t>Keep track of a sliding window of length 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r>
              <a:rPr lang="en-US" altLang="ja-JP" sz="2400" dirty="0" smtClean="0">
                <a:latin typeface="+mj-lt"/>
              </a:rPr>
              <a:t>The positions in the buckets are removed</a:t>
            </a:r>
            <a:br>
              <a:rPr lang="en-US" altLang="ja-JP" sz="2400" dirty="0" smtClean="0">
                <a:latin typeface="+mj-lt"/>
              </a:rPr>
            </a:br>
            <a:r>
              <a:rPr lang="en-US" altLang="ja-JP" sz="2400" dirty="0" smtClean="0">
                <a:latin typeface="+mj-lt"/>
              </a:rPr>
              <a:t>as soon as they are out of the window.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If all the buckets are fulfilled,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we check if the prefixes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-1 are same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76385" y="52920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0" indent="-180000" fontAlgn="base" hangingPunct="0">
              <a:spcBef>
                <a:spcPts val="500"/>
              </a:spcBef>
              <a:spcAft>
                <a:spcPct val="0"/>
              </a:spcAft>
              <a:buClr>
                <a:srgbClr val="002B62"/>
              </a:buClr>
              <a:buFont typeface="Arial" panose="020B0604020202020204" pitchFamily="34" charset="0"/>
              <a:buChar char="▌"/>
            </a:pP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Example: (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k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2)</a:t>
            </a:r>
            <a:b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</a:br>
            <a:r>
              <a:rPr lang="en-US" altLang="ja-JP" sz="2800" i="1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w</a:t>
            </a:r>
            <a:r>
              <a:rPr lang="en-US" altLang="ja-JP" sz="2800" i="1" kern="0" baseline="-2500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</a:t>
            </a:r>
            <a:r>
              <a:rPr lang="en-US" altLang="ja-JP" sz="2800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bxaababxaa$abaab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</a:t>
            </a:r>
          </a:p>
        </p:txBody>
      </p:sp>
      <p:sp>
        <p:nvSpPr>
          <p:cNvPr id="99" name="四角形吹き出し 98"/>
          <p:cNvSpPr/>
          <p:nvPr/>
        </p:nvSpPr>
        <p:spPr bwMode="auto">
          <a:xfrm>
            <a:off x="7099923" y="1577682"/>
            <a:ext cx="1651205" cy="381037"/>
          </a:xfrm>
          <a:prstGeom prst="wedgeRectCallout">
            <a:avLst>
              <a:gd name="adj1" fmla="val -58452"/>
              <a:gd name="adj2" fmla="val 92640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O(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m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time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10" name="円/楕円 109"/>
          <p:cNvSpPr/>
          <p:nvPr/>
        </p:nvSpPr>
        <p:spPr bwMode="auto">
          <a:xfrm>
            <a:off x="6379337" y="242483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1" name="円/楕円 110"/>
          <p:cNvSpPr/>
          <p:nvPr/>
        </p:nvSpPr>
        <p:spPr bwMode="auto">
          <a:xfrm>
            <a:off x="7106635" y="324538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15" name="直線矢印コネクタ 114"/>
          <p:cNvCxnSpPr>
            <a:stCxn id="110" idx="3"/>
            <a:endCxn id="132" idx="7"/>
          </p:cNvCxnSpPr>
          <p:nvPr/>
        </p:nvCxnSpPr>
        <p:spPr bwMode="auto">
          <a:xfrm flipH="1">
            <a:off x="5875249" y="2751170"/>
            <a:ext cx="560082" cy="348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直線矢印コネクタ 115"/>
          <p:cNvCxnSpPr>
            <a:stCxn id="110" idx="5"/>
            <a:endCxn id="111" idx="1"/>
          </p:cNvCxnSpPr>
          <p:nvPr/>
        </p:nvCxnSpPr>
        <p:spPr bwMode="auto">
          <a:xfrm>
            <a:off x="6705695" y="2751170"/>
            <a:ext cx="456934" cy="55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正方形/長方形 117"/>
          <p:cNvSpPr/>
          <p:nvPr/>
        </p:nvSpPr>
        <p:spPr bwMode="auto">
          <a:xfrm>
            <a:off x="4744720" y="3741055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6307911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0" name="正方形/長方形 119"/>
          <p:cNvSpPr/>
          <p:nvPr/>
        </p:nvSpPr>
        <p:spPr bwMode="auto">
          <a:xfrm>
            <a:off x="6703917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1" name="正方形/長方形 120"/>
          <p:cNvSpPr/>
          <p:nvPr/>
        </p:nvSpPr>
        <p:spPr bwMode="auto">
          <a:xfrm>
            <a:off x="7731728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22" name="直線矢印コネクタ 121"/>
          <p:cNvCxnSpPr>
            <a:stCxn id="111" idx="3"/>
          </p:cNvCxnSpPr>
          <p:nvPr/>
        </p:nvCxnSpPr>
        <p:spPr bwMode="auto">
          <a:xfrm flipH="1">
            <a:off x="6703917" y="3571717"/>
            <a:ext cx="458712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直線矢印コネクタ 123"/>
          <p:cNvCxnSpPr>
            <a:stCxn id="111" idx="5"/>
          </p:cNvCxnSpPr>
          <p:nvPr/>
        </p:nvCxnSpPr>
        <p:spPr bwMode="auto">
          <a:xfrm>
            <a:off x="7432993" y="3571717"/>
            <a:ext cx="496738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正方形/長方形 124"/>
          <p:cNvSpPr/>
          <p:nvPr/>
        </p:nvSpPr>
        <p:spPr>
          <a:xfrm>
            <a:off x="6690786" y="3429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7" name="正方形/長方形 126"/>
          <p:cNvSpPr/>
          <p:nvPr/>
        </p:nvSpPr>
        <p:spPr>
          <a:xfrm>
            <a:off x="5837364" y="25203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8" name="正方形/長方形 127"/>
          <p:cNvSpPr/>
          <p:nvPr/>
        </p:nvSpPr>
        <p:spPr>
          <a:xfrm>
            <a:off x="5048554" y="299696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6879606" y="2576327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7625955" y="347883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2" name="円/楕円 131"/>
          <p:cNvSpPr/>
          <p:nvPr/>
        </p:nvSpPr>
        <p:spPr bwMode="auto">
          <a:xfrm>
            <a:off x="5548891" y="3043557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33" name="直線矢印コネクタ 132"/>
          <p:cNvCxnSpPr>
            <a:stCxn id="132" idx="3"/>
            <a:endCxn id="118" idx="0"/>
          </p:cNvCxnSpPr>
          <p:nvPr/>
        </p:nvCxnSpPr>
        <p:spPr bwMode="auto">
          <a:xfrm flipH="1">
            <a:off x="4942723" y="3369894"/>
            <a:ext cx="662162" cy="371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線矢印コネクタ 133"/>
          <p:cNvCxnSpPr>
            <a:stCxn id="132" idx="4"/>
          </p:cNvCxnSpPr>
          <p:nvPr/>
        </p:nvCxnSpPr>
        <p:spPr bwMode="auto">
          <a:xfrm flipH="1">
            <a:off x="5249228" y="3425884"/>
            <a:ext cx="490839" cy="2249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正方形/長方形 134"/>
          <p:cNvSpPr/>
          <p:nvPr/>
        </p:nvSpPr>
        <p:spPr>
          <a:xfrm>
            <a:off x="5657871" y="32586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5630067" y="359147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5551927" y="397227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4090878" y="40839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39" name="直線矢印コネクタ 138"/>
          <p:cNvCxnSpPr>
            <a:endCxn id="140" idx="7"/>
          </p:cNvCxnSpPr>
          <p:nvPr/>
        </p:nvCxnSpPr>
        <p:spPr bwMode="auto">
          <a:xfrm flipH="1">
            <a:off x="3946323" y="4109728"/>
            <a:ext cx="798397" cy="924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円/楕円 139"/>
          <p:cNvSpPr/>
          <p:nvPr/>
        </p:nvSpPr>
        <p:spPr bwMode="auto">
          <a:xfrm>
            <a:off x="3619965" y="497837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4286481" y="384811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2" name="円/楕円 141"/>
          <p:cNvSpPr/>
          <p:nvPr/>
        </p:nvSpPr>
        <p:spPr bwMode="auto">
          <a:xfrm>
            <a:off x="5010241" y="5675258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3" name="直線矢印コネクタ 142"/>
          <p:cNvCxnSpPr/>
          <p:nvPr/>
        </p:nvCxnSpPr>
        <p:spPr bwMode="auto">
          <a:xfrm flipH="1">
            <a:off x="5976634" y="4581639"/>
            <a:ext cx="785055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円/楕円 143"/>
          <p:cNvSpPr/>
          <p:nvPr/>
        </p:nvSpPr>
        <p:spPr bwMode="auto">
          <a:xfrm>
            <a:off x="5785458" y="605758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6324010" y="442791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6217953" y="46521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47" name="直線矢印コネクタ 146"/>
          <p:cNvCxnSpPr>
            <a:stCxn id="121" idx="2"/>
            <a:endCxn id="148" idx="1"/>
          </p:cNvCxnSpPr>
          <p:nvPr/>
        </p:nvCxnSpPr>
        <p:spPr bwMode="auto">
          <a:xfrm>
            <a:off x="7929731" y="4581639"/>
            <a:ext cx="525797" cy="1531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円/楕円 147"/>
          <p:cNvSpPr/>
          <p:nvPr/>
        </p:nvSpPr>
        <p:spPr bwMode="auto">
          <a:xfrm>
            <a:off x="8399534" y="6057584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7988296" y="44551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0" name="正方形/長方形 149"/>
          <p:cNvSpPr/>
          <p:nvPr/>
        </p:nvSpPr>
        <p:spPr>
          <a:xfrm>
            <a:off x="8140696" y="49783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1" name="正方形/長方形 150"/>
          <p:cNvSpPr/>
          <p:nvPr/>
        </p:nvSpPr>
        <p:spPr>
          <a:xfrm>
            <a:off x="8065909" y="466600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52" name="曲線コネクタ 151"/>
          <p:cNvCxnSpPr>
            <a:stCxn id="142" idx="1"/>
          </p:cNvCxnSpPr>
          <p:nvPr/>
        </p:nvCxnSpPr>
        <p:spPr bwMode="auto">
          <a:xfrm rot="5400000" flipH="1" flipV="1">
            <a:off x="4353056" y="4454235"/>
            <a:ext cx="1990193" cy="563834"/>
          </a:xfrm>
          <a:prstGeom prst="curvedConnector3">
            <a:avLst>
              <a:gd name="adj1" fmla="val 102582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" name="曲線コネクタ 152"/>
          <p:cNvCxnSpPr>
            <a:stCxn id="144" idx="1"/>
            <a:endCxn id="119" idx="1"/>
          </p:cNvCxnSpPr>
          <p:nvPr/>
        </p:nvCxnSpPr>
        <p:spPr bwMode="auto">
          <a:xfrm rot="5400000" flipH="1" flipV="1">
            <a:off x="5216545" y="5022210"/>
            <a:ext cx="1716272" cy="466459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" name="曲線コネクタ 153"/>
          <p:cNvCxnSpPr>
            <a:stCxn id="148" idx="1"/>
            <a:endCxn id="121" idx="1"/>
          </p:cNvCxnSpPr>
          <p:nvPr/>
        </p:nvCxnSpPr>
        <p:spPr bwMode="auto">
          <a:xfrm rot="16200000" flipV="1">
            <a:off x="7235493" y="4893539"/>
            <a:ext cx="1716271" cy="723800"/>
          </a:xfrm>
          <a:prstGeom prst="curvedConnector4">
            <a:avLst>
              <a:gd name="adj1" fmla="val 3948"/>
              <a:gd name="adj2" fmla="val 131583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曲線コネクタ 154"/>
          <p:cNvCxnSpPr>
            <a:stCxn id="140" idx="1"/>
            <a:endCxn id="118" idx="1"/>
          </p:cNvCxnSpPr>
          <p:nvPr/>
        </p:nvCxnSpPr>
        <p:spPr bwMode="auto">
          <a:xfrm rot="5400000" flipH="1" flipV="1">
            <a:off x="3655853" y="3945499"/>
            <a:ext cx="1108973" cy="1068761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" name="直線矢印コネクタ 155"/>
          <p:cNvCxnSpPr>
            <a:endCxn id="157" idx="7"/>
          </p:cNvCxnSpPr>
          <p:nvPr/>
        </p:nvCxnSpPr>
        <p:spPr bwMode="auto">
          <a:xfrm flipH="1">
            <a:off x="4345521" y="4142786"/>
            <a:ext cx="399199" cy="1506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円/楕円 156"/>
          <p:cNvSpPr/>
          <p:nvPr/>
        </p:nvSpPr>
        <p:spPr bwMode="auto">
          <a:xfrm>
            <a:off x="4019163" y="559309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4660834" y="40744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9" name="正方形/長方形 158"/>
          <p:cNvSpPr/>
          <p:nvPr/>
        </p:nvSpPr>
        <p:spPr>
          <a:xfrm>
            <a:off x="4597896" y="434354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60" name="直線矢印コネクタ 159"/>
          <p:cNvCxnSpPr/>
          <p:nvPr/>
        </p:nvCxnSpPr>
        <p:spPr bwMode="auto">
          <a:xfrm>
            <a:off x="6761689" y="4597674"/>
            <a:ext cx="100760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円/楕円 160"/>
          <p:cNvSpPr/>
          <p:nvPr/>
        </p:nvSpPr>
        <p:spPr bwMode="auto">
          <a:xfrm>
            <a:off x="6671272" y="607362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6730273" y="4471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6759795" y="4745344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6784839" y="5031799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 rot="1045752">
            <a:off x="4428258" y="47844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6" name="テキスト ボックス 165"/>
          <p:cNvSpPr txBox="1"/>
          <p:nvPr/>
        </p:nvSpPr>
        <p:spPr>
          <a:xfrm rot="1045752">
            <a:off x="5345687" y="44427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7" name="テキスト ボックス 166"/>
          <p:cNvSpPr txBox="1"/>
          <p:nvPr/>
        </p:nvSpPr>
        <p:spPr>
          <a:xfrm rot="1452095">
            <a:off x="5900806" y="5242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6727353" y="54004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9" name="テキスト ボックス 168"/>
          <p:cNvSpPr txBox="1"/>
          <p:nvPr/>
        </p:nvSpPr>
        <p:spPr>
          <a:xfrm rot="20703508">
            <a:off x="8209307" y="5348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cxnSp>
        <p:nvCxnSpPr>
          <p:cNvPr id="170" name="曲線コネクタ 169"/>
          <p:cNvCxnSpPr>
            <a:endCxn id="118" idx="2"/>
          </p:cNvCxnSpPr>
          <p:nvPr/>
        </p:nvCxnSpPr>
        <p:spPr bwMode="auto">
          <a:xfrm rot="5400000" flipH="1" flipV="1">
            <a:off x="3914889" y="4565261"/>
            <a:ext cx="1483367" cy="572302"/>
          </a:xfrm>
          <a:prstGeom prst="curvedConnector3">
            <a:avLst>
              <a:gd name="adj1" fmla="val 4025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71" name="正方形/長方形 170"/>
          <p:cNvSpPr/>
          <p:nvPr/>
        </p:nvSpPr>
        <p:spPr>
          <a:xfrm>
            <a:off x="3563158" y="49231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13</a:t>
            </a:r>
            <a:endParaRPr lang="ja-JP" altLang="en-US" dirty="0"/>
          </a:p>
        </p:txBody>
      </p:sp>
      <p:sp>
        <p:nvSpPr>
          <p:cNvPr id="172" name="正方形/長方形 171"/>
          <p:cNvSpPr/>
          <p:nvPr/>
        </p:nvSpPr>
        <p:spPr>
          <a:xfrm>
            <a:off x="8442119" y="59820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173" name="正方形/長方形 172"/>
          <p:cNvSpPr/>
          <p:nvPr/>
        </p:nvSpPr>
        <p:spPr>
          <a:xfrm>
            <a:off x="6119635" y="486099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74" name="正方形/長方形 173"/>
          <p:cNvSpPr/>
          <p:nvPr/>
        </p:nvSpPr>
        <p:spPr>
          <a:xfrm>
            <a:off x="5804829" y="59942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175" name="正方形/長方形 174"/>
          <p:cNvSpPr/>
          <p:nvPr/>
        </p:nvSpPr>
        <p:spPr>
          <a:xfrm>
            <a:off x="4041347" y="55343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  <p:sp>
        <p:nvSpPr>
          <p:cNvPr id="176" name="正方形/長方形 175"/>
          <p:cNvSpPr/>
          <p:nvPr/>
        </p:nvSpPr>
        <p:spPr>
          <a:xfrm>
            <a:off x="6693172" y="59959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6</a:t>
            </a:r>
            <a:endParaRPr lang="ja-JP" altLang="en-US" dirty="0"/>
          </a:p>
        </p:txBody>
      </p:sp>
      <p:sp>
        <p:nvSpPr>
          <p:cNvPr id="177" name="正方形/長方形 176"/>
          <p:cNvSpPr/>
          <p:nvPr/>
        </p:nvSpPr>
        <p:spPr>
          <a:xfrm>
            <a:off x="5025036" y="56312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7</a:t>
            </a:r>
            <a:endParaRPr lang="ja-JP" altLang="en-US" dirty="0"/>
          </a:p>
        </p:txBody>
      </p:sp>
      <p:cxnSp>
        <p:nvCxnSpPr>
          <p:cNvPr id="178" name="曲線コネクタ 177"/>
          <p:cNvCxnSpPr>
            <a:stCxn id="161" idx="6"/>
            <a:endCxn id="120" idx="3"/>
          </p:cNvCxnSpPr>
          <p:nvPr/>
        </p:nvCxnSpPr>
        <p:spPr bwMode="auto">
          <a:xfrm flipV="1">
            <a:off x="7053624" y="4397303"/>
            <a:ext cx="46299" cy="1867481"/>
          </a:xfrm>
          <a:prstGeom prst="curvedConnector3">
            <a:avLst>
              <a:gd name="adj1" fmla="val 593747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正方形/長方形 24"/>
          <p:cNvSpPr/>
          <p:nvPr/>
        </p:nvSpPr>
        <p:spPr bwMode="auto">
          <a:xfrm>
            <a:off x="1127893" y="5803933"/>
            <a:ext cx="701381" cy="384069"/>
          </a:xfrm>
          <a:prstGeom prst="rect">
            <a:avLst/>
          </a:prstGeom>
          <a:noFill/>
          <a:ln w="19050" cmpd="sng">
            <a:solidFill>
              <a:srgbClr val="004D99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60544" y="415429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208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0107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+mj-lt"/>
              </a:rPr>
              <a:t>We check each factor of  T’ of length </a:t>
            </a:r>
            <a:r>
              <a:rPr kumimoji="1" lang="en-US" altLang="ja-JP" sz="2800" i="1" dirty="0" smtClean="0">
                <a:latin typeface="+mj-lt"/>
              </a:rPr>
              <a:t>m </a:t>
            </a:r>
            <a:r>
              <a:rPr kumimoji="1" lang="en-US" altLang="ja-JP" sz="2800" dirty="0" smtClean="0">
                <a:latin typeface="+mj-lt"/>
              </a:rPr>
              <a:t>fulfill all the buckets.</a:t>
            </a:r>
          </a:p>
          <a:p>
            <a:r>
              <a:rPr lang="en-US" altLang="ja-JP" sz="2800" dirty="0" smtClean="0">
                <a:latin typeface="+mj-lt"/>
              </a:rPr>
              <a:t>Keep track of a sliding window of length 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r>
              <a:rPr lang="en-US" altLang="ja-JP" sz="2400" dirty="0" smtClean="0">
                <a:latin typeface="+mj-lt"/>
              </a:rPr>
              <a:t>The positions in the buckets are removed</a:t>
            </a:r>
            <a:br>
              <a:rPr lang="en-US" altLang="ja-JP" sz="2400" dirty="0" smtClean="0">
                <a:latin typeface="+mj-lt"/>
              </a:rPr>
            </a:br>
            <a:r>
              <a:rPr lang="en-US" altLang="ja-JP" sz="2400" dirty="0" smtClean="0">
                <a:latin typeface="+mj-lt"/>
              </a:rPr>
              <a:t>as soon as they are out of the window.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If all the buckets are fulfilled,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we check if the prefixes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-1 are same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76385" y="52920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0" indent="-180000" fontAlgn="base" hangingPunct="0">
              <a:spcBef>
                <a:spcPts val="500"/>
              </a:spcBef>
              <a:spcAft>
                <a:spcPct val="0"/>
              </a:spcAft>
              <a:buClr>
                <a:srgbClr val="002B62"/>
              </a:buClr>
              <a:buFont typeface="Arial" panose="020B0604020202020204" pitchFamily="34" charset="0"/>
              <a:buChar char="▌"/>
            </a:pP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Example: (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k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2)</a:t>
            </a:r>
            <a:b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</a:br>
            <a:r>
              <a:rPr lang="en-US" altLang="ja-JP" sz="2800" i="1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w</a:t>
            </a:r>
            <a:r>
              <a:rPr lang="en-US" altLang="ja-JP" sz="2800" i="1" kern="0" baseline="-2500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</a:t>
            </a:r>
            <a:r>
              <a:rPr lang="en-US" altLang="ja-JP" sz="2800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bxaababxaa$abaab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</a:t>
            </a:r>
          </a:p>
        </p:txBody>
      </p:sp>
      <p:sp>
        <p:nvSpPr>
          <p:cNvPr id="99" name="四角形吹き出し 98"/>
          <p:cNvSpPr/>
          <p:nvPr/>
        </p:nvSpPr>
        <p:spPr bwMode="auto">
          <a:xfrm>
            <a:off x="7099923" y="1577682"/>
            <a:ext cx="1651205" cy="381037"/>
          </a:xfrm>
          <a:prstGeom prst="wedgeRectCallout">
            <a:avLst>
              <a:gd name="adj1" fmla="val -58452"/>
              <a:gd name="adj2" fmla="val 92640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O(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m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time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10" name="円/楕円 109"/>
          <p:cNvSpPr/>
          <p:nvPr/>
        </p:nvSpPr>
        <p:spPr bwMode="auto">
          <a:xfrm>
            <a:off x="6379337" y="242483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1" name="円/楕円 110"/>
          <p:cNvSpPr/>
          <p:nvPr/>
        </p:nvSpPr>
        <p:spPr bwMode="auto">
          <a:xfrm>
            <a:off x="7106635" y="324538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15" name="直線矢印コネクタ 114"/>
          <p:cNvCxnSpPr>
            <a:stCxn id="110" idx="3"/>
            <a:endCxn id="132" idx="7"/>
          </p:cNvCxnSpPr>
          <p:nvPr/>
        </p:nvCxnSpPr>
        <p:spPr bwMode="auto">
          <a:xfrm flipH="1">
            <a:off x="5875249" y="2751170"/>
            <a:ext cx="560082" cy="348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直線矢印コネクタ 115"/>
          <p:cNvCxnSpPr>
            <a:stCxn id="110" idx="5"/>
            <a:endCxn id="111" idx="1"/>
          </p:cNvCxnSpPr>
          <p:nvPr/>
        </p:nvCxnSpPr>
        <p:spPr bwMode="auto">
          <a:xfrm>
            <a:off x="6705695" y="2751170"/>
            <a:ext cx="456934" cy="55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正方形/長方形 117"/>
          <p:cNvSpPr/>
          <p:nvPr/>
        </p:nvSpPr>
        <p:spPr bwMode="auto">
          <a:xfrm>
            <a:off x="4744720" y="3741055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6307911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0" name="正方形/長方形 119"/>
          <p:cNvSpPr/>
          <p:nvPr/>
        </p:nvSpPr>
        <p:spPr bwMode="auto">
          <a:xfrm>
            <a:off x="6703917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1" name="正方形/長方形 120"/>
          <p:cNvSpPr/>
          <p:nvPr/>
        </p:nvSpPr>
        <p:spPr bwMode="auto">
          <a:xfrm>
            <a:off x="7731728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22" name="直線矢印コネクタ 121"/>
          <p:cNvCxnSpPr>
            <a:stCxn id="111" idx="3"/>
          </p:cNvCxnSpPr>
          <p:nvPr/>
        </p:nvCxnSpPr>
        <p:spPr bwMode="auto">
          <a:xfrm flipH="1">
            <a:off x="6703917" y="3571717"/>
            <a:ext cx="458712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直線矢印コネクタ 123"/>
          <p:cNvCxnSpPr>
            <a:stCxn id="111" idx="5"/>
          </p:cNvCxnSpPr>
          <p:nvPr/>
        </p:nvCxnSpPr>
        <p:spPr bwMode="auto">
          <a:xfrm>
            <a:off x="7432993" y="3571717"/>
            <a:ext cx="496738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正方形/長方形 124"/>
          <p:cNvSpPr/>
          <p:nvPr/>
        </p:nvSpPr>
        <p:spPr>
          <a:xfrm>
            <a:off x="6690786" y="3429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7" name="正方形/長方形 126"/>
          <p:cNvSpPr/>
          <p:nvPr/>
        </p:nvSpPr>
        <p:spPr>
          <a:xfrm>
            <a:off x="5837364" y="25203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8" name="正方形/長方形 127"/>
          <p:cNvSpPr/>
          <p:nvPr/>
        </p:nvSpPr>
        <p:spPr>
          <a:xfrm>
            <a:off x="5048554" y="299696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6879606" y="2576327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7625955" y="347883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2" name="円/楕円 131"/>
          <p:cNvSpPr/>
          <p:nvPr/>
        </p:nvSpPr>
        <p:spPr bwMode="auto">
          <a:xfrm>
            <a:off x="5548891" y="3043557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33" name="直線矢印コネクタ 132"/>
          <p:cNvCxnSpPr>
            <a:stCxn id="132" idx="3"/>
            <a:endCxn id="118" idx="0"/>
          </p:cNvCxnSpPr>
          <p:nvPr/>
        </p:nvCxnSpPr>
        <p:spPr bwMode="auto">
          <a:xfrm flipH="1">
            <a:off x="4942723" y="3369894"/>
            <a:ext cx="662162" cy="371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線矢印コネクタ 133"/>
          <p:cNvCxnSpPr>
            <a:stCxn id="132" idx="4"/>
          </p:cNvCxnSpPr>
          <p:nvPr/>
        </p:nvCxnSpPr>
        <p:spPr bwMode="auto">
          <a:xfrm flipH="1">
            <a:off x="5249228" y="3425884"/>
            <a:ext cx="490839" cy="2249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正方形/長方形 134"/>
          <p:cNvSpPr/>
          <p:nvPr/>
        </p:nvSpPr>
        <p:spPr>
          <a:xfrm>
            <a:off x="5657871" y="32586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5630067" y="359147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5551927" y="397227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4090878" y="40839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39" name="直線矢印コネクタ 138"/>
          <p:cNvCxnSpPr>
            <a:endCxn id="140" idx="7"/>
          </p:cNvCxnSpPr>
          <p:nvPr/>
        </p:nvCxnSpPr>
        <p:spPr bwMode="auto">
          <a:xfrm flipH="1">
            <a:off x="3946323" y="4109728"/>
            <a:ext cx="798397" cy="924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円/楕円 139"/>
          <p:cNvSpPr/>
          <p:nvPr/>
        </p:nvSpPr>
        <p:spPr bwMode="auto">
          <a:xfrm>
            <a:off x="3619965" y="497837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4286481" y="384811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2" name="円/楕円 141"/>
          <p:cNvSpPr/>
          <p:nvPr/>
        </p:nvSpPr>
        <p:spPr bwMode="auto">
          <a:xfrm>
            <a:off x="5010241" y="5675258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3" name="直線矢印コネクタ 142"/>
          <p:cNvCxnSpPr/>
          <p:nvPr/>
        </p:nvCxnSpPr>
        <p:spPr bwMode="auto">
          <a:xfrm flipH="1">
            <a:off x="5976634" y="4581639"/>
            <a:ext cx="785055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円/楕円 143"/>
          <p:cNvSpPr/>
          <p:nvPr/>
        </p:nvSpPr>
        <p:spPr bwMode="auto">
          <a:xfrm>
            <a:off x="5785458" y="605758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6324010" y="442791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6217953" y="46521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47" name="直線矢印コネクタ 146"/>
          <p:cNvCxnSpPr>
            <a:stCxn id="121" idx="2"/>
            <a:endCxn id="148" idx="1"/>
          </p:cNvCxnSpPr>
          <p:nvPr/>
        </p:nvCxnSpPr>
        <p:spPr bwMode="auto">
          <a:xfrm>
            <a:off x="7929731" y="4581639"/>
            <a:ext cx="525797" cy="1531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円/楕円 147"/>
          <p:cNvSpPr/>
          <p:nvPr/>
        </p:nvSpPr>
        <p:spPr bwMode="auto">
          <a:xfrm>
            <a:off x="8399534" y="6057584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7988296" y="44551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0" name="正方形/長方形 149"/>
          <p:cNvSpPr/>
          <p:nvPr/>
        </p:nvSpPr>
        <p:spPr>
          <a:xfrm>
            <a:off x="8140696" y="49783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1" name="正方形/長方形 150"/>
          <p:cNvSpPr/>
          <p:nvPr/>
        </p:nvSpPr>
        <p:spPr>
          <a:xfrm>
            <a:off x="8065909" y="466600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52" name="曲線コネクタ 151"/>
          <p:cNvCxnSpPr>
            <a:stCxn id="142" idx="1"/>
          </p:cNvCxnSpPr>
          <p:nvPr/>
        </p:nvCxnSpPr>
        <p:spPr bwMode="auto">
          <a:xfrm rot="5400000" flipH="1" flipV="1">
            <a:off x="4353056" y="4454235"/>
            <a:ext cx="1990193" cy="563834"/>
          </a:xfrm>
          <a:prstGeom prst="curvedConnector3">
            <a:avLst>
              <a:gd name="adj1" fmla="val 102582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" name="曲線コネクタ 152"/>
          <p:cNvCxnSpPr>
            <a:stCxn id="144" idx="1"/>
            <a:endCxn id="119" idx="1"/>
          </p:cNvCxnSpPr>
          <p:nvPr/>
        </p:nvCxnSpPr>
        <p:spPr bwMode="auto">
          <a:xfrm rot="5400000" flipH="1" flipV="1">
            <a:off x="5216545" y="5022210"/>
            <a:ext cx="1716272" cy="466459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" name="曲線コネクタ 153"/>
          <p:cNvCxnSpPr>
            <a:stCxn id="148" idx="1"/>
            <a:endCxn id="121" idx="1"/>
          </p:cNvCxnSpPr>
          <p:nvPr/>
        </p:nvCxnSpPr>
        <p:spPr bwMode="auto">
          <a:xfrm rot="16200000" flipV="1">
            <a:off x="7235493" y="4893539"/>
            <a:ext cx="1716271" cy="723800"/>
          </a:xfrm>
          <a:prstGeom prst="curvedConnector4">
            <a:avLst>
              <a:gd name="adj1" fmla="val 3948"/>
              <a:gd name="adj2" fmla="val 131583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曲線コネクタ 154"/>
          <p:cNvCxnSpPr>
            <a:stCxn id="140" idx="1"/>
            <a:endCxn id="118" idx="1"/>
          </p:cNvCxnSpPr>
          <p:nvPr/>
        </p:nvCxnSpPr>
        <p:spPr bwMode="auto">
          <a:xfrm rot="5400000" flipH="1" flipV="1">
            <a:off x="3655853" y="3945499"/>
            <a:ext cx="1108973" cy="1068761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" name="直線矢印コネクタ 155"/>
          <p:cNvCxnSpPr>
            <a:endCxn id="157" idx="7"/>
          </p:cNvCxnSpPr>
          <p:nvPr/>
        </p:nvCxnSpPr>
        <p:spPr bwMode="auto">
          <a:xfrm flipH="1">
            <a:off x="4345521" y="4142786"/>
            <a:ext cx="399199" cy="1506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円/楕円 156"/>
          <p:cNvSpPr/>
          <p:nvPr/>
        </p:nvSpPr>
        <p:spPr bwMode="auto">
          <a:xfrm>
            <a:off x="4019163" y="559309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4660834" y="40744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9" name="正方形/長方形 158"/>
          <p:cNvSpPr/>
          <p:nvPr/>
        </p:nvSpPr>
        <p:spPr>
          <a:xfrm>
            <a:off x="4597896" y="434354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60" name="直線矢印コネクタ 159"/>
          <p:cNvCxnSpPr/>
          <p:nvPr/>
        </p:nvCxnSpPr>
        <p:spPr bwMode="auto">
          <a:xfrm>
            <a:off x="6761689" y="4597674"/>
            <a:ext cx="100760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円/楕円 160"/>
          <p:cNvSpPr/>
          <p:nvPr/>
        </p:nvSpPr>
        <p:spPr bwMode="auto">
          <a:xfrm>
            <a:off x="6671272" y="607362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6730273" y="4471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6759795" y="4745344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6784839" y="5031799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 rot="1045752">
            <a:off x="4428258" y="47844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6" name="テキスト ボックス 165"/>
          <p:cNvSpPr txBox="1"/>
          <p:nvPr/>
        </p:nvSpPr>
        <p:spPr>
          <a:xfrm rot="1045752">
            <a:off x="5345687" y="44427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7" name="テキスト ボックス 166"/>
          <p:cNvSpPr txBox="1"/>
          <p:nvPr/>
        </p:nvSpPr>
        <p:spPr>
          <a:xfrm rot="1452095">
            <a:off x="5900806" y="5242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6727353" y="54004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9" name="テキスト ボックス 168"/>
          <p:cNvSpPr txBox="1"/>
          <p:nvPr/>
        </p:nvSpPr>
        <p:spPr>
          <a:xfrm rot="20703508">
            <a:off x="8209307" y="5348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cxnSp>
        <p:nvCxnSpPr>
          <p:cNvPr id="170" name="曲線コネクタ 169"/>
          <p:cNvCxnSpPr>
            <a:endCxn id="118" idx="2"/>
          </p:cNvCxnSpPr>
          <p:nvPr/>
        </p:nvCxnSpPr>
        <p:spPr bwMode="auto">
          <a:xfrm rot="5400000" flipH="1" flipV="1">
            <a:off x="3914889" y="4565261"/>
            <a:ext cx="1483367" cy="572302"/>
          </a:xfrm>
          <a:prstGeom prst="curvedConnector3">
            <a:avLst>
              <a:gd name="adj1" fmla="val 4025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71" name="正方形/長方形 170"/>
          <p:cNvSpPr/>
          <p:nvPr/>
        </p:nvSpPr>
        <p:spPr>
          <a:xfrm>
            <a:off x="3563158" y="49231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13</a:t>
            </a:r>
            <a:endParaRPr lang="ja-JP" altLang="en-US" dirty="0"/>
          </a:p>
        </p:txBody>
      </p:sp>
      <p:sp>
        <p:nvSpPr>
          <p:cNvPr id="172" name="正方形/長方形 171"/>
          <p:cNvSpPr/>
          <p:nvPr/>
        </p:nvSpPr>
        <p:spPr>
          <a:xfrm>
            <a:off x="8442119" y="59820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173" name="正方形/長方形 172"/>
          <p:cNvSpPr/>
          <p:nvPr/>
        </p:nvSpPr>
        <p:spPr>
          <a:xfrm>
            <a:off x="6119635" y="486099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74" name="正方形/長方形 173"/>
          <p:cNvSpPr/>
          <p:nvPr/>
        </p:nvSpPr>
        <p:spPr>
          <a:xfrm>
            <a:off x="5804829" y="59942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175" name="正方形/長方形 174"/>
          <p:cNvSpPr/>
          <p:nvPr/>
        </p:nvSpPr>
        <p:spPr>
          <a:xfrm>
            <a:off x="4041347" y="55343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  <p:sp>
        <p:nvSpPr>
          <p:cNvPr id="176" name="正方形/長方形 175"/>
          <p:cNvSpPr/>
          <p:nvPr/>
        </p:nvSpPr>
        <p:spPr>
          <a:xfrm>
            <a:off x="6693172" y="59959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6</a:t>
            </a:r>
            <a:endParaRPr lang="ja-JP" altLang="en-US" dirty="0"/>
          </a:p>
        </p:txBody>
      </p:sp>
      <p:sp>
        <p:nvSpPr>
          <p:cNvPr id="177" name="正方形/長方形 176"/>
          <p:cNvSpPr/>
          <p:nvPr/>
        </p:nvSpPr>
        <p:spPr>
          <a:xfrm>
            <a:off x="5025036" y="56312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7</a:t>
            </a:r>
            <a:endParaRPr lang="ja-JP" altLang="en-US" dirty="0"/>
          </a:p>
        </p:txBody>
      </p:sp>
      <p:cxnSp>
        <p:nvCxnSpPr>
          <p:cNvPr id="178" name="曲線コネクタ 177"/>
          <p:cNvCxnSpPr>
            <a:stCxn id="161" idx="6"/>
            <a:endCxn id="120" idx="3"/>
          </p:cNvCxnSpPr>
          <p:nvPr/>
        </p:nvCxnSpPr>
        <p:spPr bwMode="auto">
          <a:xfrm flipV="1">
            <a:off x="7053624" y="4397303"/>
            <a:ext cx="46299" cy="1867481"/>
          </a:xfrm>
          <a:prstGeom prst="curvedConnector3">
            <a:avLst>
              <a:gd name="adj1" fmla="val 593747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正方形/長方形 24"/>
          <p:cNvSpPr/>
          <p:nvPr/>
        </p:nvSpPr>
        <p:spPr bwMode="auto">
          <a:xfrm>
            <a:off x="1127893" y="5803933"/>
            <a:ext cx="881465" cy="384069"/>
          </a:xfrm>
          <a:prstGeom prst="rect">
            <a:avLst/>
          </a:prstGeom>
          <a:noFill/>
          <a:ln w="19050" cmpd="sng">
            <a:solidFill>
              <a:srgbClr val="004D99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60544" y="415429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6345083" y="41576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192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0107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+mj-lt"/>
              </a:rPr>
              <a:t>We check each factor of  T’ of length </a:t>
            </a:r>
            <a:r>
              <a:rPr kumimoji="1" lang="en-US" altLang="ja-JP" sz="2800" i="1" dirty="0" smtClean="0">
                <a:latin typeface="+mj-lt"/>
              </a:rPr>
              <a:t>m </a:t>
            </a:r>
            <a:r>
              <a:rPr kumimoji="1" lang="en-US" altLang="ja-JP" sz="2800" dirty="0" smtClean="0">
                <a:latin typeface="+mj-lt"/>
              </a:rPr>
              <a:t>fulfill all the buckets.</a:t>
            </a:r>
          </a:p>
          <a:p>
            <a:r>
              <a:rPr lang="en-US" altLang="ja-JP" sz="2800" dirty="0" smtClean="0">
                <a:latin typeface="+mj-lt"/>
              </a:rPr>
              <a:t>Keep track of a sliding window of length 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r>
              <a:rPr lang="en-US" altLang="ja-JP" sz="2400" dirty="0" smtClean="0">
                <a:latin typeface="+mj-lt"/>
              </a:rPr>
              <a:t>The positions in the buckets are removed</a:t>
            </a:r>
            <a:br>
              <a:rPr lang="en-US" altLang="ja-JP" sz="2400" dirty="0" smtClean="0">
                <a:latin typeface="+mj-lt"/>
              </a:rPr>
            </a:br>
            <a:r>
              <a:rPr lang="en-US" altLang="ja-JP" sz="2400" dirty="0" smtClean="0">
                <a:latin typeface="+mj-lt"/>
              </a:rPr>
              <a:t>as soon as they are out of the window.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If all the buckets are fulfilled,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we check if the prefixes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-1 are same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76385" y="52920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0" indent="-180000" fontAlgn="base" hangingPunct="0">
              <a:spcBef>
                <a:spcPts val="500"/>
              </a:spcBef>
              <a:spcAft>
                <a:spcPct val="0"/>
              </a:spcAft>
              <a:buClr>
                <a:srgbClr val="002B62"/>
              </a:buClr>
              <a:buFont typeface="Arial" panose="020B0604020202020204" pitchFamily="34" charset="0"/>
              <a:buChar char="▌"/>
            </a:pP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Example: (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k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2)</a:t>
            </a:r>
            <a:b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</a:br>
            <a:r>
              <a:rPr lang="en-US" altLang="ja-JP" sz="2800" i="1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w</a:t>
            </a:r>
            <a:r>
              <a:rPr lang="en-US" altLang="ja-JP" sz="2800" i="1" kern="0" baseline="-2500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</a:t>
            </a:r>
            <a:r>
              <a:rPr lang="en-US" altLang="ja-JP" sz="2800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bxaababxaa$abaab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</a:t>
            </a:r>
          </a:p>
        </p:txBody>
      </p:sp>
      <p:sp>
        <p:nvSpPr>
          <p:cNvPr id="99" name="四角形吹き出し 98"/>
          <p:cNvSpPr/>
          <p:nvPr/>
        </p:nvSpPr>
        <p:spPr bwMode="auto">
          <a:xfrm>
            <a:off x="7099923" y="1577682"/>
            <a:ext cx="1651205" cy="381037"/>
          </a:xfrm>
          <a:prstGeom prst="wedgeRectCallout">
            <a:avLst>
              <a:gd name="adj1" fmla="val -58452"/>
              <a:gd name="adj2" fmla="val 92640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O(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m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time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10" name="円/楕円 109"/>
          <p:cNvSpPr/>
          <p:nvPr/>
        </p:nvSpPr>
        <p:spPr bwMode="auto">
          <a:xfrm>
            <a:off x="6379337" y="242483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1" name="円/楕円 110"/>
          <p:cNvSpPr/>
          <p:nvPr/>
        </p:nvSpPr>
        <p:spPr bwMode="auto">
          <a:xfrm>
            <a:off x="7106635" y="324538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15" name="直線矢印コネクタ 114"/>
          <p:cNvCxnSpPr>
            <a:stCxn id="110" idx="3"/>
            <a:endCxn id="132" idx="7"/>
          </p:cNvCxnSpPr>
          <p:nvPr/>
        </p:nvCxnSpPr>
        <p:spPr bwMode="auto">
          <a:xfrm flipH="1">
            <a:off x="5875249" y="2751170"/>
            <a:ext cx="560082" cy="348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直線矢印コネクタ 115"/>
          <p:cNvCxnSpPr>
            <a:stCxn id="110" idx="5"/>
            <a:endCxn id="111" idx="1"/>
          </p:cNvCxnSpPr>
          <p:nvPr/>
        </p:nvCxnSpPr>
        <p:spPr bwMode="auto">
          <a:xfrm>
            <a:off x="6705695" y="2751170"/>
            <a:ext cx="456934" cy="55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正方形/長方形 117"/>
          <p:cNvSpPr/>
          <p:nvPr/>
        </p:nvSpPr>
        <p:spPr bwMode="auto">
          <a:xfrm>
            <a:off x="4744720" y="3741055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6307911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0" name="正方形/長方形 119"/>
          <p:cNvSpPr/>
          <p:nvPr/>
        </p:nvSpPr>
        <p:spPr bwMode="auto">
          <a:xfrm>
            <a:off x="6703917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1" name="正方形/長方形 120"/>
          <p:cNvSpPr/>
          <p:nvPr/>
        </p:nvSpPr>
        <p:spPr bwMode="auto">
          <a:xfrm>
            <a:off x="7731728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22" name="直線矢印コネクタ 121"/>
          <p:cNvCxnSpPr>
            <a:stCxn id="111" idx="3"/>
          </p:cNvCxnSpPr>
          <p:nvPr/>
        </p:nvCxnSpPr>
        <p:spPr bwMode="auto">
          <a:xfrm flipH="1">
            <a:off x="6703917" y="3571717"/>
            <a:ext cx="458712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直線矢印コネクタ 123"/>
          <p:cNvCxnSpPr>
            <a:stCxn id="111" idx="5"/>
          </p:cNvCxnSpPr>
          <p:nvPr/>
        </p:nvCxnSpPr>
        <p:spPr bwMode="auto">
          <a:xfrm>
            <a:off x="7432993" y="3571717"/>
            <a:ext cx="496738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正方形/長方形 124"/>
          <p:cNvSpPr/>
          <p:nvPr/>
        </p:nvSpPr>
        <p:spPr>
          <a:xfrm>
            <a:off x="6690786" y="3429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7" name="正方形/長方形 126"/>
          <p:cNvSpPr/>
          <p:nvPr/>
        </p:nvSpPr>
        <p:spPr>
          <a:xfrm>
            <a:off x="5837364" y="25203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8" name="正方形/長方形 127"/>
          <p:cNvSpPr/>
          <p:nvPr/>
        </p:nvSpPr>
        <p:spPr>
          <a:xfrm>
            <a:off x="5048554" y="299696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6879606" y="2576327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7625955" y="347883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2" name="円/楕円 131"/>
          <p:cNvSpPr/>
          <p:nvPr/>
        </p:nvSpPr>
        <p:spPr bwMode="auto">
          <a:xfrm>
            <a:off x="5548891" y="3043557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33" name="直線矢印コネクタ 132"/>
          <p:cNvCxnSpPr>
            <a:stCxn id="132" idx="3"/>
            <a:endCxn id="118" idx="0"/>
          </p:cNvCxnSpPr>
          <p:nvPr/>
        </p:nvCxnSpPr>
        <p:spPr bwMode="auto">
          <a:xfrm flipH="1">
            <a:off x="4942723" y="3369894"/>
            <a:ext cx="662162" cy="371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線矢印コネクタ 133"/>
          <p:cNvCxnSpPr>
            <a:stCxn id="132" idx="4"/>
          </p:cNvCxnSpPr>
          <p:nvPr/>
        </p:nvCxnSpPr>
        <p:spPr bwMode="auto">
          <a:xfrm flipH="1">
            <a:off x="5249228" y="3425884"/>
            <a:ext cx="490839" cy="2249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正方形/長方形 134"/>
          <p:cNvSpPr/>
          <p:nvPr/>
        </p:nvSpPr>
        <p:spPr>
          <a:xfrm>
            <a:off x="5657871" y="32586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5630067" y="359147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5551927" y="397227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4090878" y="40839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39" name="直線矢印コネクタ 138"/>
          <p:cNvCxnSpPr>
            <a:endCxn id="140" idx="7"/>
          </p:cNvCxnSpPr>
          <p:nvPr/>
        </p:nvCxnSpPr>
        <p:spPr bwMode="auto">
          <a:xfrm flipH="1">
            <a:off x="3946323" y="4109728"/>
            <a:ext cx="798397" cy="924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円/楕円 139"/>
          <p:cNvSpPr/>
          <p:nvPr/>
        </p:nvSpPr>
        <p:spPr bwMode="auto">
          <a:xfrm>
            <a:off x="3619965" y="497837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4286481" y="384811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2" name="円/楕円 141"/>
          <p:cNvSpPr/>
          <p:nvPr/>
        </p:nvSpPr>
        <p:spPr bwMode="auto">
          <a:xfrm>
            <a:off x="5010241" y="5675258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3" name="直線矢印コネクタ 142"/>
          <p:cNvCxnSpPr/>
          <p:nvPr/>
        </p:nvCxnSpPr>
        <p:spPr bwMode="auto">
          <a:xfrm flipH="1">
            <a:off x="5976634" y="4581639"/>
            <a:ext cx="785055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円/楕円 143"/>
          <p:cNvSpPr/>
          <p:nvPr/>
        </p:nvSpPr>
        <p:spPr bwMode="auto">
          <a:xfrm>
            <a:off x="5785458" y="605758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6324010" y="442791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6217953" y="46521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47" name="直線矢印コネクタ 146"/>
          <p:cNvCxnSpPr>
            <a:stCxn id="121" idx="2"/>
            <a:endCxn id="148" idx="1"/>
          </p:cNvCxnSpPr>
          <p:nvPr/>
        </p:nvCxnSpPr>
        <p:spPr bwMode="auto">
          <a:xfrm>
            <a:off x="7929731" y="4581639"/>
            <a:ext cx="525797" cy="1531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円/楕円 147"/>
          <p:cNvSpPr/>
          <p:nvPr/>
        </p:nvSpPr>
        <p:spPr bwMode="auto">
          <a:xfrm>
            <a:off x="8399534" y="6057584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7988296" y="44551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0" name="正方形/長方形 149"/>
          <p:cNvSpPr/>
          <p:nvPr/>
        </p:nvSpPr>
        <p:spPr>
          <a:xfrm>
            <a:off x="8140696" y="49783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1" name="正方形/長方形 150"/>
          <p:cNvSpPr/>
          <p:nvPr/>
        </p:nvSpPr>
        <p:spPr>
          <a:xfrm>
            <a:off x="8065909" y="466600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52" name="曲線コネクタ 151"/>
          <p:cNvCxnSpPr>
            <a:stCxn id="142" idx="1"/>
          </p:cNvCxnSpPr>
          <p:nvPr/>
        </p:nvCxnSpPr>
        <p:spPr bwMode="auto">
          <a:xfrm rot="5400000" flipH="1" flipV="1">
            <a:off x="4353056" y="4454235"/>
            <a:ext cx="1990193" cy="563834"/>
          </a:xfrm>
          <a:prstGeom prst="curvedConnector3">
            <a:avLst>
              <a:gd name="adj1" fmla="val 102582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" name="曲線コネクタ 152"/>
          <p:cNvCxnSpPr>
            <a:stCxn id="144" idx="1"/>
            <a:endCxn id="119" idx="1"/>
          </p:cNvCxnSpPr>
          <p:nvPr/>
        </p:nvCxnSpPr>
        <p:spPr bwMode="auto">
          <a:xfrm rot="5400000" flipH="1" flipV="1">
            <a:off x="5216545" y="5022210"/>
            <a:ext cx="1716272" cy="466459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" name="曲線コネクタ 153"/>
          <p:cNvCxnSpPr>
            <a:stCxn id="148" idx="1"/>
            <a:endCxn id="121" idx="1"/>
          </p:cNvCxnSpPr>
          <p:nvPr/>
        </p:nvCxnSpPr>
        <p:spPr bwMode="auto">
          <a:xfrm rot="16200000" flipV="1">
            <a:off x="7235493" y="4893539"/>
            <a:ext cx="1716271" cy="723800"/>
          </a:xfrm>
          <a:prstGeom prst="curvedConnector4">
            <a:avLst>
              <a:gd name="adj1" fmla="val 3948"/>
              <a:gd name="adj2" fmla="val 131583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曲線コネクタ 154"/>
          <p:cNvCxnSpPr>
            <a:stCxn id="140" idx="1"/>
            <a:endCxn id="118" idx="1"/>
          </p:cNvCxnSpPr>
          <p:nvPr/>
        </p:nvCxnSpPr>
        <p:spPr bwMode="auto">
          <a:xfrm rot="5400000" flipH="1" flipV="1">
            <a:off x="3655853" y="3945499"/>
            <a:ext cx="1108973" cy="1068761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" name="直線矢印コネクタ 155"/>
          <p:cNvCxnSpPr>
            <a:endCxn id="157" idx="7"/>
          </p:cNvCxnSpPr>
          <p:nvPr/>
        </p:nvCxnSpPr>
        <p:spPr bwMode="auto">
          <a:xfrm flipH="1">
            <a:off x="4345521" y="4142786"/>
            <a:ext cx="399199" cy="1506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円/楕円 156"/>
          <p:cNvSpPr/>
          <p:nvPr/>
        </p:nvSpPr>
        <p:spPr bwMode="auto">
          <a:xfrm>
            <a:off x="4019163" y="559309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4660834" y="40744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9" name="正方形/長方形 158"/>
          <p:cNvSpPr/>
          <p:nvPr/>
        </p:nvSpPr>
        <p:spPr>
          <a:xfrm>
            <a:off x="4597896" y="434354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60" name="直線矢印コネクタ 159"/>
          <p:cNvCxnSpPr/>
          <p:nvPr/>
        </p:nvCxnSpPr>
        <p:spPr bwMode="auto">
          <a:xfrm>
            <a:off x="6761689" y="4597674"/>
            <a:ext cx="100760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円/楕円 160"/>
          <p:cNvSpPr/>
          <p:nvPr/>
        </p:nvSpPr>
        <p:spPr bwMode="auto">
          <a:xfrm>
            <a:off x="6671272" y="607362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6730273" y="4471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6759795" y="4745344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6784839" y="5031799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 rot="1045752">
            <a:off x="4428258" y="47844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6" name="テキスト ボックス 165"/>
          <p:cNvSpPr txBox="1"/>
          <p:nvPr/>
        </p:nvSpPr>
        <p:spPr>
          <a:xfrm rot="1045752">
            <a:off x="5345687" y="44427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7" name="テキスト ボックス 166"/>
          <p:cNvSpPr txBox="1"/>
          <p:nvPr/>
        </p:nvSpPr>
        <p:spPr>
          <a:xfrm rot="1452095">
            <a:off x="5900806" y="5242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6727353" y="54004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9" name="テキスト ボックス 168"/>
          <p:cNvSpPr txBox="1"/>
          <p:nvPr/>
        </p:nvSpPr>
        <p:spPr>
          <a:xfrm rot="20703508">
            <a:off x="8209307" y="5348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cxnSp>
        <p:nvCxnSpPr>
          <p:cNvPr id="170" name="曲線コネクタ 169"/>
          <p:cNvCxnSpPr>
            <a:endCxn id="118" idx="2"/>
          </p:cNvCxnSpPr>
          <p:nvPr/>
        </p:nvCxnSpPr>
        <p:spPr bwMode="auto">
          <a:xfrm rot="5400000" flipH="1" flipV="1">
            <a:off x="3914889" y="4565261"/>
            <a:ext cx="1483367" cy="572302"/>
          </a:xfrm>
          <a:prstGeom prst="curvedConnector3">
            <a:avLst>
              <a:gd name="adj1" fmla="val 4025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71" name="正方形/長方形 170"/>
          <p:cNvSpPr/>
          <p:nvPr/>
        </p:nvSpPr>
        <p:spPr>
          <a:xfrm>
            <a:off x="3563158" y="49231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13</a:t>
            </a:r>
            <a:endParaRPr lang="ja-JP" altLang="en-US" dirty="0"/>
          </a:p>
        </p:txBody>
      </p:sp>
      <p:sp>
        <p:nvSpPr>
          <p:cNvPr id="172" name="正方形/長方形 171"/>
          <p:cNvSpPr/>
          <p:nvPr/>
        </p:nvSpPr>
        <p:spPr>
          <a:xfrm>
            <a:off x="8442119" y="59820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173" name="正方形/長方形 172"/>
          <p:cNvSpPr/>
          <p:nvPr/>
        </p:nvSpPr>
        <p:spPr>
          <a:xfrm>
            <a:off x="6119635" y="486099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74" name="正方形/長方形 173"/>
          <p:cNvSpPr/>
          <p:nvPr/>
        </p:nvSpPr>
        <p:spPr>
          <a:xfrm>
            <a:off x="5804829" y="59942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175" name="正方形/長方形 174"/>
          <p:cNvSpPr/>
          <p:nvPr/>
        </p:nvSpPr>
        <p:spPr>
          <a:xfrm>
            <a:off x="4041347" y="55343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  <p:sp>
        <p:nvSpPr>
          <p:cNvPr id="176" name="正方形/長方形 175"/>
          <p:cNvSpPr/>
          <p:nvPr/>
        </p:nvSpPr>
        <p:spPr>
          <a:xfrm>
            <a:off x="6693172" y="59959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6</a:t>
            </a:r>
            <a:endParaRPr lang="ja-JP" altLang="en-US" dirty="0"/>
          </a:p>
        </p:txBody>
      </p:sp>
      <p:sp>
        <p:nvSpPr>
          <p:cNvPr id="177" name="正方形/長方形 176"/>
          <p:cNvSpPr/>
          <p:nvPr/>
        </p:nvSpPr>
        <p:spPr>
          <a:xfrm>
            <a:off x="5025036" y="56312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7</a:t>
            </a:r>
            <a:endParaRPr lang="ja-JP" altLang="en-US" dirty="0"/>
          </a:p>
        </p:txBody>
      </p:sp>
      <p:cxnSp>
        <p:nvCxnSpPr>
          <p:cNvPr id="178" name="曲線コネクタ 177"/>
          <p:cNvCxnSpPr>
            <a:stCxn id="161" idx="6"/>
            <a:endCxn id="120" idx="3"/>
          </p:cNvCxnSpPr>
          <p:nvPr/>
        </p:nvCxnSpPr>
        <p:spPr bwMode="auto">
          <a:xfrm flipV="1">
            <a:off x="7053624" y="4397303"/>
            <a:ext cx="46299" cy="1867481"/>
          </a:xfrm>
          <a:prstGeom prst="curvedConnector3">
            <a:avLst>
              <a:gd name="adj1" fmla="val 593747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正方形/長方形 24"/>
          <p:cNvSpPr/>
          <p:nvPr/>
        </p:nvSpPr>
        <p:spPr bwMode="auto">
          <a:xfrm>
            <a:off x="1307978" y="5803933"/>
            <a:ext cx="881465" cy="384069"/>
          </a:xfrm>
          <a:prstGeom prst="rect">
            <a:avLst/>
          </a:prstGeom>
          <a:noFill/>
          <a:ln w="19050" cmpd="sng">
            <a:solidFill>
              <a:srgbClr val="004D99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60544" y="415429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6345083" y="41576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4774109" y="369094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794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0107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+mj-lt"/>
              </a:rPr>
              <a:t>We check each factor of  T’ of length </a:t>
            </a:r>
            <a:r>
              <a:rPr kumimoji="1" lang="en-US" altLang="ja-JP" sz="2800" i="1" dirty="0" smtClean="0">
                <a:latin typeface="+mj-lt"/>
              </a:rPr>
              <a:t>m </a:t>
            </a:r>
            <a:r>
              <a:rPr kumimoji="1" lang="en-US" altLang="ja-JP" sz="2800" dirty="0" smtClean="0">
                <a:latin typeface="+mj-lt"/>
              </a:rPr>
              <a:t>fulfill all the buckets.</a:t>
            </a:r>
          </a:p>
          <a:p>
            <a:r>
              <a:rPr lang="en-US" altLang="ja-JP" sz="2800" dirty="0" smtClean="0">
                <a:latin typeface="+mj-lt"/>
              </a:rPr>
              <a:t>Keep track of a sliding window of length 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r>
              <a:rPr lang="en-US" altLang="ja-JP" sz="2400" dirty="0" smtClean="0">
                <a:latin typeface="+mj-lt"/>
              </a:rPr>
              <a:t>The positions in the buckets are removed</a:t>
            </a:r>
            <a:br>
              <a:rPr lang="en-US" altLang="ja-JP" sz="2400" dirty="0" smtClean="0">
                <a:latin typeface="+mj-lt"/>
              </a:rPr>
            </a:br>
            <a:r>
              <a:rPr lang="en-US" altLang="ja-JP" sz="2400" dirty="0" smtClean="0">
                <a:latin typeface="+mj-lt"/>
              </a:rPr>
              <a:t>as soon as they are out of the window.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If all the buckets are fulfilled,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we check if the prefixes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-1 are same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76385" y="52920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0" indent="-180000" fontAlgn="base" hangingPunct="0">
              <a:spcBef>
                <a:spcPts val="500"/>
              </a:spcBef>
              <a:spcAft>
                <a:spcPct val="0"/>
              </a:spcAft>
              <a:buClr>
                <a:srgbClr val="002B62"/>
              </a:buClr>
              <a:buFont typeface="Arial" panose="020B0604020202020204" pitchFamily="34" charset="0"/>
              <a:buChar char="▌"/>
            </a:pP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Example: (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k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2)</a:t>
            </a:r>
            <a:b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</a:br>
            <a:r>
              <a:rPr lang="en-US" altLang="ja-JP" sz="2800" i="1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w</a:t>
            </a:r>
            <a:r>
              <a:rPr lang="en-US" altLang="ja-JP" sz="2800" i="1" kern="0" baseline="-2500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</a:t>
            </a:r>
            <a:r>
              <a:rPr lang="en-US" altLang="ja-JP" sz="2800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bxaababxaa$abaab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</a:t>
            </a:r>
          </a:p>
        </p:txBody>
      </p:sp>
      <p:sp>
        <p:nvSpPr>
          <p:cNvPr id="99" name="四角形吹き出し 98"/>
          <p:cNvSpPr/>
          <p:nvPr/>
        </p:nvSpPr>
        <p:spPr bwMode="auto">
          <a:xfrm>
            <a:off x="7099923" y="1577682"/>
            <a:ext cx="1651205" cy="381037"/>
          </a:xfrm>
          <a:prstGeom prst="wedgeRectCallout">
            <a:avLst>
              <a:gd name="adj1" fmla="val -58452"/>
              <a:gd name="adj2" fmla="val 92640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O(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m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time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10" name="円/楕円 109"/>
          <p:cNvSpPr/>
          <p:nvPr/>
        </p:nvSpPr>
        <p:spPr bwMode="auto">
          <a:xfrm>
            <a:off x="6379337" y="242483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1" name="円/楕円 110"/>
          <p:cNvSpPr/>
          <p:nvPr/>
        </p:nvSpPr>
        <p:spPr bwMode="auto">
          <a:xfrm>
            <a:off x="7106635" y="324538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15" name="直線矢印コネクタ 114"/>
          <p:cNvCxnSpPr>
            <a:stCxn id="110" idx="3"/>
            <a:endCxn id="132" idx="7"/>
          </p:cNvCxnSpPr>
          <p:nvPr/>
        </p:nvCxnSpPr>
        <p:spPr bwMode="auto">
          <a:xfrm flipH="1">
            <a:off x="5875249" y="2751170"/>
            <a:ext cx="560082" cy="348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直線矢印コネクタ 115"/>
          <p:cNvCxnSpPr>
            <a:stCxn id="110" idx="5"/>
            <a:endCxn id="111" idx="1"/>
          </p:cNvCxnSpPr>
          <p:nvPr/>
        </p:nvCxnSpPr>
        <p:spPr bwMode="auto">
          <a:xfrm>
            <a:off x="6705695" y="2751170"/>
            <a:ext cx="456934" cy="55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正方形/長方形 117"/>
          <p:cNvSpPr/>
          <p:nvPr/>
        </p:nvSpPr>
        <p:spPr bwMode="auto">
          <a:xfrm>
            <a:off x="4744720" y="3741055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6307911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0" name="正方形/長方形 119"/>
          <p:cNvSpPr/>
          <p:nvPr/>
        </p:nvSpPr>
        <p:spPr bwMode="auto">
          <a:xfrm>
            <a:off x="6703917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1" name="正方形/長方形 120"/>
          <p:cNvSpPr/>
          <p:nvPr/>
        </p:nvSpPr>
        <p:spPr bwMode="auto">
          <a:xfrm>
            <a:off x="7731728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22" name="直線矢印コネクタ 121"/>
          <p:cNvCxnSpPr>
            <a:stCxn id="111" idx="3"/>
          </p:cNvCxnSpPr>
          <p:nvPr/>
        </p:nvCxnSpPr>
        <p:spPr bwMode="auto">
          <a:xfrm flipH="1">
            <a:off x="6703917" y="3571717"/>
            <a:ext cx="458712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直線矢印コネクタ 123"/>
          <p:cNvCxnSpPr>
            <a:stCxn id="111" idx="5"/>
          </p:cNvCxnSpPr>
          <p:nvPr/>
        </p:nvCxnSpPr>
        <p:spPr bwMode="auto">
          <a:xfrm>
            <a:off x="7432993" y="3571717"/>
            <a:ext cx="496738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正方形/長方形 124"/>
          <p:cNvSpPr/>
          <p:nvPr/>
        </p:nvSpPr>
        <p:spPr>
          <a:xfrm>
            <a:off x="6690786" y="3429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7" name="正方形/長方形 126"/>
          <p:cNvSpPr/>
          <p:nvPr/>
        </p:nvSpPr>
        <p:spPr>
          <a:xfrm>
            <a:off x="5837364" y="25203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8" name="正方形/長方形 127"/>
          <p:cNvSpPr/>
          <p:nvPr/>
        </p:nvSpPr>
        <p:spPr>
          <a:xfrm>
            <a:off x="5048554" y="299696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6879606" y="2576327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7625955" y="347883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2" name="円/楕円 131"/>
          <p:cNvSpPr/>
          <p:nvPr/>
        </p:nvSpPr>
        <p:spPr bwMode="auto">
          <a:xfrm>
            <a:off x="5548891" y="3043557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33" name="直線矢印コネクタ 132"/>
          <p:cNvCxnSpPr>
            <a:stCxn id="132" idx="3"/>
            <a:endCxn id="118" idx="0"/>
          </p:cNvCxnSpPr>
          <p:nvPr/>
        </p:nvCxnSpPr>
        <p:spPr bwMode="auto">
          <a:xfrm flipH="1">
            <a:off x="4942723" y="3369894"/>
            <a:ext cx="662162" cy="371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線矢印コネクタ 133"/>
          <p:cNvCxnSpPr>
            <a:stCxn id="132" idx="4"/>
          </p:cNvCxnSpPr>
          <p:nvPr/>
        </p:nvCxnSpPr>
        <p:spPr bwMode="auto">
          <a:xfrm flipH="1">
            <a:off x="5249228" y="3425884"/>
            <a:ext cx="490839" cy="2249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正方形/長方形 134"/>
          <p:cNvSpPr/>
          <p:nvPr/>
        </p:nvSpPr>
        <p:spPr>
          <a:xfrm>
            <a:off x="5657871" y="32586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5630067" y="359147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5551927" y="397227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4090878" y="40839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39" name="直線矢印コネクタ 138"/>
          <p:cNvCxnSpPr>
            <a:endCxn id="140" idx="7"/>
          </p:cNvCxnSpPr>
          <p:nvPr/>
        </p:nvCxnSpPr>
        <p:spPr bwMode="auto">
          <a:xfrm flipH="1">
            <a:off x="3946323" y="4109728"/>
            <a:ext cx="798397" cy="924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円/楕円 139"/>
          <p:cNvSpPr/>
          <p:nvPr/>
        </p:nvSpPr>
        <p:spPr bwMode="auto">
          <a:xfrm>
            <a:off x="3619965" y="497837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4286481" y="384811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2" name="円/楕円 141"/>
          <p:cNvSpPr/>
          <p:nvPr/>
        </p:nvSpPr>
        <p:spPr bwMode="auto">
          <a:xfrm>
            <a:off x="5010241" y="5675258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3" name="直線矢印コネクタ 142"/>
          <p:cNvCxnSpPr/>
          <p:nvPr/>
        </p:nvCxnSpPr>
        <p:spPr bwMode="auto">
          <a:xfrm flipH="1">
            <a:off x="5976634" y="4581639"/>
            <a:ext cx="785055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円/楕円 143"/>
          <p:cNvSpPr/>
          <p:nvPr/>
        </p:nvSpPr>
        <p:spPr bwMode="auto">
          <a:xfrm>
            <a:off x="5785458" y="605758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6324010" y="442791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6217953" y="46521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47" name="直線矢印コネクタ 146"/>
          <p:cNvCxnSpPr>
            <a:stCxn id="121" idx="2"/>
            <a:endCxn id="148" idx="1"/>
          </p:cNvCxnSpPr>
          <p:nvPr/>
        </p:nvCxnSpPr>
        <p:spPr bwMode="auto">
          <a:xfrm>
            <a:off x="7929731" y="4581639"/>
            <a:ext cx="525797" cy="1531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円/楕円 147"/>
          <p:cNvSpPr/>
          <p:nvPr/>
        </p:nvSpPr>
        <p:spPr bwMode="auto">
          <a:xfrm>
            <a:off x="8399534" y="6057584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7988296" y="44551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0" name="正方形/長方形 149"/>
          <p:cNvSpPr/>
          <p:nvPr/>
        </p:nvSpPr>
        <p:spPr>
          <a:xfrm>
            <a:off x="8140696" y="49783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1" name="正方形/長方形 150"/>
          <p:cNvSpPr/>
          <p:nvPr/>
        </p:nvSpPr>
        <p:spPr>
          <a:xfrm>
            <a:off x="8065909" y="466600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52" name="曲線コネクタ 151"/>
          <p:cNvCxnSpPr>
            <a:stCxn id="142" idx="1"/>
          </p:cNvCxnSpPr>
          <p:nvPr/>
        </p:nvCxnSpPr>
        <p:spPr bwMode="auto">
          <a:xfrm rot="5400000" flipH="1" flipV="1">
            <a:off x="4353056" y="4454235"/>
            <a:ext cx="1990193" cy="563834"/>
          </a:xfrm>
          <a:prstGeom prst="curvedConnector3">
            <a:avLst>
              <a:gd name="adj1" fmla="val 102582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" name="曲線コネクタ 152"/>
          <p:cNvCxnSpPr>
            <a:stCxn id="144" idx="1"/>
            <a:endCxn id="119" idx="1"/>
          </p:cNvCxnSpPr>
          <p:nvPr/>
        </p:nvCxnSpPr>
        <p:spPr bwMode="auto">
          <a:xfrm rot="5400000" flipH="1" flipV="1">
            <a:off x="5216545" y="5022210"/>
            <a:ext cx="1716272" cy="466459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" name="曲線コネクタ 153"/>
          <p:cNvCxnSpPr>
            <a:stCxn id="148" idx="1"/>
            <a:endCxn id="121" idx="1"/>
          </p:cNvCxnSpPr>
          <p:nvPr/>
        </p:nvCxnSpPr>
        <p:spPr bwMode="auto">
          <a:xfrm rot="16200000" flipV="1">
            <a:off x="7235493" y="4893539"/>
            <a:ext cx="1716271" cy="723800"/>
          </a:xfrm>
          <a:prstGeom prst="curvedConnector4">
            <a:avLst>
              <a:gd name="adj1" fmla="val 3948"/>
              <a:gd name="adj2" fmla="val 131583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曲線コネクタ 154"/>
          <p:cNvCxnSpPr>
            <a:stCxn id="140" idx="1"/>
            <a:endCxn id="118" idx="1"/>
          </p:cNvCxnSpPr>
          <p:nvPr/>
        </p:nvCxnSpPr>
        <p:spPr bwMode="auto">
          <a:xfrm rot="5400000" flipH="1" flipV="1">
            <a:off x="3655853" y="3945499"/>
            <a:ext cx="1108973" cy="1068761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" name="直線矢印コネクタ 155"/>
          <p:cNvCxnSpPr>
            <a:endCxn id="157" idx="7"/>
          </p:cNvCxnSpPr>
          <p:nvPr/>
        </p:nvCxnSpPr>
        <p:spPr bwMode="auto">
          <a:xfrm flipH="1">
            <a:off x="4345521" y="4142786"/>
            <a:ext cx="399199" cy="1506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円/楕円 156"/>
          <p:cNvSpPr/>
          <p:nvPr/>
        </p:nvSpPr>
        <p:spPr bwMode="auto">
          <a:xfrm>
            <a:off x="4019163" y="559309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4660834" y="40744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9" name="正方形/長方形 158"/>
          <p:cNvSpPr/>
          <p:nvPr/>
        </p:nvSpPr>
        <p:spPr>
          <a:xfrm>
            <a:off x="4597896" y="434354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60" name="直線矢印コネクタ 159"/>
          <p:cNvCxnSpPr/>
          <p:nvPr/>
        </p:nvCxnSpPr>
        <p:spPr bwMode="auto">
          <a:xfrm>
            <a:off x="6761689" y="4597674"/>
            <a:ext cx="100760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円/楕円 160"/>
          <p:cNvSpPr/>
          <p:nvPr/>
        </p:nvSpPr>
        <p:spPr bwMode="auto">
          <a:xfrm>
            <a:off x="6671272" y="607362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6730273" y="4471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6759795" y="4745344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6784839" y="5031799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 rot="1045752">
            <a:off x="4428258" y="47844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6" name="テキスト ボックス 165"/>
          <p:cNvSpPr txBox="1"/>
          <p:nvPr/>
        </p:nvSpPr>
        <p:spPr>
          <a:xfrm rot="1045752">
            <a:off x="5345687" y="44427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7" name="テキスト ボックス 166"/>
          <p:cNvSpPr txBox="1"/>
          <p:nvPr/>
        </p:nvSpPr>
        <p:spPr>
          <a:xfrm rot="1452095">
            <a:off x="5900806" y="5242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6727353" y="54004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9" name="テキスト ボックス 168"/>
          <p:cNvSpPr txBox="1"/>
          <p:nvPr/>
        </p:nvSpPr>
        <p:spPr>
          <a:xfrm rot="20703508">
            <a:off x="8209307" y="5348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cxnSp>
        <p:nvCxnSpPr>
          <p:cNvPr id="170" name="曲線コネクタ 169"/>
          <p:cNvCxnSpPr>
            <a:endCxn id="118" idx="2"/>
          </p:cNvCxnSpPr>
          <p:nvPr/>
        </p:nvCxnSpPr>
        <p:spPr bwMode="auto">
          <a:xfrm rot="5400000" flipH="1" flipV="1">
            <a:off x="3914889" y="4565261"/>
            <a:ext cx="1483367" cy="572302"/>
          </a:xfrm>
          <a:prstGeom prst="curvedConnector3">
            <a:avLst>
              <a:gd name="adj1" fmla="val 4025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71" name="正方形/長方形 170"/>
          <p:cNvSpPr/>
          <p:nvPr/>
        </p:nvSpPr>
        <p:spPr>
          <a:xfrm>
            <a:off x="3563158" y="49231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13</a:t>
            </a:r>
            <a:endParaRPr lang="ja-JP" altLang="en-US" dirty="0"/>
          </a:p>
        </p:txBody>
      </p:sp>
      <p:sp>
        <p:nvSpPr>
          <p:cNvPr id="172" name="正方形/長方形 171"/>
          <p:cNvSpPr/>
          <p:nvPr/>
        </p:nvSpPr>
        <p:spPr>
          <a:xfrm>
            <a:off x="8442119" y="59820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173" name="正方形/長方形 172"/>
          <p:cNvSpPr/>
          <p:nvPr/>
        </p:nvSpPr>
        <p:spPr>
          <a:xfrm>
            <a:off x="6119635" y="486099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74" name="正方形/長方形 173"/>
          <p:cNvSpPr/>
          <p:nvPr/>
        </p:nvSpPr>
        <p:spPr>
          <a:xfrm>
            <a:off x="5804829" y="59942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175" name="正方形/長方形 174"/>
          <p:cNvSpPr/>
          <p:nvPr/>
        </p:nvSpPr>
        <p:spPr>
          <a:xfrm>
            <a:off x="4041347" y="55343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  <p:sp>
        <p:nvSpPr>
          <p:cNvPr id="176" name="正方形/長方形 175"/>
          <p:cNvSpPr/>
          <p:nvPr/>
        </p:nvSpPr>
        <p:spPr>
          <a:xfrm>
            <a:off x="6693172" y="59959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6</a:t>
            </a:r>
            <a:endParaRPr lang="ja-JP" altLang="en-US" dirty="0"/>
          </a:p>
        </p:txBody>
      </p:sp>
      <p:sp>
        <p:nvSpPr>
          <p:cNvPr id="177" name="正方形/長方形 176"/>
          <p:cNvSpPr/>
          <p:nvPr/>
        </p:nvSpPr>
        <p:spPr>
          <a:xfrm>
            <a:off x="5025036" y="56312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7</a:t>
            </a:r>
            <a:endParaRPr lang="ja-JP" altLang="en-US" dirty="0"/>
          </a:p>
        </p:txBody>
      </p:sp>
      <p:cxnSp>
        <p:nvCxnSpPr>
          <p:cNvPr id="178" name="曲線コネクタ 177"/>
          <p:cNvCxnSpPr>
            <a:stCxn id="161" idx="6"/>
            <a:endCxn id="120" idx="3"/>
          </p:cNvCxnSpPr>
          <p:nvPr/>
        </p:nvCxnSpPr>
        <p:spPr bwMode="auto">
          <a:xfrm flipV="1">
            <a:off x="7053624" y="4397303"/>
            <a:ext cx="46299" cy="1867481"/>
          </a:xfrm>
          <a:prstGeom prst="curvedConnector3">
            <a:avLst>
              <a:gd name="adj1" fmla="val 593747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正方形/長方形 24"/>
          <p:cNvSpPr/>
          <p:nvPr/>
        </p:nvSpPr>
        <p:spPr bwMode="auto">
          <a:xfrm>
            <a:off x="1488062" y="5803933"/>
            <a:ext cx="881465" cy="384069"/>
          </a:xfrm>
          <a:prstGeom prst="rect">
            <a:avLst/>
          </a:prstGeom>
          <a:noFill/>
          <a:ln w="19050" cmpd="sng">
            <a:solidFill>
              <a:srgbClr val="004D99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60544" y="415429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6345083" y="41576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4774109" y="369094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  <p:sp>
        <p:nvSpPr>
          <p:cNvPr id="72" name="正方形/長方形 71"/>
          <p:cNvSpPr/>
          <p:nvPr/>
        </p:nvSpPr>
        <p:spPr>
          <a:xfrm>
            <a:off x="6736934" y="41499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3235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Times New Roman"/>
                <a:cs typeface="Times New Roman"/>
              </a:rPr>
              <a:t>Introduction</a:t>
            </a:r>
            <a:endParaRPr kumimoji="1" lang="ja-JP" altLang="en-US" sz="3600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altLang="ja-JP" sz="2800" dirty="0" smtClean="0">
                <a:latin typeface="Times New Roman"/>
                <a:cs typeface="Times New Roman"/>
              </a:rPr>
              <a:t>Our work is based on the paper [Ehlers et al., 2015].</a:t>
            </a:r>
          </a:p>
          <a:p>
            <a:pPr lvl="1"/>
            <a:r>
              <a:rPr lang="en-US" altLang="ja-JP" sz="2600" dirty="0" smtClean="0">
                <a:latin typeface="Times New Roman"/>
                <a:cs typeface="Times New Roman"/>
              </a:rPr>
              <a:t>This paper is the first work on </a:t>
            </a:r>
            <a:r>
              <a:rPr lang="en-US" altLang="ja-JP" sz="2600" i="1" dirty="0" smtClean="0">
                <a:latin typeface="Times New Roman"/>
                <a:cs typeface="Times New Roman"/>
              </a:rPr>
              <a:t>k</a:t>
            </a:r>
            <a:r>
              <a:rPr lang="en-US" altLang="ja-JP" sz="2600" dirty="0" smtClean="0">
                <a:latin typeface="Times New Roman"/>
                <a:cs typeface="Times New Roman"/>
              </a:rPr>
              <a:t>-</a:t>
            </a:r>
            <a:r>
              <a:rPr lang="en-US" altLang="ja-JP" sz="2600" dirty="0" err="1" smtClean="0">
                <a:latin typeface="Times New Roman"/>
                <a:cs typeface="Times New Roman"/>
              </a:rPr>
              <a:t>Abelian</a:t>
            </a:r>
            <a:r>
              <a:rPr lang="en-US" altLang="ja-JP" sz="2600" dirty="0">
                <a:latin typeface="Times New Roman"/>
                <a:cs typeface="Times New Roman"/>
              </a:rPr>
              <a:t> </a:t>
            </a:r>
            <a:r>
              <a:rPr lang="en-US" altLang="ja-JP" sz="2600" dirty="0" smtClean="0">
                <a:latin typeface="Times New Roman"/>
                <a:cs typeface="Times New Roman"/>
              </a:rPr>
              <a:t>pattern matching.</a:t>
            </a:r>
            <a:endParaRPr lang="en-US" altLang="ja-JP" sz="2600" dirty="0">
              <a:latin typeface="Times New Roman"/>
              <a:cs typeface="Times New Roman"/>
            </a:endParaRPr>
          </a:p>
          <a:p>
            <a:pPr lvl="1"/>
            <a:r>
              <a:rPr lang="en-US" altLang="ja-JP" sz="2600" dirty="0" smtClean="0">
                <a:latin typeface="Times New Roman"/>
                <a:cs typeface="Times New Roman"/>
              </a:rPr>
              <a:t>We found out that some of Ehlers et al.’s claimed bounds are unfortunately incorrect.</a:t>
            </a:r>
          </a:p>
          <a:p>
            <a:pPr lvl="1"/>
            <a:endParaRPr lang="en-US" altLang="ja-JP" sz="2800" dirty="0">
              <a:latin typeface="Times New Roman"/>
              <a:cs typeface="Times New Roman"/>
            </a:endParaRPr>
          </a:p>
          <a:p>
            <a:r>
              <a:rPr lang="en-US" altLang="ja-JP" sz="2800" dirty="0" smtClean="0">
                <a:latin typeface="Times New Roman"/>
                <a:cs typeface="Times New Roman"/>
              </a:rPr>
              <a:t>In this paper, we present corrected bounds and algorithms.</a:t>
            </a:r>
          </a:p>
          <a:p>
            <a:endParaRPr kumimoji="1" lang="en-US" altLang="ja-JP" sz="2800" dirty="0">
              <a:latin typeface="Times New Roman"/>
              <a:cs typeface="Times New Roman"/>
            </a:endParaRPr>
          </a:p>
          <a:p>
            <a:endParaRPr kumimoji="1" lang="ja-JP" alt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100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"/>
    </mc:Choice>
    <mc:Fallback xmlns="">
      <p:transition xmlns:p14="http://schemas.microsoft.com/office/powerpoint/2010/main" spd="slow" advTm="3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40107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+mj-lt"/>
              </a:rPr>
              <a:t>We check each factor of  T’ of length </a:t>
            </a:r>
            <a:r>
              <a:rPr kumimoji="1" lang="en-US" altLang="ja-JP" sz="2800" i="1" dirty="0" smtClean="0">
                <a:latin typeface="+mj-lt"/>
              </a:rPr>
              <a:t>m </a:t>
            </a:r>
            <a:r>
              <a:rPr kumimoji="1" lang="en-US" altLang="ja-JP" sz="2800" dirty="0" smtClean="0">
                <a:latin typeface="+mj-lt"/>
              </a:rPr>
              <a:t>fulfill all the buckets.</a:t>
            </a:r>
          </a:p>
          <a:p>
            <a:r>
              <a:rPr lang="en-US" altLang="ja-JP" sz="2800" dirty="0" smtClean="0">
                <a:latin typeface="+mj-lt"/>
              </a:rPr>
              <a:t>Keep track of a sliding window of length 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r>
              <a:rPr lang="en-US" altLang="ja-JP" sz="2400" dirty="0" smtClean="0">
                <a:latin typeface="+mj-lt"/>
              </a:rPr>
              <a:t>The positions in the buckets are removed</a:t>
            </a:r>
            <a:br>
              <a:rPr lang="en-US" altLang="ja-JP" sz="2400" dirty="0" smtClean="0">
                <a:latin typeface="+mj-lt"/>
              </a:rPr>
            </a:br>
            <a:r>
              <a:rPr lang="en-US" altLang="ja-JP" sz="2400" dirty="0" smtClean="0">
                <a:latin typeface="+mj-lt"/>
              </a:rPr>
              <a:t>as soon as they are out of the window.</a:t>
            </a:r>
          </a:p>
          <a:p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If all the buckets are fulfilled,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we check if the prefixes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-1 are same</a:t>
            </a:r>
            <a:r>
              <a:rPr lang="en-US" altLang="ja-JP" sz="2800" dirty="0" smtClean="0">
                <a:latin typeface="+mj-lt"/>
              </a:rPr>
              <a:t>.</a:t>
            </a: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76385" y="52920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0" indent="-180000" fontAlgn="base" hangingPunct="0">
              <a:spcBef>
                <a:spcPts val="500"/>
              </a:spcBef>
              <a:spcAft>
                <a:spcPct val="0"/>
              </a:spcAft>
              <a:buClr>
                <a:srgbClr val="002B62"/>
              </a:buClr>
              <a:buFont typeface="Arial" panose="020B0604020202020204" pitchFamily="34" charset="0"/>
              <a:buChar char="▌"/>
            </a:pP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Example: (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k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2)</a:t>
            </a:r>
            <a:b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</a:br>
            <a:r>
              <a:rPr lang="en-US" altLang="ja-JP" sz="2800" i="1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w</a:t>
            </a:r>
            <a:r>
              <a:rPr lang="en-US" altLang="ja-JP" sz="2800" i="1" kern="0" baseline="-2500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t</a:t>
            </a:r>
            <a:r>
              <a:rPr lang="en-US" altLang="ja-JP" sz="28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</a:t>
            </a:r>
            <a:r>
              <a:rPr lang="en-US" altLang="ja-JP" sz="2800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bxaababxaa$abaab</a:t>
            </a:r>
            <a:r>
              <a:rPr lang="en-US" altLang="ja-JP" sz="28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</a:t>
            </a:r>
          </a:p>
        </p:txBody>
      </p:sp>
      <p:sp>
        <p:nvSpPr>
          <p:cNvPr id="99" name="四角形吹き出し 98"/>
          <p:cNvSpPr/>
          <p:nvPr/>
        </p:nvSpPr>
        <p:spPr bwMode="auto">
          <a:xfrm>
            <a:off x="7099923" y="1577682"/>
            <a:ext cx="1651205" cy="381037"/>
          </a:xfrm>
          <a:prstGeom prst="wedgeRectCallout">
            <a:avLst>
              <a:gd name="adj1" fmla="val -58452"/>
              <a:gd name="adj2" fmla="val 92640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O(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m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time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10" name="円/楕円 109"/>
          <p:cNvSpPr/>
          <p:nvPr/>
        </p:nvSpPr>
        <p:spPr bwMode="auto">
          <a:xfrm>
            <a:off x="6379337" y="242483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1" name="円/楕円 110"/>
          <p:cNvSpPr/>
          <p:nvPr/>
        </p:nvSpPr>
        <p:spPr bwMode="auto">
          <a:xfrm>
            <a:off x="7106635" y="324538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15" name="直線矢印コネクタ 114"/>
          <p:cNvCxnSpPr>
            <a:stCxn id="110" idx="3"/>
            <a:endCxn id="132" idx="7"/>
          </p:cNvCxnSpPr>
          <p:nvPr/>
        </p:nvCxnSpPr>
        <p:spPr bwMode="auto">
          <a:xfrm flipH="1">
            <a:off x="5875249" y="2751170"/>
            <a:ext cx="560082" cy="348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直線矢印コネクタ 115"/>
          <p:cNvCxnSpPr>
            <a:stCxn id="110" idx="5"/>
            <a:endCxn id="111" idx="1"/>
          </p:cNvCxnSpPr>
          <p:nvPr/>
        </p:nvCxnSpPr>
        <p:spPr bwMode="auto">
          <a:xfrm>
            <a:off x="6705695" y="2751170"/>
            <a:ext cx="456934" cy="55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8" name="正方形/長方形 117"/>
          <p:cNvSpPr/>
          <p:nvPr/>
        </p:nvSpPr>
        <p:spPr bwMode="auto">
          <a:xfrm>
            <a:off x="4744720" y="3741055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6307911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0" name="正方形/長方形 119"/>
          <p:cNvSpPr/>
          <p:nvPr/>
        </p:nvSpPr>
        <p:spPr bwMode="auto">
          <a:xfrm>
            <a:off x="6703917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21" name="正方形/長方形 120"/>
          <p:cNvSpPr/>
          <p:nvPr/>
        </p:nvSpPr>
        <p:spPr bwMode="auto">
          <a:xfrm>
            <a:off x="7731728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22" name="直線矢印コネクタ 121"/>
          <p:cNvCxnSpPr>
            <a:stCxn id="111" idx="3"/>
          </p:cNvCxnSpPr>
          <p:nvPr/>
        </p:nvCxnSpPr>
        <p:spPr bwMode="auto">
          <a:xfrm flipH="1">
            <a:off x="6703917" y="3571717"/>
            <a:ext cx="458712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直線矢印コネクタ 123"/>
          <p:cNvCxnSpPr>
            <a:stCxn id="111" idx="5"/>
          </p:cNvCxnSpPr>
          <p:nvPr/>
        </p:nvCxnSpPr>
        <p:spPr bwMode="auto">
          <a:xfrm>
            <a:off x="7432993" y="3571717"/>
            <a:ext cx="496738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正方形/長方形 124"/>
          <p:cNvSpPr/>
          <p:nvPr/>
        </p:nvSpPr>
        <p:spPr>
          <a:xfrm>
            <a:off x="6690786" y="3429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7" name="正方形/長方形 126"/>
          <p:cNvSpPr/>
          <p:nvPr/>
        </p:nvSpPr>
        <p:spPr>
          <a:xfrm>
            <a:off x="5837364" y="25203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28" name="正方形/長方形 127"/>
          <p:cNvSpPr/>
          <p:nvPr/>
        </p:nvSpPr>
        <p:spPr>
          <a:xfrm>
            <a:off x="5048554" y="299696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6879606" y="2576327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7625955" y="347883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2" name="円/楕円 131"/>
          <p:cNvSpPr/>
          <p:nvPr/>
        </p:nvSpPr>
        <p:spPr bwMode="auto">
          <a:xfrm>
            <a:off x="5548891" y="3043557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33" name="直線矢印コネクタ 132"/>
          <p:cNvCxnSpPr>
            <a:stCxn id="132" idx="3"/>
            <a:endCxn id="118" idx="0"/>
          </p:cNvCxnSpPr>
          <p:nvPr/>
        </p:nvCxnSpPr>
        <p:spPr bwMode="auto">
          <a:xfrm flipH="1">
            <a:off x="4942723" y="3369894"/>
            <a:ext cx="662162" cy="371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直線矢印コネクタ 133"/>
          <p:cNvCxnSpPr>
            <a:stCxn id="132" idx="4"/>
          </p:cNvCxnSpPr>
          <p:nvPr/>
        </p:nvCxnSpPr>
        <p:spPr bwMode="auto">
          <a:xfrm flipH="1">
            <a:off x="5249228" y="3425884"/>
            <a:ext cx="490839" cy="22493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正方形/長方形 134"/>
          <p:cNvSpPr/>
          <p:nvPr/>
        </p:nvSpPr>
        <p:spPr>
          <a:xfrm>
            <a:off x="5657871" y="32586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6" name="正方形/長方形 135"/>
          <p:cNvSpPr/>
          <p:nvPr/>
        </p:nvSpPr>
        <p:spPr>
          <a:xfrm>
            <a:off x="5630067" y="359147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5551927" y="397227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38" name="正方形/長方形 137"/>
          <p:cNvSpPr/>
          <p:nvPr/>
        </p:nvSpPr>
        <p:spPr>
          <a:xfrm>
            <a:off x="4090878" y="40839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39" name="直線矢印コネクタ 138"/>
          <p:cNvCxnSpPr>
            <a:endCxn id="140" idx="7"/>
          </p:cNvCxnSpPr>
          <p:nvPr/>
        </p:nvCxnSpPr>
        <p:spPr bwMode="auto">
          <a:xfrm flipH="1">
            <a:off x="3946323" y="4109728"/>
            <a:ext cx="798397" cy="9246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円/楕円 139"/>
          <p:cNvSpPr/>
          <p:nvPr/>
        </p:nvSpPr>
        <p:spPr bwMode="auto">
          <a:xfrm>
            <a:off x="3619965" y="497837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1" name="正方形/長方形 140"/>
          <p:cNvSpPr/>
          <p:nvPr/>
        </p:nvSpPr>
        <p:spPr>
          <a:xfrm>
            <a:off x="4286481" y="3848118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2" name="円/楕円 141"/>
          <p:cNvSpPr/>
          <p:nvPr/>
        </p:nvSpPr>
        <p:spPr bwMode="auto">
          <a:xfrm>
            <a:off x="5010241" y="5675258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3" name="直線矢印コネクタ 142"/>
          <p:cNvCxnSpPr/>
          <p:nvPr/>
        </p:nvCxnSpPr>
        <p:spPr bwMode="auto">
          <a:xfrm flipH="1">
            <a:off x="5976634" y="4581639"/>
            <a:ext cx="785055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円/楕円 143"/>
          <p:cNvSpPr/>
          <p:nvPr/>
        </p:nvSpPr>
        <p:spPr bwMode="auto">
          <a:xfrm>
            <a:off x="5785458" y="6057585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5" name="正方形/長方形 144"/>
          <p:cNvSpPr/>
          <p:nvPr/>
        </p:nvSpPr>
        <p:spPr>
          <a:xfrm>
            <a:off x="6324010" y="442791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6217953" y="465218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147" name="直線矢印コネクタ 146"/>
          <p:cNvCxnSpPr>
            <a:stCxn id="121" idx="2"/>
            <a:endCxn id="148" idx="1"/>
          </p:cNvCxnSpPr>
          <p:nvPr/>
        </p:nvCxnSpPr>
        <p:spPr bwMode="auto">
          <a:xfrm>
            <a:off x="7929731" y="4581639"/>
            <a:ext cx="525797" cy="15319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8" name="円/楕円 147"/>
          <p:cNvSpPr/>
          <p:nvPr/>
        </p:nvSpPr>
        <p:spPr bwMode="auto">
          <a:xfrm>
            <a:off x="8399534" y="6057584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49" name="正方形/長方形 148"/>
          <p:cNvSpPr/>
          <p:nvPr/>
        </p:nvSpPr>
        <p:spPr>
          <a:xfrm>
            <a:off x="7988296" y="445515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0" name="正方形/長方形 149"/>
          <p:cNvSpPr/>
          <p:nvPr/>
        </p:nvSpPr>
        <p:spPr>
          <a:xfrm>
            <a:off x="8140696" y="49783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1" name="正方形/長方形 150"/>
          <p:cNvSpPr/>
          <p:nvPr/>
        </p:nvSpPr>
        <p:spPr>
          <a:xfrm>
            <a:off x="8065909" y="466600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52" name="曲線コネクタ 151"/>
          <p:cNvCxnSpPr>
            <a:stCxn id="142" idx="1"/>
          </p:cNvCxnSpPr>
          <p:nvPr/>
        </p:nvCxnSpPr>
        <p:spPr bwMode="auto">
          <a:xfrm rot="5400000" flipH="1" flipV="1">
            <a:off x="4353056" y="4454235"/>
            <a:ext cx="1990193" cy="563834"/>
          </a:xfrm>
          <a:prstGeom prst="curvedConnector3">
            <a:avLst>
              <a:gd name="adj1" fmla="val 102582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3" name="曲線コネクタ 152"/>
          <p:cNvCxnSpPr>
            <a:stCxn id="144" idx="1"/>
            <a:endCxn id="119" idx="1"/>
          </p:cNvCxnSpPr>
          <p:nvPr/>
        </p:nvCxnSpPr>
        <p:spPr bwMode="auto">
          <a:xfrm rot="5400000" flipH="1" flipV="1">
            <a:off x="5216545" y="5022210"/>
            <a:ext cx="1716272" cy="466459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4" name="曲線コネクタ 153"/>
          <p:cNvCxnSpPr>
            <a:stCxn id="148" idx="1"/>
            <a:endCxn id="121" idx="1"/>
          </p:cNvCxnSpPr>
          <p:nvPr/>
        </p:nvCxnSpPr>
        <p:spPr bwMode="auto">
          <a:xfrm rot="16200000" flipV="1">
            <a:off x="7235493" y="4893539"/>
            <a:ext cx="1716271" cy="723800"/>
          </a:xfrm>
          <a:prstGeom prst="curvedConnector4">
            <a:avLst>
              <a:gd name="adj1" fmla="val 3948"/>
              <a:gd name="adj2" fmla="val 131583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5" name="曲線コネクタ 154"/>
          <p:cNvCxnSpPr>
            <a:stCxn id="140" idx="1"/>
            <a:endCxn id="118" idx="1"/>
          </p:cNvCxnSpPr>
          <p:nvPr/>
        </p:nvCxnSpPr>
        <p:spPr bwMode="auto">
          <a:xfrm rot="5400000" flipH="1" flipV="1">
            <a:off x="3655853" y="3945499"/>
            <a:ext cx="1108973" cy="1068761"/>
          </a:xfrm>
          <a:prstGeom prst="curvedConnector2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6" name="直線矢印コネクタ 155"/>
          <p:cNvCxnSpPr>
            <a:endCxn id="157" idx="7"/>
          </p:cNvCxnSpPr>
          <p:nvPr/>
        </p:nvCxnSpPr>
        <p:spPr bwMode="auto">
          <a:xfrm flipH="1">
            <a:off x="4345521" y="4142786"/>
            <a:ext cx="399199" cy="150629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円/楕円 156"/>
          <p:cNvSpPr/>
          <p:nvPr/>
        </p:nvSpPr>
        <p:spPr bwMode="auto">
          <a:xfrm>
            <a:off x="4019163" y="559309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4660834" y="40744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159" name="正方形/長方形 158"/>
          <p:cNvSpPr/>
          <p:nvPr/>
        </p:nvSpPr>
        <p:spPr>
          <a:xfrm>
            <a:off x="4597896" y="434354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cxnSp>
        <p:nvCxnSpPr>
          <p:cNvPr id="160" name="直線矢印コネクタ 159"/>
          <p:cNvCxnSpPr/>
          <p:nvPr/>
        </p:nvCxnSpPr>
        <p:spPr bwMode="auto">
          <a:xfrm>
            <a:off x="6761689" y="4597674"/>
            <a:ext cx="100760" cy="14759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円/楕円 160"/>
          <p:cNvSpPr/>
          <p:nvPr/>
        </p:nvSpPr>
        <p:spPr bwMode="auto">
          <a:xfrm>
            <a:off x="6671272" y="607362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6730273" y="447197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6759795" y="4745344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4" name="正方形/長方形 163"/>
          <p:cNvSpPr/>
          <p:nvPr/>
        </p:nvSpPr>
        <p:spPr>
          <a:xfrm>
            <a:off x="6784839" y="5031799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 rot="1045752">
            <a:off x="4428258" y="478449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6" name="テキスト ボックス 165"/>
          <p:cNvSpPr txBox="1"/>
          <p:nvPr/>
        </p:nvSpPr>
        <p:spPr>
          <a:xfrm rot="1045752">
            <a:off x="5345687" y="444270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7" name="テキスト ボックス 166"/>
          <p:cNvSpPr txBox="1"/>
          <p:nvPr/>
        </p:nvSpPr>
        <p:spPr>
          <a:xfrm rot="1452095">
            <a:off x="5900806" y="524261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6727353" y="540045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sp>
        <p:nvSpPr>
          <p:cNvPr id="169" name="テキスト ボックス 168"/>
          <p:cNvSpPr txBox="1"/>
          <p:nvPr/>
        </p:nvSpPr>
        <p:spPr>
          <a:xfrm rot="20703508">
            <a:off x="8209307" y="534819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︙</a:t>
            </a:r>
            <a:endParaRPr kumimoji="1" lang="ja-JP" altLang="en-US" sz="2400" dirty="0"/>
          </a:p>
        </p:txBody>
      </p:sp>
      <p:cxnSp>
        <p:nvCxnSpPr>
          <p:cNvPr id="170" name="曲線コネクタ 169"/>
          <p:cNvCxnSpPr>
            <a:endCxn id="118" idx="2"/>
          </p:cNvCxnSpPr>
          <p:nvPr/>
        </p:nvCxnSpPr>
        <p:spPr bwMode="auto">
          <a:xfrm rot="5400000" flipH="1" flipV="1">
            <a:off x="3914889" y="4565261"/>
            <a:ext cx="1483367" cy="572302"/>
          </a:xfrm>
          <a:prstGeom prst="curvedConnector3">
            <a:avLst>
              <a:gd name="adj1" fmla="val 4025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71" name="正方形/長方形 170"/>
          <p:cNvSpPr/>
          <p:nvPr/>
        </p:nvSpPr>
        <p:spPr>
          <a:xfrm>
            <a:off x="3563158" y="49231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13</a:t>
            </a:r>
            <a:endParaRPr lang="ja-JP" altLang="en-US" dirty="0"/>
          </a:p>
        </p:txBody>
      </p:sp>
      <p:sp>
        <p:nvSpPr>
          <p:cNvPr id="172" name="正方形/長方形 171"/>
          <p:cNvSpPr/>
          <p:nvPr/>
        </p:nvSpPr>
        <p:spPr>
          <a:xfrm>
            <a:off x="8442119" y="598208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173" name="正方形/長方形 172"/>
          <p:cNvSpPr/>
          <p:nvPr/>
        </p:nvSpPr>
        <p:spPr>
          <a:xfrm>
            <a:off x="6119635" y="486099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x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174" name="正方形/長方形 173"/>
          <p:cNvSpPr/>
          <p:nvPr/>
        </p:nvSpPr>
        <p:spPr>
          <a:xfrm>
            <a:off x="5804829" y="59942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175" name="正方形/長方形 174"/>
          <p:cNvSpPr/>
          <p:nvPr/>
        </p:nvSpPr>
        <p:spPr>
          <a:xfrm>
            <a:off x="4041347" y="553430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  <p:sp>
        <p:nvSpPr>
          <p:cNvPr id="176" name="正方形/長方形 175"/>
          <p:cNvSpPr/>
          <p:nvPr/>
        </p:nvSpPr>
        <p:spPr>
          <a:xfrm>
            <a:off x="6693172" y="599596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6</a:t>
            </a:r>
            <a:endParaRPr lang="ja-JP" altLang="en-US" dirty="0"/>
          </a:p>
        </p:txBody>
      </p:sp>
      <p:sp>
        <p:nvSpPr>
          <p:cNvPr id="177" name="正方形/長方形 176"/>
          <p:cNvSpPr/>
          <p:nvPr/>
        </p:nvSpPr>
        <p:spPr>
          <a:xfrm>
            <a:off x="5025036" y="56312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7</a:t>
            </a:r>
            <a:endParaRPr lang="ja-JP" altLang="en-US" dirty="0"/>
          </a:p>
        </p:txBody>
      </p:sp>
      <p:cxnSp>
        <p:nvCxnSpPr>
          <p:cNvPr id="178" name="曲線コネクタ 177"/>
          <p:cNvCxnSpPr>
            <a:stCxn id="161" idx="6"/>
            <a:endCxn id="120" idx="3"/>
          </p:cNvCxnSpPr>
          <p:nvPr/>
        </p:nvCxnSpPr>
        <p:spPr bwMode="auto">
          <a:xfrm flipV="1">
            <a:off x="7053624" y="4397303"/>
            <a:ext cx="46299" cy="1867481"/>
          </a:xfrm>
          <a:prstGeom prst="curvedConnector3">
            <a:avLst>
              <a:gd name="adj1" fmla="val 593747"/>
            </a:avLst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5" name="正方形/長方形 24"/>
          <p:cNvSpPr/>
          <p:nvPr/>
        </p:nvSpPr>
        <p:spPr bwMode="auto">
          <a:xfrm>
            <a:off x="1658668" y="5803933"/>
            <a:ext cx="881465" cy="384069"/>
          </a:xfrm>
          <a:prstGeom prst="rect">
            <a:avLst/>
          </a:prstGeom>
          <a:noFill/>
          <a:ln w="19050" cmpd="sng">
            <a:solidFill>
              <a:srgbClr val="004D99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60544" y="415429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3</a:t>
            </a:r>
            <a:endParaRPr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6345083" y="41576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4</a:t>
            </a:r>
            <a:endParaRPr lang="ja-JP" altLang="en-US" dirty="0"/>
          </a:p>
        </p:txBody>
      </p:sp>
      <p:sp>
        <p:nvSpPr>
          <p:cNvPr id="73" name="正方形/長方形 72"/>
          <p:cNvSpPr/>
          <p:nvPr/>
        </p:nvSpPr>
        <p:spPr>
          <a:xfrm>
            <a:off x="4774109" y="369094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5</a:t>
            </a:r>
            <a:endParaRPr lang="ja-JP" altLang="en-US" dirty="0"/>
          </a:p>
        </p:txBody>
      </p:sp>
      <p:sp>
        <p:nvSpPr>
          <p:cNvPr id="72" name="正方形/長方形 71"/>
          <p:cNvSpPr/>
          <p:nvPr/>
        </p:nvSpPr>
        <p:spPr>
          <a:xfrm>
            <a:off x="6736934" y="414998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446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5200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Offline </a:t>
            </a:r>
            <a:r>
              <a:rPr lang="en-US" altLang="ja-JP" sz="3200" i="1" dirty="0">
                <a:solidFill>
                  <a:srgbClr val="FFFFFF"/>
                </a:solidFill>
                <a:latin typeface="Times New Roman"/>
              </a:rPr>
              <a:t>k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-</a:t>
            </a:r>
            <a:r>
              <a:rPr lang="en-US" altLang="ja-JP" sz="3200" dirty="0" err="1">
                <a:solidFill>
                  <a:srgbClr val="FFFFFF"/>
                </a:solidFill>
                <a:latin typeface="Times New Roman"/>
              </a:rPr>
              <a:t>Abelian</a:t>
            </a:r>
            <a:r>
              <a:rPr lang="en-US" altLang="ja-JP" sz="3200" dirty="0">
                <a:solidFill>
                  <a:srgbClr val="FFFFFF"/>
                </a:solidFill>
                <a:latin typeface="Times New Roman"/>
              </a:rPr>
              <a:t> Pattern Matching – Our Algorithm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Theorem:</a:t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Let P be a pattern of length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over an integer alphabet [1..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cm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] with any positive constant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, and T be a text of length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over an arbitrary integer alphabet. Then, for a given integer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&gt;0, we can solve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o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ffline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-pattern matching in O(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+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) time using O(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) space.</a:t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  <a:p>
            <a:endParaRPr lang="en-US" altLang="ja-JP" sz="2800" dirty="0" smtClean="0">
              <a:latin typeface="+mj-lt"/>
            </a:endParaRPr>
          </a:p>
          <a:p>
            <a:endParaRPr lang="en-US" altLang="ja-JP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49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 smtClean="0">
                <a:latin typeface="+mj-lt"/>
              </a:rPr>
              <a:t>Online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</a:t>
            </a:r>
            <a:r>
              <a:rPr lang="en-US" altLang="ja-JP" sz="3200" dirty="0" err="1" smtClean="0">
                <a:latin typeface="+mj-lt"/>
              </a:rPr>
              <a:t>Abelian</a:t>
            </a:r>
            <a:r>
              <a:rPr lang="en-US" altLang="ja-JP" sz="3200" dirty="0" smtClean="0">
                <a:latin typeface="+mj-lt"/>
              </a:rPr>
              <a:t> Pattern </a:t>
            </a:r>
            <a:r>
              <a:rPr lang="en-US" altLang="ja-JP" sz="3200" dirty="0">
                <a:latin typeface="+mj-lt"/>
              </a:rPr>
              <a:t>M</a:t>
            </a:r>
            <a:r>
              <a:rPr lang="en-US" altLang="ja-JP" sz="3200" dirty="0" smtClean="0">
                <a:latin typeface="+mj-lt"/>
              </a:rPr>
              <a:t>atching – Previous Work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>
                <a:latin typeface="+mj-lt"/>
              </a:rPr>
              <a:t>Previous work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Ehlers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et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al.,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2015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]</a:t>
            </a:r>
            <a:r>
              <a:rPr lang="en-US" altLang="ja-JP" sz="2800" dirty="0" smtClean="0">
                <a:latin typeface="+mj-lt"/>
              </a:rPr>
              <a:t> claims: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This problem can be computed in O(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) preprocessing time, O(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) working space and O(</a:t>
            </a:r>
            <a:r>
              <a:rPr lang="en-US" altLang="ja-JP" sz="2800" dirty="0" err="1" smtClean="0">
                <a:latin typeface="+mj-lt"/>
              </a:rPr>
              <a:t>loglog</a:t>
            </a:r>
            <a:r>
              <a:rPr lang="en-US" altLang="ja-JP" sz="2800" i="1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sz="2800" dirty="0" smtClean="0">
                <a:latin typeface="+mj-lt"/>
              </a:rPr>
              <a:t>) time per text letter.</a:t>
            </a:r>
          </a:p>
          <a:p>
            <a:endParaRPr kumimoji="1" lang="ja-JP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397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 smtClean="0">
                <a:latin typeface="+mj-lt"/>
              </a:rPr>
              <a:t>Online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</a:t>
            </a:r>
            <a:r>
              <a:rPr lang="en-US" altLang="ja-JP" sz="3200" dirty="0" err="1" smtClean="0">
                <a:latin typeface="+mj-lt"/>
              </a:rPr>
              <a:t>Abelian</a:t>
            </a:r>
            <a:r>
              <a:rPr lang="en-US" altLang="ja-JP" sz="3200" dirty="0" smtClean="0">
                <a:latin typeface="+mj-lt"/>
              </a:rPr>
              <a:t> Pattern </a:t>
            </a:r>
            <a:r>
              <a:rPr lang="en-US" altLang="ja-JP" sz="3200" dirty="0">
                <a:latin typeface="+mj-lt"/>
              </a:rPr>
              <a:t>M</a:t>
            </a:r>
            <a:r>
              <a:rPr lang="en-US" altLang="ja-JP" sz="3200" dirty="0" smtClean="0">
                <a:latin typeface="+mj-lt"/>
              </a:rPr>
              <a:t>atching – Previous Work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>
                <a:latin typeface="+mj-lt"/>
              </a:rPr>
              <a:t>Previous work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Ehlers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et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al.,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2015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]</a:t>
            </a:r>
            <a:r>
              <a:rPr lang="en-US" altLang="ja-JP" sz="2800" dirty="0" smtClean="0">
                <a:latin typeface="+mj-lt"/>
              </a:rPr>
              <a:t> claims: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This problem can be computed in O(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) preprocessing time, O(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) working space and O(</a:t>
            </a:r>
            <a:r>
              <a:rPr lang="en-US" altLang="ja-JP" sz="2800" dirty="0" err="1" smtClean="0">
                <a:latin typeface="+mj-lt"/>
              </a:rPr>
              <a:t>loglog</a:t>
            </a:r>
            <a:r>
              <a:rPr lang="en-US" altLang="ja-JP" sz="2800" i="1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sz="2800" dirty="0" smtClean="0">
                <a:latin typeface="+mj-lt"/>
              </a:rPr>
              <a:t>) time per text letter.</a:t>
            </a:r>
          </a:p>
          <a:p>
            <a:pPr lvl="1"/>
            <a:r>
              <a:rPr lang="en-US" altLang="ja-JP" sz="2400" dirty="0" smtClean="0">
                <a:latin typeface="+mj-lt"/>
              </a:rPr>
              <a:t>Compute the suffix tree of P.</a:t>
            </a:r>
          </a:p>
          <a:p>
            <a:pPr lvl="1"/>
            <a:r>
              <a:rPr lang="en-US" altLang="ja-JP" sz="2400" dirty="0" smtClean="0">
                <a:latin typeface="+mj-lt"/>
              </a:rPr>
              <a:t>Traverse with T.</a:t>
            </a: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r>
              <a:rPr lang="en-US" altLang="ja-JP" sz="2400" dirty="0">
                <a:solidFill>
                  <a:srgbClr val="000000"/>
                </a:solidFill>
                <a:latin typeface="Times New Roman"/>
                <a:cs typeface="Times New Roman"/>
              </a:rPr>
              <a:t>Example: (</a:t>
            </a:r>
            <a:r>
              <a:rPr lang="en-US" altLang="ja-JP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  <a:cs typeface="Times New Roman"/>
              </a:rPr>
              <a:t> = 2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abaab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 =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  <a:cs typeface="+mn-cs"/>
              </a:rPr>
              <a:t>bxaababxaa</a:t>
            </a:r>
            <a:endParaRPr lang="en-US" altLang="ja-JP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endParaRPr kumimoji="1" lang="ja-JP" altLang="en-US" sz="2800" dirty="0">
              <a:latin typeface="+mj-lt"/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6379337" y="242483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7106635" y="324538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2" name="直線矢印コネクタ 21"/>
          <p:cNvCxnSpPr>
            <a:stCxn id="20" idx="3"/>
            <a:endCxn id="50" idx="7"/>
          </p:cNvCxnSpPr>
          <p:nvPr/>
        </p:nvCxnSpPr>
        <p:spPr bwMode="auto">
          <a:xfrm flipH="1">
            <a:off x="5875249" y="2751170"/>
            <a:ext cx="560082" cy="348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直線矢印コネクタ 22"/>
          <p:cNvCxnSpPr>
            <a:stCxn id="20" idx="5"/>
            <a:endCxn id="21" idx="1"/>
          </p:cNvCxnSpPr>
          <p:nvPr/>
        </p:nvCxnSpPr>
        <p:spPr bwMode="auto">
          <a:xfrm>
            <a:off x="6705695" y="2751170"/>
            <a:ext cx="456934" cy="55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正方形/長方形 23"/>
          <p:cNvSpPr/>
          <p:nvPr/>
        </p:nvSpPr>
        <p:spPr bwMode="auto">
          <a:xfrm>
            <a:off x="4744720" y="3741055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6307911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6703917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7731728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28" name="直線矢印コネクタ 27"/>
          <p:cNvCxnSpPr>
            <a:stCxn id="21" idx="3"/>
          </p:cNvCxnSpPr>
          <p:nvPr/>
        </p:nvCxnSpPr>
        <p:spPr bwMode="auto">
          <a:xfrm flipH="1">
            <a:off x="6703917" y="3571717"/>
            <a:ext cx="458712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矢印コネクタ 28"/>
          <p:cNvCxnSpPr>
            <a:stCxn id="21" idx="5"/>
          </p:cNvCxnSpPr>
          <p:nvPr/>
        </p:nvCxnSpPr>
        <p:spPr bwMode="auto">
          <a:xfrm>
            <a:off x="7432993" y="3571717"/>
            <a:ext cx="496738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正方形/長方形 29"/>
          <p:cNvSpPr/>
          <p:nvPr/>
        </p:nvSpPr>
        <p:spPr>
          <a:xfrm>
            <a:off x="6690786" y="3429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5837364" y="25203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5048554" y="299696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879606" y="2576327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625955" y="347883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50" name="円/楕円 49"/>
          <p:cNvSpPr/>
          <p:nvPr/>
        </p:nvSpPr>
        <p:spPr bwMode="auto">
          <a:xfrm>
            <a:off x="5548891" y="3043557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51" name="直線矢印コネクタ 50"/>
          <p:cNvCxnSpPr>
            <a:stCxn id="50" idx="3"/>
            <a:endCxn id="24" idx="0"/>
          </p:cNvCxnSpPr>
          <p:nvPr/>
        </p:nvCxnSpPr>
        <p:spPr bwMode="auto">
          <a:xfrm flipH="1">
            <a:off x="4942723" y="3369894"/>
            <a:ext cx="662162" cy="371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正方形/長方形 54"/>
          <p:cNvSpPr/>
          <p:nvPr/>
        </p:nvSpPr>
        <p:spPr>
          <a:xfrm>
            <a:off x="6574415" y="4897532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57" name="円/楕円 56"/>
          <p:cNvSpPr/>
          <p:nvPr/>
        </p:nvSpPr>
        <p:spPr bwMode="auto">
          <a:xfrm>
            <a:off x="6379337" y="2424833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58" name="円/楕円 57"/>
          <p:cNvSpPr/>
          <p:nvPr/>
        </p:nvSpPr>
        <p:spPr bwMode="auto">
          <a:xfrm>
            <a:off x="7106635" y="3245380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59" name="直線矢印コネクタ 58"/>
          <p:cNvCxnSpPr>
            <a:stCxn id="57" idx="3"/>
            <a:endCxn id="72" idx="7"/>
          </p:cNvCxnSpPr>
          <p:nvPr/>
        </p:nvCxnSpPr>
        <p:spPr bwMode="auto">
          <a:xfrm flipH="1">
            <a:off x="5875249" y="2751170"/>
            <a:ext cx="560082" cy="3483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線矢印コネクタ 59"/>
          <p:cNvCxnSpPr>
            <a:stCxn id="57" idx="5"/>
            <a:endCxn id="58" idx="1"/>
          </p:cNvCxnSpPr>
          <p:nvPr/>
        </p:nvCxnSpPr>
        <p:spPr bwMode="auto">
          <a:xfrm>
            <a:off x="6705695" y="2751170"/>
            <a:ext cx="456934" cy="55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正方形/長方形 60"/>
          <p:cNvSpPr/>
          <p:nvPr/>
        </p:nvSpPr>
        <p:spPr bwMode="auto">
          <a:xfrm>
            <a:off x="4744720" y="3741055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62" name="正方形/長方形 61"/>
          <p:cNvSpPr/>
          <p:nvPr/>
        </p:nvSpPr>
        <p:spPr bwMode="auto">
          <a:xfrm>
            <a:off x="6307911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63" name="正方形/長方形 62"/>
          <p:cNvSpPr/>
          <p:nvPr/>
        </p:nvSpPr>
        <p:spPr bwMode="auto">
          <a:xfrm>
            <a:off x="6703917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>
            <a:off x="7731728" y="4212966"/>
            <a:ext cx="396006" cy="368673"/>
          </a:xfrm>
          <a:prstGeom prst="rect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65" name="直線矢印コネクタ 64"/>
          <p:cNvCxnSpPr>
            <a:stCxn id="58" idx="3"/>
          </p:cNvCxnSpPr>
          <p:nvPr/>
        </p:nvCxnSpPr>
        <p:spPr bwMode="auto">
          <a:xfrm flipH="1">
            <a:off x="6703917" y="3571717"/>
            <a:ext cx="458712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線矢印コネクタ 65"/>
          <p:cNvCxnSpPr>
            <a:stCxn id="58" idx="5"/>
          </p:cNvCxnSpPr>
          <p:nvPr/>
        </p:nvCxnSpPr>
        <p:spPr bwMode="auto">
          <a:xfrm>
            <a:off x="7432993" y="3571717"/>
            <a:ext cx="496738" cy="6412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正方形/長方形 66"/>
          <p:cNvSpPr/>
          <p:nvPr/>
        </p:nvSpPr>
        <p:spPr>
          <a:xfrm>
            <a:off x="6690786" y="342903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5837364" y="252033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5048554" y="2996960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6879606" y="2576327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7625955" y="3478836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72" name="円/楕円 71"/>
          <p:cNvSpPr/>
          <p:nvPr/>
        </p:nvSpPr>
        <p:spPr bwMode="auto">
          <a:xfrm>
            <a:off x="5548891" y="3043557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73" name="直線矢印コネクタ 72"/>
          <p:cNvCxnSpPr>
            <a:stCxn id="72" idx="3"/>
            <a:endCxn id="61" idx="0"/>
          </p:cNvCxnSpPr>
          <p:nvPr/>
        </p:nvCxnSpPr>
        <p:spPr bwMode="auto">
          <a:xfrm flipH="1">
            <a:off x="4942723" y="3369894"/>
            <a:ext cx="662162" cy="371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正方形/長方形 76"/>
          <p:cNvSpPr/>
          <p:nvPr/>
        </p:nvSpPr>
        <p:spPr>
          <a:xfrm>
            <a:off x="6643750" y="4515341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6502661" y="533239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79" name="直線矢印コネクタ 78"/>
          <p:cNvCxnSpPr/>
          <p:nvPr/>
        </p:nvCxnSpPr>
        <p:spPr bwMode="auto">
          <a:xfrm flipH="1">
            <a:off x="6435331" y="4581639"/>
            <a:ext cx="270364" cy="14892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円/楕円 79"/>
          <p:cNvSpPr/>
          <p:nvPr/>
        </p:nvSpPr>
        <p:spPr bwMode="auto">
          <a:xfrm>
            <a:off x="6244155" y="6070861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842812" y="4147909"/>
            <a:ext cx="34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a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HG丸ｺﾞｼｯｸM-PRO"/>
              <a:cs typeface="Times New Roman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759299" y="462979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83" name="直線矢印コネクタ 82"/>
          <p:cNvCxnSpPr>
            <a:stCxn id="61" idx="2"/>
            <a:endCxn id="84" idx="0"/>
          </p:cNvCxnSpPr>
          <p:nvPr/>
        </p:nvCxnSpPr>
        <p:spPr bwMode="auto">
          <a:xfrm flipH="1">
            <a:off x="4744720" y="4109728"/>
            <a:ext cx="198003" cy="11807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円/楕円 83"/>
          <p:cNvSpPr/>
          <p:nvPr/>
        </p:nvSpPr>
        <p:spPr bwMode="auto">
          <a:xfrm>
            <a:off x="4553544" y="5290526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7875716" y="452794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HG丸ｺﾞｼｯｸM-PRO"/>
                <a:cs typeface="Times New Roman"/>
              </a:rPr>
              <a:t>b</a:t>
            </a:r>
          </a:p>
        </p:txBody>
      </p:sp>
      <p:cxnSp>
        <p:nvCxnSpPr>
          <p:cNvPr id="86" name="直線矢印コネクタ 85"/>
          <p:cNvCxnSpPr>
            <a:stCxn id="64" idx="2"/>
            <a:endCxn id="87" idx="0"/>
          </p:cNvCxnSpPr>
          <p:nvPr/>
        </p:nvCxnSpPr>
        <p:spPr bwMode="auto">
          <a:xfrm flipH="1">
            <a:off x="7922904" y="4581639"/>
            <a:ext cx="6827" cy="559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A6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円/楕円 86"/>
          <p:cNvSpPr/>
          <p:nvPr/>
        </p:nvSpPr>
        <p:spPr bwMode="auto">
          <a:xfrm>
            <a:off x="7731728" y="5141226"/>
            <a:ext cx="382352" cy="382327"/>
          </a:xfrm>
          <a:prstGeom prst="ellipse">
            <a:avLst/>
          </a:prstGeom>
          <a:noFill/>
          <a:ln w="38100" cmpd="sng">
            <a:solidFill>
              <a:srgbClr val="002A6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rtlCol="0" anchor="ctr">
            <a:spAutoFit/>
          </a:bodyPr>
          <a:lstStyle/>
          <a:p>
            <a:pPr algn="l"/>
            <a:endParaRPr kumimoji="1" lang="ja-JP" altLang="en-US" b="1" i="1" dirty="0" smtClean="0">
              <a:solidFill>
                <a:srgbClr val="FF6600"/>
              </a:solidFill>
              <a:latin typeface="Times New Roman" charset="0"/>
              <a:ea typeface="ＭＳ Ｐ明朝" charset="0"/>
              <a:cs typeface="ＭＳ Ｐ明朝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 flipV="1">
            <a:off x="1222675" y="5476033"/>
            <a:ext cx="0" cy="233027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星 5 14"/>
          <p:cNvSpPr/>
          <p:nvPr/>
        </p:nvSpPr>
        <p:spPr bwMode="auto">
          <a:xfrm>
            <a:off x="6465078" y="2489341"/>
            <a:ext cx="230833" cy="230833"/>
          </a:xfrm>
          <a:prstGeom prst="star5">
            <a:avLst/>
          </a:prstGeom>
          <a:solidFill>
            <a:srgbClr val="008000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cxnSp>
        <p:nvCxnSpPr>
          <p:cNvPr id="90" name="直線矢印コネクタ 89"/>
          <p:cNvCxnSpPr/>
          <p:nvPr/>
        </p:nvCxnSpPr>
        <p:spPr bwMode="auto">
          <a:xfrm flipV="1">
            <a:off x="1365597" y="5476033"/>
            <a:ext cx="0" cy="233027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直線矢印コネクタ 90"/>
          <p:cNvCxnSpPr/>
          <p:nvPr/>
        </p:nvCxnSpPr>
        <p:spPr bwMode="auto">
          <a:xfrm flipV="1">
            <a:off x="1507768" y="5476033"/>
            <a:ext cx="0" cy="233027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2" name="直線矢印コネクタ 91"/>
          <p:cNvCxnSpPr/>
          <p:nvPr/>
        </p:nvCxnSpPr>
        <p:spPr bwMode="auto">
          <a:xfrm flipV="1">
            <a:off x="1649940" y="5476033"/>
            <a:ext cx="0" cy="233027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正方形/長方形 16"/>
          <p:cNvSpPr/>
          <p:nvPr/>
        </p:nvSpPr>
        <p:spPr>
          <a:xfrm>
            <a:off x="7753627" y="41503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950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131 0.087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3 0.087 L 0.00017 -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5" y="-4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98 0.12011 " pathEditMode="relative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98 0.12011 L 0.16143 0.2448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4" y="6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 smtClean="0">
                <a:latin typeface="+mj-lt"/>
              </a:rPr>
              <a:t>Online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</a:t>
            </a:r>
            <a:r>
              <a:rPr lang="en-US" altLang="ja-JP" sz="3200" dirty="0" err="1" smtClean="0">
                <a:latin typeface="+mj-lt"/>
              </a:rPr>
              <a:t>Abelian</a:t>
            </a:r>
            <a:r>
              <a:rPr lang="en-US" altLang="ja-JP" sz="3200" dirty="0" smtClean="0">
                <a:latin typeface="+mj-lt"/>
              </a:rPr>
              <a:t> Pattern </a:t>
            </a:r>
            <a:r>
              <a:rPr lang="en-US" altLang="ja-JP" sz="3200" dirty="0">
                <a:latin typeface="+mj-lt"/>
              </a:rPr>
              <a:t>M</a:t>
            </a:r>
            <a:r>
              <a:rPr lang="en-US" altLang="ja-JP" sz="3200" dirty="0" smtClean="0">
                <a:latin typeface="+mj-lt"/>
              </a:rPr>
              <a:t>atching – Previous Work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>
                <a:latin typeface="+mj-lt"/>
              </a:rPr>
              <a:t>Previous work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Ehlers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et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al.,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2015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]</a:t>
            </a:r>
            <a:r>
              <a:rPr lang="en-US" altLang="ja-JP" sz="2800" dirty="0" smtClean="0">
                <a:latin typeface="+mj-lt"/>
              </a:rPr>
              <a:t> claims: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This problem can be computed in O(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) preprocessing time, O(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) working space and O(</a:t>
            </a:r>
            <a:r>
              <a:rPr lang="en-US" altLang="ja-JP" sz="2800" dirty="0" err="1" smtClean="0">
                <a:latin typeface="+mj-lt"/>
              </a:rPr>
              <a:t>loglog</a:t>
            </a:r>
            <a:r>
              <a:rPr lang="en-US" altLang="ja-JP" sz="2800" i="1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sz="2800" dirty="0" smtClean="0">
                <a:latin typeface="+mj-lt"/>
              </a:rPr>
              <a:t>) time per text letter.</a:t>
            </a:r>
          </a:p>
          <a:p>
            <a:pPr lvl="1"/>
            <a:r>
              <a:rPr lang="en-US" altLang="ja-JP" sz="2400" dirty="0" smtClean="0">
                <a:latin typeface="+mj-lt"/>
              </a:rPr>
              <a:t>To traverse quickly, they use van </a:t>
            </a:r>
            <a:r>
              <a:rPr lang="en-US" altLang="ja-JP" sz="2400" dirty="0" err="1" smtClean="0">
                <a:latin typeface="+mj-lt"/>
              </a:rPr>
              <a:t>Emde</a:t>
            </a:r>
            <a:r>
              <a:rPr lang="en-US" altLang="ja-JP" sz="2400" dirty="0" smtClean="0">
                <a:latin typeface="+mj-lt"/>
              </a:rPr>
              <a:t> Boas structure.</a:t>
            </a: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endParaRPr kumimoji="1" lang="ja-JP" altLang="en-US" sz="2800" dirty="0">
              <a:latin typeface="+mj-lt"/>
            </a:endParaRPr>
          </a:p>
        </p:txBody>
      </p:sp>
      <p:cxnSp>
        <p:nvCxnSpPr>
          <p:cNvPr id="50" name="直線コネクタ 49"/>
          <p:cNvCxnSpPr/>
          <p:nvPr/>
        </p:nvCxnSpPr>
        <p:spPr bwMode="auto">
          <a:xfrm>
            <a:off x="4374304" y="3051142"/>
            <a:ext cx="3045551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四角形吹き出し 50"/>
          <p:cNvSpPr/>
          <p:nvPr/>
        </p:nvSpPr>
        <p:spPr bwMode="auto">
          <a:xfrm>
            <a:off x="2909559" y="3495248"/>
            <a:ext cx="4510296" cy="856829"/>
          </a:xfrm>
          <a:prstGeom prst="wedgeRectCallout">
            <a:avLst>
              <a:gd name="adj1" fmla="val -1922"/>
              <a:gd name="adj2" fmla="val -84292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For </a:t>
            </a:r>
            <a:r>
              <a:rPr lang="en-US" altLang="ja-JP" sz="2400" kern="0" dirty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an integer universe U = [1..</a:t>
            </a:r>
            <a:r>
              <a:rPr lang="en-US" altLang="ja-JP" sz="2400" i="1" kern="0" dirty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u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], </a:t>
            </a:r>
            <a:r>
              <a:rPr lang="en-US" altLang="ja-JP" sz="2400" kern="0" dirty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requires </a:t>
            </a:r>
            <a:r>
              <a:rPr lang="en-US" altLang="ja-JP" sz="2400" kern="0" dirty="0" err="1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Θ</a:t>
            </a:r>
            <a:r>
              <a:rPr lang="en-US" altLang="ja-JP" sz="2400" kern="0" dirty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(</a:t>
            </a:r>
            <a:r>
              <a:rPr lang="en-US" altLang="ja-JP" sz="2400" i="1" kern="0" dirty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u</a:t>
            </a:r>
            <a:r>
              <a:rPr lang="en-US" altLang="ja-JP" sz="2400" kern="0" dirty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space.</a:t>
            </a:r>
            <a:endParaRPr kumimoji="1" lang="ja-JP" altLang="en-US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4492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 smtClean="0">
                <a:latin typeface="+mj-lt"/>
              </a:rPr>
              <a:t>Online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</a:t>
            </a:r>
            <a:r>
              <a:rPr lang="en-US" altLang="ja-JP" sz="3200" dirty="0" err="1" smtClean="0">
                <a:latin typeface="+mj-lt"/>
              </a:rPr>
              <a:t>Abelian</a:t>
            </a:r>
            <a:r>
              <a:rPr lang="en-US" altLang="ja-JP" sz="3200" dirty="0" smtClean="0">
                <a:latin typeface="+mj-lt"/>
              </a:rPr>
              <a:t> Pattern </a:t>
            </a:r>
            <a:r>
              <a:rPr lang="en-US" altLang="ja-JP" sz="3200" dirty="0">
                <a:latin typeface="+mj-lt"/>
              </a:rPr>
              <a:t>M</a:t>
            </a:r>
            <a:r>
              <a:rPr lang="en-US" altLang="ja-JP" sz="3200" dirty="0" smtClean="0">
                <a:latin typeface="+mj-lt"/>
              </a:rPr>
              <a:t>atching – Previous Work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>
                <a:latin typeface="+mj-lt"/>
              </a:rPr>
              <a:t>Previous work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Ehlers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et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al.,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2015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]</a:t>
            </a:r>
            <a:r>
              <a:rPr lang="en-US" altLang="ja-JP" sz="2800" dirty="0" smtClean="0">
                <a:latin typeface="+mj-lt"/>
              </a:rPr>
              <a:t> claims: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This problem can be computed in O(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) preprocessing time, O(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) working space and O(</a:t>
            </a:r>
            <a:r>
              <a:rPr lang="en-US" altLang="ja-JP" sz="2800" dirty="0" err="1" smtClean="0">
                <a:latin typeface="+mj-lt"/>
              </a:rPr>
              <a:t>loglog</a:t>
            </a:r>
            <a:r>
              <a:rPr lang="en-US" altLang="ja-JP" sz="2800" i="1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sz="2800" dirty="0" smtClean="0">
                <a:latin typeface="+mj-lt"/>
              </a:rPr>
              <a:t>) time per text letter.</a:t>
            </a:r>
          </a:p>
          <a:p>
            <a:pPr lvl="1"/>
            <a:r>
              <a:rPr lang="en-US" altLang="ja-JP" sz="2400" dirty="0" smtClean="0">
                <a:latin typeface="+mj-lt"/>
              </a:rPr>
              <a:t>To traverse quickly, they use van </a:t>
            </a:r>
            <a:r>
              <a:rPr lang="en-US" altLang="ja-JP" sz="2400" dirty="0" err="1" smtClean="0">
                <a:latin typeface="+mj-lt"/>
              </a:rPr>
              <a:t>Emde</a:t>
            </a:r>
            <a:r>
              <a:rPr lang="en-US" altLang="ja-JP" sz="2400" dirty="0" smtClean="0">
                <a:latin typeface="+mj-lt"/>
              </a:rPr>
              <a:t> Boas structure.</a:t>
            </a: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>
              <a:latin typeface="+mj-lt"/>
            </a:endParaRPr>
          </a:p>
          <a:p>
            <a:pPr lvl="1"/>
            <a:r>
              <a:rPr lang="en-US" altLang="ja-JP" sz="2400" dirty="0">
                <a:latin typeface="+mj-lt"/>
              </a:rPr>
              <a:t>For each node of the suffix tree, the universe size </a:t>
            </a:r>
            <a:r>
              <a:rPr lang="en-US" altLang="ja-JP" sz="2400" i="1" dirty="0">
                <a:latin typeface="+mj-lt"/>
              </a:rPr>
              <a:t>u</a:t>
            </a:r>
            <a:r>
              <a:rPr lang="en-US" altLang="ja-JP" sz="2400" dirty="0">
                <a:latin typeface="+mj-lt"/>
              </a:rPr>
              <a:t> is equal to </a:t>
            </a:r>
            <a:r>
              <a:rPr lang="en-US" altLang="ja-JP" sz="2400" i="1" dirty="0" smtClean="0">
                <a:latin typeface="Symbol" charset="2"/>
                <a:cs typeface="Symbol" charset="2"/>
              </a:rPr>
              <a:t>s</a:t>
            </a:r>
            <a:r>
              <a:rPr lang="en-US" altLang="ja-JP" sz="2400" dirty="0" smtClean="0">
                <a:latin typeface="+mj-lt"/>
              </a:rPr>
              <a:t>.</a:t>
            </a:r>
          </a:p>
          <a:p>
            <a:pPr lvl="1"/>
            <a:r>
              <a:rPr lang="en-US" altLang="ja-JP" sz="2400" dirty="0" smtClean="0">
                <a:latin typeface="+mj-lt"/>
              </a:rPr>
              <a:t>Suffix tree of P of length </a:t>
            </a:r>
            <a:r>
              <a:rPr lang="en-US" altLang="ja-JP" sz="2400" i="1" dirty="0" smtClean="0">
                <a:latin typeface="+mj-lt"/>
              </a:rPr>
              <a:t>m </a:t>
            </a:r>
            <a:r>
              <a:rPr lang="en-US" altLang="ja-JP" sz="2400" dirty="0" smtClean="0">
                <a:latin typeface="+mj-lt"/>
              </a:rPr>
              <a:t>can be O(</a:t>
            </a:r>
            <a:r>
              <a:rPr lang="en-US" altLang="ja-JP" sz="2400" i="1" dirty="0" smtClean="0">
                <a:latin typeface="+mj-lt"/>
              </a:rPr>
              <a:t>m</a:t>
            </a:r>
            <a:r>
              <a:rPr lang="en-US" altLang="ja-JP" sz="2400" dirty="0" smtClean="0">
                <a:latin typeface="+mj-lt"/>
              </a:rPr>
              <a:t>) nodes.</a:t>
            </a:r>
          </a:p>
          <a:p>
            <a:pPr lvl="1"/>
            <a:r>
              <a:rPr lang="en-US" altLang="ja-JP" sz="2400" dirty="0" smtClean="0">
                <a:latin typeface="+mj-lt"/>
              </a:rPr>
              <a:t>This approach must use O(</a:t>
            </a:r>
            <a:r>
              <a:rPr lang="en-US" altLang="ja-JP" sz="2400" i="1" dirty="0" err="1" smtClean="0">
                <a:latin typeface="+mj-lt"/>
              </a:rPr>
              <a:t>m</a:t>
            </a:r>
            <a:r>
              <a:rPr lang="en-US" altLang="ja-JP" sz="2400" i="1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sz="2400" dirty="0" smtClean="0">
                <a:latin typeface="+mj-lt"/>
              </a:rPr>
              <a:t>) space.</a:t>
            </a:r>
            <a:endParaRPr lang="en-US" altLang="ja-JP" sz="2400" dirty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pPr lvl="1"/>
            <a:endParaRPr lang="en-US" altLang="ja-JP" sz="2400" dirty="0" smtClean="0">
              <a:latin typeface="+mj-lt"/>
            </a:endParaRPr>
          </a:p>
          <a:p>
            <a:endParaRPr kumimoji="1" lang="ja-JP" altLang="en-US" sz="2800" dirty="0">
              <a:latin typeface="+mj-lt"/>
            </a:endParaRPr>
          </a:p>
        </p:txBody>
      </p:sp>
      <p:cxnSp>
        <p:nvCxnSpPr>
          <p:cNvPr id="50" name="直線コネクタ 49"/>
          <p:cNvCxnSpPr/>
          <p:nvPr/>
        </p:nvCxnSpPr>
        <p:spPr bwMode="auto">
          <a:xfrm>
            <a:off x="4374304" y="3051142"/>
            <a:ext cx="3045551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四角形吹き出し 50"/>
          <p:cNvSpPr/>
          <p:nvPr/>
        </p:nvSpPr>
        <p:spPr bwMode="auto">
          <a:xfrm>
            <a:off x="2909559" y="3495248"/>
            <a:ext cx="4510296" cy="856829"/>
          </a:xfrm>
          <a:prstGeom prst="wedgeRectCallout">
            <a:avLst>
              <a:gd name="adj1" fmla="val -1922"/>
              <a:gd name="adj2" fmla="val -84292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For </a:t>
            </a:r>
            <a:r>
              <a:rPr lang="en-US" altLang="ja-JP" sz="2400" kern="0" dirty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an integer universe U = [1..</a:t>
            </a:r>
            <a:r>
              <a:rPr lang="en-US" altLang="ja-JP" sz="2400" i="1" kern="0" dirty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u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], </a:t>
            </a:r>
            <a:r>
              <a:rPr lang="en-US" altLang="ja-JP" sz="2400" kern="0" dirty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requires </a:t>
            </a:r>
            <a:r>
              <a:rPr lang="en-US" altLang="ja-JP" sz="2400" kern="0" dirty="0" err="1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Θ</a:t>
            </a:r>
            <a:r>
              <a:rPr lang="en-US" altLang="ja-JP" sz="2400" kern="0" dirty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(</a:t>
            </a:r>
            <a:r>
              <a:rPr lang="en-US" altLang="ja-JP" sz="2400" i="1" kern="0" dirty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u</a:t>
            </a:r>
            <a:r>
              <a:rPr lang="en-US" altLang="ja-JP" sz="2400" kern="0" dirty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space.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cxnSp>
        <p:nvCxnSpPr>
          <p:cNvPr id="21" name="直線コネクタ 20"/>
          <p:cNvCxnSpPr/>
          <p:nvPr/>
        </p:nvCxnSpPr>
        <p:spPr bwMode="auto">
          <a:xfrm>
            <a:off x="1269959" y="2222310"/>
            <a:ext cx="693774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直線コネクタ 21"/>
          <p:cNvCxnSpPr/>
          <p:nvPr/>
        </p:nvCxnSpPr>
        <p:spPr bwMode="auto">
          <a:xfrm>
            <a:off x="3680064" y="5667020"/>
            <a:ext cx="81182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8549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>
                <a:latin typeface="+mj-lt"/>
              </a:rPr>
              <a:t>E</a:t>
            </a:r>
            <a:r>
              <a:rPr lang="en-US" altLang="ja-JP" sz="3600" dirty="0" smtClean="0">
                <a:latin typeface="+mj-lt"/>
              </a:rPr>
              <a:t>xtended </a:t>
            </a:r>
            <a:r>
              <a:rPr lang="en-US" altLang="ja-JP" sz="3600" i="1" dirty="0" smtClean="0">
                <a:latin typeface="+mj-lt"/>
              </a:rPr>
              <a:t>k</a:t>
            </a:r>
            <a:r>
              <a:rPr lang="en-US" altLang="ja-JP" sz="3600" dirty="0" smtClean="0">
                <a:latin typeface="+mj-lt"/>
              </a:rPr>
              <a:t>-</a:t>
            </a:r>
            <a:r>
              <a:rPr lang="en-US" altLang="ja-JP" sz="3600" dirty="0" err="1" smtClean="0">
                <a:latin typeface="+mj-lt"/>
              </a:rPr>
              <a:t>Abelian</a:t>
            </a:r>
            <a:r>
              <a:rPr lang="en-US" altLang="ja-JP" sz="3600" dirty="0" smtClean="0">
                <a:latin typeface="+mj-lt"/>
              </a:rPr>
              <a:t> Equivalence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Definition:</a:t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For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 positive integer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,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two strings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of equal length are said to be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-Abelian equivalent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if the numbers of occurrences of each string of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equal in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0">
              <a:buClr>
                <a:srgbClr val="002B62"/>
              </a:buClr>
            </a:pPr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Examples: (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=3)</a:t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abaababbaab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baabaabbaba</a:t>
            </a:r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四角形吹き出し 4"/>
          <p:cNvSpPr/>
          <p:nvPr/>
        </p:nvSpPr>
        <p:spPr bwMode="auto">
          <a:xfrm>
            <a:off x="4311359" y="3453282"/>
            <a:ext cx="4652153" cy="1150622"/>
          </a:xfrm>
          <a:prstGeom prst="wedgeRectCallout">
            <a:avLst>
              <a:gd name="adj1" fmla="val -61822"/>
              <a:gd name="adj2" fmla="val -51810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2800" dirty="0">
                <a:solidFill>
                  <a:srgbClr val="000000"/>
                </a:solidFill>
              </a:rPr>
              <a:t>the prefixes of length </a:t>
            </a:r>
            <a:r>
              <a:rPr lang="en-US" altLang="ja-JP" sz="2800" i="1" dirty="0">
                <a:solidFill>
                  <a:srgbClr val="000000"/>
                </a:solidFill>
              </a:rPr>
              <a:t>k</a:t>
            </a:r>
            <a:r>
              <a:rPr lang="en-US" altLang="ja-JP" sz="2800" dirty="0">
                <a:solidFill>
                  <a:srgbClr val="000000"/>
                </a:solidFill>
              </a:rPr>
              <a:t>-1 of </a:t>
            </a:r>
            <a:r>
              <a:rPr lang="en-US" altLang="ja-JP" sz="2800" i="1" dirty="0">
                <a:solidFill>
                  <a:srgbClr val="000000"/>
                </a:solidFill>
              </a:rPr>
              <a:t>u</a:t>
            </a:r>
            <a:r>
              <a:rPr lang="en-US" altLang="ja-JP" sz="2800" dirty="0">
                <a:solidFill>
                  <a:srgbClr val="000000"/>
                </a:solidFill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</a:rPr>
              <a:t>v</a:t>
            </a:r>
            <a:r>
              <a:rPr lang="en-US" altLang="ja-JP" sz="2800" dirty="0">
                <a:solidFill>
                  <a:srgbClr val="000000"/>
                </a:solidFill>
              </a:rPr>
              <a:t> are same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3169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5200"/>
            <a:ext cx="9144000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+mj-lt"/>
              </a:rPr>
              <a:t>E</a:t>
            </a:r>
            <a:r>
              <a:rPr lang="en-US" altLang="ja-JP" sz="3200" dirty="0" smtClean="0">
                <a:latin typeface="+mj-lt"/>
              </a:rPr>
              <a:t>xtended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</a:t>
            </a:r>
            <a:r>
              <a:rPr lang="en-US" altLang="ja-JP" sz="3200" dirty="0" err="1" smtClean="0">
                <a:latin typeface="+mj-lt"/>
              </a:rPr>
              <a:t>Abelian</a:t>
            </a:r>
            <a:r>
              <a:rPr lang="en-US" altLang="ja-JP" sz="3200" dirty="0" smtClean="0">
                <a:latin typeface="+mj-lt"/>
              </a:rPr>
              <a:t> Pattern Matching– Previous Work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Previous work [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Ehlers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et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al.,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2015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] claims:</a:t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This problem  can be computed in O(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log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) preprocessing time, O(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) working space and O(1) worst-case time per text letter.</a:t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pPr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Compute the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-truncated suffix tree of P </a:t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and traverse with T.</a:t>
            </a:r>
          </a:p>
          <a:p>
            <a:pPr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Relies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on the result of 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Gawrychowski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et al. in 2014 for the constant-time weighted ancestor queries on suffix tree.</a:t>
            </a:r>
          </a:p>
          <a:p>
            <a:pPr>
              <a:buClr>
                <a:srgbClr val="002B62"/>
              </a:buClr>
            </a:pPr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584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2B62"/>
              </a:buClr>
            </a:pP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Gawrychowski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et al. proposed the algorithm which returns in constant time the node of suffix tree of P that corresponds to the factor P[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..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j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] for given 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j.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Previous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work [Ehlers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et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al.,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2015]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claims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that its preprocessing time is O(</a:t>
            </a:r>
            <a:r>
              <a:rPr lang="en-US" altLang="ja-JP" sz="2400" i="1" dirty="0" err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err="1">
                <a:solidFill>
                  <a:srgbClr val="000000"/>
                </a:solidFill>
                <a:latin typeface="Times New Roman"/>
              </a:rPr>
              <a:t>log</a:t>
            </a:r>
            <a:r>
              <a:rPr lang="en-US" altLang="ja-JP" sz="2400" i="1" dirty="0" err="1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time for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-truncated suffix tree.</a:t>
            </a:r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 lvl="1">
              <a:buClr>
                <a:srgbClr val="002B62"/>
              </a:buClr>
            </a:pP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Gawrychowski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et al.’s paper does not consider construction time.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It seems challenging to construct in O(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log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time.</a:t>
            </a:r>
          </a:p>
          <a:p>
            <a:pPr lvl="1">
              <a:buClr>
                <a:srgbClr val="002B62"/>
              </a:buClr>
            </a:pPr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 lvl="1">
              <a:buClr>
                <a:srgbClr val="002B62"/>
              </a:buClr>
            </a:pPr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lvl="1">
              <a:buClr>
                <a:srgbClr val="002B62"/>
              </a:buClr>
            </a:pPr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>
              <a:buClr>
                <a:srgbClr val="002B62"/>
              </a:buClr>
            </a:pPr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5" name="直線コネクタ 4"/>
          <p:cNvCxnSpPr/>
          <p:nvPr/>
        </p:nvCxnSpPr>
        <p:spPr bwMode="auto">
          <a:xfrm>
            <a:off x="4926971" y="3856707"/>
            <a:ext cx="199901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四角形吹き出し 5"/>
          <p:cNvSpPr/>
          <p:nvPr/>
        </p:nvSpPr>
        <p:spPr bwMode="auto">
          <a:xfrm>
            <a:off x="529149" y="4059643"/>
            <a:ext cx="6655527" cy="856829"/>
          </a:xfrm>
          <a:prstGeom prst="wedgeRectCallout">
            <a:avLst>
              <a:gd name="adj1" fmla="val 35534"/>
              <a:gd name="adj2" fmla="val -67824"/>
            </a:avLst>
          </a:prstGeom>
          <a:noFill/>
          <a:ln w="28575" cmpd="sng">
            <a:solidFill>
              <a:srgbClr val="002A62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One of the authors wondered that O(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m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log</a:t>
            </a:r>
            <a:r>
              <a:rPr lang="en-US" altLang="ja-JP" sz="2400" kern="0" baseline="3000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3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k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or O(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m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log</a:t>
            </a:r>
            <a:r>
              <a:rPr lang="en-US" altLang="ja-JP" sz="2400" kern="0" baseline="3000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4</a:t>
            </a:r>
            <a:r>
              <a:rPr lang="en-US" altLang="ja-JP" sz="2400" i="1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k</a:t>
            </a:r>
            <a:r>
              <a:rPr lang="en-US" altLang="ja-JP" sz="2400" kern="0" dirty="0" smtClean="0">
                <a:solidFill>
                  <a:srgbClr val="000000"/>
                </a:solidFill>
                <a:ea typeface="ＭＳ Ｐ明朝" panose="02020600040205080304" pitchFamily="18" charset="-128"/>
                <a:cs typeface="Times New Roman"/>
              </a:rPr>
              <a:t>) construction time might be plausible.</a:t>
            </a:r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0" y="115200"/>
            <a:ext cx="9144000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+mj-lt"/>
              </a:rPr>
              <a:t>E</a:t>
            </a:r>
            <a:r>
              <a:rPr lang="en-US" altLang="ja-JP" sz="3200" dirty="0" smtClean="0">
                <a:latin typeface="+mj-lt"/>
              </a:rPr>
              <a:t>xtended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</a:t>
            </a:r>
            <a:r>
              <a:rPr lang="en-US" altLang="ja-JP" sz="3200" dirty="0" err="1" smtClean="0">
                <a:latin typeface="+mj-lt"/>
              </a:rPr>
              <a:t>Abelian</a:t>
            </a:r>
            <a:r>
              <a:rPr lang="en-US" altLang="ja-JP" sz="3200" dirty="0" smtClean="0">
                <a:latin typeface="+mj-lt"/>
              </a:rPr>
              <a:t> Pattern Matching– Previous Work</a:t>
            </a:r>
            <a:endParaRPr kumimoji="1" lang="ja-JP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800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Instead the data structure proposed by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Gawrychowski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et al., we use a weighted ancestor data structure.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If there is a dynamic predecessor data structure for a set of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integers, then weighted ancestor queries on a weighted tree with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nodes can be answered in O(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pred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)) time with O(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space [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Kopelowitz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Lewenstein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2007] where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pred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is query/updates time of the dynamic predecessor query.</a:t>
            </a:r>
          </a:p>
          <a:p>
            <a:pPr>
              <a:buClr>
                <a:srgbClr val="002B62"/>
              </a:buClr>
            </a:pPr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115200"/>
            <a:ext cx="9144000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+mj-lt"/>
              </a:rPr>
              <a:t>E</a:t>
            </a:r>
            <a:r>
              <a:rPr lang="en-US" altLang="ja-JP" sz="3200" dirty="0" smtClean="0">
                <a:latin typeface="+mj-lt"/>
              </a:rPr>
              <a:t>xtended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</a:t>
            </a:r>
            <a:r>
              <a:rPr lang="en-US" altLang="ja-JP" sz="3200" dirty="0" err="1" smtClean="0">
                <a:latin typeface="+mj-lt"/>
              </a:rPr>
              <a:t>Abelian</a:t>
            </a:r>
            <a:r>
              <a:rPr lang="en-US" altLang="ja-JP" sz="3200" dirty="0" smtClean="0">
                <a:latin typeface="+mj-lt"/>
              </a:rPr>
              <a:t> Pattern Matching– Our Algorithm</a:t>
            </a:r>
            <a:endParaRPr kumimoji="1" lang="ja-JP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92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err="1" smtClean="0">
                <a:latin typeface="+mj-lt"/>
              </a:rPr>
              <a:t>Abelilan</a:t>
            </a:r>
            <a:r>
              <a:rPr kumimoji="1" lang="en-US" altLang="ja-JP" sz="3600" dirty="0" smtClean="0">
                <a:latin typeface="+mj-lt"/>
              </a:rPr>
              <a:t> Equivalence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+mj-lt"/>
              </a:rPr>
              <a:t>Two strings </a:t>
            </a:r>
            <a:r>
              <a:rPr kumimoji="1" lang="en-US" altLang="ja-JP" sz="2800" i="1" dirty="0" smtClean="0">
                <a:latin typeface="+mj-lt"/>
              </a:rPr>
              <a:t>u</a:t>
            </a:r>
            <a:r>
              <a:rPr kumimoji="1" lang="en-US" altLang="ja-JP" sz="2800" dirty="0" smtClean="0">
                <a:latin typeface="+mj-lt"/>
              </a:rPr>
              <a:t> and </a:t>
            </a:r>
            <a:r>
              <a:rPr kumimoji="1" lang="en-US" altLang="ja-JP" sz="2800" i="1" dirty="0" smtClean="0">
                <a:latin typeface="+mj-lt"/>
              </a:rPr>
              <a:t>v</a:t>
            </a:r>
            <a:r>
              <a:rPr kumimoji="1" lang="en-US" altLang="ja-JP" sz="2800" dirty="0" smtClean="0">
                <a:latin typeface="+mj-lt"/>
              </a:rPr>
              <a:t> of equal length are said to be Abelian equivalent</a:t>
            </a:r>
            <a:br>
              <a:rPr kumimoji="1" lang="en-US" altLang="ja-JP" sz="2800" dirty="0" smtClean="0">
                <a:latin typeface="+mj-lt"/>
              </a:rPr>
            </a:br>
            <a:r>
              <a:rPr kumimoji="1" lang="en-US" altLang="ja-JP" sz="2800" dirty="0" smtClean="0">
                <a:latin typeface="+mj-lt"/>
              </a:rPr>
              <a:t>if the numbers of occurrences of each letter are equal in </a:t>
            </a:r>
            <a:r>
              <a:rPr kumimoji="1" lang="en-US" altLang="ja-JP" sz="2800" i="1" dirty="0" smtClean="0">
                <a:latin typeface="+mj-lt"/>
              </a:rPr>
              <a:t>u</a:t>
            </a:r>
            <a:r>
              <a:rPr kumimoji="1" lang="en-US" altLang="ja-JP" sz="2800" dirty="0" smtClean="0">
                <a:latin typeface="+mj-lt"/>
              </a:rPr>
              <a:t> and </a:t>
            </a:r>
            <a:r>
              <a:rPr kumimoji="1" lang="en-US" altLang="ja-JP" sz="2800" i="1" dirty="0" smtClean="0">
                <a:latin typeface="+mj-lt"/>
              </a:rPr>
              <a:t>v</a:t>
            </a:r>
            <a:r>
              <a:rPr kumimoji="1" lang="en-US" altLang="ja-JP" sz="2800" dirty="0" smtClean="0">
                <a:latin typeface="+mj-lt"/>
              </a:rPr>
              <a:t>. (denotes </a:t>
            </a:r>
            <a:r>
              <a:rPr kumimoji="1" lang="en-US" altLang="ja-JP" sz="2800" i="1" dirty="0" smtClean="0">
                <a:latin typeface="+mj-lt"/>
              </a:rPr>
              <a:t>u</a:t>
            </a:r>
            <a:r>
              <a:rPr kumimoji="1" lang="en-US" altLang="ja-JP" sz="2800" dirty="0" smtClean="0">
                <a:latin typeface="+mj-lt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  <a:ea typeface="ＭＳ 明朝"/>
              </a:rPr>
              <a:t>=</a:t>
            </a:r>
            <a:r>
              <a:rPr lang="en-US" altLang="ja-JP" sz="2800" baseline="-25000" dirty="0" smtClean="0">
                <a:solidFill>
                  <a:srgbClr val="000000"/>
                </a:solidFill>
                <a:latin typeface="Times New Roman"/>
                <a:ea typeface="ＭＳ 明朝"/>
              </a:rPr>
              <a:t>A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  <a:ea typeface="ＭＳ 明朝"/>
              </a:rPr>
              <a:t>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  <a:ea typeface="ＭＳ 明朝"/>
              </a:rPr>
              <a:t>v</a:t>
            </a:r>
            <a:r>
              <a:rPr kumimoji="1" lang="en-US" altLang="ja-JP" sz="2800" dirty="0" smtClean="0">
                <a:latin typeface="+mj-lt"/>
              </a:rPr>
              <a:t>)</a:t>
            </a:r>
          </a:p>
          <a:p>
            <a:pPr marL="0" indent="0">
              <a:buNone/>
            </a:pPr>
            <a:endParaRPr kumimoji="1" lang="en-US" altLang="ja-JP" sz="2800" dirty="0" smtClean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Examples:</a:t>
            </a:r>
            <a:endParaRPr kumimoji="1" lang="ja-JP" altLang="en-US" sz="2800" dirty="0">
              <a:latin typeface="+mj-lt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468368" y="4172115"/>
            <a:ext cx="4275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</a:rPr>
              <a:t>l </a:t>
            </a:r>
            <a:r>
              <a:rPr lang="en-US" altLang="ja-JP" sz="2800" kern="0" dirty="0" err="1" smtClean="0">
                <a:solidFill>
                  <a:srgbClr val="000000"/>
                </a:solidFill>
                <a:latin typeface="Times New Roman"/>
                <a:ea typeface="ＭＳ 明朝"/>
              </a:rPr>
              <a:t>i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</a:rPr>
              <a:t> s t e n      =</a:t>
            </a:r>
            <a:r>
              <a:rPr lang="en-US" altLang="ja-JP" sz="2800" kern="0" baseline="-25000" dirty="0" smtClean="0">
                <a:solidFill>
                  <a:srgbClr val="000000"/>
                </a:solidFill>
                <a:latin typeface="Times New Roman"/>
                <a:ea typeface="ＭＳ 明朝"/>
              </a:rPr>
              <a:t>A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</a:rPr>
              <a:t>       s </a:t>
            </a:r>
            <a:r>
              <a:rPr lang="en-US" altLang="ja-JP" sz="2800" kern="0" dirty="0" err="1" smtClean="0">
                <a:solidFill>
                  <a:srgbClr val="000000"/>
                </a:solidFill>
                <a:latin typeface="Times New Roman"/>
                <a:ea typeface="ＭＳ 明朝"/>
              </a:rPr>
              <a:t>i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</a:rPr>
              <a:t> l e n t </a:t>
            </a:r>
            <a:r>
              <a:rPr lang="ja-JP" altLang="en-US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　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ＭＳ 明朝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57145" y="4911597"/>
            <a:ext cx="464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1 1   +    2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      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=</a:t>
            </a:r>
            <a:r>
              <a:rPr lang="en-US" altLang="ja-JP" sz="2800" kern="0" baseline="-25000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A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      1 2 </a:t>
            </a:r>
            <a:r>
              <a:rPr lang="ja-JP" altLang="en-US" sz="2800" kern="0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 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+</a:t>
            </a:r>
            <a:r>
              <a:rPr lang="ja-JP" altLang="en-US" sz="2800" kern="0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 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 1</a:t>
            </a:r>
            <a:r>
              <a:rPr lang="ja-JP" altLang="en-US" sz="2800" kern="0" dirty="0">
                <a:solidFill>
                  <a:srgbClr val="000000"/>
                </a:solidFill>
                <a:latin typeface="Times New Roman"/>
                <a:ea typeface="ＭＳ 明朝"/>
                <a:cs typeface="Times New Roman"/>
              </a:rPr>
              <a:t>　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ＭＳ 明朝"/>
              <a:cs typeface="Times New Roman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350740" y="5518429"/>
            <a:ext cx="6324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</a:rPr>
              <a:t>eleven plus two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</a:rPr>
              <a:t>      =</a:t>
            </a:r>
            <a:r>
              <a:rPr lang="en-US" altLang="ja-JP" sz="2800" kern="0" baseline="-25000" dirty="0" smtClean="0">
                <a:solidFill>
                  <a:srgbClr val="000000"/>
                </a:solidFill>
                <a:latin typeface="Times New Roman"/>
                <a:ea typeface="ＭＳ 明朝"/>
              </a:rPr>
              <a:t>A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</a:rPr>
              <a:t>      twelve plus one</a:t>
            </a:r>
            <a:r>
              <a:rPr lang="ja-JP" altLang="en-US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　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ＭＳ 明朝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355606" y="3561777"/>
            <a:ext cx="4419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l</a:t>
            </a:r>
            <a:r>
              <a:rPr lang="ja-JP" altLang="en-US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 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e</a:t>
            </a:r>
            <a:r>
              <a:rPr lang="ja-JP" altLang="en-US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 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m</a:t>
            </a:r>
            <a:r>
              <a:rPr lang="ja-JP" altLang="en-US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 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o</a:t>
            </a:r>
            <a:r>
              <a:rPr lang="ja-JP" altLang="en-US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</a:rPr>
              <a:t>n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</a:rPr>
              <a:t>      =</a:t>
            </a:r>
            <a:r>
              <a:rPr lang="en-US" altLang="ja-JP" sz="2800" kern="0" baseline="-25000" dirty="0" smtClean="0">
                <a:solidFill>
                  <a:srgbClr val="000000"/>
                </a:solidFill>
                <a:latin typeface="Times New Roman"/>
                <a:ea typeface="ＭＳ 明朝"/>
              </a:rPr>
              <a:t>A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 </a:t>
            </a:r>
            <a:r>
              <a:rPr lang="en-US" altLang="ja-JP" sz="2800" kern="0" dirty="0" smtClean="0">
                <a:solidFill>
                  <a:srgbClr val="000000"/>
                </a:solidFill>
                <a:latin typeface="Times New Roman"/>
                <a:ea typeface="ＭＳ 明朝"/>
              </a:rPr>
              <a:t>       </a:t>
            </a:r>
            <a:r>
              <a:rPr lang="en-US" altLang="ja-JP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m e l o n</a:t>
            </a:r>
            <a:r>
              <a:rPr lang="ja-JP" altLang="en-US" sz="2800" kern="0" dirty="0">
                <a:solidFill>
                  <a:srgbClr val="000000"/>
                </a:solidFill>
                <a:latin typeface="Times New Roman"/>
                <a:ea typeface="ＭＳ 明朝"/>
              </a:rPr>
              <a:t>　</a:t>
            </a:r>
            <a:endParaRPr lang="en-US" altLang="ja-JP" sz="2800" kern="0" dirty="0">
              <a:solidFill>
                <a:srgbClr val="000000"/>
              </a:solidFill>
              <a:latin typeface="Times New Roman"/>
              <a:ea typeface="ＭＳ 明朝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93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"/>
    </mc:Choice>
    <mc:Fallback xmlns="">
      <p:transition xmlns:p14="http://schemas.microsoft.com/office/powerpoint/2010/main" spd="slow" advTm="25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Instead the data structure proposed by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Gawrychowski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et al., we use a weighted ancestor data structure.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If there is a dynamic predecessor data structure for a set of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integers, then weighted ancestor queries on a weighted tree with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nodes can be answered in O(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pred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)) time with O(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space [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Kopelowitz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Lewenstein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2007] where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pred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is query/updates time of the dynamic predecessor query.</a:t>
            </a:r>
          </a:p>
          <a:p>
            <a:pPr>
              <a:buClr>
                <a:srgbClr val="002B62"/>
              </a:buClr>
            </a:pPr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pPr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If we use the dynamic predecessor data structure by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Beame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Fich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, extended k-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pattern matching can be solved in O(             ) preprocessing time, O(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) working space, and O(            ) worst case time per text letter.</a:t>
            </a: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115200"/>
            <a:ext cx="9144000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+mj-lt"/>
              </a:rPr>
              <a:t>E</a:t>
            </a:r>
            <a:r>
              <a:rPr lang="en-US" altLang="ja-JP" sz="3200" dirty="0" smtClean="0">
                <a:latin typeface="+mj-lt"/>
              </a:rPr>
              <a:t>xtended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</a:t>
            </a:r>
            <a:r>
              <a:rPr lang="en-US" altLang="ja-JP" sz="3200" dirty="0" err="1" smtClean="0">
                <a:latin typeface="+mj-lt"/>
              </a:rPr>
              <a:t>Abelian</a:t>
            </a:r>
            <a:r>
              <a:rPr lang="en-US" altLang="ja-JP" sz="3200" dirty="0" smtClean="0">
                <a:latin typeface="+mj-lt"/>
              </a:rPr>
              <a:t> Pattern Matching– Our Algorithm</a:t>
            </a:r>
            <a:endParaRPr kumimoji="1" lang="ja-JP" altLang="en-US" sz="3200" dirty="0">
              <a:latin typeface="+mj-lt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294716"/>
              </p:ext>
            </p:extLst>
          </p:nvPr>
        </p:nvGraphicFramePr>
        <p:xfrm>
          <a:off x="2644002" y="4983403"/>
          <a:ext cx="1123145" cy="53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5" name="数式" r:id="rId4" imgW="939800" imgH="444500" progId="Equation.3">
                  <p:embed/>
                </p:oleObj>
              </mc:Choice>
              <mc:Fallback>
                <p:oleObj name="数式" r:id="rId4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4002" y="4983403"/>
                        <a:ext cx="1123145" cy="531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814716"/>
              </p:ext>
            </p:extLst>
          </p:nvPr>
        </p:nvGraphicFramePr>
        <p:xfrm>
          <a:off x="3628388" y="4971645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6" name="数式" r:id="rId6" imgW="127000" imgH="165100" progId="Equation.3">
                  <p:embed/>
                </p:oleObj>
              </mc:Choice>
              <mc:Fallback>
                <p:oleObj name="数式" r:id="rId6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28388" y="4971645"/>
                        <a:ext cx="1270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726777"/>
              </p:ext>
            </p:extLst>
          </p:nvPr>
        </p:nvGraphicFramePr>
        <p:xfrm>
          <a:off x="3643048" y="5498482"/>
          <a:ext cx="1123145" cy="53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7" name="数式" r:id="rId8" imgW="939800" imgH="444500" progId="Equation.3">
                  <p:embed/>
                </p:oleObj>
              </mc:Choice>
              <mc:Fallback>
                <p:oleObj name="数式" r:id="rId8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3048" y="5498482"/>
                        <a:ext cx="1123145" cy="531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316193"/>
              </p:ext>
            </p:extLst>
          </p:nvPr>
        </p:nvGraphicFramePr>
        <p:xfrm>
          <a:off x="4627434" y="5486724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数式" r:id="rId9" imgW="127000" imgH="165100" progId="Equation.3">
                  <p:embed/>
                </p:oleObj>
              </mc:Choice>
              <mc:Fallback>
                <p:oleObj name="数式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7434" y="5486724"/>
                        <a:ext cx="1270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72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Instead the data structure proposed by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Gawrychowski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et al., we use a weighted ancestor data structure.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If there is a dynamic predecessor data structure for a set of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integers, then weighted ancestor queries on a weighted tree with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nodes can be answered in O(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pred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)) time with O(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space [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Kopelowitz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Lewenstein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2007] where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pred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is query/updates time of the dynamic predecessor query.</a:t>
            </a:r>
          </a:p>
          <a:p>
            <a:pPr>
              <a:buClr>
                <a:srgbClr val="002B62"/>
              </a:buClr>
            </a:pPr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115200"/>
            <a:ext cx="9144000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+mj-lt"/>
              </a:rPr>
              <a:t>E</a:t>
            </a:r>
            <a:r>
              <a:rPr lang="en-US" altLang="ja-JP" sz="3200" dirty="0" smtClean="0">
                <a:latin typeface="+mj-lt"/>
              </a:rPr>
              <a:t>xtended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</a:t>
            </a:r>
            <a:r>
              <a:rPr lang="en-US" altLang="ja-JP" sz="3200" dirty="0" err="1" smtClean="0">
                <a:latin typeface="+mj-lt"/>
              </a:rPr>
              <a:t>Abelian</a:t>
            </a:r>
            <a:r>
              <a:rPr lang="en-US" altLang="ja-JP" sz="3200" dirty="0" smtClean="0">
                <a:latin typeface="+mj-lt"/>
              </a:rPr>
              <a:t> Pattern Matching– Our Algorithm</a:t>
            </a:r>
            <a:endParaRPr kumimoji="1" lang="ja-JP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421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Instead the data structure proposed by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Gawrychowski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et al., we use a weighted ancestor data structure.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If there is a dynamic predecessor data structure for a set of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integers, then weighted ancestor queries on a weighted tree with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nodes can be answered in O(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pred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)) time with O(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space [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Kopelowitz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Lewenstein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2007] where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pred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is query/updates time of the dynamic predecessor query.</a:t>
            </a:r>
          </a:p>
          <a:p>
            <a:pPr>
              <a:buClr>
                <a:srgbClr val="002B62"/>
              </a:buClr>
            </a:pPr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pPr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If we use y-fast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trie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[Willard, 1983] in conjunction with cuckoo hashing [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Pagh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Rodler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, 2004], extended k-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pattern matching can be solved in O(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loglog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expexted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preprocessing time, O(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) working space, and O(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loglog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) worst case time per text letter.</a:t>
            </a: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115200"/>
            <a:ext cx="9144000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+mj-lt"/>
              </a:rPr>
              <a:t>E</a:t>
            </a:r>
            <a:r>
              <a:rPr lang="en-US" altLang="ja-JP" sz="3200" dirty="0" smtClean="0">
                <a:latin typeface="+mj-lt"/>
              </a:rPr>
              <a:t>xtended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</a:t>
            </a:r>
            <a:r>
              <a:rPr lang="en-US" altLang="ja-JP" sz="3200" dirty="0" err="1" smtClean="0">
                <a:latin typeface="+mj-lt"/>
              </a:rPr>
              <a:t>Abelian</a:t>
            </a:r>
            <a:r>
              <a:rPr lang="en-US" altLang="ja-JP" sz="3200" dirty="0" smtClean="0">
                <a:latin typeface="+mj-lt"/>
              </a:rPr>
              <a:t> Pattern Matching– Our Algorithm</a:t>
            </a:r>
            <a:endParaRPr kumimoji="1" lang="ja-JP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75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>
          <a:xfrm>
            <a:off x="179512" y="836712"/>
            <a:ext cx="8784976" cy="6021288"/>
          </a:xfrm>
        </p:spPr>
        <p:txBody>
          <a:bodyPr>
            <a:norm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Theorem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: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ja-JP" sz="24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Given a static pattern P of length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over integer alphabet [1..</a:t>
            </a:r>
            <a:r>
              <a:rPr lang="en-US" altLang="ja-JP" sz="2400" i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], and a positive integer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extended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pattern matching can be solved in</a:t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-- O(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preprocessing time, O(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working space, </a:t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   and O(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log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worst-case per text letter</a:t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--O(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loglog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preprocessing time, O(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working space, </a:t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  and O(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log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worst-case per text letter</a:t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--O(               ) preprocessing time, O(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working space, </a:t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  and O(               ) worst-case per text letter</a:t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--O(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loglog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expected preprocessing time, O(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working space,</a:t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  and O(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loglog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worst-case time per text letter</a:t>
            </a:r>
            <a:endParaRPr lang="en-US" altLang="ja-JP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0" y="115200"/>
            <a:ext cx="9144000" cy="468000"/>
          </a:xfrm>
        </p:spPr>
        <p:txBody>
          <a:bodyPr>
            <a:noAutofit/>
          </a:bodyPr>
          <a:lstStyle/>
          <a:p>
            <a:r>
              <a:rPr lang="en-US" altLang="ja-JP" sz="3200" dirty="0">
                <a:latin typeface="+mj-lt"/>
              </a:rPr>
              <a:t>E</a:t>
            </a:r>
            <a:r>
              <a:rPr lang="en-US" altLang="ja-JP" sz="3200" dirty="0" smtClean="0">
                <a:latin typeface="+mj-lt"/>
              </a:rPr>
              <a:t>xtended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</a:t>
            </a:r>
            <a:r>
              <a:rPr lang="en-US" altLang="ja-JP" sz="3200" dirty="0" err="1" smtClean="0">
                <a:latin typeface="+mj-lt"/>
              </a:rPr>
              <a:t>Abelian</a:t>
            </a:r>
            <a:r>
              <a:rPr lang="en-US" altLang="ja-JP" sz="3200" dirty="0" smtClean="0">
                <a:latin typeface="+mj-lt"/>
              </a:rPr>
              <a:t> Pattern Matching– Previous Work</a:t>
            </a:r>
            <a:endParaRPr kumimoji="1" lang="ja-JP" altLang="en-US" sz="3200" dirty="0">
              <a:latin typeface="+mj-lt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415699"/>
              </p:ext>
            </p:extLst>
          </p:nvPr>
        </p:nvGraphicFramePr>
        <p:xfrm>
          <a:off x="970320" y="4487948"/>
          <a:ext cx="1123145" cy="53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数式" r:id="rId4" imgW="939800" imgH="444500" progId="Equation.3">
                  <p:embed/>
                </p:oleObj>
              </mc:Choice>
              <mc:Fallback>
                <p:oleObj name="数式" r:id="rId4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0320" y="4487948"/>
                        <a:ext cx="1123145" cy="531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270734"/>
              </p:ext>
            </p:extLst>
          </p:nvPr>
        </p:nvGraphicFramePr>
        <p:xfrm>
          <a:off x="1954706" y="447619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数式" r:id="rId6" imgW="127000" imgH="165100" progId="Equation.3">
                  <p:embed/>
                </p:oleObj>
              </mc:Choice>
              <mc:Fallback>
                <p:oleObj name="数式" r:id="rId6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4706" y="4476190"/>
                        <a:ext cx="1270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96050"/>
              </p:ext>
            </p:extLst>
          </p:nvPr>
        </p:nvGraphicFramePr>
        <p:xfrm>
          <a:off x="1491637" y="4958767"/>
          <a:ext cx="1123145" cy="53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数式" r:id="rId8" imgW="939800" imgH="444500" progId="Equation.3">
                  <p:embed/>
                </p:oleObj>
              </mc:Choice>
              <mc:Fallback>
                <p:oleObj name="数式" r:id="rId8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637" y="4958767"/>
                        <a:ext cx="1123145" cy="531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008432"/>
              </p:ext>
            </p:extLst>
          </p:nvPr>
        </p:nvGraphicFramePr>
        <p:xfrm>
          <a:off x="2476023" y="4947009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name="数式" r:id="rId9" imgW="127000" imgH="165100" progId="Equation.3">
                  <p:embed/>
                </p:oleObj>
              </mc:Choice>
              <mc:Fallback>
                <p:oleObj name="数式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76023" y="4947009"/>
                        <a:ext cx="1270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49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Times New Roman"/>
                <a:cs typeface="Times New Roman"/>
              </a:rPr>
              <a:t>Conclusion</a:t>
            </a:r>
            <a:endParaRPr kumimoji="1" lang="ja-JP" altLang="en-US" sz="3600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en-US" altLang="ja-JP" sz="2800" dirty="0" smtClean="0">
                <a:latin typeface="Times New Roman"/>
                <a:cs typeface="Times New Roman"/>
              </a:rPr>
              <a:t>For offline </a:t>
            </a:r>
            <a:r>
              <a:rPr kumimoji="1" lang="en-US" altLang="ja-JP" sz="2800" i="1" dirty="0" smtClean="0">
                <a:latin typeface="Times New Roman"/>
                <a:cs typeface="Times New Roman"/>
              </a:rPr>
              <a:t>k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-</a:t>
            </a:r>
            <a:r>
              <a:rPr kumimoji="1" lang="en-US" altLang="ja-JP" sz="2800" dirty="0" err="1" smtClean="0">
                <a:latin typeface="Times New Roman"/>
                <a:cs typeface="Times New Roman"/>
              </a:rPr>
              <a:t>Abelian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 Pattern matching, we present that</a:t>
            </a:r>
            <a:br>
              <a:rPr kumimoji="1" lang="en-US" altLang="ja-JP" sz="2800" dirty="0" smtClean="0">
                <a:latin typeface="Times New Roman"/>
                <a:cs typeface="Times New Roman"/>
              </a:rPr>
            </a:br>
            <a:r>
              <a:rPr kumimoji="1" lang="en-US" altLang="ja-JP" sz="2800" dirty="0" smtClean="0">
                <a:latin typeface="Times New Roman"/>
                <a:cs typeface="Times New Roman"/>
              </a:rPr>
              <a:t/>
            </a:r>
            <a:br>
              <a:rPr kumimoji="1" lang="en-US" altLang="ja-JP" sz="2800" dirty="0" smtClean="0">
                <a:latin typeface="Times New Roman"/>
                <a:cs typeface="Times New Roman"/>
              </a:rPr>
            </a:br>
            <a:r>
              <a:rPr kumimoji="1" lang="en-US" altLang="ja-JP" sz="28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l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et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P be a pattern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over an integer alphabet [1..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cm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] with any positive constant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, and T be a text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over an arbitrary integer alphabet. Then, for a given integer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&gt;0, we can solve offline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-pattern matching in O(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+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time using O(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space.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endParaRPr lang="en-US" altLang="ja-JP" sz="2800" dirty="0"/>
          </a:p>
          <a:p>
            <a:endParaRPr kumimoji="1" lang="ja-JP" alt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862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Times New Roman"/>
                <a:cs typeface="Times New Roman"/>
              </a:rPr>
              <a:t>Conclusion</a:t>
            </a:r>
            <a:endParaRPr kumimoji="1" lang="ja-JP" altLang="en-US" sz="3600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en-US" altLang="ja-JP" sz="2800" dirty="0" smtClean="0">
                <a:latin typeface="Times New Roman"/>
                <a:cs typeface="Times New Roman"/>
              </a:rPr>
              <a:t>For online </a:t>
            </a:r>
            <a:r>
              <a:rPr kumimoji="1" lang="en-US" altLang="ja-JP" sz="2800" i="1" dirty="0" smtClean="0">
                <a:latin typeface="Times New Roman"/>
                <a:cs typeface="Times New Roman"/>
              </a:rPr>
              <a:t>k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-</a:t>
            </a:r>
            <a:r>
              <a:rPr kumimoji="1" lang="en-US" altLang="ja-JP" sz="2800" dirty="0" err="1" smtClean="0">
                <a:latin typeface="Times New Roman"/>
                <a:cs typeface="Times New Roman"/>
              </a:rPr>
              <a:t>Abelian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 Pattern matching, we present that</a:t>
            </a:r>
            <a:br>
              <a:rPr kumimoji="1" lang="en-US" altLang="ja-JP" sz="2800" dirty="0" smtClean="0">
                <a:latin typeface="Times New Roman"/>
                <a:cs typeface="Times New Roman"/>
              </a:rPr>
            </a:br>
            <a:r>
              <a:rPr kumimoji="1" lang="en-US" altLang="ja-JP" sz="2800" dirty="0" smtClean="0">
                <a:latin typeface="Times New Roman"/>
                <a:cs typeface="Times New Roman"/>
              </a:rPr>
              <a:t/>
            </a:r>
            <a:br>
              <a:rPr kumimoji="1" lang="en-US" altLang="ja-JP" sz="2800" dirty="0" smtClean="0">
                <a:latin typeface="Times New Roman"/>
                <a:cs typeface="Times New Roman"/>
              </a:rPr>
            </a:br>
            <a:r>
              <a:rPr kumimoji="1" lang="en-US" altLang="ja-JP" sz="28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corrected complexity of the algorithm which proposed in pervious work [Ehlers et al., 2015].</a:t>
            </a:r>
            <a:endParaRPr lang="en-US" altLang="ja-JP" sz="2800" dirty="0"/>
          </a:p>
          <a:p>
            <a:endParaRPr kumimoji="1" lang="ja-JP" alt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2334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Times New Roman"/>
                <a:cs typeface="Times New Roman"/>
              </a:rPr>
              <a:t>Conclusion</a:t>
            </a:r>
            <a:endParaRPr kumimoji="1" lang="ja-JP" altLang="en-US" sz="3600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sz="2800" dirty="0" smtClean="0">
                <a:latin typeface="Times New Roman"/>
                <a:cs typeface="Times New Roman"/>
              </a:rPr>
              <a:t>For extended </a:t>
            </a:r>
            <a:r>
              <a:rPr kumimoji="1" lang="en-US" altLang="ja-JP" sz="2800" i="1" dirty="0" smtClean="0">
                <a:latin typeface="Times New Roman"/>
                <a:cs typeface="Times New Roman"/>
              </a:rPr>
              <a:t>k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-</a:t>
            </a:r>
            <a:r>
              <a:rPr kumimoji="1" lang="en-US" altLang="ja-JP" sz="2800" dirty="0" err="1" smtClean="0">
                <a:latin typeface="Times New Roman"/>
                <a:cs typeface="Times New Roman"/>
              </a:rPr>
              <a:t>Abelian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 Pattern matching, we present that</a:t>
            </a:r>
            <a:br>
              <a:rPr kumimoji="1" lang="en-US" altLang="ja-JP" sz="2800" dirty="0" smtClean="0">
                <a:latin typeface="Times New Roman"/>
                <a:cs typeface="Times New Roman"/>
              </a:rPr>
            </a:br>
            <a:r>
              <a:rPr kumimoji="1" lang="en-US" altLang="ja-JP" sz="2800" dirty="0" smtClean="0">
                <a:latin typeface="Times New Roman"/>
                <a:cs typeface="Times New Roman"/>
              </a:rPr>
              <a:t/>
            </a:r>
            <a:br>
              <a:rPr kumimoji="1" lang="en-US" altLang="ja-JP" sz="2800" dirty="0" smtClean="0">
                <a:latin typeface="Times New Roman"/>
                <a:cs typeface="Times New Roman"/>
              </a:rPr>
            </a:br>
            <a:r>
              <a:rPr kumimoji="1" lang="en-US" altLang="ja-JP" sz="28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let P be a pattern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and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T be a text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over an arbitrary integer alphabet. Then, for a given integer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&gt;0, we can solve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extended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-pattern matching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in</a:t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-- O(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preprocessing time, O(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working space, 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   and O(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log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worst-case per text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letter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--O(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loglog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preprocessing time, O(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working space, 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  and O(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log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worst-case per text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letter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--O(               ) preprocessing time, O(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working space, 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  and O(               ) worst-case per text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letter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--O(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loglog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expected preprocessing time, O(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working space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, and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O(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loglog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worst-case time per text letter</a:t>
            </a:r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 lvl="0"/>
            <a:endParaRPr kumimoji="1" lang="ja-JP" altLang="en-US" sz="2800" dirty="0">
              <a:latin typeface="Times New Roman"/>
              <a:cs typeface="Times New Roman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042781"/>
              </p:ext>
            </p:extLst>
          </p:nvPr>
        </p:nvGraphicFramePr>
        <p:xfrm>
          <a:off x="1068314" y="4406036"/>
          <a:ext cx="984386" cy="4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5" name="数式" r:id="rId3" imgW="939800" imgH="444500" progId="Equation.3">
                  <p:embed/>
                </p:oleObj>
              </mc:Choice>
              <mc:Fallback>
                <p:oleObj name="数式" r:id="rId3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8314" y="4406036"/>
                        <a:ext cx="984386" cy="46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81082"/>
              </p:ext>
            </p:extLst>
          </p:nvPr>
        </p:nvGraphicFramePr>
        <p:xfrm>
          <a:off x="1935109" y="4410955"/>
          <a:ext cx="126999" cy="16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数式" r:id="rId5" imgW="127000" imgH="165100" progId="Equation.3">
                  <p:embed/>
                </p:oleObj>
              </mc:Choice>
              <mc:Fallback>
                <p:oleObj name="数式" r:id="rId5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5109" y="4410955"/>
                        <a:ext cx="126999" cy="165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436699"/>
              </p:ext>
            </p:extLst>
          </p:nvPr>
        </p:nvGraphicFramePr>
        <p:xfrm>
          <a:off x="1712907" y="4791230"/>
          <a:ext cx="984386" cy="4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7" name="数式" r:id="rId7" imgW="939800" imgH="444500" progId="Equation.3">
                  <p:embed/>
                </p:oleObj>
              </mc:Choice>
              <mc:Fallback>
                <p:oleObj name="数式" r:id="rId7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2907" y="4791230"/>
                        <a:ext cx="984386" cy="46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398751"/>
              </p:ext>
            </p:extLst>
          </p:nvPr>
        </p:nvGraphicFramePr>
        <p:xfrm>
          <a:off x="2579702" y="4796149"/>
          <a:ext cx="126999" cy="165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数式" r:id="rId8" imgW="127000" imgH="165100" progId="Equation.3">
                  <p:embed/>
                </p:oleObj>
              </mc:Choice>
              <mc:Fallback>
                <p:oleObj name="数式" r:id="rId8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9702" y="4796149"/>
                        <a:ext cx="126999" cy="165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73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5200"/>
            <a:ext cx="9339645" cy="468000"/>
          </a:xfrm>
        </p:spPr>
        <p:txBody>
          <a:bodyPr>
            <a:noAutofit/>
          </a:bodyPr>
          <a:lstStyle/>
          <a:p>
            <a:r>
              <a:rPr lang="en-US" altLang="ja-JP" sz="2600" dirty="0">
                <a:latin typeface="+mj-lt"/>
              </a:rPr>
              <a:t>E</a:t>
            </a:r>
            <a:r>
              <a:rPr lang="en-US" altLang="ja-JP" sz="2600" dirty="0" smtClean="0">
                <a:latin typeface="+mj-lt"/>
              </a:rPr>
              <a:t>xtended </a:t>
            </a:r>
            <a:r>
              <a:rPr lang="en-US" altLang="ja-JP" sz="2600" i="1" dirty="0" smtClean="0">
                <a:latin typeface="+mj-lt"/>
              </a:rPr>
              <a:t>k</a:t>
            </a:r>
            <a:r>
              <a:rPr lang="en-US" altLang="ja-JP" sz="2600" dirty="0" smtClean="0">
                <a:latin typeface="+mj-lt"/>
              </a:rPr>
              <a:t>-Abelian Equivalent Pattern Matching– Our Algorithm</a:t>
            </a:r>
            <a:endParaRPr kumimoji="1" lang="ja-JP" altLang="en-US" sz="2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Instead the data structure proposed by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Gawrychowski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et al., we use a weighted ancestor data structure.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If there is a dynamic predecessor data structure for a set of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integers, then weighted ancestor queries on a weighted tree with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nodes can be answered in O(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pred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)) time with O(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space [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Kopelowitz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Lewenstein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2007] where 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pred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is query/updates time of the dynamic predecessor query.</a:t>
            </a:r>
          </a:p>
          <a:p>
            <a:pPr lvl="1">
              <a:buClr>
                <a:srgbClr val="002B62"/>
              </a:buClr>
            </a:pPr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There is a dynamic predecessor ~ Lemma1</a:t>
            </a:r>
          </a:p>
          <a:p>
            <a:pPr lvl="1">
              <a:buClr>
                <a:srgbClr val="002B62"/>
              </a:buClr>
            </a:pPr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Obtain 3</a:t>
            </a:r>
            <a:r>
              <a:rPr lang="en-US" altLang="ja-JP" sz="2400" baseline="30000" dirty="0" smtClean="0">
                <a:solidFill>
                  <a:srgbClr val="000000"/>
                </a:solidFill>
                <a:latin typeface="Times New Roman"/>
              </a:rPr>
              <a:t>rd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complexity</a:t>
            </a:r>
          </a:p>
          <a:p>
            <a:pPr lvl="1">
              <a:buClr>
                <a:srgbClr val="002B62"/>
              </a:buClr>
            </a:pPr>
            <a:endParaRPr lang="en-US" altLang="ja-JP" sz="2400" dirty="0" smtClean="0">
              <a:solidFill>
                <a:srgbClr val="000000"/>
              </a:solidFill>
              <a:latin typeface="Times New Roman"/>
            </a:endParaRP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There is a dynamic predecessor ~Lemma2</a:t>
            </a:r>
          </a:p>
          <a:p>
            <a:pPr lvl="1">
              <a:buClr>
                <a:srgbClr val="002B62"/>
              </a:buClr>
            </a:pPr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Obtain 4</a:t>
            </a:r>
            <a:r>
              <a:rPr lang="en-US" altLang="ja-JP" sz="2400" baseline="30000" dirty="0" smtClean="0">
                <a:solidFill>
                  <a:srgbClr val="000000"/>
                </a:solidFill>
                <a:latin typeface="Times New Roman"/>
              </a:rPr>
              <a:t>th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 complexity</a:t>
            </a:r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195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5200"/>
            <a:ext cx="9144000" cy="468000"/>
          </a:xfrm>
        </p:spPr>
        <p:txBody>
          <a:bodyPr>
            <a:noAutofit/>
          </a:bodyPr>
          <a:lstStyle/>
          <a:p>
            <a:r>
              <a:rPr lang="en-US" altLang="ja-JP" sz="2600" dirty="0">
                <a:latin typeface="+mj-lt"/>
              </a:rPr>
              <a:t>E</a:t>
            </a:r>
            <a:r>
              <a:rPr lang="en-US" altLang="ja-JP" sz="2600" dirty="0" smtClean="0">
                <a:latin typeface="+mj-lt"/>
              </a:rPr>
              <a:t>xtended </a:t>
            </a:r>
            <a:r>
              <a:rPr lang="en-US" altLang="ja-JP" sz="2600" i="1" dirty="0" smtClean="0">
                <a:latin typeface="+mj-lt"/>
              </a:rPr>
              <a:t>k</a:t>
            </a:r>
            <a:r>
              <a:rPr lang="en-US" altLang="ja-JP" sz="2600" dirty="0" smtClean="0">
                <a:latin typeface="+mj-lt"/>
              </a:rPr>
              <a:t>-Abelian Equivalent Pattern Matching– Previous Work</a:t>
            </a:r>
            <a:endParaRPr kumimoji="1" lang="ja-JP" altLang="en-US" sz="2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Relies on the result of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Gawrychowski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et al. in 2014 for the constant-time weighted ancestor queries on suffix tree.</a:t>
            </a:r>
          </a:p>
          <a:p>
            <a:pPr lvl="0">
              <a:buClr>
                <a:srgbClr val="002B62"/>
              </a:buClr>
            </a:pPr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Weighted tree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Rooted tree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Integer weight is assigned to each node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The weight of any node is strictly greater than the weight of parent.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7258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5200"/>
            <a:ext cx="9144000" cy="468000"/>
          </a:xfrm>
        </p:spPr>
        <p:txBody>
          <a:bodyPr>
            <a:noAutofit/>
          </a:bodyPr>
          <a:lstStyle/>
          <a:p>
            <a:r>
              <a:rPr lang="en-US" altLang="ja-JP" sz="2600" dirty="0">
                <a:latin typeface="+mj-lt"/>
              </a:rPr>
              <a:t>E</a:t>
            </a:r>
            <a:r>
              <a:rPr lang="en-US" altLang="ja-JP" sz="2600" dirty="0" smtClean="0">
                <a:latin typeface="+mj-lt"/>
              </a:rPr>
              <a:t>xtended </a:t>
            </a:r>
            <a:r>
              <a:rPr lang="en-US" altLang="ja-JP" sz="2600" i="1" dirty="0" smtClean="0">
                <a:latin typeface="+mj-lt"/>
              </a:rPr>
              <a:t>k</a:t>
            </a:r>
            <a:r>
              <a:rPr lang="en-US" altLang="ja-JP" sz="2600" dirty="0" smtClean="0">
                <a:latin typeface="+mj-lt"/>
              </a:rPr>
              <a:t>-Abelian Equivalent Pattern Matching– Previous Work</a:t>
            </a:r>
            <a:endParaRPr kumimoji="1" lang="ja-JP" altLang="en-US" sz="2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Relies on the result of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Gawrychowski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et al. in 2014 for the constant-time weighted ancestor queries on suffix tree.</a:t>
            </a:r>
          </a:p>
          <a:p>
            <a:pPr lvl="0">
              <a:buClr>
                <a:srgbClr val="002B62"/>
              </a:buClr>
            </a:pPr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Weighted tree ancestor query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Given a node V and an integer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g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, find the highest ancestor of V that has a weight at least 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g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10313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Times New Roman"/>
                <a:cs typeface="Times New Roman"/>
              </a:rPr>
              <a:t>Abelian Pattern Matching</a:t>
            </a:r>
            <a:endParaRPr kumimoji="1" lang="ja-JP" altLang="en-US" sz="3600" dirty="0">
              <a:latin typeface="Times New Roman"/>
              <a:cs typeface="Times New Roman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>
                <a:latin typeface="Times New Roman"/>
                <a:cs typeface="Times New Roman"/>
              </a:rPr>
              <a:t>Definition:</a:t>
            </a:r>
            <a:br>
              <a:rPr kumimoji="1" lang="en-US" altLang="ja-JP" sz="2800" dirty="0" smtClean="0">
                <a:latin typeface="Times New Roman"/>
                <a:cs typeface="Times New Roman"/>
              </a:rPr>
            </a:br>
            <a:r>
              <a:rPr kumimoji="1" lang="en-US" altLang="ja-JP" sz="2800" dirty="0" smtClean="0">
                <a:latin typeface="Times New Roman"/>
                <a:cs typeface="Times New Roman"/>
              </a:rPr>
              <a:t>Given a text T of length </a:t>
            </a:r>
            <a:r>
              <a:rPr kumimoji="1"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 and pattern P of length </a:t>
            </a:r>
            <a:r>
              <a:rPr kumimoji="1" lang="en-US" altLang="ja-JP" sz="2800" i="1" dirty="0" smtClean="0">
                <a:latin typeface="Times New Roman"/>
                <a:cs typeface="Times New Roman"/>
              </a:rPr>
              <a:t>m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, locate all factors of T that are </a:t>
            </a:r>
            <a:r>
              <a:rPr kumimoji="1" lang="en-US" altLang="ja-JP" sz="2800" dirty="0" err="1" smtClean="0">
                <a:latin typeface="Times New Roman"/>
                <a:cs typeface="Times New Roman"/>
              </a:rPr>
              <a:t>Abelian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 equivalent to P.</a:t>
            </a:r>
          </a:p>
          <a:p>
            <a:endParaRPr lang="en-US" altLang="ja-JP" sz="2800" dirty="0" smtClean="0">
              <a:latin typeface="Times New Roman"/>
              <a:cs typeface="Times New Roman"/>
            </a:endParaRPr>
          </a:p>
          <a:p>
            <a:r>
              <a:rPr lang="en-US" altLang="ja-JP" sz="2800" dirty="0" smtClean="0">
                <a:latin typeface="Times New Roman"/>
                <a:cs typeface="Times New Roman"/>
              </a:rPr>
              <a:t>Example:</a:t>
            </a:r>
            <a:br>
              <a:rPr lang="en-US" altLang="ja-JP" sz="2800" dirty="0" smtClean="0">
                <a:latin typeface="Times New Roman"/>
                <a:cs typeface="Times New Roman"/>
              </a:rPr>
            </a:br>
            <a:r>
              <a:rPr lang="en-US" altLang="ja-JP" sz="2800" dirty="0" smtClean="0">
                <a:latin typeface="Times New Roman"/>
                <a:cs typeface="Times New Roman"/>
              </a:rPr>
              <a:t>T = 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ababbcacbacb</a:t>
            </a:r>
            <a:r>
              <a:rPr lang="en-US" altLang="ja-JP" sz="2800" dirty="0" smtClean="0">
                <a:latin typeface="Times New Roman"/>
                <a:cs typeface="Times New Roman"/>
              </a:rPr>
              <a:t/>
            </a:r>
            <a:br>
              <a:rPr lang="en-US" altLang="ja-JP" sz="2800" dirty="0" smtClean="0">
                <a:latin typeface="Times New Roman"/>
                <a:cs typeface="Times New Roman"/>
              </a:rPr>
            </a:br>
            <a:r>
              <a:rPr lang="en-US" altLang="ja-JP" sz="2800" dirty="0" smtClean="0">
                <a:latin typeface="Times New Roman"/>
                <a:cs typeface="Times New Roman"/>
              </a:rPr>
              <a:t>P = 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abccb</a:t>
            </a:r>
            <a:endParaRPr lang="en-US" altLang="ja-JP" sz="2800" dirty="0">
              <a:latin typeface="Times New Roman"/>
              <a:cs typeface="Times New Roman"/>
            </a:endParaRPr>
          </a:p>
          <a:p>
            <a:endParaRPr kumimoji="1" lang="en-US" altLang="ja-JP" sz="2800" dirty="0" smtClean="0">
              <a:latin typeface="Times New Roman"/>
              <a:cs typeface="Times New Roman"/>
            </a:endParaRPr>
          </a:p>
          <a:p>
            <a:r>
              <a:rPr kumimoji="1" lang="en-US" altLang="ja-JP" sz="2800" dirty="0" smtClean="0">
                <a:latin typeface="Times New Roman"/>
                <a:cs typeface="Times New Roman"/>
              </a:rPr>
              <a:t>There are some algorithms to solve the </a:t>
            </a:r>
            <a:r>
              <a:rPr kumimoji="1" lang="en-US" altLang="ja-JP" sz="2800" dirty="0" err="1" smtClean="0">
                <a:latin typeface="Times New Roman"/>
                <a:cs typeface="Times New Roman"/>
              </a:rPr>
              <a:t>Abelia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n</a:t>
            </a:r>
            <a:r>
              <a:rPr lang="en-US" altLang="ja-JP" sz="2800" dirty="0" smtClean="0">
                <a:latin typeface="Times New Roman"/>
                <a:cs typeface="Times New Roman"/>
              </a:rPr>
              <a:t> pattern matching (also called jumbled pattern matching) [Amir et al., 2016], [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Butman</a:t>
            </a:r>
            <a:r>
              <a:rPr lang="en-US" altLang="ja-JP" sz="2800" dirty="0" smtClean="0">
                <a:latin typeface="Times New Roman"/>
                <a:cs typeface="Times New Roman"/>
              </a:rPr>
              <a:t> et al., 2004], [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Kociumaka</a:t>
            </a:r>
            <a:r>
              <a:rPr lang="en-US" altLang="ja-JP" sz="2800" dirty="0" smtClean="0">
                <a:latin typeface="Times New Roman"/>
                <a:cs typeface="Times New Roman"/>
              </a:rPr>
              <a:t> et al., 2017].</a:t>
            </a:r>
            <a:endParaRPr kumimoji="1" lang="ja-JP" altLang="en-US" sz="2800" dirty="0">
              <a:latin typeface="Times New Roman"/>
              <a:cs typeface="Times New Roman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1528654" y="3539233"/>
            <a:ext cx="84664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直線コネクタ 5"/>
          <p:cNvCxnSpPr/>
          <p:nvPr/>
        </p:nvCxnSpPr>
        <p:spPr bwMode="auto">
          <a:xfrm>
            <a:off x="2209739" y="3538775"/>
            <a:ext cx="846640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310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39"/>
    </mc:Choice>
    <mc:Fallback xmlns="">
      <p:transition xmlns:p14="http://schemas.microsoft.com/office/powerpoint/2010/main" spd="slow" advTm="650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5200"/>
            <a:ext cx="9144000" cy="468000"/>
          </a:xfrm>
        </p:spPr>
        <p:txBody>
          <a:bodyPr>
            <a:noAutofit/>
          </a:bodyPr>
          <a:lstStyle/>
          <a:p>
            <a:r>
              <a:rPr lang="en-US" altLang="ja-JP" sz="2600" dirty="0">
                <a:latin typeface="+mj-lt"/>
              </a:rPr>
              <a:t>E</a:t>
            </a:r>
            <a:r>
              <a:rPr lang="en-US" altLang="ja-JP" sz="2600" dirty="0" smtClean="0">
                <a:latin typeface="+mj-lt"/>
              </a:rPr>
              <a:t>xtended </a:t>
            </a:r>
            <a:r>
              <a:rPr lang="en-US" altLang="ja-JP" sz="2600" i="1" dirty="0" smtClean="0">
                <a:latin typeface="+mj-lt"/>
              </a:rPr>
              <a:t>k</a:t>
            </a:r>
            <a:r>
              <a:rPr lang="en-US" altLang="ja-JP" sz="2600" dirty="0" smtClean="0">
                <a:latin typeface="+mj-lt"/>
              </a:rPr>
              <a:t>-Abelian Equivalent Pattern Matching– Previous Work</a:t>
            </a:r>
            <a:endParaRPr kumimoji="1" lang="ja-JP" altLang="en-US" sz="2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Relies on the result of 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Gawrychowski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et al. in 2014 for the constant-time weighted ancestor queries on suffix tree.</a:t>
            </a:r>
          </a:p>
          <a:p>
            <a:pPr lvl="0">
              <a:buClr>
                <a:srgbClr val="002B62"/>
              </a:buClr>
            </a:pPr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Weighted tree ancestor query on suffix trees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The weight of a node is its string depth </a:t>
            </a:r>
          </a:p>
          <a:p>
            <a:pPr lvl="1">
              <a:buClr>
                <a:srgbClr val="002B62"/>
              </a:buClr>
            </a:pPr>
            <a:endParaRPr lang="en-US" altLang="ja-JP" sz="2400" dirty="0">
              <a:solidFill>
                <a:srgbClr val="000000"/>
              </a:solidFill>
              <a:latin typeface="Times New Roman"/>
            </a:endParaRPr>
          </a:p>
          <a:p>
            <a:pPr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Compute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-truncated suffix tree</a:t>
            </a:r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Gawrychowski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et al. proposed the algorithm which returns in constant time the node of suffix tree of P that corresponds to the factor P[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..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j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] for given 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j.</a:t>
            </a:r>
          </a:p>
          <a:p>
            <a:pPr lvl="1"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Previous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work [Ehlers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et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al.,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2015]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claims that its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preprocessing time is O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log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>
              <a:buClr>
                <a:srgbClr val="002B62"/>
              </a:buClr>
            </a:pPr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84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29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Preliminaries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For any string </a:t>
            </a:r>
            <a:r>
              <a:rPr kumimoji="1" lang="en-US" altLang="ja-JP" i="1" dirty="0" smtClean="0">
                <a:latin typeface="+mj-lt"/>
              </a:rPr>
              <a:t>u</a:t>
            </a:r>
            <a:r>
              <a:rPr kumimoji="1" lang="ja-JP" altLang="en-US" dirty="0" smtClean="0">
                <a:latin typeface="+mj-lt"/>
              </a:rPr>
              <a:t>∈</a:t>
            </a:r>
            <a:r>
              <a:rPr kumimoji="1" lang="en-US" altLang="ja-JP" i="1" dirty="0" smtClean="0">
                <a:latin typeface="+mj-lt"/>
              </a:rPr>
              <a:t>Σ*</a:t>
            </a:r>
            <a:r>
              <a:rPr kumimoji="1" lang="en-US" altLang="ja-JP" dirty="0" smtClean="0">
                <a:latin typeface="+mj-lt"/>
              </a:rPr>
              <a:t> and letter </a:t>
            </a:r>
            <a:r>
              <a:rPr kumimoji="1" lang="en-US" altLang="ja-JP" i="1" dirty="0" smtClean="0">
                <a:latin typeface="+mj-lt"/>
              </a:rPr>
              <a:t>a</a:t>
            </a:r>
            <a:r>
              <a:rPr kumimoji="1" lang="ja-JP" altLang="en-US" dirty="0" smtClean="0">
                <a:latin typeface="+mj-lt"/>
              </a:rPr>
              <a:t>∈</a:t>
            </a:r>
            <a:r>
              <a:rPr kumimoji="1" lang="en-US" altLang="ja-JP" i="1" dirty="0" smtClean="0">
                <a:latin typeface="+mj-lt"/>
              </a:rPr>
              <a:t>Σ</a:t>
            </a:r>
            <a:r>
              <a:rPr kumimoji="1" lang="en-US" altLang="ja-JP" dirty="0" smtClean="0">
                <a:latin typeface="+mj-lt"/>
              </a:rPr>
              <a:t>,</a:t>
            </a:r>
            <a:br>
              <a:rPr kumimoji="1" lang="en-US" altLang="ja-JP" dirty="0" smtClean="0">
                <a:latin typeface="+mj-lt"/>
              </a:rPr>
            </a:br>
            <a:r>
              <a:rPr kumimoji="1" lang="en-US" altLang="ja-JP" dirty="0" smtClean="0">
                <a:latin typeface="+mj-lt"/>
              </a:rPr>
              <a:t>|</a:t>
            </a:r>
            <a:r>
              <a:rPr kumimoji="1" lang="en-US" altLang="ja-JP" i="1" dirty="0" err="1" smtClean="0">
                <a:latin typeface="+mj-lt"/>
              </a:rPr>
              <a:t>u</a:t>
            </a:r>
            <a:r>
              <a:rPr kumimoji="1" lang="en-US" altLang="ja-JP" dirty="0" err="1" smtClean="0">
                <a:latin typeface="+mj-lt"/>
              </a:rPr>
              <a:t>|</a:t>
            </a:r>
            <a:r>
              <a:rPr kumimoji="1" lang="en-US" altLang="ja-JP" i="1" baseline="-25000" dirty="0" err="1" smtClean="0">
                <a:latin typeface="+mj-lt"/>
              </a:rPr>
              <a:t>a</a:t>
            </a:r>
            <a:r>
              <a:rPr kumimoji="1" lang="en-US" altLang="ja-JP" dirty="0" smtClean="0">
                <a:latin typeface="+mj-lt"/>
              </a:rPr>
              <a:t> denotes the number of occurrences of </a:t>
            </a:r>
            <a:r>
              <a:rPr kumimoji="1" lang="en-US" altLang="ja-JP" i="1" dirty="0" smtClean="0">
                <a:latin typeface="+mj-lt"/>
              </a:rPr>
              <a:t>a</a:t>
            </a:r>
            <a:r>
              <a:rPr kumimoji="1" lang="en-US" altLang="ja-JP" dirty="0" smtClean="0">
                <a:latin typeface="+mj-lt"/>
              </a:rPr>
              <a:t> in </a:t>
            </a:r>
            <a:r>
              <a:rPr kumimoji="1" lang="en-US" altLang="ja-JP" i="1" dirty="0" smtClean="0">
                <a:latin typeface="+mj-lt"/>
              </a:rPr>
              <a:t>u</a:t>
            </a:r>
            <a:r>
              <a:rPr kumimoji="1" lang="en-US" altLang="ja-JP" dirty="0" smtClean="0">
                <a:latin typeface="+mj-lt"/>
              </a:rPr>
              <a:t>.</a:t>
            </a:r>
          </a:p>
          <a:p>
            <a:endParaRPr lang="en-US" altLang="ja-JP" dirty="0">
              <a:latin typeface="+mj-lt"/>
            </a:endParaRPr>
          </a:p>
          <a:p>
            <a:pPr lvl="0">
              <a:buClr>
                <a:srgbClr val="002B62"/>
              </a:buClr>
            </a:pPr>
            <a:r>
              <a:rPr lang="en-US" altLang="ja-JP" dirty="0" smtClean="0">
                <a:solidFill>
                  <a:srgbClr val="000000"/>
                </a:solidFill>
                <a:latin typeface="Times New Roman"/>
              </a:rPr>
              <a:t>For 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any string 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ja-JP" altLang="en-US" dirty="0">
                <a:solidFill>
                  <a:srgbClr val="000000"/>
                </a:solidFill>
                <a:latin typeface="Times New Roman"/>
              </a:rPr>
              <a:t>∈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</a:rPr>
              <a:t>Σ*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dirty="0" smtClean="0">
                <a:solidFill>
                  <a:srgbClr val="000000"/>
                </a:solidFill>
                <a:latin typeface="Times New Roman"/>
              </a:rPr>
              <a:t>string of length </a:t>
            </a:r>
            <a:r>
              <a:rPr lang="en-US" altLang="ja-JP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ja-JP" altLang="en-US" dirty="0" smtClean="0">
                <a:solidFill>
                  <a:srgbClr val="000000"/>
                </a:solidFill>
                <a:latin typeface="Times New Roman"/>
              </a:rPr>
              <a:t>∈</a:t>
            </a:r>
            <a:r>
              <a:rPr lang="en-US" altLang="ja-JP" i="1" dirty="0" err="1" smtClean="0">
                <a:solidFill>
                  <a:srgbClr val="000000"/>
                </a:solidFill>
                <a:latin typeface="Times New Roman"/>
              </a:rPr>
              <a:t>Σ</a:t>
            </a:r>
            <a:r>
              <a:rPr lang="en-US" altLang="ja-JP" i="1" baseline="30000" dirty="0" err="1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dirty="0" smtClean="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altLang="ja-JP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|</a:t>
            </a:r>
            <a:r>
              <a:rPr lang="en-US" altLang="ja-JP" i="1" dirty="0" err="1" smtClean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dirty="0" err="1" smtClean="0">
                <a:solidFill>
                  <a:srgbClr val="000000"/>
                </a:solidFill>
                <a:latin typeface="Times New Roman"/>
              </a:rPr>
              <a:t>|</a:t>
            </a:r>
            <a:r>
              <a:rPr lang="en-US" altLang="ja-JP" i="1" baseline="-25000" dirty="0" err="1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ja-JP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denotes the number of occurrences of </a:t>
            </a:r>
            <a:r>
              <a:rPr lang="en-US" altLang="ja-JP" i="1" dirty="0" smtClean="0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ja-JP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in </a:t>
            </a:r>
            <a:r>
              <a:rPr lang="en-US" altLang="ja-JP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31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5200"/>
            <a:ext cx="8964487" cy="468000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+mj-lt"/>
              </a:rPr>
              <a:t>Offline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-Abelian Pattern Matching – Previous Work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>
                <a:latin typeface="+mj-lt"/>
              </a:rPr>
              <a:t>Previous work [Ehlers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et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al.,</a:t>
            </a:r>
            <a:r>
              <a:rPr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2015] claims:</a:t>
            </a:r>
            <a:br>
              <a:rPr lang="en-US" altLang="ja-JP" sz="2400" dirty="0" smtClean="0">
                <a:latin typeface="+mj-lt"/>
              </a:rPr>
            </a:br>
            <a:r>
              <a:rPr kumimoji="1" lang="en-US" altLang="ja-JP" sz="2400" dirty="0" smtClean="0">
                <a:latin typeface="+mj-lt"/>
              </a:rPr>
              <a:t>This problem can be solved in O(</a:t>
            </a:r>
            <a:r>
              <a:rPr kumimoji="1" lang="en-US" altLang="ja-JP" sz="2400" i="1" dirty="0" err="1" smtClean="0">
                <a:latin typeface="+mj-lt"/>
              </a:rPr>
              <a:t>n</a:t>
            </a:r>
            <a:r>
              <a:rPr kumimoji="1" lang="en-US" altLang="ja-JP" sz="2400" dirty="0" err="1" smtClean="0">
                <a:latin typeface="+mj-lt"/>
              </a:rPr>
              <a:t>+</a:t>
            </a:r>
            <a:r>
              <a:rPr kumimoji="1" lang="en-US" altLang="ja-JP" sz="2400" i="1" dirty="0" err="1" smtClean="0">
                <a:latin typeface="+mj-lt"/>
              </a:rPr>
              <a:t>m</a:t>
            </a:r>
            <a:r>
              <a:rPr kumimoji="1" lang="en-US" altLang="ja-JP" sz="2400" dirty="0" smtClean="0">
                <a:latin typeface="+mj-lt"/>
              </a:rPr>
              <a:t>) time and O(</a:t>
            </a:r>
            <a:r>
              <a:rPr kumimoji="1" lang="en-US" altLang="ja-JP" sz="2400" i="1" dirty="0" smtClean="0">
                <a:latin typeface="+mj-lt"/>
              </a:rPr>
              <a:t>m</a:t>
            </a:r>
            <a:r>
              <a:rPr kumimoji="1" lang="en-US" altLang="ja-JP" sz="2400" dirty="0" smtClean="0">
                <a:latin typeface="+mj-lt"/>
              </a:rPr>
              <a:t>) space.</a:t>
            </a:r>
            <a:endParaRPr lang="en-US" altLang="ja-JP" sz="2400" dirty="0" smtClean="0">
              <a:latin typeface="+mj-lt"/>
            </a:endParaRPr>
          </a:p>
          <a:p>
            <a:pPr lvl="1"/>
            <a:r>
              <a:rPr lang="en-US" altLang="ja-JP" sz="2000" dirty="0" smtClean="0">
                <a:latin typeface="+mj-lt"/>
              </a:rPr>
              <a:t>For a string </a:t>
            </a:r>
            <a:r>
              <a:rPr lang="en-US" altLang="ja-JP" sz="2000" i="1" dirty="0" smtClean="0">
                <a:latin typeface="+mj-lt"/>
              </a:rPr>
              <a:t>w </a:t>
            </a:r>
            <a:r>
              <a:rPr lang="en-US" altLang="ja-JP" sz="2000" dirty="0" smtClean="0">
                <a:latin typeface="+mj-lt"/>
              </a:rPr>
              <a:t>and positive integer </a:t>
            </a:r>
            <a:r>
              <a:rPr lang="en-US" altLang="ja-JP" sz="2000" i="1" dirty="0" smtClean="0">
                <a:latin typeface="+mj-lt"/>
              </a:rPr>
              <a:t>k</a:t>
            </a:r>
            <a:r>
              <a:rPr lang="en-US" altLang="ja-JP" sz="2000" dirty="0" smtClean="0">
                <a:latin typeface="+mj-lt"/>
              </a:rPr>
              <a:t>, compute encoded string #(</a:t>
            </a:r>
            <a:r>
              <a:rPr lang="en-US" altLang="ja-JP" sz="2000" i="1" dirty="0" smtClean="0">
                <a:latin typeface="+mj-lt"/>
              </a:rPr>
              <a:t>w</a:t>
            </a:r>
            <a:r>
              <a:rPr lang="en-US" altLang="ja-JP" sz="2000" dirty="0" smtClean="0">
                <a:latin typeface="+mj-lt"/>
              </a:rPr>
              <a:t>, </a:t>
            </a:r>
            <a:r>
              <a:rPr lang="en-US" altLang="ja-JP" sz="2000" i="1" dirty="0" smtClean="0">
                <a:latin typeface="+mj-lt"/>
              </a:rPr>
              <a:t>k</a:t>
            </a:r>
            <a:r>
              <a:rPr lang="en-US" altLang="ja-JP" sz="2000" dirty="0" smtClean="0">
                <a:latin typeface="+mj-lt"/>
              </a:rPr>
              <a:t>).</a:t>
            </a:r>
            <a:br>
              <a:rPr lang="en-US" altLang="ja-JP" sz="2000" dirty="0" smtClean="0">
                <a:latin typeface="+mj-lt"/>
              </a:rPr>
            </a:br>
            <a:r>
              <a:rPr lang="en-US" altLang="ja-JP" sz="2000" dirty="0" smtClean="0">
                <a:latin typeface="+mj-lt"/>
              </a:rPr>
              <a:t>#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cs typeface="+mn-cs"/>
              </a:rPr>
              <a:t>(</a:t>
            </a:r>
            <a:r>
              <a:rPr lang="en-US" altLang="ja-JP" sz="2000" i="1" dirty="0">
                <a:solidFill>
                  <a:srgbClr val="000000"/>
                </a:solidFill>
                <a:latin typeface="Times New Roman"/>
                <a:cs typeface="+mn-cs"/>
              </a:rPr>
              <a:t>w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  <a:cs typeface="+mn-cs"/>
              </a:rPr>
              <a:t>, </a:t>
            </a:r>
            <a:r>
              <a:rPr lang="en-US" altLang="ja-JP" sz="2000" i="1" dirty="0">
                <a:solidFill>
                  <a:srgbClr val="000000"/>
                </a:solidFill>
                <a:latin typeface="Times New Roman"/>
                <a:cs typeface="+mn-cs"/>
              </a:rPr>
              <a:t>k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)[</a:t>
            </a:r>
            <a:r>
              <a:rPr lang="en-US" altLang="ja-JP" sz="2000" i="1" dirty="0" err="1" smtClean="0">
                <a:solidFill>
                  <a:srgbClr val="000000"/>
                </a:solidFill>
                <a:latin typeface="Times New Roman"/>
                <a:cs typeface="+mn-cs"/>
              </a:rPr>
              <a:t>i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] stores the lexicographical rank of the 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+mn-cs"/>
              </a:rPr>
              <a:t>k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-gram 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+mn-cs"/>
              </a:rPr>
              <a:t>w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[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+mn-cs"/>
              </a:rPr>
              <a:t>i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..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+mn-cs"/>
              </a:rPr>
              <a:t>i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+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+mn-cs"/>
              </a:rPr>
              <a:t>k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-1] in all 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+mn-cs"/>
              </a:rPr>
              <a:t>k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-grams in 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+mn-cs"/>
              </a:rPr>
              <a:t>w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.</a:t>
            </a:r>
            <a:b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</a:br>
            <a:r>
              <a:rPr lang="en-US" altLang="ja-JP" sz="2000" dirty="0">
                <a:solidFill>
                  <a:srgbClr val="000000"/>
                </a:solidFill>
                <a:latin typeface="Times New Roman"/>
                <a:cs typeface="+mn-cs"/>
              </a:rPr>
              <a:t/>
            </a:r>
            <a:br>
              <a:rPr lang="en-US" altLang="ja-JP" sz="2000" dirty="0">
                <a:solidFill>
                  <a:srgbClr val="000000"/>
                </a:solidFill>
                <a:latin typeface="Times New Roman"/>
                <a:cs typeface="+mn-cs"/>
              </a:rPr>
            </a:br>
            <a:endParaRPr lang="en-US" altLang="ja-JP" sz="2000" dirty="0">
              <a:solidFill>
                <a:srgbClr val="000000"/>
              </a:solidFill>
              <a:latin typeface="Times New Roman"/>
              <a:cs typeface="+mn-cs"/>
            </a:endParaRPr>
          </a:p>
          <a:p>
            <a:pPr lvl="1"/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T[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+mn-cs"/>
              </a:rPr>
              <a:t>i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..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+mn-cs"/>
              </a:rPr>
              <a:t>i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+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+mn-cs"/>
              </a:rPr>
              <a:t>m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-1] is 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+mn-cs"/>
              </a:rPr>
              <a:t>k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-</a:t>
            </a:r>
            <a:r>
              <a:rPr lang="en-US" altLang="ja-JP" sz="2000" dirty="0" err="1" smtClean="0">
                <a:solidFill>
                  <a:srgbClr val="000000"/>
                </a:solidFill>
                <a:latin typeface="Times New Roman"/>
                <a:cs typeface="+mn-cs"/>
              </a:rPr>
              <a:t>Abelian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 equivalent to P</a:t>
            </a:r>
            <a:b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</a:br>
            <a:r>
              <a:rPr lang="en-US" altLang="ja-JP" sz="2000" dirty="0" err="1" smtClean="0">
                <a:solidFill>
                  <a:srgbClr val="000000"/>
                </a:solidFill>
                <a:latin typeface="Times New Roman"/>
                <a:cs typeface="+mn-cs"/>
              </a:rPr>
              <a:t>iff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 #(T$P, 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+mn-cs"/>
              </a:rPr>
              <a:t>k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)[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  <a:cs typeface="+mn-cs"/>
              </a:rPr>
              <a:t>i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..</a:t>
            </a:r>
            <a:r>
              <a:rPr lang="en-US" altLang="ja-JP" sz="2000" i="1" dirty="0" err="1" smtClean="0">
                <a:solidFill>
                  <a:srgbClr val="000000"/>
                </a:solidFill>
                <a:latin typeface="Times New Roman"/>
                <a:cs typeface="+mn-cs"/>
              </a:rPr>
              <a:t>i</a:t>
            </a:r>
            <a:r>
              <a:rPr lang="en-US" altLang="ja-JP" sz="2000" dirty="0" err="1" smtClean="0">
                <a:solidFill>
                  <a:srgbClr val="000000"/>
                </a:solidFill>
                <a:latin typeface="Times New Roman"/>
                <a:cs typeface="+mn-cs"/>
              </a:rPr>
              <a:t>+</a:t>
            </a:r>
            <a:r>
              <a:rPr lang="en-US" altLang="ja-JP" sz="2000" i="1" dirty="0" err="1" smtClean="0">
                <a:solidFill>
                  <a:srgbClr val="000000"/>
                </a:solidFill>
                <a:latin typeface="Times New Roman"/>
                <a:cs typeface="+mn-cs"/>
              </a:rPr>
              <a:t>m-k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cs typeface="+mn-cs"/>
              </a:rPr>
              <a:t>] = 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</a:rPr>
              <a:t>#(T$P, </a:t>
            </a:r>
            <a:r>
              <a:rPr lang="en-US" altLang="ja-JP" sz="20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000" dirty="0">
                <a:solidFill>
                  <a:srgbClr val="000000"/>
                </a:solidFill>
                <a:latin typeface="Times New Roman"/>
              </a:rPr>
              <a:t>)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</a:rPr>
              <a:t>n-k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+3..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+</a:t>
            </a:r>
            <a:r>
              <a:rPr lang="en-US" altLang="ja-JP" sz="2000" i="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] and </a:t>
            </a:r>
            <a:b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T[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..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+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-2] = P[1.. </a:t>
            </a:r>
            <a:r>
              <a:rPr lang="en-US" altLang="ja-JP" sz="2000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-1]</a:t>
            </a:r>
          </a:p>
          <a:p>
            <a:pPr lvl="1"/>
            <a:endParaRPr lang="en-US" altLang="ja-JP" sz="2000" dirty="0">
              <a:solidFill>
                <a:srgbClr val="000000"/>
              </a:solidFill>
              <a:latin typeface="Times New Roman"/>
            </a:endParaRPr>
          </a:p>
          <a:p>
            <a:pPr lvl="1"/>
            <a:endParaRPr lang="en-US" altLang="ja-JP" sz="2000" dirty="0" smtClean="0">
              <a:solidFill>
                <a:srgbClr val="000000"/>
              </a:solidFill>
              <a:latin typeface="Times New Roman"/>
            </a:endParaRPr>
          </a:p>
          <a:p>
            <a:pPr marL="180000" lvl="1" indent="0">
              <a:buNone/>
            </a:pPr>
            <a:endParaRPr lang="en-US" altLang="ja-JP" sz="2000" dirty="0" smtClean="0">
              <a:solidFill>
                <a:srgbClr val="000000"/>
              </a:solidFill>
              <a:latin typeface="Times New Roman"/>
            </a:endParaRPr>
          </a:p>
          <a:p>
            <a:pPr lvl="1"/>
            <a:r>
              <a:rPr lang="en-US" altLang="ja-JP" sz="2000" dirty="0" smtClean="0">
                <a:latin typeface="+mj-lt"/>
              </a:rPr>
              <a:t>Using the suffix array for #(w, k), this problem can be solved in O(</a:t>
            </a:r>
            <a:r>
              <a:rPr lang="en-US" altLang="ja-JP" sz="2000" i="1" dirty="0" err="1" smtClean="0">
                <a:latin typeface="+mj-lt"/>
              </a:rPr>
              <a:t>n</a:t>
            </a:r>
            <a:r>
              <a:rPr lang="en-US" altLang="ja-JP" sz="2000" dirty="0" err="1" smtClean="0">
                <a:latin typeface="+mj-lt"/>
              </a:rPr>
              <a:t>+</a:t>
            </a:r>
            <a:r>
              <a:rPr lang="en-US" altLang="ja-JP" sz="2000" i="1" dirty="0" err="1" smtClean="0">
                <a:latin typeface="+mj-lt"/>
              </a:rPr>
              <a:t>m</a:t>
            </a:r>
            <a:r>
              <a:rPr lang="en-US" altLang="ja-JP" sz="2000" dirty="0" smtClean="0">
                <a:latin typeface="+mj-lt"/>
              </a:rPr>
              <a:t>) time and O(</a:t>
            </a:r>
            <a:r>
              <a:rPr lang="en-US" altLang="ja-JP" sz="2000" dirty="0" err="1" smtClean="0">
                <a:latin typeface="+mj-lt"/>
              </a:rPr>
              <a:t>n+m</a:t>
            </a:r>
            <a:r>
              <a:rPr lang="en-US" altLang="ja-JP" sz="2000" dirty="0" smtClean="0">
                <a:latin typeface="+mj-lt"/>
              </a:rPr>
              <a:t>) space.</a:t>
            </a:r>
          </a:p>
          <a:p>
            <a:pPr lvl="1"/>
            <a:endParaRPr lang="en-US" altLang="ja-JP" sz="2000" dirty="0">
              <a:latin typeface="+mj-lt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102927"/>
              </p:ext>
            </p:extLst>
          </p:nvPr>
        </p:nvGraphicFramePr>
        <p:xfrm>
          <a:off x="7528413" y="2479040"/>
          <a:ext cx="143510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550"/>
                <a:gridCol w="717550"/>
              </a:tblGrid>
              <a:tr h="25263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aa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3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ab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3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bb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3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bc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3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ca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32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cc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 bwMode="auto">
          <a:xfrm>
            <a:off x="609600" y="4470400"/>
            <a:ext cx="5702300" cy="406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 dirty="0"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89000" y="2640995"/>
            <a:ext cx="6108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hangingPunct="0">
              <a:spcBef>
                <a:spcPts val="500"/>
              </a:spcBef>
              <a:spcAft>
                <a:spcPct val="0"/>
              </a:spcAft>
              <a:buClr>
                <a:srgbClr val="002B62"/>
              </a:buClr>
            </a:pPr>
            <a:r>
              <a:rPr lang="en-US" altLang="ja-JP" sz="20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w</a:t>
            </a:r>
            <a:r>
              <a:rPr lang="en-US" altLang="ja-JP" sz="20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 = </a:t>
            </a:r>
            <a:r>
              <a:rPr lang="en-US" altLang="ja-JP" sz="2000" kern="0" dirty="0" err="1">
                <a:solidFill>
                  <a:srgbClr val="000000"/>
                </a:solidFill>
                <a:ea typeface="ＭＳ Ｐ明朝" panose="02020600040205080304" pitchFamily="18" charset="-128"/>
              </a:rPr>
              <a:t>aabbccaabbcc</a:t>
            </a:r>
            <a:r>
              <a:rPr lang="en-US" altLang="ja-JP" sz="20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, </a:t>
            </a:r>
            <a:r>
              <a:rPr lang="en-US" altLang="ja-JP" sz="20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k</a:t>
            </a:r>
            <a:r>
              <a:rPr lang="en-US" altLang="ja-JP" sz="20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=2 </a:t>
            </a:r>
            <a:r>
              <a:rPr lang="en-US" altLang="ja-JP" sz="2000" kern="0" dirty="0" smtClean="0">
                <a:solidFill>
                  <a:srgbClr val="000000"/>
                </a:solidFill>
                <a:ea typeface="ＭＳ Ｐ明朝" panose="02020600040205080304" pitchFamily="18" charset="-128"/>
                <a:sym typeface="Wingdings"/>
              </a:rPr>
              <a:t></a:t>
            </a:r>
            <a:r>
              <a:rPr lang="en-US" altLang="ja-JP" sz="2000" kern="0" dirty="0" smtClean="0">
                <a:solidFill>
                  <a:srgbClr val="000000"/>
                </a:solidFill>
                <a:ea typeface="ＭＳ Ｐ明朝" panose="02020600040205080304" pitchFamily="18" charset="-128"/>
              </a:rPr>
              <a:t> </a:t>
            </a:r>
            <a:r>
              <a:rPr lang="en-US" altLang="ja-JP" sz="20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#(</a:t>
            </a:r>
            <a:r>
              <a:rPr lang="en-US" altLang="ja-JP" sz="20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w</a:t>
            </a:r>
            <a:r>
              <a:rPr lang="en-US" altLang="ja-JP" sz="20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, </a:t>
            </a:r>
            <a:r>
              <a:rPr lang="en-US" altLang="ja-JP" sz="2000" i="1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k</a:t>
            </a:r>
            <a:r>
              <a:rPr lang="en-US" altLang="ja-JP" sz="2000" kern="0" dirty="0">
                <a:solidFill>
                  <a:srgbClr val="000000"/>
                </a:solidFill>
                <a:ea typeface="ＭＳ Ｐ明朝" panose="02020600040205080304" pitchFamily="18" charset="-128"/>
              </a:rPr>
              <a:t>) = 12346512346</a:t>
            </a:r>
          </a:p>
        </p:txBody>
      </p:sp>
    </p:spTree>
    <p:extLst>
      <p:ext uri="{BB962C8B-B14F-4D97-AF65-F5344CB8AC3E}">
        <p14:creationId xmlns:p14="http://schemas.microsoft.com/office/powerpoint/2010/main" val="11773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 smtClean="0">
                <a:latin typeface="+mj-lt"/>
              </a:rPr>
              <a:t>Online </a:t>
            </a:r>
            <a:r>
              <a:rPr lang="en-US" altLang="ja-JP" sz="3600" i="1" dirty="0" smtClean="0">
                <a:latin typeface="+mj-lt"/>
              </a:rPr>
              <a:t>k</a:t>
            </a:r>
            <a:r>
              <a:rPr lang="en-US" altLang="ja-JP" sz="3600" dirty="0" smtClean="0">
                <a:latin typeface="+mj-lt"/>
              </a:rPr>
              <a:t>-</a:t>
            </a:r>
            <a:r>
              <a:rPr lang="en-US" altLang="ja-JP" sz="3600" dirty="0" err="1" smtClean="0">
                <a:latin typeface="+mj-lt"/>
              </a:rPr>
              <a:t>Abelian</a:t>
            </a:r>
            <a:r>
              <a:rPr lang="en-US" altLang="ja-JP" sz="3600" dirty="0" smtClean="0">
                <a:latin typeface="+mj-lt"/>
              </a:rPr>
              <a:t> Pattern </a:t>
            </a:r>
            <a:r>
              <a:rPr lang="en-US" altLang="ja-JP" sz="3600" dirty="0">
                <a:latin typeface="+mj-lt"/>
              </a:rPr>
              <a:t>M</a:t>
            </a:r>
            <a:r>
              <a:rPr lang="en-US" altLang="ja-JP" sz="3600" dirty="0" smtClean="0">
                <a:latin typeface="+mj-lt"/>
              </a:rPr>
              <a:t>atching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>
                <a:latin typeface="+mj-lt"/>
              </a:rPr>
              <a:t>Given a text </a:t>
            </a:r>
            <a:r>
              <a:rPr lang="en-US" altLang="ja-JP" sz="2800" dirty="0" smtClean="0">
                <a:latin typeface="+mj-lt"/>
              </a:rPr>
              <a:t>T </a:t>
            </a:r>
            <a:r>
              <a:rPr lang="en-US" altLang="ja-JP" sz="2800" dirty="0">
                <a:latin typeface="+mj-lt"/>
              </a:rPr>
              <a:t>and a pattern P over an alphabet </a:t>
            </a:r>
            <a:r>
              <a:rPr lang="en-US" altLang="ja-JP" sz="2800" i="1" dirty="0">
                <a:latin typeface="+mj-lt"/>
              </a:rPr>
              <a:t>Σ</a:t>
            </a:r>
            <a:r>
              <a:rPr lang="en-US" altLang="ja-JP" sz="2800" dirty="0">
                <a:latin typeface="+mj-lt"/>
              </a:rPr>
              <a:t> and positive integer </a:t>
            </a:r>
            <a:r>
              <a:rPr lang="en-US" altLang="ja-JP" sz="2800" i="1" dirty="0">
                <a:latin typeface="+mj-lt"/>
              </a:rPr>
              <a:t>k</a:t>
            </a:r>
            <a:r>
              <a:rPr lang="en-US" altLang="ja-JP" sz="2800" dirty="0">
                <a:latin typeface="+mj-lt"/>
              </a:rPr>
              <a:t>, locate all factors of T that are </a:t>
            </a:r>
            <a:r>
              <a:rPr lang="en-US" altLang="ja-JP" sz="2800" i="1" dirty="0">
                <a:latin typeface="+mj-lt"/>
              </a:rPr>
              <a:t>k</a:t>
            </a:r>
            <a:r>
              <a:rPr lang="en-US" altLang="ja-JP" sz="2800" dirty="0">
                <a:latin typeface="+mj-lt"/>
              </a:rPr>
              <a:t>-Abelian equivalent to </a:t>
            </a:r>
            <a:r>
              <a:rPr lang="en-US" altLang="ja-JP" sz="2800" dirty="0" smtClean="0">
                <a:latin typeface="+mj-lt"/>
              </a:rPr>
              <a:t>P in an online manner.</a:t>
            </a:r>
            <a:endParaRPr lang="ja-JP" altLang="en-US" sz="2800" dirty="0">
              <a:latin typeface="+mj-lt"/>
            </a:endParaRPr>
          </a:p>
          <a:p>
            <a:endParaRPr kumimoji="1" lang="ja-JP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66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dirty="0" smtClean="0">
                <a:latin typeface="+mj-lt"/>
              </a:rPr>
              <a:t>Online </a:t>
            </a:r>
            <a:r>
              <a:rPr lang="en-US" altLang="ja-JP" sz="3200" i="1" dirty="0" smtClean="0">
                <a:latin typeface="+mj-lt"/>
              </a:rPr>
              <a:t>k</a:t>
            </a:r>
            <a:r>
              <a:rPr lang="en-US" altLang="ja-JP" sz="3200" dirty="0" smtClean="0">
                <a:latin typeface="+mj-lt"/>
              </a:rPr>
              <a:t>-</a:t>
            </a:r>
            <a:r>
              <a:rPr lang="en-US" altLang="ja-JP" sz="3200" dirty="0" err="1" smtClean="0">
                <a:latin typeface="+mj-lt"/>
              </a:rPr>
              <a:t>Abelian</a:t>
            </a:r>
            <a:r>
              <a:rPr lang="en-US" altLang="ja-JP" sz="3200" dirty="0" smtClean="0">
                <a:latin typeface="+mj-lt"/>
              </a:rPr>
              <a:t> Pattern </a:t>
            </a:r>
            <a:r>
              <a:rPr lang="en-US" altLang="ja-JP" sz="3200" dirty="0">
                <a:latin typeface="+mj-lt"/>
              </a:rPr>
              <a:t>M</a:t>
            </a:r>
            <a:r>
              <a:rPr lang="en-US" altLang="ja-JP" sz="3200" dirty="0" smtClean="0">
                <a:latin typeface="+mj-lt"/>
              </a:rPr>
              <a:t>atching – Previous Work</a:t>
            </a:r>
            <a:endParaRPr kumimoji="1" lang="ja-JP" altLang="en-US" sz="32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>
                <a:latin typeface="+mj-lt"/>
              </a:rPr>
              <a:t>Previous work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Ehlers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et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al.,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2015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]</a:t>
            </a:r>
            <a:r>
              <a:rPr lang="en-US" altLang="ja-JP" sz="2800" dirty="0" smtClean="0">
                <a:latin typeface="+mj-lt"/>
              </a:rPr>
              <a:t> claims: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This problem can be computed in O(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) preprocessing time, O(</a:t>
            </a:r>
            <a:r>
              <a:rPr lang="en-US" altLang="ja-JP" sz="2800" i="1" dirty="0" smtClean="0">
                <a:latin typeface="+mj-lt"/>
              </a:rPr>
              <a:t>m</a:t>
            </a:r>
            <a:r>
              <a:rPr lang="en-US" altLang="ja-JP" sz="2800" dirty="0" smtClean="0">
                <a:latin typeface="+mj-lt"/>
              </a:rPr>
              <a:t>) working space and O(</a:t>
            </a:r>
            <a:r>
              <a:rPr lang="en-US" altLang="ja-JP" sz="2800" dirty="0" err="1" smtClean="0">
                <a:latin typeface="+mj-lt"/>
              </a:rPr>
              <a:t>loglog</a:t>
            </a:r>
            <a:r>
              <a:rPr lang="en-US" altLang="ja-JP" sz="2800" i="1" dirty="0" err="1" smtClean="0">
                <a:latin typeface="Symbol" charset="2"/>
                <a:cs typeface="Symbol" charset="2"/>
              </a:rPr>
              <a:t>s</a:t>
            </a:r>
            <a:r>
              <a:rPr lang="en-US" altLang="ja-JP" sz="2800" dirty="0" smtClean="0">
                <a:latin typeface="+mj-lt"/>
              </a:rPr>
              <a:t>) time per text letter.</a:t>
            </a:r>
          </a:p>
          <a:p>
            <a:pPr lvl="1"/>
            <a:r>
              <a:rPr lang="en-US" altLang="ja-JP" sz="2400" dirty="0" smtClean="0">
                <a:latin typeface="+mj-lt"/>
              </a:rPr>
              <a:t>Compute the suffix tree of P.</a:t>
            </a:r>
          </a:p>
          <a:p>
            <a:pPr lvl="1"/>
            <a:r>
              <a:rPr lang="en-US" altLang="ja-JP" sz="2400" dirty="0" smtClean="0">
                <a:latin typeface="+mj-lt"/>
              </a:rPr>
              <a:t>To traverse? the suffix tree with T</a:t>
            </a:r>
            <a:r>
              <a:rPr lang="en-US" altLang="ja-JP" sz="2400" dirty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using the van </a:t>
            </a:r>
            <a:r>
              <a:rPr lang="en-US" altLang="ja-JP" sz="2400" dirty="0" err="1" smtClean="0">
                <a:latin typeface="+mj-lt"/>
              </a:rPr>
              <a:t>Emde</a:t>
            </a:r>
            <a:r>
              <a:rPr lang="en-US" altLang="ja-JP" sz="2400" dirty="0" smtClean="0">
                <a:latin typeface="+mj-lt"/>
              </a:rPr>
              <a:t> Boas data structure.</a:t>
            </a:r>
          </a:p>
          <a:p>
            <a:pPr lvl="1"/>
            <a:r>
              <a:rPr lang="en-US" altLang="ja-JP" sz="2400" dirty="0" smtClean="0">
                <a:latin typeface="+mj-lt"/>
                <a:cs typeface="Times New Roman"/>
              </a:rPr>
              <a:t>van </a:t>
            </a:r>
            <a:r>
              <a:rPr lang="en-US" altLang="ja-JP" sz="2400" dirty="0" err="1" smtClean="0">
                <a:latin typeface="+mj-lt"/>
                <a:cs typeface="Times New Roman"/>
              </a:rPr>
              <a:t>Emde</a:t>
            </a:r>
            <a:r>
              <a:rPr lang="en-US" altLang="ja-JP" sz="2400" dirty="0" smtClean="0">
                <a:latin typeface="+mj-lt"/>
                <a:cs typeface="Times New Roman"/>
              </a:rPr>
              <a:t> Boas data structure for an integer universe U = [1..</a:t>
            </a:r>
            <a:r>
              <a:rPr lang="en-US" altLang="ja-JP" sz="2400" i="1" dirty="0" smtClean="0">
                <a:latin typeface="+mj-lt"/>
                <a:cs typeface="Times New Roman"/>
              </a:rPr>
              <a:t>u</a:t>
            </a:r>
            <a:r>
              <a:rPr lang="en-US" altLang="ja-JP" sz="2400" dirty="0" smtClean="0">
                <a:latin typeface="+mj-lt"/>
                <a:cs typeface="Times New Roman"/>
              </a:rPr>
              <a:t>] requires </a:t>
            </a:r>
            <a:r>
              <a:rPr lang="en-US" altLang="ja-JP" sz="2400" dirty="0" err="1" smtClean="0">
                <a:latin typeface="+mj-lt"/>
                <a:cs typeface="Times New Roman"/>
              </a:rPr>
              <a:t>Θ</a:t>
            </a:r>
            <a:r>
              <a:rPr lang="en-US" altLang="ja-JP" sz="2400" dirty="0" smtClean="0">
                <a:latin typeface="+mj-lt"/>
                <a:cs typeface="Times New Roman"/>
              </a:rPr>
              <a:t>(</a:t>
            </a:r>
            <a:r>
              <a:rPr lang="en-US" altLang="ja-JP" sz="2400" i="1" dirty="0" smtClean="0">
                <a:latin typeface="+mj-lt"/>
                <a:cs typeface="Times New Roman"/>
              </a:rPr>
              <a:t>u</a:t>
            </a:r>
            <a:r>
              <a:rPr lang="en-US" altLang="ja-JP" sz="2400" dirty="0" smtClean="0">
                <a:latin typeface="+mj-lt"/>
                <a:cs typeface="Times New Roman"/>
              </a:rPr>
              <a:t>)</a:t>
            </a:r>
            <a:r>
              <a:rPr lang="en-US" altLang="ja-JP" sz="2400" dirty="0">
                <a:latin typeface="+mj-lt"/>
                <a:cs typeface="Times New Roman"/>
              </a:rPr>
              <a:t> </a:t>
            </a:r>
            <a:r>
              <a:rPr lang="en-US" altLang="ja-JP" sz="2400" dirty="0" smtClean="0">
                <a:latin typeface="+mj-lt"/>
                <a:cs typeface="Times New Roman"/>
              </a:rPr>
              <a:t>space.</a:t>
            </a:r>
          </a:p>
          <a:p>
            <a:pPr lvl="1"/>
            <a:r>
              <a:rPr lang="en-US" altLang="ja-JP" sz="2400" dirty="0" smtClean="0">
                <a:latin typeface="+mj-lt"/>
                <a:cs typeface="Times New Roman"/>
              </a:rPr>
              <a:t>For each node of the suffix tree, the universe size </a:t>
            </a:r>
            <a:r>
              <a:rPr lang="en-US" altLang="ja-JP" sz="2400" i="1" dirty="0" smtClean="0">
                <a:latin typeface="+mj-lt"/>
                <a:cs typeface="Times New Roman"/>
              </a:rPr>
              <a:t>u</a:t>
            </a:r>
            <a:r>
              <a:rPr lang="en-US" altLang="ja-JP" sz="2400" dirty="0" smtClean="0">
                <a:latin typeface="+mj-lt"/>
                <a:cs typeface="Times New Roman"/>
              </a:rPr>
              <a:t> is equal to </a:t>
            </a:r>
            <a:r>
              <a:rPr lang="en-US" altLang="ja-JP" sz="2400" i="1" dirty="0" smtClean="0">
                <a:latin typeface="Symbol" charset="2"/>
                <a:cs typeface="Symbol" charset="2"/>
              </a:rPr>
              <a:t>s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.</a:t>
            </a:r>
            <a:br>
              <a:rPr lang="en-US" altLang="ja-JP" sz="2400" dirty="0" smtClean="0">
                <a:latin typeface="Symbol" charset="2"/>
                <a:cs typeface="Symbol" charset="2"/>
              </a:rPr>
            </a:br>
            <a:r>
              <a:rPr lang="en-US" altLang="ja-JP" sz="2400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n-US" altLang="ja-JP" sz="2400" dirty="0" smtClean="0">
                <a:latin typeface="Times New Roman"/>
                <a:cs typeface="Times New Roman"/>
              </a:rPr>
              <a:t> Ehlers et al.’s algorithm must use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space.</a:t>
            </a:r>
            <a:endParaRPr lang="ja-JP" altLang="en-US" sz="2400" dirty="0">
              <a:latin typeface="Times New Roman"/>
              <a:cs typeface="Times New Roman"/>
            </a:endParaRPr>
          </a:p>
          <a:p>
            <a:endParaRPr kumimoji="1" lang="ja-JP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01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E</a:t>
            </a:r>
            <a:r>
              <a:rPr lang="en-US" altLang="ja-JP" dirty="0" smtClean="0">
                <a:latin typeface="+mj-lt"/>
              </a:rPr>
              <a:t>xtended </a:t>
            </a:r>
            <a:r>
              <a:rPr lang="en-US" altLang="ja-JP" i="1" dirty="0" smtClean="0">
                <a:latin typeface="+mj-lt"/>
              </a:rPr>
              <a:t>k</a:t>
            </a:r>
            <a:r>
              <a:rPr lang="en-US" altLang="ja-JP" dirty="0" smtClean="0">
                <a:latin typeface="+mj-lt"/>
              </a:rPr>
              <a:t>-Abelian Equivalent </a:t>
            </a:r>
            <a:r>
              <a:rPr lang="en-US" altLang="ja-JP" dirty="0">
                <a:latin typeface="+mj-lt"/>
              </a:rPr>
              <a:t>P</a:t>
            </a:r>
            <a:r>
              <a:rPr lang="en-US" altLang="ja-JP" dirty="0" smtClean="0">
                <a:latin typeface="+mj-lt"/>
              </a:rPr>
              <a:t>attern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>
                <a:latin typeface="+mj-lt"/>
              </a:rPr>
              <a:t>M</a:t>
            </a:r>
            <a:r>
              <a:rPr lang="en-US" altLang="ja-JP" dirty="0" smtClean="0">
                <a:latin typeface="+mj-lt"/>
              </a:rPr>
              <a:t>atching– Previous Work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buClr>
                <a:srgbClr val="002B62"/>
              </a:buClr>
            </a:pP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Previous work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[Ehlers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et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al.,</a:t>
            </a:r>
            <a:r>
              <a:rPr lang="ja-JP" altLang="en-US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400" dirty="0">
                <a:solidFill>
                  <a:srgbClr val="000000"/>
                </a:solidFill>
                <a:latin typeface="Times New Roman"/>
              </a:rPr>
              <a:t>2015] 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claims:</a:t>
            </a:r>
            <a:b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This problem can be computed in O(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log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preprocessing time, O(</a:t>
            </a:r>
            <a:r>
              <a:rPr lang="en-US" altLang="ja-JP" sz="24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working space and O(</a:t>
            </a:r>
            <a:r>
              <a:rPr lang="en-US" altLang="ja-JP" sz="2400" dirty="0" err="1" smtClean="0">
                <a:solidFill>
                  <a:srgbClr val="000000"/>
                </a:solidFill>
                <a:latin typeface="Times New Roman"/>
              </a:rPr>
              <a:t>loglog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Times New Roman"/>
              </a:rPr>
              <a:t>σ</a:t>
            </a:r>
            <a:r>
              <a:rPr lang="en-US" altLang="ja-JP" sz="2400" dirty="0" smtClean="0">
                <a:solidFill>
                  <a:srgbClr val="000000"/>
                </a:solidFill>
                <a:latin typeface="Times New Roman"/>
              </a:rPr>
              <a:t>) worst-case time per text letter.</a:t>
            </a:r>
          </a:p>
          <a:p>
            <a:pPr lvl="1">
              <a:buClr>
                <a:srgbClr val="002B62"/>
              </a:buClr>
            </a:pP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Use</a:t>
            </a:r>
            <a:r>
              <a:rPr lang="ja-JP" alt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the</a:t>
            </a:r>
            <a:r>
              <a:rPr lang="ja-JP" alt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ja-JP" altLang="ja-JP" sz="2000" dirty="0" smtClean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an</a:t>
            </a:r>
            <a:r>
              <a:rPr lang="ja-JP" alt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000" dirty="0" err="1" smtClean="0">
                <a:solidFill>
                  <a:srgbClr val="000000"/>
                </a:solidFill>
                <a:latin typeface="Times New Roman"/>
              </a:rPr>
              <a:t>Emde</a:t>
            </a:r>
            <a:r>
              <a:rPr lang="ja-JP" alt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Boas</a:t>
            </a:r>
            <a:r>
              <a:rPr lang="ja-JP" altLang="en-US" sz="2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tree 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  <a:sym typeface="Wingdings"/>
              </a:rPr>
              <a:t>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 at least O(</a:t>
            </a:r>
            <a:r>
              <a:rPr lang="en-US" altLang="ja-JP" sz="2000" dirty="0" err="1" smtClean="0">
                <a:solidFill>
                  <a:srgbClr val="000000"/>
                </a:solidFill>
                <a:latin typeface="Times New Roman"/>
              </a:rPr>
              <a:t>ms</a:t>
            </a:r>
            <a:r>
              <a:rPr lang="en-US" altLang="ja-JP" sz="2000" dirty="0" smtClean="0">
                <a:solidFill>
                  <a:srgbClr val="000000"/>
                </a:solidFill>
                <a:latin typeface="Times New Roman"/>
              </a:rPr>
              <a:t>) space.</a:t>
            </a:r>
          </a:p>
          <a:p>
            <a:pPr lvl="1">
              <a:buClr>
                <a:srgbClr val="002B62"/>
              </a:buClr>
            </a:pPr>
            <a:endParaRPr lang="en-US" altLang="ja-JP" sz="18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4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5200"/>
            <a:ext cx="9144000" cy="468000"/>
          </a:xfrm>
        </p:spPr>
        <p:txBody>
          <a:bodyPr>
            <a:noAutofit/>
          </a:bodyPr>
          <a:lstStyle/>
          <a:p>
            <a:r>
              <a:rPr lang="en-US" altLang="ja-JP" sz="2600" dirty="0">
                <a:latin typeface="+mj-lt"/>
              </a:rPr>
              <a:t>E</a:t>
            </a:r>
            <a:r>
              <a:rPr lang="en-US" altLang="ja-JP" sz="2600" dirty="0" smtClean="0">
                <a:latin typeface="+mj-lt"/>
              </a:rPr>
              <a:t>xtended </a:t>
            </a:r>
            <a:r>
              <a:rPr lang="en-US" altLang="ja-JP" sz="2600" i="1" dirty="0" smtClean="0">
                <a:latin typeface="+mj-lt"/>
              </a:rPr>
              <a:t>k</a:t>
            </a:r>
            <a:r>
              <a:rPr lang="en-US" altLang="ja-JP" sz="2600" dirty="0" smtClean="0">
                <a:latin typeface="+mj-lt"/>
              </a:rPr>
              <a:t>-Abelian Equivalent Pattern Matching– Previous Work</a:t>
            </a:r>
            <a:endParaRPr kumimoji="1" lang="ja-JP" altLang="en-US" sz="2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Previous work [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Ehlers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et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al.,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2015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] claims:</a:t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This problem  can be computed in O(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log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) preprocessing time, O(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) working space and O(</a:t>
            </a:r>
            <a:r>
              <a:rPr lang="en-US" altLang="ja-JP" sz="2800" dirty="0" err="1" smtClean="0">
                <a:solidFill>
                  <a:srgbClr val="000000"/>
                </a:solidFill>
                <a:latin typeface="Times New Roman"/>
              </a:rPr>
              <a:t>loglog</a:t>
            </a:r>
            <a:r>
              <a:rPr lang="en-US" altLang="ja-JP" sz="2800" i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) worst-case time per text letter.</a:t>
            </a:r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pPr>
              <a:buClr>
                <a:srgbClr val="002B62"/>
              </a:buClr>
            </a:pPr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  <a:p>
            <a:pPr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Use</a:t>
            </a:r>
            <a:r>
              <a:rPr lang="ja-JP" altLang="en-US" sz="28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the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ja-JP" altLang="ja-JP" sz="2800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an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Emde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Boas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tree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sym typeface="Wingdings"/>
              </a:rPr>
              <a:t>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at least O(</a:t>
            </a:r>
            <a:r>
              <a:rPr lang="en-US" altLang="ja-JP" sz="2800" i="1" dirty="0" err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ja-JP" sz="2800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) space.</a:t>
            </a:r>
          </a:p>
          <a:p>
            <a:pPr lvl="0">
              <a:buClr>
                <a:srgbClr val="002B62"/>
              </a:buClr>
            </a:pPr>
            <a:endParaRPr lang="en-US" altLang="ja-JP" sz="28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641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i="1" dirty="0" smtClean="0">
                <a:latin typeface="+mj-lt"/>
              </a:rPr>
              <a:t>k</a:t>
            </a:r>
            <a:r>
              <a:rPr lang="en-US" altLang="ja-JP" sz="3600" dirty="0" smtClean="0">
                <a:latin typeface="+mj-lt"/>
              </a:rPr>
              <a:t>-</a:t>
            </a:r>
            <a:r>
              <a:rPr lang="en-US" altLang="ja-JP" sz="3600" dirty="0" err="1" smtClean="0">
                <a:latin typeface="+mj-lt"/>
              </a:rPr>
              <a:t>Abelian</a:t>
            </a:r>
            <a:r>
              <a:rPr lang="en-US" altLang="ja-JP" sz="3600" dirty="0" smtClean="0">
                <a:latin typeface="+mj-lt"/>
              </a:rPr>
              <a:t> Equivalence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Definition:</a:t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For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 positive integer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, two strings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of equal length are said to be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equivalent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if the numbers of occurrences of each string of length at most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equal in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0" lvl="0" indent="0">
              <a:buClr>
                <a:srgbClr val="002B62"/>
              </a:buClr>
              <a:buNone/>
            </a:pPr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Alternative definition:</a:t>
            </a:r>
            <a:b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For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 positive integer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, two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strings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of equal length are said to be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-Abelian equivalent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if the numbers of occurrences of each string of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equal in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and the prefixes of length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-1 of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 smtClean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 are same.</a:t>
            </a:r>
            <a:endParaRPr lang="en-US" altLang="ja-JP" sz="2800" dirty="0">
              <a:solidFill>
                <a:srgbClr val="000000"/>
              </a:solidFill>
              <a:latin typeface="Times New Roman"/>
            </a:endParaRPr>
          </a:p>
          <a:p>
            <a:pPr lvl="0">
              <a:buClr>
                <a:srgbClr val="002B62"/>
              </a:buClr>
            </a:pPr>
            <a:endParaRPr lang="en-US" altLang="ja-JP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21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40"/>
    </mc:Choice>
    <mc:Fallback xmlns="">
      <p:transition xmlns:p14="http://schemas.microsoft.com/office/powerpoint/2010/main" spd="slow" advTm="3194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i="1" dirty="0" smtClean="0">
                <a:latin typeface="+mj-lt"/>
              </a:rPr>
              <a:t>k</a:t>
            </a:r>
            <a:r>
              <a:rPr lang="en-US" altLang="ja-JP" sz="3600" dirty="0" smtClean="0">
                <a:latin typeface="+mj-lt"/>
              </a:rPr>
              <a:t>-</a:t>
            </a:r>
            <a:r>
              <a:rPr lang="en-US" altLang="ja-JP" sz="3600" dirty="0" err="1" smtClean="0">
                <a:latin typeface="+mj-lt"/>
              </a:rPr>
              <a:t>Abelian</a:t>
            </a:r>
            <a:r>
              <a:rPr lang="en-US" altLang="ja-JP" sz="3600" dirty="0" smtClean="0">
                <a:latin typeface="+mj-lt"/>
              </a:rPr>
              <a:t> Equivalence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Alternative definition: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For a positive integer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, two strings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of equal length are said to be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equivalent if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the numbers of occurrences of each string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equal in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the prefixes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-1 of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same.</a:t>
            </a:r>
          </a:p>
          <a:p>
            <a:pPr marL="0" indent="0">
              <a:buNone/>
            </a:pPr>
            <a:endParaRPr kumimoji="1" lang="en-US" altLang="ja-JP" sz="2800" dirty="0" smtClean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Examples: (</a:t>
            </a:r>
            <a:r>
              <a:rPr lang="en-US" altLang="ja-JP" sz="2800" i="1" dirty="0" smtClean="0">
                <a:latin typeface="+mj-lt"/>
              </a:rPr>
              <a:t>k </a:t>
            </a:r>
            <a:r>
              <a:rPr lang="en-US" altLang="ja-JP" sz="2800" dirty="0" smtClean="0">
                <a:latin typeface="+mj-lt"/>
              </a:rPr>
              <a:t>= 3)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 </a:t>
            </a:r>
            <a:r>
              <a:rPr lang="en-US" altLang="ja-JP" sz="2800" i="1" dirty="0" smtClean="0">
                <a:latin typeface="+mj-lt"/>
              </a:rPr>
              <a:t>u</a:t>
            </a:r>
            <a:r>
              <a:rPr lang="en-US" altLang="ja-JP" sz="2800" dirty="0" smtClean="0">
                <a:latin typeface="+mj-lt"/>
              </a:rPr>
              <a:t> = </a:t>
            </a:r>
            <a:r>
              <a:rPr lang="en-US" altLang="ja-JP" sz="2800" dirty="0" err="1" smtClean="0">
                <a:latin typeface="+mj-lt"/>
              </a:rPr>
              <a:t>abaababbaab</a:t>
            </a:r>
            <a:r>
              <a:rPr lang="en-US" altLang="ja-JP" sz="2800" dirty="0">
                <a:latin typeface="+mj-lt"/>
              </a:rPr>
              <a:t/>
            </a:r>
            <a:br>
              <a:rPr lang="en-US" altLang="ja-JP" sz="2800" dirty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 </a:t>
            </a:r>
            <a:r>
              <a:rPr lang="en-US" altLang="ja-JP" sz="2800" i="1" dirty="0" smtClean="0">
                <a:latin typeface="+mj-lt"/>
              </a:rPr>
              <a:t>v</a:t>
            </a:r>
            <a:r>
              <a:rPr lang="en-US" altLang="ja-JP" sz="2800" dirty="0" smtClean="0">
                <a:latin typeface="+mj-lt"/>
              </a:rPr>
              <a:t> = </a:t>
            </a:r>
            <a:r>
              <a:rPr lang="en-US" altLang="ja-JP" sz="2800" dirty="0" err="1" smtClean="0">
                <a:latin typeface="+mj-lt"/>
              </a:rPr>
              <a:t>abbaabaabab</a:t>
            </a:r>
            <a:endParaRPr lang="en-US" altLang="ja-JP" sz="2800" dirty="0" smtClean="0">
              <a:latin typeface="+mj-lt"/>
            </a:endParaRPr>
          </a:p>
          <a:p>
            <a:endParaRPr kumimoji="1" lang="en-US" altLang="ja-JP" sz="2800" dirty="0">
              <a:latin typeface="+mj-lt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Note: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1-Abelian equivalence is 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equivalence</a:t>
            </a:r>
          </a:p>
          <a:p>
            <a:endParaRPr kumimoji="1" lang="ja-JP" altLang="en-US" sz="2800" dirty="0">
              <a:latin typeface="+mj-lt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1436985" y="4391109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直線コネクタ 6"/>
          <p:cNvCxnSpPr/>
          <p:nvPr/>
        </p:nvCxnSpPr>
        <p:spPr bwMode="auto">
          <a:xfrm>
            <a:off x="2438182" y="4385837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直線コネクタ 7"/>
          <p:cNvCxnSpPr/>
          <p:nvPr/>
        </p:nvCxnSpPr>
        <p:spPr bwMode="auto">
          <a:xfrm>
            <a:off x="1560369" y="4803907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直線コネクタ 8"/>
          <p:cNvCxnSpPr/>
          <p:nvPr/>
        </p:nvCxnSpPr>
        <p:spPr bwMode="auto">
          <a:xfrm>
            <a:off x="2100542" y="4803907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206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i="1" dirty="0" smtClean="0">
                <a:latin typeface="+mj-lt"/>
              </a:rPr>
              <a:t>k</a:t>
            </a:r>
            <a:r>
              <a:rPr lang="en-US" altLang="ja-JP" sz="3600" dirty="0" smtClean="0">
                <a:latin typeface="+mj-lt"/>
              </a:rPr>
              <a:t>-</a:t>
            </a:r>
            <a:r>
              <a:rPr lang="en-US" altLang="ja-JP" sz="3600" dirty="0" err="1" smtClean="0">
                <a:latin typeface="+mj-lt"/>
              </a:rPr>
              <a:t>Abelian</a:t>
            </a:r>
            <a:r>
              <a:rPr lang="en-US" altLang="ja-JP" sz="3600" dirty="0" smtClean="0">
                <a:latin typeface="+mj-lt"/>
              </a:rPr>
              <a:t> Equivalence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Alternative definition: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For a positive integer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, two strings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of equal length are said to be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equivalent if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the numbers of occurrences of each string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equal in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the prefixes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-1 of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same.</a:t>
            </a:r>
          </a:p>
          <a:p>
            <a:pPr marL="0" indent="0">
              <a:buNone/>
            </a:pPr>
            <a:endParaRPr kumimoji="1" lang="en-US" altLang="ja-JP" sz="2800" dirty="0" smtClean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Examples: (</a:t>
            </a:r>
            <a:r>
              <a:rPr lang="en-US" altLang="ja-JP" sz="2800" i="1" dirty="0" smtClean="0">
                <a:latin typeface="+mj-lt"/>
              </a:rPr>
              <a:t>k </a:t>
            </a:r>
            <a:r>
              <a:rPr lang="en-US" altLang="ja-JP" sz="2800" dirty="0" smtClean="0">
                <a:latin typeface="+mj-lt"/>
              </a:rPr>
              <a:t>= 3)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 </a:t>
            </a:r>
            <a:r>
              <a:rPr lang="en-US" altLang="ja-JP" sz="2800" i="1" dirty="0" smtClean="0">
                <a:latin typeface="+mj-lt"/>
              </a:rPr>
              <a:t>u</a:t>
            </a:r>
            <a:r>
              <a:rPr lang="en-US" altLang="ja-JP" sz="2800" dirty="0" smtClean="0">
                <a:latin typeface="+mj-lt"/>
              </a:rPr>
              <a:t> = </a:t>
            </a:r>
            <a:r>
              <a:rPr lang="en-US" altLang="ja-JP" sz="2800" dirty="0" err="1" smtClean="0">
                <a:latin typeface="+mj-lt"/>
              </a:rPr>
              <a:t>abaababbaab</a:t>
            </a:r>
            <a:r>
              <a:rPr lang="en-US" altLang="ja-JP" sz="2800" dirty="0">
                <a:latin typeface="+mj-lt"/>
              </a:rPr>
              <a:t/>
            </a:r>
            <a:br>
              <a:rPr lang="en-US" altLang="ja-JP" sz="2800" dirty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 </a:t>
            </a:r>
            <a:r>
              <a:rPr lang="en-US" altLang="ja-JP" sz="2800" i="1" dirty="0" smtClean="0">
                <a:latin typeface="+mj-lt"/>
              </a:rPr>
              <a:t>v</a:t>
            </a:r>
            <a:r>
              <a:rPr lang="en-US" altLang="ja-JP" sz="2800" dirty="0" smtClean="0">
                <a:latin typeface="+mj-lt"/>
              </a:rPr>
              <a:t> = </a:t>
            </a:r>
            <a:r>
              <a:rPr lang="en-US" altLang="ja-JP" sz="2800" dirty="0" err="1" smtClean="0">
                <a:latin typeface="+mj-lt"/>
              </a:rPr>
              <a:t>abbaabaabab</a:t>
            </a:r>
            <a:endParaRPr lang="en-US" altLang="ja-JP" sz="2800" dirty="0" smtClean="0">
              <a:latin typeface="+mj-lt"/>
            </a:endParaRPr>
          </a:p>
          <a:p>
            <a:endParaRPr kumimoji="1" lang="en-US" altLang="ja-JP" sz="2800" dirty="0">
              <a:latin typeface="+mj-lt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Note: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1-Abelian equivalence is 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equivalence</a:t>
            </a:r>
          </a:p>
          <a:p>
            <a:endParaRPr kumimoji="1" lang="ja-JP" altLang="en-US" sz="2800" dirty="0">
              <a:latin typeface="+mj-lt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1060022" y="4385837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直線コネクタ 6"/>
          <p:cNvCxnSpPr/>
          <p:nvPr/>
        </p:nvCxnSpPr>
        <p:spPr bwMode="auto">
          <a:xfrm>
            <a:off x="1600195" y="4385837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直線コネクタ 7"/>
          <p:cNvCxnSpPr/>
          <p:nvPr/>
        </p:nvCxnSpPr>
        <p:spPr bwMode="auto">
          <a:xfrm>
            <a:off x="1729111" y="4799843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直線コネクタ 8"/>
          <p:cNvCxnSpPr/>
          <p:nvPr/>
        </p:nvCxnSpPr>
        <p:spPr bwMode="auto">
          <a:xfrm>
            <a:off x="2275484" y="4799843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8782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i="1" dirty="0" smtClean="0">
                <a:latin typeface="+mj-lt"/>
              </a:rPr>
              <a:t>k</a:t>
            </a:r>
            <a:r>
              <a:rPr lang="en-US" altLang="ja-JP" sz="3600" dirty="0" smtClean="0">
                <a:latin typeface="+mj-lt"/>
              </a:rPr>
              <a:t>-</a:t>
            </a:r>
            <a:r>
              <a:rPr lang="en-US" altLang="ja-JP" sz="3600" dirty="0" err="1" smtClean="0">
                <a:latin typeface="+mj-lt"/>
              </a:rPr>
              <a:t>Abelian</a:t>
            </a:r>
            <a:r>
              <a:rPr lang="en-US" altLang="ja-JP" sz="3600" dirty="0" smtClean="0">
                <a:latin typeface="+mj-lt"/>
              </a:rPr>
              <a:t> Equivalence</a:t>
            </a:r>
            <a:endParaRPr kumimoji="1" lang="ja-JP" altLang="en-US" sz="3600" dirty="0">
              <a:latin typeface="+mj-lt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lvl="0">
              <a:buClr>
                <a:srgbClr val="002B62"/>
              </a:buClr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Alternative definition: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For a positive integer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, two strings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of equal length are said to be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altLang="ja-JP" sz="2800" dirty="0" smtClean="0">
                <a:solidFill>
                  <a:srgbClr val="000000"/>
                </a:solidFill>
                <a:latin typeface="Times New Roman"/>
              </a:rPr>
              <a:t>equivalent if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the numbers of occurrences of each string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equal in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the prefixes of length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-1 of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ja-JP" sz="2800" i="1" dirty="0">
                <a:solidFill>
                  <a:srgbClr val="000000"/>
                </a:solidFill>
                <a:latin typeface="Times New Roman"/>
              </a:rPr>
              <a:t>v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are same.</a:t>
            </a:r>
          </a:p>
          <a:p>
            <a:pPr marL="0" indent="0">
              <a:buNone/>
            </a:pPr>
            <a:endParaRPr kumimoji="1" lang="en-US" altLang="ja-JP" sz="2800" dirty="0" smtClean="0">
              <a:latin typeface="+mj-lt"/>
            </a:endParaRPr>
          </a:p>
          <a:p>
            <a:r>
              <a:rPr lang="en-US" altLang="ja-JP" sz="2800" dirty="0" smtClean="0">
                <a:latin typeface="+mj-lt"/>
              </a:rPr>
              <a:t>Examples: (</a:t>
            </a:r>
            <a:r>
              <a:rPr lang="en-US" altLang="ja-JP" sz="2800" i="1" dirty="0" smtClean="0">
                <a:latin typeface="+mj-lt"/>
              </a:rPr>
              <a:t>k </a:t>
            </a:r>
            <a:r>
              <a:rPr lang="en-US" altLang="ja-JP" sz="2800" dirty="0" smtClean="0">
                <a:latin typeface="+mj-lt"/>
              </a:rPr>
              <a:t>= 3)</a:t>
            </a:r>
            <a:br>
              <a:rPr lang="en-US" altLang="ja-JP" sz="2800" dirty="0" smtClean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 </a:t>
            </a:r>
            <a:r>
              <a:rPr lang="en-US" altLang="ja-JP" sz="2800" i="1" dirty="0" smtClean="0">
                <a:latin typeface="+mj-lt"/>
              </a:rPr>
              <a:t>u</a:t>
            </a:r>
            <a:r>
              <a:rPr lang="en-US" altLang="ja-JP" sz="2800" dirty="0" smtClean="0">
                <a:latin typeface="+mj-lt"/>
              </a:rPr>
              <a:t> = </a:t>
            </a:r>
            <a:r>
              <a:rPr lang="en-US" altLang="ja-JP" sz="2800" dirty="0" err="1" smtClean="0">
                <a:latin typeface="+mj-lt"/>
              </a:rPr>
              <a:t>abaababbaab</a:t>
            </a:r>
            <a:r>
              <a:rPr lang="en-US" altLang="ja-JP" sz="2800" dirty="0">
                <a:latin typeface="+mj-lt"/>
              </a:rPr>
              <a:t/>
            </a:r>
            <a:br>
              <a:rPr lang="en-US" altLang="ja-JP" sz="2800" dirty="0">
                <a:latin typeface="+mj-lt"/>
              </a:rPr>
            </a:br>
            <a:r>
              <a:rPr lang="en-US" altLang="ja-JP" sz="2800" dirty="0" smtClean="0">
                <a:latin typeface="+mj-lt"/>
              </a:rPr>
              <a:t> </a:t>
            </a:r>
            <a:r>
              <a:rPr lang="en-US" altLang="ja-JP" sz="2800" i="1" dirty="0" smtClean="0">
                <a:latin typeface="+mj-lt"/>
              </a:rPr>
              <a:t>v</a:t>
            </a:r>
            <a:r>
              <a:rPr lang="en-US" altLang="ja-JP" sz="2800" dirty="0" smtClean="0">
                <a:latin typeface="+mj-lt"/>
              </a:rPr>
              <a:t> = </a:t>
            </a:r>
            <a:r>
              <a:rPr lang="en-US" altLang="ja-JP" sz="2800" dirty="0" err="1" smtClean="0">
                <a:latin typeface="+mj-lt"/>
              </a:rPr>
              <a:t>abbaabaabab</a:t>
            </a:r>
            <a:endParaRPr lang="en-US" altLang="ja-JP" sz="2800" dirty="0" smtClean="0">
              <a:latin typeface="+mj-lt"/>
            </a:endParaRPr>
          </a:p>
          <a:p>
            <a:endParaRPr kumimoji="1" lang="en-US" altLang="ja-JP" sz="2800" dirty="0">
              <a:latin typeface="+mj-lt"/>
            </a:endParaRPr>
          </a:p>
          <a:p>
            <a:pPr lvl="0">
              <a:buClr>
                <a:srgbClr val="002B62"/>
              </a:buClr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Note: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1-Abelian equivalence is </a:t>
            </a:r>
            <a:r>
              <a:rPr lang="en-US" altLang="ja-JP" sz="2800" dirty="0" err="1">
                <a:solidFill>
                  <a:srgbClr val="000000"/>
                </a:solidFill>
                <a:latin typeface="Times New Roman"/>
              </a:rPr>
              <a:t>Abelian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</a:rPr>
              <a:t> equivalence</a:t>
            </a:r>
          </a:p>
          <a:p>
            <a:endParaRPr kumimoji="1" lang="ja-JP" altLang="en-US" sz="2800" dirty="0">
              <a:latin typeface="+mj-lt"/>
            </a:endParaRPr>
          </a:p>
        </p:txBody>
      </p:sp>
      <p:cxnSp>
        <p:nvCxnSpPr>
          <p:cNvPr id="4" name="直線コネクタ 3"/>
          <p:cNvCxnSpPr/>
          <p:nvPr/>
        </p:nvCxnSpPr>
        <p:spPr bwMode="auto">
          <a:xfrm>
            <a:off x="1928257" y="4385837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直線コネクタ 7"/>
          <p:cNvCxnSpPr/>
          <p:nvPr/>
        </p:nvCxnSpPr>
        <p:spPr bwMode="auto">
          <a:xfrm>
            <a:off x="1060022" y="4799843"/>
            <a:ext cx="493868" cy="0"/>
          </a:xfrm>
          <a:prstGeom prst="line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638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0.5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2|19.4|0.6"/>
</p:tagLst>
</file>

<file path=ppt/theme/theme1.xml><?xml version="1.0" encoding="utf-8"?>
<a:theme xmlns:a="http://schemas.openxmlformats.org/drawingml/2006/main" name="NEC_standard4_3">
  <a:themeElements>
    <a:clrScheme name="orchestratedcolor_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6491B"/>
      </a:accent1>
      <a:accent2>
        <a:srgbClr val="76161B"/>
      </a:accent2>
      <a:accent3>
        <a:srgbClr val="203315"/>
      </a:accent3>
      <a:accent4>
        <a:srgbClr val="1C4A50"/>
      </a:accent4>
      <a:accent5>
        <a:srgbClr val="31253B"/>
      </a:accent5>
      <a:accent6>
        <a:srgbClr val="002B62"/>
      </a:accent6>
      <a:hlink>
        <a:srgbClr val="4575FD"/>
      </a:hlink>
      <a:folHlink>
        <a:srgbClr val="9E5ECE"/>
      </a:folHlink>
    </a:clrScheme>
    <a:fontScheme name="ユーザー定義 2">
      <a:majorFont>
        <a:latin typeface="Times New Roman"/>
        <a:ea typeface="ＭＳ Ｐ明朝"/>
        <a:cs typeface=""/>
      </a:majorFont>
      <a:minorFont>
        <a:latin typeface="Times New Roman"/>
        <a:ea typeface="ＭＳ Ｐ明朝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b="1" dirty="0">
            <a:latin typeface="+mj-ea"/>
            <a:ea typeface="+mj-ea"/>
          </a:defRPr>
        </a:defPPr>
      </a:lstStyle>
    </a:spDef>
    <a:lnDef>
      <a:spPr bwMode="auto">
        <a:solidFill>
          <a:schemeClr val="bg1"/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stream_st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_st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D200"/>
        </a:accent1>
        <a:accent2>
          <a:srgbClr val="E62D00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D02800"/>
        </a:accent6>
        <a:hlink>
          <a:srgbClr val="00B4A0"/>
        </a:hlink>
        <a:folHlink>
          <a:srgbClr val="69B4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_stn 14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FFD200"/>
        </a:accent1>
        <a:accent2>
          <a:srgbClr val="E62D00"/>
        </a:accent2>
        <a:accent3>
          <a:srgbClr val="FFFFFF"/>
        </a:accent3>
        <a:accent4>
          <a:srgbClr val="000000"/>
        </a:accent4>
        <a:accent5>
          <a:srgbClr val="FFE5AA"/>
        </a:accent5>
        <a:accent6>
          <a:srgbClr val="D02800"/>
        </a:accent6>
        <a:hlink>
          <a:srgbClr val="00B4A0"/>
        </a:hlink>
        <a:folHlink>
          <a:srgbClr val="69B4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??テーマ">
  <a:themeElements>
    <a:clrScheme name="orchestratedcolor_20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6491B"/>
      </a:accent1>
      <a:accent2>
        <a:srgbClr val="76161B"/>
      </a:accent2>
      <a:accent3>
        <a:srgbClr val="203315"/>
      </a:accent3>
      <a:accent4>
        <a:srgbClr val="1C4A50"/>
      </a:accent4>
      <a:accent5>
        <a:srgbClr val="31253B"/>
      </a:accent5>
      <a:accent6>
        <a:srgbClr val="002B62"/>
      </a:accent6>
      <a:hlink>
        <a:srgbClr val="4575FD"/>
      </a:hlink>
      <a:folHlink>
        <a:srgbClr val="9E5ECE"/>
      </a:folHlink>
    </a:clrScheme>
    <a:fontScheme name="orchestratedfont_2015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??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?? ??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?? ??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55548</TotalTime>
  <Words>3042</Words>
  <Application>Microsoft Macintosh PowerPoint</Application>
  <PresentationFormat>画面に合わせる (4:3)</PresentationFormat>
  <Paragraphs>970</Paragraphs>
  <Slides>57</Slides>
  <Notes>42</Notes>
  <HiddenSlides>11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57</vt:i4>
      </vt:variant>
    </vt:vector>
  </HeadingPairs>
  <TitlesOfParts>
    <vt:vector size="59" baseType="lpstr">
      <vt:lpstr>NEC_standard4_3</vt:lpstr>
      <vt:lpstr>数式</vt:lpstr>
      <vt:lpstr>k - Abelian pattern matching: Revisited, corrected, and extended</vt:lpstr>
      <vt:lpstr>Introduction</vt:lpstr>
      <vt:lpstr>Introduction</vt:lpstr>
      <vt:lpstr>Abelilan Equivalence</vt:lpstr>
      <vt:lpstr>Abelian Pattern Matching</vt:lpstr>
      <vt:lpstr>k-Abelian Equivalence</vt:lpstr>
      <vt:lpstr>k-Abelian Equivalence</vt:lpstr>
      <vt:lpstr>k-Abelian Equivalence</vt:lpstr>
      <vt:lpstr>k-Abelian Equivalence</vt:lpstr>
      <vt:lpstr>k-Abelian Equivalence</vt:lpstr>
      <vt:lpstr>k-Abelian Equivalence</vt:lpstr>
      <vt:lpstr>k-Abelian Equivalence</vt:lpstr>
      <vt:lpstr>Offline / Online  k-Abelian Pattern Matching</vt:lpstr>
      <vt:lpstr>Offline k-Abelian Pattern Matching – Previous Work</vt:lpstr>
      <vt:lpstr>Offline k-Abelian Pattern Matching – Previous Work</vt:lpstr>
      <vt:lpstr>Offline k-Abelian Pattern Matching – Previous Work</vt:lpstr>
      <vt:lpstr>Offline k-Abelian Pattern Matching – Previous Work</vt:lpstr>
      <vt:lpstr>Offline k-Abelian Pattern Matching – Our Algorithm</vt:lpstr>
      <vt:lpstr>Offline k-Abelian Pattern Matching – Our Algorithm</vt:lpstr>
      <vt:lpstr>Offline k-Abelian Pattern Matching – Our Algorithm</vt:lpstr>
      <vt:lpstr>Offline k-Abelian Pattern Matching – Our Algorithm</vt:lpstr>
      <vt:lpstr>Offline k-Abelian Pattern Matching – Our Algorithm</vt:lpstr>
      <vt:lpstr>Offline k-Abelian Pattern Matching – Our Algorithm</vt:lpstr>
      <vt:lpstr>Offline k-Abelian Pattern Matching – Our Algorithm</vt:lpstr>
      <vt:lpstr>Offline k-Abelian Pattern Matching – Our Algorithm</vt:lpstr>
      <vt:lpstr>Offline k-Abelian Pattern Matching – Our Algorithm</vt:lpstr>
      <vt:lpstr>Offline k-Abelian Pattern Matching – Our Algorithm</vt:lpstr>
      <vt:lpstr>Offline k-Abelian Pattern Matching – Our Algorithm</vt:lpstr>
      <vt:lpstr>Offline k-Abelian Pattern Matching – Our Algorithm</vt:lpstr>
      <vt:lpstr>Offline k-Abelian Pattern Matching – Our Algorithm</vt:lpstr>
      <vt:lpstr>Offline k-Abelian Pattern Matching – Our Algorithm</vt:lpstr>
      <vt:lpstr>Online k-Abelian Pattern Matching – Previous Work</vt:lpstr>
      <vt:lpstr>Online k-Abelian Pattern Matching – Previous Work</vt:lpstr>
      <vt:lpstr>Online k-Abelian Pattern Matching – Previous Work</vt:lpstr>
      <vt:lpstr>Online k-Abelian Pattern Matching – Previous Work</vt:lpstr>
      <vt:lpstr>Extended k-Abelian Equivalence</vt:lpstr>
      <vt:lpstr>Extended k-Abelian Pattern Matching– Previous Work</vt:lpstr>
      <vt:lpstr>Extended k-Abelian Pattern Matching– Previous Work</vt:lpstr>
      <vt:lpstr>Extended k-Abelian Pattern Matching– Our Algorithm</vt:lpstr>
      <vt:lpstr>Extended k-Abelian Pattern Matching– Our Algorithm</vt:lpstr>
      <vt:lpstr>Extended k-Abelian Pattern Matching– Our Algorithm</vt:lpstr>
      <vt:lpstr>Extended k-Abelian Pattern Matching– Our Algorithm</vt:lpstr>
      <vt:lpstr>Extended k-Abelian Pattern Matching– Previous Work</vt:lpstr>
      <vt:lpstr>Conclusion</vt:lpstr>
      <vt:lpstr>Conclusion</vt:lpstr>
      <vt:lpstr>Conclusion</vt:lpstr>
      <vt:lpstr>Extended k-Abelian Equivalent Pattern Matching– Our Algorithm</vt:lpstr>
      <vt:lpstr>Extended k-Abelian Equivalent Pattern Matching– Previous Work</vt:lpstr>
      <vt:lpstr>Extended k-Abelian Equivalent Pattern Matching– Previous Work</vt:lpstr>
      <vt:lpstr>Extended k-Abelian Equivalent Pattern Matching– Previous Work</vt:lpstr>
      <vt:lpstr>PowerPoint プレゼンテーション</vt:lpstr>
      <vt:lpstr>Preliminaries</vt:lpstr>
      <vt:lpstr>Offline k-Abelian Pattern Matching – Previous Work</vt:lpstr>
      <vt:lpstr>Online k-Abelian Pattern Matching</vt:lpstr>
      <vt:lpstr>Online k-Abelian Pattern Matching – Previous Work</vt:lpstr>
      <vt:lpstr>Extended k-Abelian Equivalent Pattern Matching– Previous Work</vt:lpstr>
      <vt:lpstr>Extended k-Abelian Equivalent Pattern Matching– Previous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0000016449118</dc:creator>
  <cp:lastModifiedBy>Sugimoto Shiho</cp:lastModifiedBy>
  <cp:revision>240</cp:revision>
  <cp:lastPrinted>2017-02-27T06:42:09Z</cp:lastPrinted>
  <dcterms:created xsi:type="dcterms:W3CDTF">2015-04-16T03:28:40Z</dcterms:created>
  <dcterms:modified xsi:type="dcterms:W3CDTF">2019-08-26T10:15:03Z</dcterms:modified>
</cp:coreProperties>
</file>