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824" r:id="rId1"/>
  </p:sldMasterIdLst>
  <p:notesMasterIdLst>
    <p:notesMasterId r:id="rId60"/>
  </p:notesMasterIdLst>
  <p:handoutMasterIdLst>
    <p:handoutMasterId r:id="rId61"/>
  </p:handoutMasterIdLst>
  <p:sldIdLst>
    <p:sldId id="256" r:id="rId2"/>
    <p:sldId id="257" r:id="rId3"/>
    <p:sldId id="298" r:id="rId4"/>
    <p:sldId id="258" r:id="rId5"/>
    <p:sldId id="369" r:id="rId6"/>
    <p:sldId id="357" r:id="rId7"/>
    <p:sldId id="314" r:id="rId8"/>
    <p:sldId id="315" r:id="rId9"/>
    <p:sldId id="316" r:id="rId10"/>
    <p:sldId id="313" r:id="rId11"/>
    <p:sldId id="318" r:id="rId12"/>
    <p:sldId id="321" r:id="rId13"/>
    <p:sldId id="399" r:id="rId14"/>
    <p:sldId id="320" r:id="rId15"/>
    <p:sldId id="403" r:id="rId16"/>
    <p:sldId id="400" r:id="rId17"/>
    <p:sldId id="401" r:id="rId18"/>
    <p:sldId id="360" r:id="rId19"/>
    <p:sldId id="359" r:id="rId20"/>
    <p:sldId id="396" r:id="rId21"/>
    <p:sldId id="259" r:id="rId22"/>
    <p:sldId id="286" r:id="rId23"/>
    <p:sldId id="375" r:id="rId24"/>
    <p:sldId id="374" r:id="rId25"/>
    <p:sldId id="377" r:id="rId26"/>
    <p:sldId id="381" r:id="rId27"/>
    <p:sldId id="287" r:id="rId28"/>
    <p:sldId id="328" r:id="rId29"/>
    <p:sldId id="342" r:id="rId30"/>
    <p:sldId id="356" r:id="rId31"/>
    <p:sldId id="373" r:id="rId32"/>
    <p:sldId id="293" r:id="rId33"/>
    <p:sldId id="370" r:id="rId34"/>
    <p:sldId id="398" r:id="rId35"/>
    <p:sldId id="371" r:id="rId36"/>
    <p:sldId id="367" r:id="rId37"/>
    <p:sldId id="378" r:id="rId38"/>
    <p:sldId id="397" r:id="rId39"/>
    <p:sldId id="368" r:id="rId40"/>
    <p:sldId id="386" r:id="rId41"/>
    <p:sldId id="388" r:id="rId42"/>
    <p:sldId id="390" r:id="rId43"/>
    <p:sldId id="402" r:id="rId44"/>
    <p:sldId id="260" r:id="rId45"/>
    <p:sldId id="382" r:id="rId46"/>
    <p:sldId id="379" r:id="rId47"/>
    <p:sldId id="385" r:id="rId48"/>
    <p:sldId id="384" r:id="rId49"/>
    <p:sldId id="383" r:id="rId50"/>
    <p:sldId id="393" r:id="rId51"/>
    <p:sldId id="389" r:id="rId52"/>
    <p:sldId id="387" r:id="rId53"/>
    <p:sldId id="404" r:id="rId54"/>
    <p:sldId id="394" r:id="rId55"/>
    <p:sldId id="395" r:id="rId56"/>
    <p:sldId id="380" r:id="rId57"/>
    <p:sldId id="285" r:id="rId58"/>
    <p:sldId id="284" r:id="rId59"/>
  </p:sldIdLst>
  <p:sldSz cx="9144000" cy="6858000" type="screen4x3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0A79"/>
    <a:srgbClr val="768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8" autoAdjust="0"/>
    <p:restoredTop sz="90986" autoAdjust="0"/>
  </p:normalViewPr>
  <p:slideViewPr>
    <p:cSldViewPr>
      <p:cViewPr varScale="1">
        <p:scale>
          <a:sx n="104" d="100"/>
          <a:sy n="104" d="100"/>
        </p:scale>
        <p:origin x="18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A8BD4E8-60B2-41AA-918A-F87700A061DA}" type="datetimeFigureOut">
              <a:rPr lang="he-IL" smtClean="0"/>
              <a:t>כ"ה/אב/תשע"ט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CF79606-3830-4B30-8267-577CA5DE8A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233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841CE27-DDCE-480C-A5DE-7E564D77247A}" type="datetimeFigureOut">
              <a:rPr lang="he-IL" smtClean="0"/>
              <a:pPr/>
              <a:t>כ"ה/אב/תשע"ט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13C67E-34D0-4076-BD43-0E63608E893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7947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640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220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220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5 For P1</a:t>
            </a:r>
            <a:r>
              <a:rPr lang="en-US" baseline="0" dirty="0"/>
              <a:t> in location 1 the actual gap is 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P2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location 1 the actual gap is 5.</a:t>
            </a:r>
            <a:endParaRPr lang="he-IL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P3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location 3 the actual gap is 5.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that since the dictionary contains overlaps there can be more than one match in the same location.</a:t>
            </a:r>
            <a:endParaRPr lang="he-IL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5 For P1</a:t>
            </a:r>
            <a:r>
              <a:rPr lang="en-US" baseline="0" dirty="0"/>
              <a:t> in location 1 the actual gap is 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P2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location 1 the actual gap is 5.</a:t>
            </a:r>
            <a:endParaRPr lang="he-IL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P3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location 3 the actual gap is 5.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that since the dictionary contains overlaps there can be more than one match in the same location.</a:t>
            </a:r>
            <a:endParaRPr lang="he-IL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2205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2205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5 For P1</a:t>
            </a:r>
            <a:r>
              <a:rPr lang="en-US" baseline="0" dirty="0"/>
              <a:t> in location 1 the actual gap is 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P2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location 1 the actual gap is 5.</a:t>
            </a:r>
            <a:endParaRPr lang="he-IL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P3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location 3 the actual gap is 5.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that since the dictionary contains overlaps there can be more than one match in the same location.</a:t>
            </a:r>
            <a:endParaRPr lang="he-IL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18</a:t>
            </a:fld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5 For P1</a:t>
            </a:r>
            <a:r>
              <a:rPr lang="en-US" baseline="0" dirty="0"/>
              <a:t> in location 1 the actual gap is 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P2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location 1 the actual gap is 5.</a:t>
            </a:r>
            <a:endParaRPr lang="he-IL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P3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location 3 the actual gap is 5.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that since the dictionary contains overlaps there can be more than one match in the same location.</a:t>
            </a:r>
            <a:endParaRPr lang="he-IL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19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58610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20</a:t>
            </a:fld>
            <a:endParaRPr lang="he-I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Font typeface="Arial" pitchFamily="34" charset="0"/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72958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72958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72958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28</a:t>
            </a:fld>
            <a:endParaRPr lang="he-I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29</a:t>
            </a:fld>
            <a:endParaRPr lang="he-I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31</a:t>
            </a:fld>
            <a:endParaRPr lang="he-I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Comic Sans MS" panose="030F0702030302020204" pitchFamily="66" charset="0"/>
              </a:rPr>
              <a:t>For every </a:t>
            </a:r>
            <a:r>
              <a:rPr lang="en-US" sz="1200" dirty="0" err="1">
                <a:latin typeface="Comic Sans MS" panose="030F0702030302020204" pitchFamily="66" charset="0"/>
              </a:rPr>
              <a:t>lp</a:t>
            </a:r>
            <a:r>
              <a:rPr lang="en-US" sz="1200" baseline="-25000" dirty="0" err="1">
                <a:latin typeface="Comic Sans MS" panose="030F0702030302020204" pitchFamily="66" charset="0"/>
              </a:rPr>
              <a:t>i</a:t>
            </a:r>
            <a:r>
              <a:rPr lang="en-US" sz="1200" dirty="0">
                <a:latin typeface="Comic Sans MS" panose="030F0702030302020204" pitchFamily="66" charset="0"/>
              </a:rPr>
              <a:t> p-matching  at time  </a:t>
            </a:r>
            <a:r>
              <a:rPr lang="en-US" sz="1200" dirty="0">
                <a:latin typeface="Freestyle Script" panose="030804020302050B0404" pitchFamily="66" charset="0"/>
              </a:rPr>
              <a:t>t</a:t>
            </a:r>
            <a:r>
              <a:rPr lang="en-US" sz="1200" dirty="0">
                <a:latin typeface="Comic Sans MS" panose="030F0702030302020204" pitchFamily="66" charset="0"/>
              </a:rPr>
              <a:t>,  we insert </a:t>
            </a:r>
            <a:r>
              <a:rPr lang="en-US" sz="1200" dirty="0">
                <a:latin typeface="Freestyle Script" panose="030804020302050B0404" pitchFamily="66" charset="0"/>
              </a:rPr>
              <a:t>t</a:t>
            </a:r>
            <a:r>
              <a:rPr lang="en-US" sz="1200" dirty="0">
                <a:latin typeface="Comic Sans MS" panose="030F0702030302020204" pitchFamily="66" charset="0"/>
              </a:rPr>
              <a:t> to the linked list emanating from the node representing the mapping permutation enabling the p-match of </a:t>
            </a:r>
            <a:r>
              <a:rPr lang="en-US" sz="1200" dirty="0" err="1">
                <a:latin typeface="Comic Sans MS" panose="030F0702030302020204" pitchFamily="66" charset="0"/>
              </a:rPr>
              <a:t>lp</a:t>
            </a:r>
            <a:r>
              <a:rPr lang="en-US" sz="1200" baseline="-25000" dirty="0" err="1">
                <a:latin typeface="Comic Sans MS" panose="030F0702030302020204" pitchFamily="66" charset="0"/>
              </a:rPr>
              <a:t>i</a:t>
            </a:r>
            <a:r>
              <a:rPr lang="en-US" sz="1200" baseline="-25000" dirty="0">
                <a:latin typeface="Comic Sans MS" panose="030F0702030302020204" pitchFamily="66" charset="0"/>
              </a:rPr>
              <a:t>  </a:t>
            </a:r>
            <a:r>
              <a:rPr lang="en-US" sz="1200" dirty="0">
                <a:latin typeface="Comic Sans MS" panose="030F0702030302020204" pitchFamily="66" charset="0"/>
              </a:rPr>
              <a:t>with T .</a:t>
            </a:r>
            <a:endParaRPr lang="he-IL" sz="1200" dirty="0">
              <a:latin typeface="Comic Sans MS" panose="030F0702030302020204" pitchFamily="66" charset="0"/>
            </a:endParaRP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32</a:t>
            </a:fld>
            <a:endParaRPr lang="he-I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33</a:t>
            </a:fld>
            <a:endParaRPr lang="he-I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Comic Sans MS" panose="030F0702030302020204" pitchFamily="66" charset="0"/>
              </a:rPr>
              <a:t>For every </a:t>
            </a:r>
            <a:r>
              <a:rPr lang="en-US" sz="1200" dirty="0" err="1">
                <a:latin typeface="Comic Sans MS" panose="030F0702030302020204" pitchFamily="66" charset="0"/>
              </a:rPr>
              <a:t>lp</a:t>
            </a:r>
            <a:r>
              <a:rPr lang="en-US" sz="1200" baseline="-25000" dirty="0" err="1">
                <a:latin typeface="Comic Sans MS" panose="030F0702030302020204" pitchFamily="66" charset="0"/>
              </a:rPr>
              <a:t>i</a:t>
            </a:r>
            <a:r>
              <a:rPr lang="en-US" sz="1200" dirty="0">
                <a:latin typeface="Comic Sans MS" panose="030F0702030302020204" pitchFamily="66" charset="0"/>
              </a:rPr>
              <a:t> p-matching  at time  </a:t>
            </a:r>
            <a:r>
              <a:rPr lang="en-US" sz="1200" dirty="0">
                <a:latin typeface="Freestyle Script" panose="030804020302050B0404" pitchFamily="66" charset="0"/>
              </a:rPr>
              <a:t>t</a:t>
            </a:r>
            <a:r>
              <a:rPr lang="en-US" sz="1200" dirty="0">
                <a:latin typeface="Comic Sans MS" panose="030F0702030302020204" pitchFamily="66" charset="0"/>
              </a:rPr>
              <a:t>,  we insert </a:t>
            </a:r>
            <a:r>
              <a:rPr lang="en-US" sz="1200" dirty="0">
                <a:latin typeface="Freestyle Script" panose="030804020302050B0404" pitchFamily="66" charset="0"/>
              </a:rPr>
              <a:t>t</a:t>
            </a:r>
            <a:r>
              <a:rPr lang="en-US" sz="1200" dirty="0">
                <a:latin typeface="Comic Sans MS" panose="030F0702030302020204" pitchFamily="66" charset="0"/>
              </a:rPr>
              <a:t> to the linked list emanating from the node representing the mapping permutation enabling the p-match of </a:t>
            </a:r>
            <a:r>
              <a:rPr lang="en-US" sz="1200" dirty="0" err="1">
                <a:latin typeface="Comic Sans MS" panose="030F0702030302020204" pitchFamily="66" charset="0"/>
              </a:rPr>
              <a:t>lp</a:t>
            </a:r>
            <a:r>
              <a:rPr lang="en-US" sz="1200" baseline="-25000" dirty="0" err="1">
                <a:latin typeface="Comic Sans MS" panose="030F0702030302020204" pitchFamily="66" charset="0"/>
              </a:rPr>
              <a:t>i</a:t>
            </a:r>
            <a:r>
              <a:rPr lang="en-US" sz="1200" baseline="-25000" dirty="0">
                <a:latin typeface="Comic Sans MS" panose="030F0702030302020204" pitchFamily="66" charset="0"/>
              </a:rPr>
              <a:t>  </a:t>
            </a:r>
            <a:r>
              <a:rPr lang="en-US" sz="1200" dirty="0">
                <a:latin typeface="Comic Sans MS" panose="030F0702030302020204" pitchFamily="66" charset="0"/>
              </a:rPr>
              <a:t>with T .</a:t>
            </a:r>
            <a:endParaRPr lang="he-IL" sz="1200" dirty="0">
              <a:latin typeface="Comic Sans MS" panose="030F0702030302020204" pitchFamily="66" charset="0"/>
            </a:endParaRP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34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13048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35</a:t>
            </a:fld>
            <a:endParaRPr lang="he-I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36</a:t>
            </a:fld>
            <a:endParaRPr lang="he-I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37</a:t>
            </a:fld>
            <a:endParaRPr lang="he-I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38</a:t>
            </a:fld>
            <a:endParaRPr lang="he-I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39</a:t>
            </a:fld>
            <a:endParaRPr lang="he-I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42</a:t>
            </a:fld>
            <a:endParaRPr lang="he-I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43</a:t>
            </a:fld>
            <a:endParaRPr lang="he-I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200" dirty="0">
                <a:solidFill>
                  <a:schemeClr val="tx1"/>
                </a:solidFill>
                <a:latin typeface="Comic Sans MS" pitchFamily="66" charset="0"/>
              </a:rPr>
              <a:t>The automata and trees  - O(|D|) space.</a:t>
            </a:r>
          </a:p>
          <a:p>
            <a:pPr algn="l" rtl="0">
              <a:buNone/>
            </a:pPr>
            <a:r>
              <a:rPr lang="en-US" sz="1200" dirty="0">
                <a:solidFill>
                  <a:schemeClr val="tx1"/>
                </a:solidFill>
                <a:latin typeface="Comic Sans MS" pitchFamily="66" charset="0"/>
              </a:rPr>
              <a:t>Total nodes and time </a:t>
            </a:r>
            <a:r>
              <a:rPr lang="en-US" sz="1200" dirty="0" err="1">
                <a:solidFill>
                  <a:schemeClr val="tx1"/>
                </a:solidFill>
                <a:latin typeface="Comic Sans MS" pitchFamily="66" charset="0"/>
              </a:rPr>
              <a:t>stams</a:t>
            </a:r>
            <a:r>
              <a:rPr lang="en-US" sz="1200" dirty="0">
                <a:solidFill>
                  <a:schemeClr val="tx1"/>
                </a:solidFill>
                <a:latin typeface="Comic Sans MS" pitchFamily="66" charset="0"/>
              </a:rPr>
              <a:t>  of </a:t>
            </a:r>
            <a:r>
              <a:rPr lang="en-US" sz="1200" dirty="0" err="1">
                <a:solidFill>
                  <a:schemeClr val="tx1"/>
                </a:solidFill>
                <a:latin typeface="Comic Sans MS" pitchFamily="66" charset="0"/>
              </a:rPr>
              <a:t>Tu</a:t>
            </a:r>
            <a:r>
              <a:rPr lang="en-US" sz="1200" dirty="0">
                <a:solidFill>
                  <a:schemeClr val="tx1"/>
                </a:solidFill>
                <a:latin typeface="Comic Sans MS" pitchFamily="66" charset="0"/>
              </a:rPr>
              <a:t> trees requires O(</a:t>
            </a:r>
            <a:r>
              <a:rPr lang="en-US" sz="1200" dirty="0" err="1">
                <a:solidFill>
                  <a:schemeClr val="tx1"/>
                </a:solidFill>
                <a:latin typeface="Comic Sans MS" pitchFamily="66" charset="0"/>
              </a:rPr>
              <a:t>plsc</a:t>
            </a:r>
            <a:r>
              <a:rPr lang="en-US" sz="1200" dirty="0">
                <a:solidFill>
                  <a:schemeClr val="tx1"/>
                </a:solidFill>
                <a:latin typeface="Comic Sans MS" pitchFamily="66" charset="0"/>
              </a:rPr>
              <a:t>*(</a:t>
            </a:r>
            <a:r>
              <a:rPr lang="el-GR" sz="1200" dirty="0">
                <a:solidFill>
                  <a:schemeClr val="tx1"/>
                </a:solidFill>
                <a:latin typeface="Times New Roman"/>
                <a:cs typeface="Times New Roman"/>
              </a:rPr>
              <a:t>β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-</a:t>
            </a:r>
            <a:r>
              <a:rPr lang="el-GR" sz="12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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+M</a:t>
            </a:r>
            <a:r>
              <a:rPr lang="en-US" sz="1200" dirty="0">
                <a:solidFill>
                  <a:schemeClr val="tx1"/>
                </a:solidFill>
                <a:latin typeface="Comic Sans MS" pitchFamily="66" charset="0"/>
              </a:rPr>
              <a:t>)).</a:t>
            </a:r>
            <a:r>
              <a:rPr lang="en-US" sz="1200" dirty="0">
                <a:latin typeface="Comic Sans MS" pitchFamily="66" charset="0"/>
              </a:rPr>
              <a:t>	</a:t>
            </a:r>
          </a:p>
          <a:p>
            <a:pPr algn="l" rtl="0">
              <a:buNone/>
            </a:pPr>
            <a:endParaRPr lang="he-IL" sz="1200" dirty="0">
              <a:latin typeface="Comic Sans MS" panose="030F0702030302020204" pitchFamily="66" charset="0"/>
            </a:endParaRPr>
          </a:p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44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60371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47</a:t>
            </a:fld>
            <a:endParaRPr lang="he-I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48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22056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49</a:t>
            </a:fld>
            <a:endParaRPr lang="he-I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50</a:t>
            </a:fld>
            <a:endParaRPr lang="he-I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53</a:t>
            </a:fld>
            <a:endParaRPr lang="he-I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55</a:t>
            </a:fld>
            <a:endParaRPr lang="he-I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56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603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3C67E-34D0-4076-BD43-0E63608E8934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220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837CD1-6E2B-4DD8-B6BC-37D1447431A8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3F95-8A2D-4E0C-8AE0-BDE37A85EE25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92A7-DB66-44DE-B3A7-CCAB28428684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8F78-C781-42C3-9F03-6E24D8D821F9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628D-96D2-41B4-A361-39484A0EBBF8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C1A-E657-4BC8-81A7-0689CCF6CE22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5808-AADD-402D-9689-27CF2724B0BB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C638-7F50-4BC1-9D9F-6154F9F2CA80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BE7EC-C386-48E3-B5DA-28DE2C1357EB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C73B-9AB8-456E-8526-39DF981EF497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E633-62EC-44A4-93D7-377DBF00AF99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3360B6E-9728-46E1-8EBD-7FD49D06DF74}" type="datetime8">
              <a:rPr lang="he-IL" smtClean="0"/>
              <a:t>26 אוגוסט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Prague Stringology Conference 2019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FA50C63-9B2A-464C-A678-CA604CA3BBD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5" r:id="rId1"/>
    <p:sldLayoutId id="2147484826" r:id="rId2"/>
    <p:sldLayoutId id="2147484827" r:id="rId3"/>
    <p:sldLayoutId id="2147484828" r:id="rId4"/>
    <p:sldLayoutId id="2147484829" r:id="rId5"/>
    <p:sldLayoutId id="2147484830" r:id="rId6"/>
    <p:sldLayoutId id="2147484831" r:id="rId7"/>
    <p:sldLayoutId id="2147484832" r:id="rId8"/>
    <p:sldLayoutId id="2147484833" r:id="rId9"/>
    <p:sldLayoutId id="2147484834" r:id="rId10"/>
    <p:sldLayoutId id="2147484835" r:id="rId11"/>
  </p:sldLayoutIdLst>
  <p:hf hdr="0" dt="0"/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80528" y="908720"/>
            <a:ext cx="5256584" cy="468052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Comic Sans MS" pitchFamily="66" charset="0"/>
              </a:rPr>
              <a:t>Online Parameterized</a:t>
            </a:r>
            <a:r>
              <a:rPr lang="en-US" sz="5400" b="1" dirty="0">
                <a:solidFill>
                  <a:schemeClr val="bg1"/>
                </a:solidFill>
                <a:latin typeface="Comic Sans MS" pitchFamily="66" charset="0"/>
              </a:rPr>
              <a:t> Dictionary Matching </a:t>
            </a:r>
            <a:br>
              <a:rPr lang="en-US" sz="5400" b="1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5400" b="1" dirty="0">
                <a:solidFill>
                  <a:schemeClr val="bg1"/>
                </a:solidFill>
                <a:latin typeface="Comic Sans MS" pitchFamily="66" charset="0"/>
              </a:rPr>
              <a:t>with One Gap</a:t>
            </a:r>
            <a:endParaRPr lang="he-IL" sz="5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059832" y="188640"/>
            <a:ext cx="6696744" cy="142684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</a:rPr>
              <a:t>Avivit</a:t>
            </a:r>
            <a:r>
              <a:rPr lang="en-US" sz="3200" b="1" dirty="0">
                <a:solidFill>
                  <a:srgbClr val="002060"/>
                </a:solidFill>
              </a:rPr>
              <a:t> Levy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B. Riva  Shalom</a:t>
            </a:r>
          </a:p>
          <a:p>
            <a:pPr algn="ctr"/>
            <a:endParaRPr lang="he-IL" sz="24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 err="1">
                <a:solidFill>
                  <a:srgbClr val="002060"/>
                </a:solidFill>
              </a:rPr>
              <a:t>Shenkar</a:t>
            </a:r>
            <a:r>
              <a:rPr lang="en-US" sz="2400" b="1" dirty="0">
                <a:solidFill>
                  <a:srgbClr val="002060"/>
                </a:solidFill>
              </a:rPr>
              <a:t> College</a:t>
            </a:r>
            <a:endParaRPr lang="he-IL" sz="2400" b="1" dirty="0">
              <a:solidFill>
                <a:srgbClr val="002060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303520" y="5229200"/>
            <a:ext cx="2831592" cy="855891"/>
          </a:xfrm>
        </p:spPr>
        <p:txBody>
          <a:bodyPr>
            <a:normAutofit fontScale="92500"/>
          </a:bodyPr>
          <a:lstStyle/>
          <a:p>
            <a:r>
              <a:rPr lang="en-US" sz="2400">
                <a:solidFill>
                  <a:srgbClr val="00B0F0"/>
                </a:solidFill>
              </a:rPr>
              <a:t>Prague Stringology Conference 2019</a:t>
            </a:r>
            <a:endParaRPr lang="he-IL" sz="2400" dirty="0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8845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p-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Matching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70921" y="6122890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Pattern: </a:t>
            </a:r>
            <a:r>
              <a:rPr lang="en-US" sz="3600" b="1" i="1" dirty="0">
                <a:solidFill>
                  <a:srgbClr val="0070C0"/>
                </a:solidFill>
                <a:latin typeface="Comic Sans MS" pitchFamily="66" charset="0"/>
              </a:rPr>
              <a:t>z </a:t>
            </a:r>
            <a:r>
              <a:rPr lang="en-US" sz="3600" b="1" i="1" dirty="0" err="1">
                <a:solidFill>
                  <a:srgbClr val="0070C0"/>
                </a:solidFill>
                <a:latin typeface="Comic Sans MS" pitchFamily="66" charset="0"/>
              </a:rPr>
              <a:t>z</a:t>
            </a:r>
            <a:r>
              <a:rPr lang="en-US" sz="3600" b="1" i="1" dirty="0">
                <a:solidFill>
                  <a:srgbClr val="0070C0"/>
                </a:solidFill>
                <a:latin typeface="Comic Sans MS" pitchFamily="66" charset="0"/>
              </a:rPr>
              <a:t> x </a:t>
            </a:r>
            <a:r>
              <a:rPr lang="en-US" sz="3600" b="1" dirty="0">
                <a:solidFill>
                  <a:srgbClr val="0070C0"/>
                </a:solidFill>
                <a:latin typeface="Comic Sans MS" pitchFamily="66" charset="0"/>
              </a:rPr>
              <a:t>e</a:t>
            </a: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       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1  2  3  4  5  6  7  8   9  10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</a:t>
            </a:r>
            <a:endParaRPr lang="en-US" sz="4000" dirty="0"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text: </a:t>
            </a:r>
            <a:r>
              <a:rPr lang="en-US" sz="4000" dirty="0">
                <a:latin typeface="Comic Sans MS" pitchFamily="66" charset="0"/>
              </a:rPr>
              <a:t> x  </a:t>
            </a:r>
            <a:r>
              <a:rPr lang="en-US" sz="4000" dirty="0" err="1">
                <a:latin typeface="Comic Sans MS" pitchFamily="66" charset="0"/>
              </a:rPr>
              <a:t>x</a:t>
            </a:r>
            <a:r>
              <a:rPr lang="en-US" sz="4000" dirty="0">
                <a:latin typeface="Comic Sans MS" pitchFamily="66" charset="0"/>
              </a:rPr>
              <a:t> y  e z  y  </a:t>
            </a:r>
            <a:r>
              <a:rPr lang="en-US" sz="4000" dirty="0" err="1">
                <a:latin typeface="Comic Sans MS" pitchFamily="66" charset="0"/>
              </a:rPr>
              <a:t>y</a:t>
            </a:r>
            <a:r>
              <a:rPr lang="en-US" sz="4000" dirty="0">
                <a:latin typeface="Comic Sans MS" pitchFamily="66" charset="0"/>
              </a:rPr>
              <a:t>  x  e  z  x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92080" y="980728"/>
            <a:ext cx="308931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l-GR" sz="3200" b="1" dirty="0">
                <a:latin typeface="Times New Roman"/>
                <a:cs typeface="Times New Roman"/>
              </a:rPr>
              <a:t>Σ</a:t>
            </a:r>
            <a:r>
              <a:rPr lang="en-US" sz="3200" b="1" dirty="0">
                <a:latin typeface="Times New Roman"/>
                <a:cs typeface="Times New Roman"/>
              </a:rPr>
              <a:t>={</a:t>
            </a:r>
            <a:r>
              <a:rPr lang="en-US" sz="3200" b="1" dirty="0">
                <a:latin typeface="Comic Sans MS" panose="030F0702030302020204" pitchFamily="66" charset="0"/>
                <a:cs typeface="Times New Roman"/>
              </a:rPr>
              <a:t>e, f</a:t>
            </a:r>
            <a:r>
              <a:rPr lang="en-US" sz="3200" b="1" dirty="0">
                <a:latin typeface="Times New Roman"/>
                <a:cs typeface="Times New Roman"/>
              </a:rPr>
              <a:t>}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endParaRPr lang="he-IL" sz="3200" b="1" dirty="0">
              <a:latin typeface="Comic Sans MS" panose="030F0702030302020204" pitchFamily="66" charset="0"/>
            </a:endParaRPr>
          </a:p>
          <a:p>
            <a:pPr algn="ctr" rtl="0"/>
            <a:r>
              <a:rPr lang="el-GR" sz="3200" b="1" i="1" dirty="0">
                <a:latin typeface="Times New Roman"/>
                <a:cs typeface="Times New Roman"/>
              </a:rPr>
              <a:t>Π</a:t>
            </a:r>
            <a:r>
              <a:rPr lang="en-US" sz="3200" b="1" i="1" dirty="0">
                <a:latin typeface="Times New Roman"/>
                <a:cs typeface="Times New Roman"/>
              </a:rPr>
              <a:t> ={</a:t>
            </a:r>
            <a:r>
              <a:rPr lang="en-US" sz="3200" b="1" i="1" dirty="0">
                <a:latin typeface="Comic Sans MS" panose="030F0702030302020204" pitchFamily="66" charset="0"/>
                <a:cs typeface="Times New Roman"/>
              </a:rPr>
              <a:t>x, y, z</a:t>
            </a:r>
            <a:r>
              <a:rPr lang="en-US" sz="3200" b="1" i="1" dirty="0">
                <a:latin typeface="Times New Roman"/>
                <a:cs typeface="Times New Roman"/>
              </a:rPr>
              <a:t>}</a:t>
            </a:r>
            <a:r>
              <a:rPr lang="en-US" sz="3200" b="1" i="1" dirty="0">
                <a:latin typeface="Comic Sans MS" panose="030F0702030302020204" pitchFamily="66" charset="0"/>
              </a:rPr>
              <a:t> </a:t>
            </a:r>
            <a:endParaRPr lang="he-IL" sz="32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35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p-Matching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70921" y="6122890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Pattern: </a:t>
            </a:r>
            <a:r>
              <a:rPr lang="en-US" sz="3600" b="1" i="1" dirty="0">
                <a:solidFill>
                  <a:srgbClr val="0070C0"/>
                </a:solidFill>
                <a:latin typeface="Comic Sans MS" pitchFamily="66" charset="0"/>
              </a:rPr>
              <a:t>z </a:t>
            </a:r>
            <a:r>
              <a:rPr lang="en-US" sz="3600" b="1" i="1" dirty="0" err="1">
                <a:solidFill>
                  <a:srgbClr val="0070C0"/>
                </a:solidFill>
                <a:latin typeface="Comic Sans MS" pitchFamily="66" charset="0"/>
              </a:rPr>
              <a:t>z</a:t>
            </a:r>
            <a:r>
              <a:rPr lang="en-US" sz="3600" b="1" i="1" dirty="0">
                <a:solidFill>
                  <a:srgbClr val="0070C0"/>
                </a:solidFill>
                <a:latin typeface="Comic Sans MS" pitchFamily="66" charset="0"/>
              </a:rPr>
              <a:t> x </a:t>
            </a:r>
            <a:r>
              <a:rPr lang="en-US" sz="3600" b="1" dirty="0">
                <a:solidFill>
                  <a:srgbClr val="0070C0"/>
                </a:solidFill>
                <a:latin typeface="Comic Sans MS" pitchFamily="66" charset="0"/>
              </a:rPr>
              <a:t>e</a:t>
            </a: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       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1  2  3  4  5  6  7  8   9  10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</a:t>
            </a:r>
            <a:endParaRPr lang="en-US" sz="4000" dirty="0"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Text: </a:t>
            </a:r>
            <a:r>
              <a:rPr lang="en-US" sz="4000" dirty="0">
                <a:latin typeface="Comic Sans MS" pitchFamily="66" charset="0"/>
              </a:rPr>
              <a:t> x  </a:t>
            </a:r>
            <a:r>
              <a:rPr lang="en-US" sz="4000" dirty="0" err="1">
                <a:latin typeface="Comic Sans MS" pitchFamily="66" charset="0"/>
              </a:rPr>
              <a:t>x</a:t>
            </a:r>
            <a:r>
              <a:rPr lang="en-US" sz="4000" dirty="0">
                <a:latin typeface="Comic Sans MS" pitchFamily="66" charset="0"/>
              </a:rPr>
              <a:t> y  e z  y  </a:t>
            </a:r>
            <a:r>
              <a:rPr lang="en-US" sz="4000" dirty="0" err="1">
                <a:latin typeface="Comic Sans MS" pitchFamily="66" charset="0"/>
              </a:rPr>
              <a:t>y</a:t>
            </a:r>
            <a:r>
              <a:rPr lang="en-US" sz="4000" dirty="0">
                <a:latin typeface="Comic Sans MS" pitchFamily="66" charset="0"/>
              </a:rPr>
              <a:t>  x  e  z  x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13070" y="3068960"/>
            <a:ext cx="2170898" cy="726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4716016" y="3068960"/>
            <a:ext cx="2218336" cy="72052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179512" y="4437112"/>
            <a:ext cx="374441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200" dirty="0">
                <a:latin typeface="Comic Sans MS" pitchFamily="66" charset="0"/>
              </a:rPr>
              <a:t> by mapping</a:t>
            </a:r>
          </a:p>
          <a:p>
            <a:pPr algn="ctr" rtl="0"/>
            <a:r>
              <a:rPr lang="en-US" sz="3200" b="1" dirty="0">
                <a:latin typeface="Comic Sans MS" pitchFamily="66" charset="0"/>
              </a:rPr>
              <a:t>z </a:t>
            </a:r>
            <a:r>
              <a:rPr lang="en-US" sz="3200" b="1" dirty="0">
                <a:latin typeface="Comic Sans MS" panose="030F0702030302020204" pitchFamily="66" charset="0"/>
                <a:cs typeface="Arial"/>
              </a:rPr>
              <a:t>→ x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endParaRPr lang="he-IL" sz="32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3200" b="1" i="1" dirty="0">
                <a:latin typeface="Comic Sans MS" pitchFamily="66" charset="0"/>
              </a:rPr>
              <a:t>x </a:t>
            </a:r>
            <a:r>
              <a:rPr lang="en-US" sz="3200" b="1" i="1" dirty="0">
                <a:latin typeface="Comic Sans MS" panose="030F0702030302020204" pitchFamily="66" charset="0"/>
                <a:cs typeface="Arial"/>
              </a:rPr>
              <a:t>→ y</a:t>
            </a:r>
            <a:r>
              <a:rPr lang="en-US" sz="3200" b="1" i="1" dirty="0">
                <a:latin typeface="Comic Sans MS" panose="030F0702030302020204" pitchFamily="66" charset="0"/>
              </a:rPr>
              <a:t> </a:t>
            </a:r>
            <a:endParaRPr lang="he-IL" sz="3200" b="1" i="1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4437112"/>
            <a:ext cx="374441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200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3200" b="1" dirty="0">
                <a:latin typeface="Comic Sans MS" pitchFamily="66" charset="0"/>
              </a:rPr>
              <a:t>z </a:t>
            </a:r>
            <a:r>
              <a:rPr lang="en-US" sz="3200" b="1" dirty="0">
                <a:latin typeface="Comic Sans MS" panose="030F0702030302020204" pitchFamily="66" charset="0"/>
                <a:cs typeface="Arial"/>
              </a:rPr>
              <a:t>→ y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endParaRPr lang="he-IL" sz="32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3200" b="1" i="1" dirty="0">
                <a:latin typeface="Comic Sans MS" pitchFamily="66" charset="0"/>
              </a:rPr>
              <a:t>x </a:t>
            </a:r>
            <a:r>
              <a:rPr lang="en-US" sz="3200" b="1" i="1" dirty="0">
                <a:latin typeface="Comic Sans MS" panose="030F0702030302020204" pitchFamily="66" charset="0"/>
                <a:cs typeface="Arial"/>
              </a:rPr>
              <a:t>→ x</a:t>
            </a:r>
            <a:r>
              <a:rPr lang="en-US" sz="3200" b="1" i="1" dirty="0">
                <a:latin typeface="Comic Sans MS" panose="030F0702030302020204" pitchFamily="66" charset="0"/>
              </a:rPr>
              <a:t> </a:t>
            </a:r>
            <a:endParaRPr lang="he-IL" sz="3200" b="1" i="1" dirty="0">
              <a:latin typeface="Comic Sans MS" panose="030F0702030302020204" pitchFamily="66" charset="0"/>
            </a:endParaRPr>
          </a:p>
        </p:txBody>
      </p:sp>
      <p:cxnSp>
        <p:nvCxnSpPr>
          <p:cNvPr id="10" name="מחבר חץ ישר 9"/>
          <p:cNvCxnSpPr>
            <a:stCxn id="9" idx="2"/>
          </p:cNvCxnSpPr>
          <p:nvPr/>
        </p:nvCxnSpPr>
        <p:spPr>
          <a:xfrm>
            <a:off x="5825184" y="3789486"/>
            <a:ext cx="684000" cy="719634"/>
          </a:xfrm>
          <a:prstGeom prst="straightConnector1">
            <a:avLst/>
          </a:prstGeom>
          <a:ln w="38100" cmpd="sng"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חץ ישר 22"/>
          <p:cNvCxnSpPr/>
          <p:nvPr/>
        </p:nvCxnSpPr>
        <p:spPr>
          <a:xfrm flipH="1">
            <a:off x="2339752" y="3786216"/>
            <a:ext cx="900176" cy="722904"/>
          </a:xfrm>
          <a:prstGeom prst="straightConnector1">
            <a:avLst/>
          </a:prstGeom>
          <a:ln w="38100" cmpd="sng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2080" y="980728"/>
            <a:ext cx="308931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 rtl="0"/>
            <a:r>
              <a:rPr lang="el-GR" sz="3200" b="1" dirty="0">
                <a:latin typeface="Times New Roman"/>
                <a:cs typeface="Times New Roman"/>
              </a:rPr>
              <a:t>Σ</a:t>
            </a:r>
            <a:r>
              <a:rPr lang="en-US" sz="3200" b="1" dirty="0">
                <a:latin typeface="Times New Roman"/>
                <a:cs typeface="Times New Roman"/>
              </a:rPr>
              <a:t>={</a:t>
            </a:r>
            <a:r>
              <a:rPr lang="en-US" sz="3200" b="1" dirty="0">
                <a:latin typeface="Comic Sans MS" panose="030F0702030302020204" pitchFamily="66" charset="0"/>
                <a:cs typeface="Times New Roman"/>
              </a:rPr>
              <a:t>e, f</a:t>
            </a:r>
            <a:r>
              <a:rPr lang="en-US" sz="3200" b="1" dirty="0">
                <a:latin typeface="Times New Roman"/>
                <a:cs typeface="Times New Roman"/>
              </a:rPr>
              <a:t>}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endParaRPr lang="he-IL" sz="3200" b="1" dirty="0">
              <a:latin typeface="Comic Sans MS" panose="030F0702030302020204" pitchFamily="66" charset="0"/>
            </a:endParaRPr>
          </a:p>
          <a:p>
            <a:pPr algn="ctr" rtl="0"/>
            <a:r>
              <a:rPr lang="el-GR" sz="3200" b="1" i="1" dirty="0">
                <a:latin typeface="Times New Roman"/>
                <a:cs typeface="Times New Roman"/>
              </a:rPr>
              <a:t>Π</a:t>
            </a:r>
            <a:r>
              <a:rPr lang="en-US" sz="3200" b="1" i="1" dirty="0">
                <a:latin typeface="Times New Roman"/>
                <a:cs typeface="Times New Roman"/>
              </a:rPr>
              <a:t> ={</a:t>
            </a:r>
            <a:r>
              <a:rPr lang="en-US" sz="3200" b="1" i="1" dirty="0">
                <a:latin typeface="Comic Sans MS" panose="030F0702030302020204" pitchFamily="66" charset="0"/>
                <a:cs typeface="Times New Roman"/>
              </a:rPr>
              <a:t>x, y, z</a:t>
            </a:r>
            <a:r>
              <a:rPr lang="en-US" sz="3200" b="1" i="1" dirty="0">
                <a:latin typeface="Times New Roman"/>
                <a:cs typeface="Times New Roman"/>
              </a:rPr>
              <a:t>}</a:t>
            </a:r>
            <a:r>
              <a:rPr lang="en-US" sz="3200" b="1" i="1" dirty="0">
                <a:latin typeface="Comic Sans MS" panose="030F0702030302020204" pitchFamily="66" charset="0"/>
              </a:rPr>
              <a:t> </a:t>
            </a:r>
            <a:endParaRPr lang="he-IL" sz="32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9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9" grpId="0"/>
      <p:bldP spid="22" grpId="0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701824"/>
            <a:ext cx="8375120" cy="1359024"/>
          </a:xfrm>
        </p:spPr>
        <p:txBody>
          <a:bodyPr>
            <a:noAutofit/>
          </a:bodyPr>
          <a:lstStyle/>
          <a:p>
            <a:pPr rtl="0"/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Definition: The Online parameterized DMOG Problem 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2400" b="1" dirty="0" err="1">
                <a:solidFill>
                  <a:srgbClr val="C00000"/>
                </a:solidFill>
                <a:latin typeface="Comic Sans MS" pitchFamily="66" charset="0"/>
              </a:rPr>
              <a:t>pDMOG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395536" y="2060848"/>
            <a:ext cx="8280920" cy="4320480"/>
          </a:xfrm>
        </p:spPr>
        <p:txBody>
          <a:bodyPr>
            <a:normAutofit fontScale="85000" lnSpcReduction="10000"/>
          </a:bodyPr>
          <a:lstStyle/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Preprocess</a:t>
            </a:r>
            <a:r>
              <a:rPr lang="en-US" sz="3200" dirty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A dictionary D of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d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 gapped patterns P</a:t>
            </a:r>
            <a:r>
              <a:rPr lang="en-US" sz="3200" baseline="-25000" dirty="0">
                <a:solidFill>
                  <a:srgbClr val="0070C0"/>
                </a:solidFill>
                <a:latin typeface="Comic Sans MS" pitchFamily="66" charset="0"/>
              </a:rPr>
              <a:t>1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,…, P</a:t>
            </a:r>
            <a:r>
              <a:rPr lang="en-US" sz="3200" baseline="-25000" dirty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 over alphabet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 </a:t>
            </a:r>
            <a:r>
              <a:rPr lang="en-US" sz="3200" dirty="0">
                <a:solidFill>
                  <a:srgbClr val="0070C0"/>
                </a:solidFill>
                <a:sym typeface="Symbol"/>
              </a:rPr>
              <a:t>U 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.</a:t>
            </a:r>
            <a:endParaRPr lang="el-GR" sz="3200" dirty="0">
              <a:solidFill>
                <a:srgbClr val="0070C0"/>
              </a:solidFill>
              <a:latin typeface="Comic Sans MS" pitchFamily="66" charset="0"/>
            </a:endParaRPr>
          </a:p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</a:t>
            </a:r>
          </a:p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Query</a:t>
            </a:r>
            <a:r>
              <a:rPr lang="en-US" sz="3200" dirty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A text T  over alphabet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 </a:t>
            </a:r>
            <a:r>
              <a:rPr lang="en-US" sz="3200" dirty="0">
                <a:solidFill>
                  <a:srgbClr val="0070C0"/>
                </a:solidFill>
                <a:sym typeface="Symbol"/>
              </a:rPr>
              <a:t>U 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, </a:t>
            </a: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given online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.</a:t>
            </a:r>
          </a:p>
          <a:p>
            <a:pPr marL="68580" indent="0" algn="l" rtl="0">
              <a:buNone/>
            </a:pPr>
            <a:endParaRPr lang="en-US" sz="3200" dirty="0">
              <a:solidFill>
                <a:srgbClr val="0070C0"/>
              </a:solidFill>
              <a:latin typeface="Comic Sans MS" pitchFamily="66" charset="0"/>
            </a:endParaRPr>
          </a:p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Output: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For every text location </a:t>
            </a:r>
            <a:r>
              <a:rPr lang="en-US" sz="32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l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 in T,  report Pi  </a:t>
            </a:r>
          </a:p>
          <a:p>
            <a:pPr marL="68580" indent="0" algn="l" rtl="0">
              <a:buNone/>
            </a:pP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  if there exist the bijections  f</a:t>
            </a:r>
            <a:r>
              <a:rPr lang="en-US" sz="3200" baseline="-25000" dirty="0">
                <a:solidFill>
                  <a:srgbClr val="0070C0"/>
                </a:solidFill>
                <a:latin typeface="Comic Sans MS" pitchFamily="66" charset="0"/>
              </a:rPr>
              <a:t>1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,f</a:t>
            </a:r>
            <a:r>
              <a:rPr lang="en-US" sz="3200" baseline="-25000" dirty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: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Π</a:t>
            </a:r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  <a:cs typeface="Arial"/>
              </a:rPr>
              <a:t> →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Π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</a:p>
          <a:p>
            <a:pPr marL="68580" indent="0" algn="l" rtl="0">
              <a:buNone/>
            </a:pP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  and 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α</a:t>
            </a:r>
            <a:r>
              <a:rPr lang="en-US" sz="3200" baseline="-25000" dirty="0" err="1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i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≤ g ≤ 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β</a:t>
            </a:r>
            <a:r>
              <a:rPr lang="en-US" sz="3200" baseline="-25000" dirty="0" err="1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i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such that 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: </a:t>
            </a:r>
            <a:endParaRPr lang="en-US" sz="3600" dirty="0">
              <a:latin typeface="Baskerville Old Face" panose="02020602080505020303" pitchFamily="18" charset="0"/>
              <a:cs typeface="BN Golani" panose="02000000000000000000" pitchFamily="2" charset="-79"/>
            </a:endParaRPr>
          </a:p>
          <a:p>
            <a:pPr marL="68580" indent="0" algn="l" rtl="0">
              <a:buNone/>
            </a:pPr>
            <a:endParaRPr lang="en-US" sz="3600" baseline="-25000" dirty="0">
              <a:latin typeface="Baskerville Old Face" panose="02020602080505020303" pitchFamily="18" charset="0"/>
              <a:cs typeface="BN Golani" panose="02000000000000000000" pitchFamily="2" charset="-79"/>
            </a:endParaRPr>
          </a:p>
          <a:p>
            <a:pPr algn="l" rtl="0">
              <a:buNone/>
            </a:pP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148064" y="6093296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9652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08911" cy="1143000"/>
          </a:xfrm>
        </p:spPr>
        <p:txBody>
          <a:bodyPr>
            <a:noAutofit/>
          </a:bodyPr>
          <a:lstStyle/>
          <a:p>
            <a:pPr rtl="0"/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Definition: The Online Parameterized DMOG Problem 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(Online </a:t>
            </a:r>
            <a:r>
              <a:rPr lang="en-US" sz="2400" b="1" dirty="0" err="1">
                <a:solidFill>
                  <a:srgbClr val="C00000"/>
                </a:solidFill>
                <a:latin typeface="Comic Sans MS" pitchFamily="66" charset="0"/>
              </a:rPr>
              <a:t>pDMOG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323528" y="2420888"/>
            <a:ext cx="8513440" cy="4320480"/>
          </a:xfrm>
        </p:spPr>
        <p:txBody>
          <a:bodyPr>
            <a:normAutofit fontScale="92500"/>
          </a:bodyPr>
          <a:lstStyle/>
          <a:p>
            <a:pPr marL="68580" indent="0" algn="l" rtl="0">
              <a:buNone/>
            </a:pP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such that for 1≤ j ≤ |</a:t>
            </a:r>
            <a:r>
              <a:rPr lang="en-US" sz="32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lp</a:t>
            </a:r>
            <a:r>
              <a:rPr lang="en-US" sz="32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| 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:</a:t>
            </a:r>
          </a:p>
          <a:p>
            <a:pPr marL="68580" indent="0" algn="l" rtl="0">
              <a:buNone/>
            </a:pP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If</a:t>
            </a:r>
            <a:r>
              <a:rPr lang="en-US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in 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,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    = T[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-|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lp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|-g-|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rp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|+j]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 If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in </a:t>
            </a:r>
            <a:r>
              <a:rPr lang="el-GR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,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f</a:t>
            </a:r>
            <a:r>
              <a:rPr lang="en-US" sz="3600" b="1" baseline="-25000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lp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[j]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=T[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-|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lp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|-g-|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rp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|+j]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 and for 1≤ j ≤ |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rp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| </a:t>
            </a:r>
            <a:r>
              <a:rPr lang="en-US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: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If</a:t>
            </a:r>
            <a:r>
              <a:rPr lang="en-US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rp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in 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,   </a:t>
            </a:r>
            <a:r>
              <a:rPr lang="en-US" sz="3600" b="1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r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    =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T[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-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rp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|+ j]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 If 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rp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in </a:t>
            </a:r>
            <a:r>
              <a:rPr lang="el-GR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,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f</a:t>
            </a:r>
            <a:r>
              <a:rPr lang="en-US" sz="3600" b="1" baseline="-25000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(</a:t>
            </a:r>
            <a:r>
              <a:rPr lang="en-US" sz="3600" b="1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rp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[j]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= T[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-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rp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|+ j]</a:t>
            </a:r>
          </a:p>
          <a:p>
            <a:pPr marL="68580" indent="0" algn="l" rtl="0">
              <a:buNone/>
            </a:pPr>
            <a:endParaRPr lang="en-US" sz="3600" dirty="0">
              <a:latin typeface="Comic Sans MS" panose="030F0702030302020204" pitchFamily="66" charset="0"/>
              <a:cs typeface="BN Golani" panose="02000000000000000000" pitchFamily="2" charset="-79"/>
            </a:endParaRPr>
          </a:p>
          <a:p>
            <a:pPr marL="68580" indent="0" algn="l" rtl="0">
              <a:buNone/>
            </a:pPr>
            <a:endParaRPr lang="en-US" sz="3600" dirty="0">
              <a:latin typeface="Baskerville Old Face" panose="02020602080505020303" pitchFamily="18" charset="0"/>
              <a:cs typeface="BN Golani" panose="02000000000000000000" pitchFamily="2" charset="-79"/>
            </a:endParaRPr>
          </a:p>
          <a:p>
            <a:pPr marL="68580" indent="0" algn="l" rtl="0">
              <a:buNone/>
            </a:pPr>
            <a:endParaRPr lang="en-US" sz="3600" baseline="-25000" dirty="0">
              <a:latin typeface="Baskerville Old Face" panose="02020602080505020303" pitchFamily="18" charset="0"/>
              <a:cs typeface="BN Golani" panose="02000000000000000000" pitchFamily="2" charset="-79"/>
            </a:endParaRPr>
          </a:p>
          <a:p>
            <a:pPr algn="l" rtl="0">
              <a:buNone/>
            </a:pP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148064" y="6093296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9490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b="1" dirty="0" err="1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en-US" sz="4000" b="1" dirty="0" err="1">
                <a:solidFill>
                  <a:srgbClr val="C00000"/>
                </a:solidFill>
                <a:latin typeface="Comic Sans MS" pitchFamily="66" charset="0"/>
              </a:rPr>
              <a:t>DMOG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206980" y="6186285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14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36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Dictionary: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b="1" dirty="0">
                <a:latin typeface="Comic Sans MS" pitchFamily="66" charset="0"/>
              </a:rPr>
              <a:t>P</a:t>
            </a:r>
            <a:r>
              <a:rPr lang="en-US" sz="3600" b="1" baseline="-25000" dirty="0">
                <a:latin typeface="Comic Sans MS" pitchFamily="66" charset="0"/>
              </a:rPr>
              <a:t>1 </a:t>
            </a:r>
            <a:r>
              <a:rPr lang="en-US" sz="3600" b="1" dirty="0">
                <a:latin typeface="Comic Sans MS" pitchFamily="66" charset="0"/>
              </a:rPr>
              <a:t>=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zxez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{2,4}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uuq</a:t>
            </a:r>
            <a:endParaRPr lang="en-US" sz="3600" dirty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r>
              <a:rPr lang="en-US" sz="3600" dirty="0">
                <a:latin typeface="Comic Sans MS" pitchFamily="66" charset="0"/>
              </a:rPr>
              <a:t>		</a:t>
            </a:r>
            <a:r>
              <a:rPr lang="en-US" sz="3600" b="1" dirty="0">
                <a:latin typeface="Comic Sans MS" pitchFamily="66" charset="0"/>
              </a:rPr>
              <a:t>    P</a:t>
            </a:r>
            <a:r>
              <a:rPr lang="en-US" sz="3600" b="1" baseline="-25000" dirty="0">
                <a:latin typeface="Comic Sans MS" pitchFamily="66" charset="0"/>
              </a:rPr>
              <a:t>2 </a:t>
            </a:r>
            <a:r>
              <a:rPr lang="en-US" sz="3600" b="1" dirty="0">
                <a:latin typeface="Comic Sans MS" pitchFamily="66" charset="0"/>
              </a:rPr>
              <a:t>= </a:t>
            </a:r>
            <a:r>
              <a:rPr lang="en-US" sz="3600" dirty="0" err="1">
                <a:solidFill>
                  <a:srgbClr val="00B0F0"/>
                </a:solidFill>
                <a:latin typeface="Comic Sans MS" pitchFamily="66" charset="0"/>
              </a:rPr>
              <a:t>ueq</a:t>
            </a:r>
            <a:r>
              <a:rPr lang="en-US" sz="36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{1,6} </a:t>
            </a:r>
            <a:r>
              <a:rPr lang="en-US" sz="3600" dirty="0" err="1">
                <a:solidFill>
                  <a:srgbClr val="00B0F0"/>
                </a:solidFill>
                <a:latin typeface="Comic Sans MS" pitchFamily="66" charset="0"/>
              </a:rPr>
              <a:t>fuv</a:t>
            </a:r>
            <a:endParaRPr lang="en-US" sz="3600" dirty="0">
              <a:solidFill>
                <a:srgbClr val="00B0F0"/>
              </a:solidFill>
              <a:latin typeface="Comic Sans MS" pitchFamily="66" charset="0"/>
            </a:endParaRP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Query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  1  2  3  4  5  6  7  8   9  10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 </a:t>
            </a:r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text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</a:rPr>
              <a:t>:</a:t>
            </a:r>
            <a:r>
              <a:rPr lang="en-US" sz="40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4000" dirty="0">
                <a:latin typeface="Comic Sans MS" pitchFamily="66" charset="0"/>
              </a:rPr>
              <a:t>f  u v  e u  e  f  z  w  </a:t>
            </a:r>
            <a:r>
              <a:rPr lang="en-US" sz="4000" dirty="0" err="1">
                <a:latin typeface="Comic Sans MS" pitchFamily="66" charset="0"/>
              </a:rPr>
              <a:t>w</a:t>
            </a:r>
            <a:r>
              <a:rPr lang="en-US" sz="4000" dirty="0">
                <a:latin typeface="Comic Sans MS" pitchFamily="66" charset="0"/>
              </a:rPr>
              <a:t>  z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44008" y="692696"/>
            <a:ext cx="42484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 rtl="0"/>
            <a:r>
              <a:rPr lang="el-GR" sz="2400" b="1" dirty="0">
                <a:latin typeface="Times New Roman"/>
                <a:cs typeface="Times New Roman"/>
              </a:rPr>
              <a:t>Σ</a:t>
            </a:r>
            <a:r>
              <a:rPr lang="en-US" sz="2400" b="1" dirty="0">
                <a:latin typeface="Times New Roman"/>
                <a:cs typeface="Times New Roman"/>
              </a:rPr>
              <a:t>={</a:t>
            </a:r>
            <a:r>
              <a:rPr lang="en-US" sz="2400" b="1" dirty="0">
                <a:latin typeface="Comic Sans MS" panose="030F0702030302020204" pitchFamily="66" charset="0"/>
                <a:cs typeface="Times New Roman"/>
              </a:rPr>
              <a:t>e, f</a:t>
            </a:r>
            <a:r>
              <a:rPr lang="en-US" sz="2400" b="1" dirty="0">
                <a:latin typeface="Times New Roman"/>
                <a:cs typeface="Times New Roman"/>
              </a:rPr>
              <a:t>}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endParaRPr lang="he-IL" sz="2400" b="1" dirty="0">
              <a:latin typeface="Comic Sans MS" panose="030F0702030302020204" pitchFamily="66" charset="0"/>
            </a:endParaRPr>
          </a:p>
          <a:p>
            <a:pPr algn="ctr" rtl="0"/>
            <a:r>
              <a:rPr lang="el-GR" sz="2400" b="1" i="1" dirty="0">
                <a:latin typeface="Times New Roman"/>
                <a:cs typeface="Times New Roman"/>
              </a:rPr>
              <a:t>Π</a:t>
            </a:r>
            <a:r>
              <a:rPr lang="en-US" sz="2400" b="1" i="1" dirty="0">
                <a:latin typeface="Times New Roman"/>
                <a:cs typeface="Times New Roman"/>
              </a:rPr>
              <a:t> ={</a:t>
            </a:r>
            <a:r>
              <a:rPr lang="en-US" sz="2400" b="1" i="1" dirty="0">
                <a:latin typeface="Comic Sans MS" panose="030F0702030302020204" pitchFamily="66" charset="0"/>
                <a:cs typeface="Times New Roman"/>
              </a:rPr>
              <a:t>q, u ,v, w</a:t>
            </a:r>
            <a:r>
              <a:rPr lang="en-US" sz="2400" b="1" i="1" dirty="0">
                <a:latin typeface="Times New Roman"/>
                <a:cs typeface="Times New Roman"/>
              </a:rPr>
              <a:t>, </a:t>
            </a:r>
            <a:r>
              <a:rPr lang="en-US" sz="2400" b="1" i="1" dirty="0">
                <a:latin typeface="Comic Sans MS" panose="030F0702030302020204" pitchFamily="66" charset="0"/>
                <a:cs typeface="Times New Roman"/>
              </a:rPr>
              <a:t>x, z</a:t>
            </a:r>
            <a:r>
              <a:rPr lang="en-US" sz="2400" b="1" i="1" dirty="0">
                <a:latin typeface="Times New Roman"/>
                <a:cs typeface="Times New Roman"/>
              </a:rPr>
              <a:t>}</a:t>
            </a:r>
            <a:r>
              <a:rPr lang="en-US" sz="2400" b="1" i="1" dirty="0">
                <a:latin typeface="Comic Sans MS" panose="030F0702030302020204" pitchFamily="66" charset="0"/>
              </a:rPr>
              <a:t> </a:t>
            </a:r>
            <a:endParaRPr lang="he-IL" sz="2400" b="1" i="1" dirty="0">
              <a:latin typeface="Comic Sans MS" panose="030F0702030302020204" pitchFamily="66" charset="0"/>
            </a:endParaRPr>
          </a:p>
        </p:txBody>
      </p:sp>
      <p:sp>
        <p:nvSpPr>
          <p:cNvPr id="12" name="Rectangle 7"/>
          <p:cNvSpPr/>
          <p:nvPr/>
        </p:nvSpPr>
        <p:spPr>
          <a:xfrm>
            <a:off x="2717347" y="4077072"/>
            <a:ext cx="1566621" cy="72676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7"/>
          <p:cNvSpPr/>
          <p:nvPr/>
        </p:nvSpPr>
        <p:spPr>
          <a:xfrm>
            <a:off x="4949595" y="4070389"/>
            <a:ext cx="1566621" cy="72676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01197" y="5172586"/>
            <a:ext cx="2244074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itchFamily="66" charset="0"/>
              </a:rPr>
              <a:t>u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v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q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u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32148" y="5177298"/>
            <a:ext cx="2244074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itchFamily="66" charset="0"/>
              </a:rPr>
              <a:t>u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z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v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w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cxnSp>
        <p:nvCxnSpPr>
          <p:cNvPr id="22" name="מחבר חץ ישר 21"/>
          <p:cNvCxnSpPr/>
          <p:nvPr/>
        </p:nvCxnSpPr>
        <p:spPr>
          <a:xfrm>
            <a:off x="3491880" y="4824400"/>
            <a:ext cx="0" cy="476808"/>
          </a:xfrm>
          <a:prstGeom prst="straightConnector1">
            <a:avLst/>
          </a:prstGeom>
          <a:ln w="38100" cmpd="sng"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/>
          <p:nvPr/>
        </p:nvCxnSpPr>
        <p:spPr>
          <a:xfrm>
            <a:off x="5732905" y="4824400"/>
            <a:ext cx="0" cy="476808"/>
          </a:xfrm>
          <a:prstGeom prst="straightConnector1">
            <a:avLst/>
          </a:prstGeom>
          <a:ln w="38100" cmpd="sng"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98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2" grpId="0" animBg="1"/>
      <p:bldP spid="12" grpId="1" animBg="1"/>
      <p:bldP spid="14" grpId="0" animBg="1"/>
      <p:bldP spid="14" grpId="1" animBg="1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b="1" dirty="0" err="1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en-US" sz="4000" b="1" dirty="0" err="1">
                <a:solidFill>
                  <a:srgbClr val="C00000"/>
                </a:solidFill>
                <a:latin typeface="Comic Sans MS" pitchFamily="66" charset="0"/>
              </a:rPr>
              <a:t>DMOG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206980" y="6186285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15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36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Dictionary: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b="1" dirty="0">
                <a:latin typeface="Comic Sans MS" pitchFamily="66" charset="0"/>
              </a:rPr>
              <a:t>P</a:t>
            </a:r>
            <a:r>
              <a:rPr lang="en-US" sz="3600" b="1" baseline="-25000" dirty="0">
                <a:latin typeface="Comic Sans MS" pitchFamily="66" charset="0"/>
              </a:rPr>
              <a:t>1 </a:t>
            </a:r>
            <a:r>
              <a:rPr lang="en-US" sz="3600" b="1" dirty="0">
                <a:latin typeface="Comic Sans MS" pitchFamily="66" charset="0"/>
              </a:rPr>
              <a:t>=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zxez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{2,4}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uuq</a:t>
            </a:r>
            <a:endParaRPr lang="en-US" sz="3600" dirty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r>
              <a:rPr lang="en-US" sz="3600" dirty="0">
                <a:latin typeface="Comic Sans MS" pitchFamily="66" charset="0"/>
              </a:rPr>
              <a:t>		</a:t>
            </a:r>
            <a:r>
              <a:rPr lang="en-US" sz="3600" b="1" dirty="0">
                <a:latin typeface="Comic Sans MS" pitchFamily="66" charset="0"/>
              </a:rPr>
              <a:t>    P</a:t>
            </a:r>
            <a:r>
              <a:rPr lang="en-US" sz="3600" b="1" baseline="-25000" dirty="0">
                <a:latin typeface="Comic Sans MS" pitchFamily="66" charset="0"/>
              </a:rPr>
              <a:t>2 </a:t>
            </a:r>
            <a:r>
              <a:rPr lang="en-US" sz="3600" b="1" dirty="0">
                <a:latin typeface="Comic Sans MS" pitchFamily="66" charset="0"/>
              </a:rPr>
              <a:t>= </a:t>
            </a:r>
            <a:r>
              <a:rPr lang="en-US" sz="3600" dirty="0" err="1">
                <a:solidFill>
                  <a:srgbClr val="00B0F0"/>
                </a:solidFill>
                <a:latin typeface="Comic Sans MS" pitchFamily="66" charset="0"/>
              </a:rPr>
              <a:t>ueq</a:t>
            </a:r>
            <a:r>
              <a:rPr lang="en-US" sz="36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{1,6} </a:t>
            </a:r>
            <a:r>
              <a:rPr lang="en-US" sz="3600" dirty="0" err="1">
                <a:solidFill>
                  <a:srgbClr val="00B0F0"/>
                </a:solidFill>
                <a:latin typeface="Comic Sans MS" pitchFamily="66" charset="0"/>
              </a:rPr>
              <a:t>fuv</a:t>
            </a:r>
            <a:endParaRPr lang="en-US" sz="3600" dirty="0">
              <a:solidFill>
                <a:srgbClr val="00B0F0"/>
              </a:solidFill>
              <a:latin typeface="Comic Sans MS" pitchFamily="66" charset="0"/>
            </a:endParaRP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Query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  1  2  3  4  5  6  7  8   9  10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 </a:t>
            </a:r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text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</a:rPr>
              <a:t>:</a:t>
            </a:r>
            <a:r>
              <a:rPr lang="en-US" sz="40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4000" dirty="0">
                <a:latin typeface="Comic Sans MS" pitchFamily="66" charset="0"/>
              </a:rPr>
              <a:t>f  u v  e u  e  f  z  w  </a:t>
            </a:r>
            <a:r>
              <a:rPr lang="en-US" sz="4000" dirty="0" err="1">
                <a:latin typeface="Comic Sans MS" pitchFamily="66" charset="0"/>
              </a:rPr>
              <a:t>w</a:t>
            </a:r>
            <a:r>
              <a:rPr lang="en-US" sz="4000" dirty="0">
                <a:latin typeface="Comic Sans MS" pitchFamily="66" charset="0"/>
              </a:rPr>
              <a:t>  z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44008" y="692696"/>
            <a:ext cx="42484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 rtl="0"/>
            <a:r>
              <a:rPr lang="el-GR" sz="2400" b="1" dirty="0">
                <a:latin typeface="Times New Roman"/>
                <a:cs typeface="Times New Roman"/>
              </a:rPr>
              <a:t>Σ</a:t>
            </a:r>
            <a:r>
              <a:rPr lang="en-US" sz="2400" b="1" dirty="0">
                <a:latin typeface="Times New Roman"/>
                <a:cs typeface="Times New Roman"/>
              </a:rPr>
              <a:t>={</a:t>
            </a:r>
            <a:r>
              <a:rPr lang="en-US" sz="2400" b="1" dirty="0">
                <a:latin typeface="Comic Sans MS" panose="030F0702030302020204" pitchFamily="66" charset="0"/>
                <a:cs typeface="Times New Roman"/>
              </a:rPr>
              <a:t>e, f</a:t>
            </a:r>
            <a:r>
              <a:rPr lang="en-US" sz="2400" b="1" dirty="0">
                <a:latin typeface="Times New Roman"/>
                <a:cs typeface="Times New Roman"/>
              </a:rPr>
              <a:t>}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endParaRPr lang="he-IL" sz="2400" b="1" dirty="0">
              <a:latin typeface="Comic Sans MS" panose="030F0702030302020204" pitchFamily="66" charset="0"/>
            </a:endParaRPr>
          </a:p>
          <a:p>
            <a:pPr algn="ctr" rtl="0"/>
            <a:r>
              <a:rPr lang="el-GR" sz="2400" b="1" i="1" dirty="0">
                <a:latin typeface="Times New Roman"/>
                <a:cs typeface="Times New Roman"/>
              </a:rPr>
              <a:t>Π</a:t>
            </a:r>
            <a:r>
              <a:rPr lang="en-US" sz="2400" b="1" i="1" dirty="0">
                <a:latin typeface="Times New Roman"/>
                <a:cs typeface="Times New Roman"/>
              </a:rPr>
              <a:t> ={</a:t>
            </a:r>
            <a:r>
              <a:rPr lang="en-US" sz="2400" b="1" i="1" dirty="0">
                <a:latin typeface="Comic Sans MS" panose="030F0702030302020204" pitchFamily="66" charset="0"/>
                <a:cs typeface="Times New Roman"/>
              </a:rPr>
              <a:t>q, u ,v, w</a:t>
            </a:r>
            <a:r>
              <a:rPr lang="en-US" sz="2400" b="1" i="1" dirty="0">
                <a:latin typeface="Times New Roman"/>
                <a:cs typeface="Times New Roman"/>
              </a:rPr>
              <a:t>, </a:t>
            </a:r>
            <a:r>
              <a:rPr lang="en-US" sz="2400" b="1" i="1" dirty="0">
                <a:latin typeface="Comic Sans MS" panose="030F0702030302020204" pitchFamily="66" charset="0"/>
                <a:cs typeface="Times New Roman"/>
              </a:rPr>
              <a:t>x, z</a:t>
            </a:r>
            <a:r>
              <a:rPr lang="en-US" sz="2400" b="1" i="1" dirty="0">
                <a:latin typeface="Times New Roman"/>
                <a:cs typeface="Times New Roman"/>
              </a:rPr>
              <a:t>}</a:t>
            </a:r>
            <a:r>
              <a:rPr lang="en-US" sz="2400" b="1" i="1" dirty="0">
                <a:latin typeface="Comic Sans MS" panose="030F0702030302020204" pitchFamily="66" charset="0"/>
              </a:rPr>
              <a:t> </a:t>
            </a:r>
            <a:endParaRPr lang="he-IL" sz="2400" b="1" i="1" dirty="0">
              <a:latin typeface="Comic Sans MS" panose="030F0702030302020204" pitchFamily="66" charset="0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2327324" y="3998381"/>
            <a:ext cx="1812627" cy="726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20509" y="4968109"/>
            <a:ext cx="2244074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itchFamily="66" charset="0"/>
              </a:rPr>
              <a:t>z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u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x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v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cxnSp>
        <p:nvCxnSpPr>
          <p:cNvPr id="9" name="מחבר חץ ישר 8"/>
          <p:cNvCxnSpPr/>
          <p:nvPr/>
        </p:nvCxnSpPr>
        <p:spPr>
          <a:xfrm flipH="1">
            <a:off x="2051720" y="4736251"/>
            <a:ext cx="503456" cy="348186"/>
          </a:xfrm>
          <a:prstGeom prst="straightConnector1">
            <a:avLst/>
          </a:prstGeom>
          <a:ln w="38100" cmpd="sng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7"/>
          <p:cNvSpPr/>
          <p:nvPr/>
        </p:nvSpPr>
        <p:spPr>
          <a:xfrm>
            <a:off x="6012160" y="3990426"/>
            <a:ext cx="1812627" cy="726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7"/>
          <p:cNvSpPr/>
          <p:nvPr/>
        </p:nvSpPr>
        <p:spPr>
          <a:xfrm>
            <a:off x="2717347" y="4077072"/>
            <a:ext cx="1566621" cy="72676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6742217" y="4962289"/>
            <a:ext cx="2088232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u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w</a:t>
            </a:r>
            <a:r>
              <a:rPr lang="en-US" sz="2800" b="1" dirty="0">
                <a:latin typeface="Comic Sans MS" panose="030F0702030302020204" pitchFamily="66" charset="0"/>
              </a:rPr>
              <a:t> </a:t>
            </a: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q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z</a:t>
            </a:r>
            <a:r>
              <a:rPr lang="en-US" sz="2800" b="1" dirty="0">
                <a:latin typeface="Comic Sans MS" panose="030F0702030302020204" pitchFamily="66" charset="0"/>
              </a:rPr>
              <a:t> 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sp>
        <p:nvSpPr>
          <p:cNvPr id="14" name="Rectangle 7"/>
          <p:cNvSpPr/>
          <p:nvPr/>
        </p:nvSpPr>
        <p:spPr>
          <a:xfrm>
            <a:off x="4949595" y="4070389"/>
            <a:ext cx="1566621" cy="72676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00B0F0"/>
              </a:solidFill>
            </a:endParaRPr>
          </a:p>
        </p:txBody>
      </p:sp>
      <p:cxnSp>
        <p:nvCxnSpPr>
          <p:cNvPr id="16" name="מחבר חץ ישר 15"/>
          <p:cNvCxnSpPr/>
          <p:nvPr/>
        </p:nvCxnSpPr>
        <p:spPr>
          <a:xfrm>
            <a:off x="7271460" y="4722051"/>
            <a:ext cx="553327" cy="362386"/>
          </a:xfrm>
          <a:prstGeom prst="straightConnector1">
            <a:avLst/>
          </a:prstGeom>
          <a:ln w="38100" cmpd="sng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01197" y="5172586"/>
            <a:ext cx="2244074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itchFamily="66" charset="0"/>
              </a:rPr>
              <a:t>u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v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q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u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32148" y="5177298"/>
            <a:ext cx="2244074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itchFamily="66" charset="0"/>
              </a:rPr>
              <a:t>u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z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v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w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cxnSp>
        <p:nvCxnSpPr>
          <p:cNvPr id="22" name="מחבר חץ ישר 21"/>
          <p:cNvCxnSpPr/>
          <p:nvPr/>
        </p:nvCxnSpPr>
        <p:spPr>
          <a:xfrm>
            <a:off x="3491880" y="4824400"/>
            <a:ext cx="0" cy="476808"/>
          </a:xfrm>
          <a:prstGeom prst="straightConnector1">
            <a:avLst/>
          </a:prstGeom>
          <a:ln w="38100" cmpd="sng"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/>
          <p:nvPr/>
        </p:nvCxnSpPr>
        <p:spPr>
          <a:xfrm>
            <a:off x="5732905" y="4824400"/>
            <a:ext cx="0" cy="476808"/>
          </a:xfrm>
          <a:prstGeom prst="straightConnector1">
            <a:avLst/>
          </a:prstGeom>
          <a:ln w="38100" cmpd="sng"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50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7" grpId="0" animBg="1"/>
      <p:bldP spid="7" grpId="1" animBg="1"/>
      <p:bldP spid="8" grpId="0"/>
      <p:bldP spid="10" grpId="0" animBg="1"/>
      <p:bldP spid="10" grpId="1" animBg="1"/>
      <p:bldP spid="12" grpId="0" animBg="1"/>
      <p:bldP spid="12" grpId="1" animBg="1"/>
      <p:bldP spid="13" grpId="0"/>
      <p:bldP spid="14" grpId="0" animBg="1"/>
      <p:bldP spid="14" grpId="1" animBg="1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395536" y="2132856"/>
            <a:ext cx="8081392" cy="4320480"/>
          </a:xfrm>
        </p:spPr>
        <p:txBody>
          <a:bodyPr>
            <a:normAutofit fontScale="92500" lnSpcReduction="10000"/>
          </a:bodyPr>
          <a:lstStyle/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Preprocess</a:t>
            </a:r>
            <a:r>
              <a:rPr lang="en-US" sz="3200" dirty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A dictionary D of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d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 gapped patterns P</a:t>
            </a:r>
            <a:r>
              <a:rPr lang="en-US" sz="3200" baseline="-25000" dirty="0">
                <a:solidFill>
                  <a:srgbClr val="0070C0"/>
                </a:solidFill>
                <a:latin typeface="Comic Sans MS" pitchFamily="66" charset="0"/>
              </a:rPr>
              <a:t>1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,…, P</a:t>
            </a:r>
            <a:r>
              <a:rPr lang="en-US" sz="3200" baseline="-25000" dirty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 over alphabet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 </a:t>
            </a:r>
            <a:r>
              <a:rPr lang="en-US" sz="3200" dirty="0">
                <a:solidFill>
                  <a:srgbClr val="0070C0"/>
                </a:solidFill>
                <a:sym typeface="Symbol"/>
              </a:rPr>
              <a:t>U 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.</a:t>
            </a:r>
            <a:endParaRPr lang="el-GR" sz="3200" dirty="0">
              <a:solidFill>
                <a:srgbClr val="0070C0"/>
              </a:solidFill>
              <a:latin typeface="Comic Sans MS" pitchFamily="66" charset="0"/>
            </a:endParaRPr>
          </a:p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</a:t>
            </a:r>
          </a:p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Query</a:t>
            </a:r>
            <a:r>
              <a:rPr lang="en-US" sz="3200" dirty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A text T  over alphabet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 </a:t>
            </a:r>
            <a:r>
              <a:rPr lang="en-US" sz="3200" dirty="0">
                <a:solidFill>
                  <a:srgbClr val="0070C0"/>
                </a:solidFill>
                <a:sym typeface="Symbol"/>
              </a:rPr>
              <a:t>U 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, </a:t>
            </a: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given online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.</a:t>
            </a:r>
          </a:p>
          <a:p>
            <a:pPr marL="68580" indent="0" algn="l" rtl="0">
              <a:buNone/>
            </a:pPr>
            <a:endParaRPr lang="en-US" sz="3200" dirty="0">
              <a:solidFill>
                <a:srgbClr val="0070C0"/>
              </a:solidFill>
              <a:latin typeface="Comic Sans MS" pitchFamily="66" charset="0"/>
            </a:endParaRPr>
          </a:p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Output: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all locations </a:t>
            </a:r>
            <a:r>
              <a:rPr lang="en-US" sz="32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l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 in T where there exist the bijections  f</a:t>
            </a:r>
            <a:r>
              <a:rPr lang="en-US" sz="3200" baseline="-25000" dirty="0">
                <a:solidFill>
                  <a:srgbClr val="0070C0"/>
                </a:solidFill>
                <a:latin typeface="Comic Sans MS" pitchFamily="66" charset="0"/>
              </a:rPr>
              <a:t>1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,f</a:t>
            </a:r>
            <a:r>
              <a:rPr lang="en-US" sz="3200" baseline="-25000" dirty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</a:rPr>
              <a:t>: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Π</a:t>
            </a:r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  <a:cs typeface="Arial"/>
              </a:rPr>
              <a:t> →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Π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</a:p>
          <a:p>
            <a:pPr marL="68580" indent="0" algn="l" rtl="0">
              <a:buNone/>
            </a:pP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and 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α</a:t>
            </a:r>
            <a:r>
              <a:rPr lang="en-US" sz="3200" baseline="-25000" dirty="0" err="1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i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≤ g ≤ 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β</a:t>
            </a:r>
            <a:r>
              <a:rPr lang="en-US" sz="3200" baseline="-25000" dirty="0" err="1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i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such that 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: </a:t>
            </a:r>
            <a:endParaRPr lang="en-US" sz="3600" dirty="0">
              <a:latin typeface="Baskerville Old Face" panose="02020602080505020303" pitchFamily="18" charset="0"/>
              <a:cs typeface="BN Golani" panose="02000000000000000000" pitchFamily="2" charset="-79"/>
            </a:endParaRPr>
          </a:p>
          <a:p>
            <a:pPr marL="68580" indent="0" algn="l" rtl="0">
              <a:buNone/>
            </a:pPr>
            <a:endParaRPr lang="en-US" sz="3600" baseline="-25000" dirty="0">
              <a:latin typeface="Baskerville Old Face" panose="02020602080505020303" pitchFamily="18" charset="0"/>
              <a:cs typeface="BN Golani" panose="02000000000000000000" pitchFamily="2" charset="-79"/>
            </a:endParaRPr>
          </a:p>
          <a:p>
            <a:pPr algn="l" rtl="0">
              <a:buNone/>
            </a:pP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148064" y="6093296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00392" cy="1575048"/>
          </a:xfrm>
        </p:spPr>
        <p:txBody>
          <a:bodyPr>
            <a:noAutofit/>
          </a:bodyPr>
          <a:lstStyle/>
          <a:p>
            <a:pPr rtl="0"/>
            <a:r>
              <a:rPr lang="en-US" sz="3600" b="1" dirty="0" err="1">
                <a:solidFill>
                  <a:srgbClr val="C00000"/>
                </a:solidFill>
                <a:latin typeface="Comic Sans MS" pitchFamily="66" charset="0"/>
              </a:rPr>
              <a:t>Definition:The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u="sng" dirty="0">
                <a:solidFill>
                  <a:srgbClr val="C00000"/>
                </a:solidFill>
                <a:latin typeface="Comic Sans MS" pitchFamily="66" charset="0"/>
              </a:rPr>
              <a:t>Strict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Online Parameterized DMOG Problem  </a:t>
            </a:r>
            <a:b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(Strict Online </a:t>
            </a:r>
            <a:r>
              <a:rPr lang="en-US" sz="2400" b="1" dirty="0" err="1">
                <a:solidFill>
                  <a:srgbClr val="C00000"/>
                </a:solidFill>
                <a:latin typeface="Comic Sans MS" pitchFamily="66" charset="0"/>
              </a:rPr>
              <a:t>pDMOG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8054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323528" y="2492896"/>
            <a:ext cx="8513440" cy="4320480"/>
          </a:xfrm>
        </p:spPr>
        <p:txBody>
          <a:bodyPr>
            <a:normAutofit fontScale="92500"/>
          </a:bodyPr>
          <a:lstStyle/>
          <a:p>
            <a:pPr marL="68580" indent="0" algn="l" rtl="0">
              <a:buNone/>
            </a:pP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such that for 1≤ j ≤ |</a:t>
            </a:r>
            <a:r>
              <a:rPr lang="en-US" sz="32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lp</a:t>
            </a:r>
            <a:r>
              <a:rPr lang="en-US" sz="32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| </a:t>
            </a: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:</a:t>
            </a:r>
          </a:p>
          <a:p>
            <a:pPr marL="68580" indent="0" algn="l" rtl="0">
              <a:buNone/>
            </a:pPr>
            <a:r>
              <a:rPr lang="en-US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If</a:t>
            </a:r>
            <a:r>
              <a:rPr lang="en-US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in 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,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    = T[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-|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lp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|-g-|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rp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|+j]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 If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in </a:t>
            </a:r>
            <a:r>
              <a:rPr lang="el-GR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,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f(</a:t>
            </a:r>
            <a:r>
              <a:rPr lang="en-US" sz="3600" b="1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lp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[j]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=T[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-|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lp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|-g-|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rp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|+j]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 for 1≤ j ≤ |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rp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|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If</a:t>
            </a:r>
            <a:r>
              <a:rPr lang="en-US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rp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in 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,   </a:t>
            </a:r>
            <a:r>
              <a:rPr lang="en-US" sz="3600" b="1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r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    =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T[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-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rp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|+ j]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 If  </a:t>
            </a:r>
            <a:r>
              <a:rPr lang="en-US" sz="3600" b="1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rp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[j] in </a:t>
            </a:r>
            <a:r>
              <a:rPr lang="el-GR" sz="36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,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f(</a:t>
            </a:r>
            <a:r>
              <a:rPr lang="en-US" sz="3600" b="1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rp</a:t>
            </a:r>
            <a:r>
              <a:rPr lang="en-US" sz="3600" b="1" baseline="-25000" dirty="0" err="1">
                <a:solidFill>
                  <a:srgbClr val="0070C0"/>
                </a:solidFill>
                <a:latin typeface="Comic Sans MS" pitchFamily="66" charset="0"/>
                <a:sym typeface="Symbol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[j]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36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= T[</a:t>
            </a:r>
            <a:r>
              <a:rPr lang="en-US" sz="3600" dirty="0">
                <a:solidFill>
                  <a:srgbClr val="0070C0"/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- 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</a:t>
            </a:r>
            <a:r>
              <a:rPr lang="en-US" sz="36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rp</a:t>
            </a:r>
            <a:r>
              <a:rPr lang="en-US" sz="3600" baseline="-25000" dirty="0" err="1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rgbClr val="0070C0"/>
                </a:solidFill>
                <a:latin typeface="Comic Sans MS" panose="030F0702030302020204" pitchFamily="66" charset="0"/>
                <a:cs typeface="BN Golani" panose="02000000000000000000" pitchFamily="2" charset="-79"/>
              </a:rPr>
              <a:t>|+ j]</a:t>
            </a:r>
          </a:p>
          <a:p>
            <a:pPr marL="68580" indent="0" algn="l" rtl="0">
              <a:buNone/>
            </a:pPr>
            <a:endParaRPr lang="en-US" sz="3600" dirty="0">
              <a:latin typeface="Comic Sans MS" panose="030F0702030302020204" pitchFamily="66" charset="0"/>
              <a:cs typeface="BN Golani" panose="02000000000000000000" pitchFamily="2" charset="-79"/>
            </a:endParaRPr>
          </a:p>
          <a:p>
            <a:pPr marL="68580" indent="0" algn="l" rtl="0">
              <a:buNone/>
            </a:pPr>
            <a:endParaRPr lang="en-US" sz="3600" dirty="0">
              <a:latin typeface="Baskerville Old Face" panose="02020602080505020303" pitchFamily="18" charset="0"/>
              <a:cs typeface="BN Golani" panose="02000000000000000000" pitchFamily="2" charset="-79"/>
            </a:endParaRPr>
          </a:p>
          <a:p>
            <a:pPr marL="68580" indent="0" algn="l" rtl="0">
              <a:buNone/>
            </a:pPr>
            <a:endParaRPr lang="en-US" sz="3600" baseline="-25000" dirty="0">
              <a:latin typeface="Baskerville Old Face" panose="02020602080505020303" pitchFamily="18" charset="0"/>
              <a:cs typeface="BN Golani" panose="02000000000000000000" pitchFamily="2" charset="-79"/>
            </a:endParaRPr>
          </a:p>
          <a:p>
            <a:pPr algn="l" rtl="0">
              <a:buNone/>
            </a:pP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148064" y="6093296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17</a:t>
            </a:fld>
            <a:endParaRPr lang="he-IL"/>
          </a:p>
        </p:txBody>
      </p:sp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587502" cy="1575048"/>
          </a:xfrm>
        </p:spPr>
        <p:txBody>
          <a:bodyPr>
            <a:noAutofit/>
          </a:bodyPr>
          <a:lstStyle/>
          <a:p>
            <a:pPr rtl="0"/>
            <a:r>
              <a:rPr lang="en-US" sz="3600" b="1" dirty="0" err="1">
                <a:solidFill>
                  <a:srgbClr val="C00000"/>
                </a:solidFill>
                <a:latin typeface="Comic Sans MS" pitchFamily="66" charset="0"/>
              </a:rPr>
              <a:t>Definition:The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u="sng" dirty="0">
                <a:solidFill>
                  <a:srgbClr val="C00000"/>
                </a:solidFill>
                <a:latin typeface="Comic Sans MS" pitchFamily="66" charset="0"/>
              </a:rPr>
              <a:t>Strict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Online Parameterized DMOG Problem  </a:t>
            </a:r>
            <a:b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(Strict Online </a:t>
            </a:r>
            <a:r>
              <a:rPr lang="en-US" sz="2400" b="1" dirty="0" err="1">
                <a:solidFill>
                  <a:srgbClr val="C00000"/>
                </a:solidFill>
                <a:latin typeface="Comic Sans MS" pitchFamily="66" charset="0"/>
              </a:rPr>
              <a:t>pDMOG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8544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b="1" u="sng" dirty="0">
                <a:solidFill>
                  <a:srgbClr val="C00000"/>
                </a:solidFill>
                <a:latin typeface="Comic Sans MS" pitchFamily="66" charset="0"/>
              </a:rPr>
              <a:t>Strict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 Online </a:t>
            </a:r>
            <a:r>
              <a:rPr lang="en-US" b="1" dirty="0" err="1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en-US" sz="4000" b="1" dirty="0" err="1">
                <a:solidFill>
                  <a:srgbClr val="C00000"/>
                </a:solidFill>
                <a:latin typeface="Comic Sans MS" pitchFamily="66" charset="0"/>
              </a:rPr>
              <a:t>DMOG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206980" y="6186285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36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Dictionary: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b="1" dirty="0">
                <a:latin typeface="Comic Sans MS" pitchFamily="66" charset="0"/>
              </a:rPr>
              <a:t>P</a:t>
            </a:r>
            <a:r>
              <a:rPr lang="en-US" sz="3600" b="1" baseline="-25000" dirty="0">
                <a:latin typeface="Comic Sans MS" pitchFamily="66" charset="0"/>
              </a:rPr>
              <a:t>1 </a:t>
            </a:r>
            <a:r>
              <a:rPr lang="en-US" sz="3600" b="1" dirty="0">
                <a:latin typeface="Comic Sans MS" pitchFamily="66" charset="0"/>
              </a:rPr>
              <a:t>=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zxez</a:t>
            </a:r>
            <a:r>
              <a:rPr lang="en-US" sz="36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{2,4} </a:t>
            </a:r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uuq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  <a:p>
            <a:pPr algn="l" rtl="0"/>
            <a:r>
              <a:rPr lang="en-US" sz="3600" dirty="0">
                <a:latin typeface="Comic Sans MS" pitchFamily="66" charset="0"/>
              </a:rPr>
              <a:t>		</a:t>
            </a:r>
            <a:r>
              <a:rPr lang="en-US" sz="3600" b="1" dirty="0">
                <a:latin typeface="Comic Sans MS" pitchFamily="66" charset="0"/>
              </a:rPr>
              <a:t>    P</a:t>
            </a:r>
            <a:r>
              <a:rPr lang="en-US" sz="3600" b="1" baseline="-25000" dirty="0">
                <a:latin typeface="Comic Sans MS" pitchFamily="66" charset="0"/>
              </a:rPr>
              <a:t>2 </a:t>
            </a:r>
            <a:r>
              <a:rPr lang="en-US" sz="3600" b="1" dirty="0">
                <a:latin typeface="Comic Sans MS" pitchFamily="66" charset="0"/>
              </a:rPr>
              <a:t>= </a:t>
            </a:r>
            <a:r>
              <a:rPr lang="en-US" sz="3600" dirty="0" err="1">
                <a:solidFill>
                  <a:srgbClr val="00B050"/>
                </a:solidFill>
                <a:latin typeface="Comic Sans MS" pitchFamily="66" charset="0"/>
              </a:rPr>
              <a:t>ueq</a:t>
            </a:r>
            <a:r>
              <a:rPr lang="en-US" sz="36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{1,6} </a:t>
            </a:r>
            <a:r>
              <a:rPr lang="en-US" sz="3600" dirty="0" err="1">
                <a:solidFill>
                  <a:srgbClr val="00B050"/>
                </a:solidFill>
                <a:latin typeface="Comic Sans MS" pitchFamily="66" charset="0"/>
              </a:rPr>
              <a:t>fuv</a:t>
            </a:r>
            <a:endParaRPr lang="en-US" sz="3600" dirty="0">
              <a:solidFill>
                <a:srgbClr val="00B050"/>
              </a:solidFill>
              <a:latin typeface="Comic Sans MS" pitchFamily="66" charset="0"/>
            </a:endParaRP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Query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  1  2  3  4  5  6  7  8   9  10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 </a:t>
            </a:r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text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</a:rPr>
              <a:t>:</a:t>
            </a:r>
            <a:r>
              <a:rPr lang="en-US" sz="40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4000" dirty="0">
                <a:latin typeface="Comic Sans MS" pitchFamily="66" charset="0"/>
              </a:rPr>
              <a:t>f  u v  e u  e  f  z  w  </a:t>
            </a:r>
            <a:r>
              <a:rPr lang="en-US" sz="4000" dirty="0" err="1">
                <a:latin typeface="Comic Sans MS" pitchFamily="66" charset="0"/>
              </a:rPr>
              <a:t>w</a:t>
            </a:r>
            <a:r>
              <a:rPr lang="en-US" sz="4000" dirty="0">
                <a:latin typeface="Comic Sans MS" pitchFamily="66" charset="0"/>
              </a:rPr>
              <a:t>  z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60032" y="1052736"/>
            <a:ext cx="4248472" cy="95410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 rtl="0"/>
            <a:r>
              <a:rPr lang="el-GR" sz="2800" b="1" dirty="0">
                <a:latin typeface="Times New Roman"/>
                <a:cs typeface="Times New Roman"/>
              </a:rPr>
              <a:t>Σ</a:t>
            </a:r>
            <a:r>
              <a:rPr lang="en-US" sz="2800" b="1" dirty="0">
                <a:latin typeface="Times New Roman"/>
                <a:cs typeface="Times New Roman"/>
              </a:rPr>
              <a:t>={</a:t>
            </a:r>
            <a:r>
              <a:rPr lang="en-US" sz="2800" b="1" dirty="0">
                <a:latin typeface="Comic Sans MS" panose="030F0702030302020204" pitchFamily="66" charset="0"/>
                <a:cs typeface="Times New Roman"/>
              </a:rPr>
              <a:t>e, f</a:t>
            </a:r>
            <a:r>
              <a:rPr lang="en-US" sz="2800" b="1" dirty="0">
                <a:latin typeface="Times New Roman"/>
                <a:cs typeface="Times New Roman"/>
              </a:rPr>
              <a:t>}</a:t>
            </a:r>
            <a:r>
              <a:rPr lang="en-US" sz="2800" b="1" dirty="0">
                <a:latin typeface="Comic Sans MS" panose="030F0702030302020204" pitchFamily="66" charset="0"/>
              </a:rPr>
              <a:t> </a:t>
            </a:r>
            <a:endParaRPr lang="he-IL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l-GR" sz="2800" b="1" i="1" dirty="0">
                <a:latin typeface="Times New Roman"/>
                <a:cs typeface="Times New Roman"/>
              </a:rPr>
              <a:t>Π</a:t>
            </a:r>
            <a:r>
              <a:rPr lang="en-US" sz="2800" b="1" i="1" dirty="0">
                <a:latin typeface="Times New Roman"/>
                <a:cs typeface="Times New Roman"/>
              </a:rPr>
              <a:t> ={</a:t>
            </a:r>
            <a:r>
              <a:rPr lang="en-US" sz="2800" b="1" i="1" dirty="0">
                <a:latin typeface="Comic Sans MS" panose="030F0702030302020204" pitchFamily="66" charset="0"/>
                <a:cs typeface="Times New Roman"/>
              </a:rPr>
              <a:t>q, u ,v, w</a:t>
            </a:r>
            <a:r>
              <a:rPr lang="en-US" sz="2800" b="1" i="1" dirty="0">
                <a:latin typeface="Times New Roman"/>
                <a:cs typeface="Times New Roman"/>
              </a:rPr>
              <a:t>, </a:t>
            </a:r>
            <a:r>
              <a:rPr lang="en-US" sz="2800" b="1" i="1" dirty="0">
                <a:latin typeface="Comic Sans MS" panose="030F0702030302020204" pitchFamily="66" charset="0"/>
                <a:cs typeface="Times New Roman"/>
              </a:rPr>
              <a:t>x, z</a:t>
            </a:r>
            <a:r>
              <a:rPr lang="en-US" sz="2800" b="1" i="1" dirty="0">
                <a:latin typeface="Times New Roman"/>
                <a:cs typeface="Times New Roman"/>
              </a:rPr>
              <a:t>}</a:t>
            </a:r>
            <a:r>
              <a:rPr lang="en-US" sz="2800" b="1" i="1" dirty="0">
                <a:latin typeface="Comic Sans MS" panose="030F0702030302020204" pitchFamily="66" charset="0"/>
              </a:rPr>
              <a:t> 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sp>
        <p:nvSpPr>
          <p:cNvPr id="12" name="Rectangle 7"/>
          <p:cNvSpPr/>
          <p:nvPr/>
        </p:nvSpPr>
        <p:spPr>
          <a:xfrm>
            <a:off x="2717347" y="4077072"/>
            <a:ext cx="1566621" cy="72676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7"/>
          <p:cNvSpPr/>
          <p:nvPr/>
        </p:nvSpPr>
        <p:spPr>
          <a:xfrm>
            <a:off x="4949595" y="4070389"/>
            <a:ext cx="1566621" cy="72676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TextBox 17"/>
          <p:cNvSpPr txBox="1"/>
          <p:nvPr/>
        </p:nvSpPr>
        <p:spPr>
          <a:xfrm>
            <a:off x="2401197" y="5172586"/>
            <a:ext cx="2244074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itchFamily="66" charset="0"/>
              </a:rPr>
              <a:t>u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v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q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u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32148" y="5177298"/>
            <a:ext cx="2244074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itchFamily="66" charset="0"/>
              </a:rPr>
              <a:t>u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z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v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w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cxnSp>
        <p:nvCxnSpPr>
          <p:cNvPr id="22" name="מחבר חץ ישר 21"/>
          <p:cNvCxnSpPr/>
          <p:nvPr/>
        </p:nvCxnSpPr>
        <p:spPr>
          <a:xfrm>
            <a:off x="3491880" y="4824400"/>
            <a:ext cx="0" cy="476808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חץ ישר 24"/>
          <p:cNvCxnSpPr/>
          <p:nvPr/>
        </p:nvCxnSpPr>
        <p:spPr>
          <a:xfrm>
            <a:off x="5732905" y="4824400"/>
            <a:ext cx="0" cy="476808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/>
          <p:cNvCxnSpPr>
            <a:endCxn id="4" idx="0"/>
          </p:cNvCxnSpPr>
          <p:nvPr/>
        </p:nvCxnSpPr>
        <p:spPr>
          <a:xfrm>
            <a:off x="2195736" y="3429000"/>
            <a:ext cx="4762320" cy="275728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>
            <a:off x="5148064" y="5949280"/>
            <a:ext cx="93610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/>
          <p:nvPr/>
        </p:nvCxnSpPr>
        <p:spPr>
          <a:xfrm>
            <a:off x="3023828" y="5949280"/>
            <a:ext cx="93610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/>
          <p:cNvCxnSpPr/>
          <p:nvPr/>
        </p:nvCxnSpPr>
        <p:spPr>
          <a:xfrm flipV="1">
            <a:off x="2195736" y="3455804"/>
            <a:ext cx="4734983" cy="2730481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16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2" grpId="0" animBg="1"/>
      <p:bldP spid="12" grpId="1" animBg="1"/>
      <p:bldP spid="14" grpId="0" animBg="1"/>
      <p:bldP spid="14" grpId="1" animBg="1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b="1" u="sng" dirty="0">
                <a:solidFill>
                  <a:srgbClr val="C00000"/>
                </a:solidFill>
                <a:latin typeface="Comic Sans MS" pitchFamily="66" charset="0"/>
              </a:rPr>
              <a:t>Strict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 Online </a:t>
            </a:r>
            <a:r>
              <a:rPr lang="en-US" b="1" dirty="0" err="1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en-US" sz="4000" b="1" dirty="0" err="1">
                <a:solidFill>
                  <a:srgbClr val="C00000"/>
                </a:solidFill>
                <a:latin typeface="Comic Sans MS" pitchFamily="66" charset="0"/>
              </a:rPr>
              <a:t>DMOG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206980" y="6186285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19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36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Dictionary: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b="1" dirty="0">
                <a:latin typeface="Comic Sans MS" pitchFamily="66" charset="0"/>
              </a:rPr>
              <a:t>P</a:t>
            </a:r>
            <a:r>
              <a:rPr lang="en-US" sz="3600" b="1" baseline="-25000" dirty="0">
                <a:latin typeface="Comic Sans MS" pitchFamily="66" charset="0"/>
              </a:rPr>
              <a:t>1 </a:t>
            </a:r>
            <a:r>
              <a:rPr lang="en-US" sz="3600" b="1" dirty="0">
                <a:latin typeface="Comic Sans MS" pitchFamily="66" charset="0"/>
              </a:rPr>
              <a:t>=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zxez</a:t>
            </a:r>
            <a:r>
              <a:rPr lang="en-US" sz="36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{2,4} </a:t>
            </a:r>
            <a:r>
              <a:rPr lang="en-US" sz="3600" dirty="0" err="1">
                <a:solidFill>
                  <a:srgbClr val="C00000"/>
                </a:solidFill>
                <a:latin typeface="Comic Sans MS" pitchFamily="66" charset="0"/>
              </a:rPr>
              <a:t>uuq</a:t>
            </a:r>
            <a:endParaRPr lang="en-US" sz="3600" dirty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r>
              <a:rPr lang="en-US" sz="3600" dirty="0">
                <a:latin typeface="Comic Sans MS" pitchFamily="66" charset="0"/>
              </a:rPr>
              <a:t>		</a:t>
            </a:r>
            <a:r>
              <a:rPr lang="en-US" sz="3600" b="1" dirty="0">
                <a:latin typeface="Comic Sans MS" pitchFamily="66" charset="0"/>
              </a:rPr>
              <a:t>    P</a:t>
            </a:r>
            <a:r>
              <a:rPr lang="en-US" sz="3600" b="1" baseline="-25000" dirty="0">
                <a:latin typeface="Comic Sans MS" pitchFamily="66" charset="0"/>
              </a:rPr>
              <a:t>2 </a:t>
            </a:r>
            <a:r>
              <a:rPr lang="en-US" sz="3600" b="1" dirty="0">
                <a:latin typeface="Comic Sans MS" pitchFamily="66" charset="0"/>
              </a:rPr>
              <a:t>= </a:t>
            </a:r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ueq</a:t>
            </a:r>
            <a:r>
              <a:rPr lang="en-US" sz="36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itchFamily="66" charset="0"/>
              </a:rPr>
              <a:t>{1,6} </a:t>
            </a:r>
            <a:r>
              <a:rPr lang="en-US" sz="3600" dirty="0" err="1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fuv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Query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  1  2  3  4  5  6  7  8   9  10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 </a:t>
            </a:r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text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</a:rPr>
              <a:t>:</a:t>
            </a:r>
            <a:r>
              <a:rPr lang="en-US" sz="40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4000" dirty="0">
                <a:latin typeface="Comic Sans MS" pitchFamily="66" charset="0"/>
              </a:rPr>
              <a:t>f  u v  e u  e  f  z  w  </a:t>
            </a:r>
            <a:r>
              <a:rPr lang="en-US" sz="4000" dirty="0" err="1">
                <a:latin typeface="Comic Sans MS" pitchFamily="66" charset="0"/>
              </a:rPr>
              <a:t>w</a:t>
            </a:r>
            <a:r>
              <a:rPr lang="en-US" sz="4000" dirty="0">
                <a:latin typeface="Comic Sans MS" pitchFamily="66" charset="0"/>
              </a:rPr>
              <a:t>  z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60032" y="1034733"/>
            <a:ext cx="4248472" cy="954107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 rtl="0"/>
            <a:r>
              <a:rPr lang="el-GR" sz="2800" b="1" dirty="0">
                <a:latin typeface="Times New Roman"/>
                <a:cs typeface="Times New Roman"/>
              </a:rPr>
              <a:t>Σ</a:t>
            </a:r>
            <a:r>
              <a:rPr lang="en-US" sz="2800" b="1" dirty="0">
                <a:latin typeface="Times New Roman"/>
                <a:cs typeface="Times New Roman"/>
              </a:rPr>
              <a:t>={</a:t>
            </a:r>
            <a:r>
              <a:rPr lang="en-US" sz="2800" b="1" dirty="0">
                <a:latin typeface="Comic Sans MS" panose="030F0702030302020204" pitchFamily="66" charset="0"/>
                <a:cs typeface="Times New Roman"/>
              </a:rPr>
              <a:t>e, f</a:t>
            </a:r>
            <a:r>
              <a:rPr lang="en-US" sz="2800" b="1" dirty="0">
                <a:latin typeface="Times New Roman"/>
                <a:cs typeface="Times New Roman"/>
              </a:rPr>
              <a:t>}</a:t>
            </a:r>
            <a:r>
              <a:rPr lang="en-US" sz="2800" b="1" dirty="0">
                <a:latin typeface="Comic Sans MS" panose="030F0702030302020204" pitchFamily="66" charset="0"/>
              </a:rPr>
              <a:t> </a:t>
            </a:r>
            <a:endParaRPr lang="he-IL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l-GR" sz="2800" b="1" i="1" dirty="0">
                <a:latin typeface="Times New Roman"/>
                <a:cs typeface="Times New Roman"/>
              </a:rPr>
              <a:t>Π</a:t>
            </a:r>
            <a:r>
              <a:rPr lang="en-US" sz="2800" b="1" i="1" dirty="0">
                <a:latin typeface="Times New Roman"/>
                <a:cs typeface="Times New Roman"/>
              </a:rPr>
              <a:t> ={</a:t>
            </a:r>
            <a:r>
              <a:rPr lang="en-US" sz="2800" b="1" i="1" dirty="0">
                <a:latin typeface="Comic Sans MS" panose="030F0702030302020204" pitchFamily="66" charset="0"/>
                <a:cs typeface="Times New Roman"/>
              </a:rPr>
              <a:t>q, u ,v, w</a:t>
            </a:r>
            <a:r>
              <a:rPr lang="en-US" sz="2800" b="1" i="1" dirty="0">
                <a:latin typeface="Times New Roman"/>
                <a:cs typeface="Times New Roman"/>
              </a:rPr>
              <a:t>, </a:t>
            </a:r>
            <a:r>
              <a:rPr lang="en-US" sz="2800" b="1" i="1" dirty="0">
                <a:latin typeface="Comic Sans MS" panose="030F0702030302020204" pitchFamily="66" charset="0"/>
                <a:cs typeface="Times New Roman"/>
              </a:rPr>
              <a:t>x, z</a:t>
            </a:r>
            <a:r>
              <a:rPr lang="en-US" sz="2800" b="1" i="1" dirty="0">
                <a:latin typeface="Times New Roman"/>
                <a:cs typeface="Times New Roman"/>
              </a:rPr>
              <a:t>}</a:t>
            </a:r>
            <a:r>
              <a:rPr lang="en-US" sz="2800" b="1" i="1" dirty="0">
                <a:latin typeface="Comic Sans MS" panose="030F0702030302020204" pitchFamily="66" charset="0"/>
              </a:rPr>
              <a:t> 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2327324" y="3998381"/>
            <a:ext cx="1812627" cy="726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420509" y="4968109"/>
            <a:ext cx="2244074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itchFamily="66" charset="0"/>
              </a:rPr>
              <a:t>z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u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x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v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cxnSp>
        <p:nvCxnSpPr>
          <p:cNvPr id="9" name="מחבר חץ ישר 8"/>
          <p:cNvCxnSpPr/>
          <p:nvPr/>
        </p:nvCxnSpPr>
        <p:spPr>
          <a:xfrm flipH="1">
            <a:off x="2051720" y="4736251"/>
            <a:ext cx="503456" cy="348186"/>
          </a:xfrm>
          <a:prstGeom prst="straightConnector1">
            <a:avLst/>
          </a:prstGeom>
          <a:ln w="38100" cmpd="sng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7"/>
          <p:cNvSpPr/>
          <p:nvPr/>
        </p:nvSpPr>
        <p:spPr>
          <a:xfrm>
            <a:off x="6012160" y="3990426"/>
            <a:ext cx="1812627" cy="726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TextBox 12"/>
          <p:cNvSpPr txBox="1"/>
          <p:nvPr/>
        </p:nvSpPr>
        <p:spPr>
          <a:xfrm>
            <a:off x="6742217" y="4962289"/>
            <a:ext cx="2088232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>
                <a:latin typeface="Comic Sans MS" pitchFamily="66" charset="0"/>
              </a:rPr>
              <a:t>by mapping</a:t>
            </a: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u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w</a:t>
            </a:r>
            <a:r>
              <a:rPr lang="en-US" sz="2800" b="1" dirty="0">
                <a:latin typeface="Comic Sans MS" panose="030F0702030302020204" pitchFamily="66" charset="0"/>
              </a:rPr>
              <a:t> </a:t>
            </a:r>
          </a:p>
          <a:p>
            <a:pPr algn="ctr" rtl="0"/>
            <a:r>
              <a:rPr lang="en-US" sz="2800" b="1" dirty="0">
                <a:latin typeface="Comic Sans MS" panose="030F0702030302020204" pitchFamily="66" charset="0"/>
              </a:rPr>
              <a:t>q</a:t>
            </a:r>
            <a:r>
              <a:rPr lang="en-US" sz="2800" b="1" dirty="0">
                <a:latin typeface="Comic Sans MS" panose="030F0702030302020204" pitchFamily="66" charset="0"/>
                <a:cs typeface="Arial"/>
              </a:rPr>
              <a:t>→ z</a:t>
            </a:r>
            <a:r>
              <a:rPr lang="en-US" sz="2800" b="1" dirty="0">
                <a:latin typeface="Comic Sans MS" panose="030F0702030302020204" pitchFamily="66" charset="0"/>
              </a:rPr>
              <a:t> </a:t>
            </a:r>
            <a:endParaRPr lang="he-IL" sz="2800" b="1" i="1" dirty="0">
              <a:latin typeface="Comic Sans MS" panose="030F0702030302020204" pitchFamily="66" charset="0"/>
            </a:endParaRPr>
          </a:p>
        </p:txBody>
      </p:sp>
      <p:cxnSp>
        <p:nvCxnSpPr>
          <p:cNvPr id="16" name="מחבר חץ ישר 15"/>
          <p:cNvCxnSpPr/>
          <p:nvPr/>
        </p:nvCxnSpPr>
        <p:spPr>
          <a:xfrm>
            <a:off x="7271460" y="4722051"/>
            <a:ext cx="553327" cy="362386"/>
          </a:xfrm>
          <a:prstGeom prst="straightConnector1">
            <a:avLst/>
          </a:prstGeom>
          <a:ln w="38100" cmpd="sng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50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7" grpId="0" animBg="1"/>
      <p:bldP spid="7" grpId="1" animBg="1"/>
      <p:bldP spid="8" grpId="0"/>
      <p:bldP spid="10" grpId="0" animBg="1"/>
      <p:bldP spid="10" grpId="1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024744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Outline</a:t>
            </a:r>
            <a:endParaRPr lang="he-IL" sz="4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7200" y="1795608"/>
            <a:ext cx="7467600" cy="4873752"/>
          </a:xfrm>
        </p:spPr>
        <p:txBody>
          <a:bodyPr>
            <a:normAutofit/>
          </a:bodyPr>
          <a:lstStyle/>
          <a:p>
            <a:pPr algn="l" rtl="0"/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Definitions</a:t>
            </a:r>
          </a:p>
          <a:p>
            <a:pPr algn="l" rtl="0"/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Motivation</a:t>
            </a:r>
          </a:p>
          <a:p>
            <a:pPr algn="l" rtl="0"/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Previous Work</a:t>
            </a:r>
          </a:p>
          <a:p>
            <a:pPr algn="l" rtl="0"/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Algorithm Scheme</a:t>
            </a:r>
          </a:p>
          <a:p>
            <a:pPr algn="l" rtl="0"/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Uniformly Bounded Gaps</a:t>
            </a:r>
          </a:p>
          <a:p>
            <a:pPr algn="l" rtl="0"/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Non-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Unifomly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 Bounded Gaps</a:t>
            </a:r>
          </a:p>
          <a:p>
            <a:pPr algn="l" rtl="0"/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Open Problems</a:t>
            </a: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148064" y="6093296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2</a:t>
            </a:fld>
            <a:endParaRPr lang="he-IL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340768"/>
            <a:ext cx="2255490" cy="180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3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b="1" u="sng" dirty="0">
                <a:solidFill>
                  <a:srgbClr val="C00000"/>
                </a:solidFill>
                <a:latin typeface="Comic Sans MS" pitchFamily="66" charset="0"/>
              </a:rPr>
              <a:t>Strict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 Online </a:t>
            </a:r>
            <a:r>
              <a:rPr lang="en-US" b="1" dirty="0" err="1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en-US" sz="4000" b="1" dirty="0" err="1">
                <a:solidFill>
                  <a:srgbClr val="C00000"/>
                </a:solidFill>
                <a:latin typeface="Comic Sans MS" pitchFamily="66" charset="0"/>
              </a:rPr>
              <a:t>DMOG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206980" y="6186285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539552" y="1196752"/>
            <a:ext cx="799288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36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2800" b="1" dirty="0">
                <a:solidFill>
                  <a:srgbClr val="002060"/>
                </a:solidFill>
                <a:latin typeface="Comic Sans MS" pitchFamily="66" charset="0"/>
              </a:rPr>
              <a:t>We solve the problem for dictionaries where every </a:t>
            </a:r>
            <a:r>
              <a:rPr lang="en-US" sz="2800" b="1" dirty="0" err="1">
                <a:solidFill>
                  <a:srgbClr val="002060"/>
                </a:solidFill>
                <a:latin typeface="Comic Sans MS" pitchFamily="66" charset="0"/>
              </a:rPr>
              <a:t>subpattern</a:t>
            </a:r>
            <a:r>
              <a:rPr lang="en-US" sz="2800" b="1" dirty="0">
                <a:solidFill>
                  <a:srgbClr val="002060"/>
                </a:solidFill>
                <a:latin typeface="Comic Sans MS" pitchFamily="66" charset="0"/>
              </a:rPr>
              <a:t> contains all characters of the alphabet.</a:t>
            </a:r>
          </a:p>
          <a:p>
            <a:pPr algn="l" rtl="0"/>
            <a:r>
              <a:rPr lang="en-US" sz="2800" b="1" dirty="0">
                <a:solidFill>
                  <a:srgbClr val="002060"/>
                </a:solidFill>
                <a:latin typeface="Comic Sans MS" pitchFamily="66" charset="0"/>
              </a:rPr>
              <a:t>Hence, the parameterized mapping is a permutation </a:t>
            </a:r>
            <a:r>
              <a:rPr lang="el-GR" sz="2800" b="1" dirty="0">
                <a:solidFill>
                  <a:srgbClr val="002060"/>
                </a:solidFill>
                <a:latin typeface="Comic Sans MS" pitchFamily="66" charset="0"/>
              </a:rPr>
              <a:t>π</a:t>
            </a:r>
            <a:r>
              <a:rPr lang="en-US" sz="2800" b="1" dirty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 algn="l" rtl="0"/>
            <a:endParaRPr lang="en-US" sz="2800" b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l" rtl="0"/>
            <a:r>
              <a:rPr lang="en-US" sz="3600" b="1" dirty="0">
                <a:solidFill>
                  <a:srgbClr val="00B0F0"/>
                </a:solidFill>
                <a:latin typeface="Comic Sans MS" pitchFamily="66" charset="0"/>
              </a:rPr>
              <a:t>Dictionary</a:t>
            </a:r>
            <a:r>
              <a:rPr lang="en-US" sz="3600" b="1" dirty="0">
                <a:solidFill>
                  <a:srgbClr val="7030A0"/>
                </a:solidFill>
                <a:latin typeface="Comic Sans MS" pitchFamily="66" charset="0"/>
              </a:rPr>
              <a:t>:</a:t>
            </a:r>
            <a:r>
              <a:rPr lang="en-US" sz="36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600" dirty="0">
                <a:latin typeface="Comic Sans MS" panose="030F0702030302020204" pitchFamily="66" charset="0"/>
              </a:rPr>
              <a:t>P</a:t>
            </a:r>
            <a:r>
              <a:rPr lang="en-US" sz="3600" baseline="-25000" dirty="0">
                <a:latin typeface="Comic Sans MS" panose="030F0702030302020204" pitchFamily="66" charset="0"/>
              </a:rPr>
              <a:t>1</a:t>
            </a:r>
            <a:r>
              <a:rPr lang="en-US" sz="3600" dirty="0">
                <a:latin typeface="Comic Sans MS" panose="030F0702030302020204" pitchFamily="66" charset="0"/>
              </a:rPr>
              <a:t> =     ab{1,4} </a:t>
            </a:r>
            <a:r>
              <a:rPr lang="en-US" sz="3600" dirty="0" err="1">
                <a:latin typeface="Comic Sans MS" panose="030F0702030302020204" pitchFamily="66" charset="0"/>
              </a:rPr>
              <a:t>ba</a:t>
            </a:r>
            <a:endParaRPr lang="en-US" sz="3600" dirty="0">
              <a:latin typeface="Comic Sans MS" panose="030F0702030302020204" pitchFamily="66" charset="0"/>
            </a:endParaRPr>
          </a:p>
          <a:p>
            <a:pPr algn="l" rtl="0"/>
            <a:r>
              <a:rPr lang="en-US" sz="3600" dirty="0">
                <a:latin typeface="Comic Sans MS" panose="030F0702030302020204" pitchFamily="66" charset="0"/>
              </a:rPr>
              <a:t>                   P</a:t>
            </a:r>
            <a:r>
              <a:rPr lang="en-US" sz="3600" baseline="-25000" dirty="0">
                <a:latin typeface="Comic Sans MS" panose="030F0702030302020204" pitchFamily="66" charset="0"/>
              </a:rPr>
              <a:t>2</a:t>
            </a:r>
            <a:r>
              <a:rPr lang="en-US" sz="3600" dirty="0">
                <a:latin typeface="Comic Sans MS" panose="030F0702030302020204" pitchFamily="66" charset="0"/>
              </a:rPr>
              <a:t> =  </a:t>
            </a:r>
            <a:r>
              <a:rPr lang="en-US" sz="3600" dirty="0" err="1">
                <a:latin typeface="Comic Sans MS" panose="030F0702030302020204" pitchFamily="66" charset="0"/>
              </a:rPr>
              <a:t>abb</a:t>
            </a:r>
            <a:r>
              <a:rPr lang="en-US" sz="3600" dirty="0">
                <a:latin typeface="Comic Sans MS" panose="030F0702030302020204" pitchFamily="66" charset="0"/>
              </a:rPr>
              <a:t> {3, 6} </a:t>
            </a:r>
            <a:r>
              <a:rPr lang="en-US" sz="3600" dirty="0" err="1">
                <a:latin typeface="Comic Sans MS" panose="030F0702030302020204" pitchFamily="66" charset="0"/>
              </a:rPr>
              <a:t>ba</a:t>
            </a:r>
            <a:endParaRPr lang="en-US" sz="3600" dirty="0">
              <a:latin typeface="Comic Sans MS" panose="030F0702030302020204" pitchFamily="66" charset="0"/>
            </a:endParaRPr>
          </a:p>
          <a:p>
            <a:pPr algn="l" rtl="0"/>
            <a:r>
              <a:rPr lang="en-US" sz="3600" dirty="0">
                <a:latin typeface="Comic Sans MS" panose="030F0702030302020204" pitchFamily="66" charset="0"/>
              </a:rPr>
              <a:t>                   P</a:t>
            </a:r>
            <a:r>
              <a:rPr lang="en-US" sz="3600" baseline="-25000" dirty="0">
                <a:latin typeface="Comic Sans MS" panose="030F0702030302020204" pitchFamily="66" charset="0"/>
              </a:rPr>
              <a:t>3</a:t>
            </a:r>
            <a:r>
              <a:rPr lang="en-US" sz="3600" dirty="0">
                <a:latin typeface="Comic Sans MS" panose="030F0702030302020204" pitchFamily="66" charset="0"/>
              </a:rPr>
              <a:t> = </a:t>
            </a:r>
            <a:r>
              <a:rPr lang="en-US" sz="3600" dirty="0" err="1">
                <a:latin typeface="Comic Sans MS" panose="030F0702030302020204" pitchFamily="66" charset="0"/>
              </a:rPr>
              <a:t>abaa</a:t>
            </a:r>
            <a:r>
              <a:rPr lang="en-US" sz="3600" dirty="0">
                <a:latin typeface="Comic Sans MS" panose="030F0702030302020204" pitchFamily="66" charset="0"/>
              </a:rPr>
              <a:t>{2,10} </a:t>
            </a:r>
            <a:r>
              <a:rPr lang="en-US" sz="3600" dirty="0" err="1">
                <a:latin typeface="Comic Sans MS" panose="030F0702030302020204" pitchFamily="66" charset="0"/>
              </a:rPr>
              <a:t>ba</a:t>
            </a:r>
            <a:endParaRPr lang="en-US" sz="3600" dirty="0">
              <a:latin typeface="Comic Sans MS" panose="030F0702030302020204" pitchFamily="66" charset="0"/>
            </a:endParaRP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870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padlock superimposed over a blue circuit board patter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573331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0083" y="332656"/>
            <a:ext cx="7024744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Motivation</a:t>
            </a:r>
            <a:endParaRPr lang="he-IL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179512" y="1772816"/>
            <a:ext cx="8568952" cy="4216909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200" dirty="0">
                <a:solidFill>
                  <a:schemeClr val="bg1"/>
                </a:solidFill>
                <a:latin typeface="Comic Sans MS" pitchFamily="66" charset="0"/>
              </a:rPr>
              <a:t>Cyber security.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  <a:latin typeface="Comic Sans MS" pitchFamily="66" charset="0"/>
              </a:rPr>
              <a:t> Network intrusion detection systems perform protocol analysis, content searching and content matching to detect harmful software.</a:t>
            </a:r>
          </a:p>
          <a:p>
            <a:pPr algn="l" rtl="0"/>
            <a:r>
              <a:rPr lang="en-US" sz="3200" b="1" dirty="0">
                <a:solidFill>
                  <a:schemeClr val="bg1"/>
                </a:solidFill>
                <a:latin typeface="Comic Sans MS" pitchFamily="66" charset="0"/>
              </a:rPr>
              <a:t>Malware may appear in several packets</a:t>
            </a:r>
            <a:r>
              <a:rPr lang="en-US" sz="3200" dirty="0">
                <a:solidFill>
                  <a:schemeClr val="bg1"/>
                </a:solidFill>
                <a:latin typeface="Comic Sans MS" pitchFamily="66" charset="0"/>
              </a:rPr>
              <a:t>!</a:t>
            </a:r>
          </a:p>
          <a:p>
            <a:pPr algn="l" rtl="0"/>
            <a:r>
              <a:rPr lang="en-US" sz="3200" dirty="0">
                <a:solidFill>
                  <a:schemeClr val="bg1"/>
                </a:solidFill>
                <a:latin typeface="Comic Sans MS" pitchFamily="66" charset="0"/>
              </a:rPr>
              <a:t>Malware may be encrypted by substitution cypher. </a:t>
            </a: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220072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2260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Previous Work</a:t>
            </a:r>
            <a:endParaRPr lang="he-IL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344760" y="1556792"/>
            <a:ext cx="8403704" cy="4608512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200" b="1" dirty="0"/>
              <a:t>Mind the Gap! - Online Dictionary Matching with One Gap.</a:t>
            </a:r>
          </a:p>
          <a:p>
            <a:pPr marL="68580" indent="0" algn="l" rtl="0">
              <a:buNone/>
            </a:pPr>
            <a:r>
              <a:rPr lang="en-US" dirty="0">
                <a:latin typeface="Comic Sans MS" pitchFamily="66" charset="0"/>
              </a:rPr>
              <a:t>A. Amir, T. </a:t>
            </a:r>
            <a:r>
              <a:rPr lang="en-US" dirty="0" err="1">
                <a:latin typeface="Comic Sans MS" pitchFamily="66" charset="0"/>
              </a:rPr>
              <a:t>Kopelowitz</a:t>
            </a:r>
            <a:r>
              <a:rPr lang="en-US" dirty="0">
                <a:latin typeface="Comic Sans MS" pitchFamily="66" charset="0"/>
              </a:rPr>
              <a:t>, A. Levy, S. Pettie, E. </a:t>
            </a:r>
            <a:r>
              <a:rPr lang="en-US" dirty="0" err="1">
                <a:latin typeface="Comic Sans MS" pitchFamily="66" charset="0"/>
              </a:rPr>
              <a:t>Porat</a:t>
            </a:r>
            <a:r>
              <a:rPr lang="en-US" dirty="0">
                <a:latin typeface="Comic Sans MS" pitchFamily="66" charset="0"/>
              </a:rPr>
              <a:t>,  B. R. Shalom</a:t>
            </a:r>
            <a:r>
              <a:rPr lang="en-US" sz="3200" dirty="0">
                <a:latin typeface="Comic Sans MS" pitchFamily="66" charset="0"/>
              </a:rPr>
              <a:t>,</a:t>
            </a:r>
            <a:r>
              <a:rPr lang="en-US" dirty="0"/>
              <a:t> </a:t>
            </a:r>
            <a:r>
              <a:rPr lang="en-US" dirty="0" err="1"/>
              <a:t>Algorithmica</a:t>
            </a:r>
            <a:r>
              <a:rPr lang="en-US" dirty="0"/>
              <a:t> 2019.</a:t>
            </a:r>
          </a:p>
          <a:p>
            <a:pPr marL="68580" indent="0" algn="l" rtl="0">
              <a:buNone/>
            </a:pPr>
            <a:endParaRPr lang="en-US" sz="3200" dirty="0">
              <a:latin typeface="Comic Sans MS" pitchFamily="66" charset="0"/>
            </a:endParaRPr>
          </a:p>
          <a:p>
            <a:pPr algn="l" rtl="0"/>
            <a:r>
              <a:rPr lang="en-US" sz="3200" dirty="0">
                <a:latin typeface="Comic Sans MS" pitchFamily="66" charset="0"/>
              </a:rPr>
              <a:t> Parameterized Dictionary Matching with One Gap. </a:t>
            </a:r>
          </a:p>
          <a:p>
            <a:pPr algn="l" rtl="0">
              <a:buNone/>
            </a:pPr>
            <a:r>
              <a:rPr lang="en-US" dirty="0">
                <a:latin typeface="Comic Sans MS" pitchFamily="66" charset="0"/>
              </a:rPr>
              <a:t>B. R. Shalom, PSC 2018.</a:t>
            </a:r>
          </a:p>
          <a:p>
            <a:pPr algn="l" rtl="0">
              <a:buNone/>
            </a:pPr>
            <a:r>
              <a:rPr lang="en-US" sz="3200" dirty="0">
                <a:latin typeface="Comic Sans MS" pitchFamily="66" charset="0"/>
              </a:rPr>
              <a:t>	</a:t>
            </a: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174304" y="6160219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22</a:t>
            </a:fld>
            <a:endParaRPr lang="he-IL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70" b="30618"/>
          <a:stretch/>
        </p:blipFill>
        <p:spPr>
          <a:xfrm>
            <a:off x="1331640" y="5389645"/>
            <a:ext cx="4220119" cy="99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6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כותרת 1"/>
              <p:cNvSpPr>
                <a:spLocks noGrp="1"/>
              </p:cNvSpPr>
              <p:nvPr>
                <p:ph type="title"/>
              </p:nvPr>
            </p:nvSpPr>
            <p:spPr>
              <a:xfrm>
                <a:off x="467544" y="332656"/>
                <a:ext cx="8496944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Framework: The Bipartite Graph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sub>
                    </m:sSub>
                  </m:oMath>
                </a14:m>
                <a:endParaRPr lang="he-IL" b="1" dirty="0">
                  <a:solidFill>
                    <a:srgbClr val="C0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כותרת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7544" y="332656"/>
                <a:ext cx="8496944" cy="1143000"/>
              </a:xfrm>
              <a:blipFill rotWithShape="1">
                <a:blip r:embed="rId2"/>
                <a:stretch>
                  <a:fillRect l="-3730" b="-2032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234318" y="6149076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23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67052" y="1637612"/>
            <a:ext cx="8390300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dirty="0">
                <a:solidFill>
                  <a:srgbClr val="0070C0"/>
                </a:solidFill>
              </a:rPr>
              <a:t>Example: Uniformly Bounded Gaps</a:t>
            </a:r>
          </a:p>
          <a:p>
            <a:pPr algn="l" rtl="0"/>
            <a:endParaRPr lang="en-US" sz="3200" b="1" dirty="0">
              <a:solidFill>
                <a:schemeClr val="accent5"/>
              </a:solidFill>
            </a:endParaRPr>
          </a:p>
          <a:p>
            <a:pPr algn="l" rtl="0"/>
            <a:endParaRPr lang="en-US" sz="3200" b="1" dirty="0">
              <a:solidFill>
                <a:schemeClr val="accent5"/>
              </a:solidFill>
            </a:endParaRPr>
          </a:p>
          <a:p>
            <a:pPr algn="l" rtl="0"/>
            <a:r>
              <a:rPr lang="en-US" sz="3200" dirty="0"/>
              <a:t> </a:t>
            </a:r>
            <a:r>
              <a:rPr lang="en-US" sz="3200" dirty="0">
                <a:latin typeface="Comic Sans MS" panose="030F0702030302020204" pitchFamily="66" charset="0"/>
              </a:rPr>
              <a:t>ab   {2,4} ab					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latin typeface="Comic Sans MS" panose="030F0702030302020204" pitchFamily="66" charset="0"/>
              </a:rPr>
              <a:t>abb</a:t>
            </a:r>
            <a:r>
              <a:rPr lang="en-US" sz="3200" dirty="0">
                <a:latin typeface="Comic Sans MS" panose="030F0702030302020204" pitchFamily="66" charset="0"/>
              </a:rPr>
              <a:t> {2,4} </a:t>
            </a:r>
            <a:r>
              <a:rPr lang="en-US" sz="3200" dirty="0" err="1">
                <a:latin typeface="Comic Sans MS" panose="030F0702030302020204" pitchFamily="66" charset="0"/>
              </a:rPr>
              <a:t>ba</a:t>
            </a:r>
            <a:endParaRPr lang="en-US" sz="3200" dirty="0">
              <a:latin typeface="Comic Sans MS" panose="030F0702030302020204" pitchFamily="66" charset="0"/>
            </a:endParaRPr>
          </a:p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 bb  {2,4} ab</a:t>
            </a:r>
          </a:p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 b    {2,4} </a:t>
            </a:r>
            <a:r>
              <a:rPr lang="en-US" sz="3200" dirty="0" err="1">
                <a:latin typeface="Comic Sans MS" panose="030F0702030302020204" pitchFamily="66" charset="0"/>
              </a:rPr>
              <a:t>aab</a:t>
            </a:r>
            <a:r>
              <a:rPr lang="en-US" sz="3200" dirty="0">
                <a:latin typeface="Comic Sans MS" panose="030F0702030302020204" pitchFamily="66" charset="0"/>
              </a:rPr>
              <a:t>	</a:t>
            </a:r>
          </a:p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    </a:t>
            </a:r>
          </a:p>
        </p:txBody>
      </p:sp>
      <p:grpSp>
        <p:nvGrpSpPr>
          <p:cNvPr id="28" name="קבוצה 27"/>
          <p:cNvGrpSpPr/>
          <p:nvPr/>
        </p:nvGrpSpPr>
        <p:grpSpPr>
          <a:xfrm>
            <a:off x="3043861" y="2197655"/>
            <a:ext cx="5200548" cy="3679617"/>
            <a:chOff x="4067483" y="2330874"/>
            <a:chExt cx="4148121" cy="3476724"/>
          </a:xfrm>
        </p:grpSpPr>
        <p:grpSp>
          <p:nvGrpSpPr>
            <p:cNvPr id="29" name="קבוצה 28"/>
            <p:cNvGrpSpPr/>
            <p:nvPr/>
          </p:nvGrpSpPr>
          <p:grpSpPr>
            <a:xfrm>
              <a:off x="4386822" y="2829464"/>
              <a:ext cx="3369294" cy="2978134"/>
              <a:chOff x="4386822" y="2829464"/>
              <a:chExt cx="3369294" cy="2978134"/>
            </a:xfrm>
          </p:grpSpPr>
          <p:grpSp>
            <p:nvGrpSpPr>
              <p:cNvPr id="47" name="קבוצה 46"/>
              <p:cNvGrpSpPr/>
              <p:nvPr/>
            </p:nvGrpSpPr>
            <p:grpSpPr>
              <a:xfrm>
                <a:off x="4386822" y="2829464"/>
                <a:ext cx="564122" cy="2978134"/>
                <a:chOff x="4386822" y="2829464"/>
                <a:chExt cx="564122" cy="2978134"/>
              </a:xfrm>
            </p:grpSpPr>
            <p:sp>
              <p:nvSpPr>
                <p:cNvPr id="57" name="אליפסה 56"/>
                <p:cNvSpPr/>
                <p:nvPr/>
              </p:nvSpPr>
              <p:spPr>
                <a:xfrm>
                  <a:off x="4433982" y="2829464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8" name="אליפסה 57"/>
                <p:cNvSpPr/>
                <p:nvPr/>
              </p:nvSpPr>
              <p:spPr>
                <a:xfrm>
                  <a:off x="4422488" y="3671980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9" name="אליפסה 58"/>
                <p:cNvSpPr/>
                <p:nvPr/>
              </p:nvSpPr>
              <p:spPr>
                <a:xfrm>
                  <a:off x="4413856" y="4482858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60" name="אליפסה 59"/>
                <p:cNvSpPr/>
                <p:nvPr/>
              </p:nvSpPr>
              <p:spPr>
                <a:xfrm>
                  <a:off x="4413856" y="5310994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476225" y="2863981"/>
                  <a:ext cx="418361" cy="43620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  <a:cs typeface="Arial" panose="020B0604020202020204" pitchFamily="34" charset="0"/>
                    </a:rPr>
                    <a:t>ab</a:t>
                  </a:r>
                  <a:endParaRPr lang="he-IL" sz="2400" dirty="0">
                    <a:latin typeface="Comic Sans MS" panose="030F0702030302020204" pitchFamily="66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4386822" y="3706491"/>
                  <a:ext cx="564122" cy="43620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 err="1">
                      <a:latin typeface="Comic Sans MS" panose="030F0702030302020204" pitchFamily="66" charset="0"/>
                    </a:rPr>
                    <a:t>abb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4459309" y="4526005"/>
                  <a:ext cx="438818" cy="43620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bb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4537212" y="5371389"/>
                  <a:ext cx="293056" cy="43620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48" name="קבוצה 47"/>
              <p:cNvGrpSpPr/>
              <p:nvPr/>
            </p:nvGrpSpPr>
            <p:grpSpPr>
              <a:xfrm>
                <a:off x="7208808" y="3283786"/>
                <a:ext cx="547308" cy="2126988"/>
                <a:chOff x="7208808" y="3283786"/>
                <a:chExt cx="547308" cy="2126988"/>
              </a:xfrm>
            </p:grpSpPr>
            <p:sp>
              <p:nvSpPr>
                <p:cNvPr id="49" name="אליפסה 48"/>
                <p:cNvSpPr/>
                <p:nvPr/>
              </p:nvSpPr>
              <p:spPr>
                <a:xfrm>
                  <a:off x="7208808" y="3283786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0" name="אליפסה 49"/>
                <p:cNvSpPr/>
                <p:nvPr/>
              </p:nvSpPr>
              <p:spPr>
                <a:xfrm>
                  <a:off x="7226060" y="4111926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1" name="אליפסה 50"/>
                <p:cNvSpPr/>
                <p:nvPr/>
              </p:nvSpPr>
              <p:spPr>
                <a:xfrm>
                  <a:off x="7234691" y="4940064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7224544" y="3326931"/>
                  <a:ext cx="418360" cy="43620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ab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7233182" y="4163692"/>
                  <a:ext cx="418360" cy="43620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 err="1">
                      <a:latin typeface="Comic Sans MS" panose="030F0702030302020204" pitchFamily="66" charset="0"/>
                    </a:rPr>
                    <a:t>ba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7212452" y="4974565"/>
                  <a:ext cx="543664" cy="43620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 err="1">
                      <a:latin typeface="Comic Sans MS" panose="030F0702030302020204" pitchFamily="66" charset="0"/>
                    </a:rPr>
                    <a:t>aab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30" name="קבוצה 29"/>
            <p:cNvGrpSpPr/>
            <p:nvPr/>
          </p:nvGrpSpPr>
          <p:grpSpPr>
            <a:xfrm>
              <a:off x="4067483" y="2330874"/>
              <a:ext cx="4148121" cy="3389805"/>
              <a:chOff x="4067483" y="2330874"/>
              <a:chExt cx="4148121" cy="3389805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4389007" y="2330874"/>
                <a:ext cx="589465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800" b="1" dirty="0"/>
                  <a:t>L</a:t>
                </a:r>
                <a:endParaRPr lang="he-IL" sz="2800" b="1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111049" y="2529714"/>
                <a:ext cx="589465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800" b="1" dirty="0"/>
                  <a:t>R</a:t>
                </a:r>
                <a:endParaRPr lang="he-IL" sz="2800" b="1" dirty="0"/>
              </a:p>
            </p:txBody>
          </p:sp>
          <p:cxnSp>
            <p:nvCxnSpPr>
              <p:cNvPr id="33" name="מחבר ישר 32"/>
              <p:cNvCxnSpPr>
                <a:endCxn id="49" idx="2"/>
              </p:cNvCxnSpPr>
              <p:nvPr/>
            </p:nvCxnSpPr>
            <p:spPr>
              <a:xfrm>
                <a:off x="4950944" y="3096883"/>
                <a:ext cx="2257864" cy="419817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4080586" y="2869735"/>
                <a:ext cx="336529" cy="37804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b="1" dirty="0">
                    <a:latin typeface="Comic Sans MS" panose="030F0702030302020204" pitchFamily="66" charset="0"/>
                    <a:cs typeface="Times New Roman" panose="02020603050405020304" pitchFamily="18" charset="0"/>
                  </a:rPr>
                  <a:t>u</a:t>
                </a:r>
                <a:r>
                  <a:rPr lang="en-US" sz="2000" b="1" baseline="-25000" dirty="0">
                    <a:latin typeface="Comic Sans MS" panose="030F0702030302020204" pitchFamily="66" charset="0"/>
                    <a:cs typeface="Times New Roman" panose="02020603050405020304" pitchFamily="18" charset="0"/>
                  </a:rPr>
                  <a:t>1</a:t>
                </a:r>
                <a:endParaRPr lang="he-IL" sz="2000" b="1" baseline="-25000" dirty="0">
                  <a:latin typeface="Comic Sans MS" panose="030F0702030302020204" pitchFamily="66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076110" y="3712245"/>
                <a:ext cx="346758" cy="37804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u</a:t>
                </a:r>
                <a:r>
                  <a:rPr lang="en-US" sz="2000" baseline="-25000" dirty="0">
                    <a:latin typeface="Comic Sans MS" panose="030F0702030302020204" pitchFamily="66" charset="0"/>
                  </a:rPr>
                  <a:t>2</a:t>
                </a:r>
                <a:endParaRPr lang="he-IL" sz="2000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076109" y="4505877"/>
                <a:ext cx="346758" cy="37804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u</a:t>
                </a:r>
                <a:r>
                  <a:rPr lang="en-US" sz="2000" baseline="-25000" dirty="0">
                    <a:latin typeface="Comic Sans MS" panose="030F0702030302020204" pitchFamily="66" charset="0"/>
                  </a:rPr>
                  <a:t>3</a:t>
                </a:r>
                <a:endParaRPr lang="he-IL" sz="2000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067483" y="5342631"/>
                <a:ext cx="346758" cy="37804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u</a:t>
                </a:r>
                <a:r>
                  <a:rPr lang="en-US" sz="2000" baseline="-25000" dirty="0">
                    <a:latin typeface="Comic Sans MS" panose="030F0702030302020204" pitchFamily="66" charset="0"/>
                  </a:rPr>
                  <a:t>4</a:t>
                </a:r>
                <a:endParaRPr lang="he-IL" sz="2000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901450" y="3306804"/>
                <a:ext cx="308399" cy="37804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v</a:t>
                </a:r>
                <a:r>
                  <a:rPr lang="en-US" sz="2000" baseline="-25000" dirty="0">
                    <a:latin typeface="Comic Sans MS" panose="030F0702030302020204" pitchFamily="66" charset="0"/>
                  </a:rPr>
                  <a:t>1</a:t>
                </a:r>
                <a:endParaRPr lang="he-IL" sz="2000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879075" y="4149314"/>
                <a:ext cx="336529" cy="37804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v</a:t>
                </a:r>
                <a:r>
                  <a:rPr lang="en-US" sz="2000" baseline="-25000" dirty="0">
                    <a:latin typeface="Comic Sans MS" panose="030F0702030302020204" pitchFamily="66" charset="0"/>
                  </a:rPr>
                  <a:t>2</a:t>
                </a:r>
                <a:endParaRPr lang="he-IL" sz="2000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7879074" y="4942946"/>
                <a:ext cx="336529" cy="378048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v</a:t>
                </a:r>
                <a:r>
                  <a:rPr lang="en-US" sz="2000" baseline="-25000" dirty="0">
                    <a:latin typeface="Comic Sans MS" panose="030F0702030302020204" pitchFamily="66" charset="0"/>
                  </a:rPr>
                  <a:t>3</a:t>
                </a:r>
                <a:endParaRPr lang="he-IL" sz="2000" baseline="-25000" dirty="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43" name="מחבר ישר 42"/>
              <p:cNvCxnSpPr/>
              <p:nvPr/>
            </p:nvCxnSpPr>
            <p:spPr>
              <a:xfrm>
                <a:off x="4939444" y="3904881"/>
                <a:ext cx="2257864" cy="419817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מחבר ישר 43"/>
              <p:cNvCxnSpPr>
                <a:endCxn id="49" idx="2"/>
              </p:cNvCxnSpPr>
              <p:nvPr/>
            </p:nvCxnSpPr>
            <p:spPr>
              <a:xfrm flipV="1">
                <a:off x="4931446" y="3516700"/>
                <a:ext cx="2277362" cy="119173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מחבר ישר 45"/>
              <p:cNvCxnSpPr/>
              <p:nvPr/>
            </p:nvCxnSpPr>
            <p:spPr>
              <a:xfrm flipV="1">
                <a:off x="4911318" y="5213240"/>
                <a:ext cx="2346382" cy="319175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17267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313644" y="6239825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4323893" y="2123978"/>
            <a:ext cx="58946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L</a:t>
            </a:r>
            <a:endParaRPr lang="he-IL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26357" y="2214117"/>
            <a:ext cx="58946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R</a:t>
            </a:r>
            <a:endParaRPr lang="he-IL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כותרת 1"/>
              <p:cNvSpPr>
                <a:spLocks noGrp="1"/>
              </p:cNvSpPr>
              <p:nvPr>
                <p:ph type="title"/>
              </p:nvPr>
            </p:nvSpPr>
            <p:spPr>
              <a:xfrm>
                <a:off x="467962" y="188640"/>
                <a:ext cx="8424517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Framework: The Bipartite Graph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sub>
                    </m:sSub>
                  </m:oMath>
                </a14:m>
                <a:endParaRPr lang="he-IL" b="1" dirty="0">
                  <a:solidFill>
                    <a:srgbClr val="C0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כותרת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7962" y="188640"/>
                <a:ext cx="8424517" cy="1143000"/>
              </a:xfrm>
              <a:blipFill rotWithShape="1">
                <a:blip r:embed="rId2"/>
                <a:stretch>
                  <a:fillRect l="-3763" b="-2032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358165" y="1560106"/>
            <a:ext cx="8120265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dirty="0">
                <a:solidFill>
                  <a:srgbClr val="0070C0"/>
                </a:solidFill>
              </a:rPr>
              <a:t>Example: Non-Uniformly Bounded Gaps</a:t>
            </a:r>
          </a:p>
          <a:p>
            <a:pPr algn="l" rtl="0"/>
            <a:endParaRPr lang="en-US" sz="3200" b="1" dirty="0">
              <a:solidFill>
                <a:schemeClr val="accent5"/>
              </a:solidFill>
            </a:endParaRPr>
          </a:p>
          <a:p>
            <a:pPr algn="l" rtl="0"/>
            <a:endParaRPr lang="en-US" sz="3200" b="1" dirty="0">
              <a:solidFill>
                <a:schemeClr val="accent5"/>
              </a:solidFill>
            </a:endParaRPr>
          </a:p>
          <a:p>
            <a:pPr algn="l" rtl="0"/>
            <a:r>
              <a:rPr lang="en-US" sz="3200" dirty="0"/>
              <a:t> </a:t>
            </a:r>
            <a:r>
              <a:rPr lang="en-US" sz="3200" dirty="0">
                <a:latin typeface="Comic Sans MS" panose="030F0702030302020204" pitchFamily="66" charset="0"/>
              </a:rPr>
              <a:t>ab  {2,4} ab</a:t>
            </a:r>
          </a:p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 ab  {5,9} ab					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latin typeface="Comic Sans MS" panose="030F0702030302020204" pitchFamily="66" charset="0"/>
              </a:rPr>
              <a:t>abb</a:t>
            </a:r>
            <a:r>
              <a:rPr lang="en-US" sz="3200" dirty="0">
                <a:latin typeface="Comic Sans MS" panose="030F0702030302020204" pitchFamily="66" charset="0"/>
              </a:rPr>
              <a:t> {1,4} </a:t>
            </a:r>
            <a:r>
              <a:rPr lang="en-US" sz="3200" dirty="0" err="1">
                <a:latin typeface="Comic Sans MS" panose="030F0702030302020204" pitchFamily="66" charset="0"/>
              </a:rPr>
              <a:t>ba</a:t>
            </a:r>
            <a:endParaRPr lang="en-US" sz="3200" dirty="0">
              <a:latin typeface="Comic Sans MS" panose="030F0702030302020204" pitchFamily="66" charset="0"/>
            </a:endParaRPr>
          </a:p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 bb  {2,5} ab</a:t>
            </a:r>
          </a:p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 b    {8,13} </a:t>
            </a:r>
            <a:r>
              <a:rPr lang="en-US" sz="3200" dirty="0" err="1">
                <a:latin typeface="Comic Sans MS" panose="030F0702030302020204" pitchFamily="66" charset="0"/>
              </a:rPr>
              <a:t>aab</a:t>
            </a:r>
            <a:r>
              <a:rPr lang="en-US" sz="3200" dirty="0">
                <a:latin typeface="Comic Sans MS" panose="030F0702030302020204" pitchFamily="66" charset="0"/>
              </a:rPr>
              <a:t>	</a:t>
            </a:r>
          </a:p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 </a:t>
            </a:r>
          </a:p>
        </p:txBody>
      </p:sp>
      <p:grpSp>
        <p:nvGrpSpPr>
          <p:cNvPr id="77" name="קבוצה 76"/>
          <p:cNvGrpSpPr/>
          <p:nvPr/>
        </p:nvGrpSpPr>
        <p:grpSpPr>
          <a:xfrm>
            <a:off x="3496649" y="2385588"/>
            <a:ext cx="5010581" cy="3816423"/>
            <a:chOff x="3749123" y="2795847"/>
            <a:chExt cx="4567293" cy="2947357"/>
          </a:xfrm>
        </p:grpSpPr>
        <p:cxnSp>
          <p:nvCxnSpPr>
            <p:cNvPr id="71" name="מחבר ישר 70"/>
            <p:cNvCxnSpPr>
              <a:endCxn id="12" idx="3"/>
            </p:cNvCxnSpPr>
            <p:nvPr/>
          </p:nvCxnSpPr>
          <p:spPr>
            <a:xfrm flipV="1">
              <a:off x="4297278" y="3466568"/>
              <a:ext cx="3084351" cy="117300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מחבר ישר 69"/>
            <p:cNvCxnSpPr/>
            <p:nvPr/>
          </p:nvCxnSpPr>
          <p:spPr>
            <a:xfrm>
              <a:off x="4203646" y="3124799"/>
              <a:ext cx="3177983" cy="33651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מחבר ישר 72"/>
            <p:cNvCxnSpPr/>
            <p:nvPr/>
          </p:nvCxnSpPr>
          <p:spPr>
            <a:xfrm>
              <a:off x="4418572" y="3891576"/>
              <a:ext cx="3021333" cy="28292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קבוצה 63"/>
            <p:cNvGrpSpPr/>
            <p:nvPr/>
          </p:nvGrpSpPr>
          <p:grpSpPr>
            <a:xfrm>
              <a:off x="7232949" y="3068960"/>
              <a:ext cx="1083467" cy="2122105"/>
              <a:chOff x="6838829" y="3393035"/>
              <a:chExt cx="1083467" cy="2122105"/>
            </a:xfrm>
          </p:grpSpPr>
          <p:sp>
            <p:nvSpPr>
              <p:cNvPr id="12" name="אליפסה 11"/>
              <p:cNvSpPr/>
              <p:nvPr/>
            </p:nvSpPr>
            <p:spPr>
              <a:xfrm>
                <a:off x="6915500" y="3393035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13" name="אליפסה 12"/>
              <p:cNvSpPr/>
              <p:nvPr/>
            </p:nvSpPr>
            <p:spPr>
              <a:xfrm>
                <a:off x="6932752" y="4221175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אליפסה 13"/>
              <p:cNvSpPr/>
              <p:nvPr/>
            </p:nvSpPr>
            <p:spPr>
              <a:xfrm>
                <a:off x="6941383" y="5049313"/>
                <a:ext cx="542120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892194" y="3436180"/>
                <a:ext cx="478101" cy="35653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</a:rPr>
                  <a:t>ab</a:t>
                </a:r>
                <a:endParaRPr lang="he-IL" sz="2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900830" y="4272941"/>
                <a:ext cx="478100" cy="35653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 err="1">
                    <a:latin typeface="Comic Sans MS" panose="030F0702030302020204" pitchFamily="66" charset="0"/>
                  </a:rPr>
                  <a:t>ba</a:t>
                </a:r>
                <a:endParaRPr lang="he-IL" sz="2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838829" y="5083814"/>
                <a:ext cx="644675" cy="35653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 err="1">
                    <a:latin typeface="Comic Sans MS" panose="030F0702030302020204" pitchFamily="66" charset="0"/>
                  </a:rPr>
                  <a:t>abb</a:t>
                </a:r>
                <a:endParaRPr lang="he-IL" sz="2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583100" y="3416053"/>
                <a:ext cx="333443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v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1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565474" y="4258563"/>
                <a:ext cx="356822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v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2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565473" y="5011954"/>
                <a:ext cx="356822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v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3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67" name="קבוצה 66"/>
            <p:cNvGrpSpPr/>
            <p:nvPr/>
          </p:nvGrpSpPr>
          <p:grpSpPr>
            <a:xfrm>
              <a:off x="3749123" y="2795847"/>
              <a:ext cx="2549091" cy="2947357"/>
              <a:chOff x="3756806" y="2898472"/>
              <a:chExt cx="2549091" cy="2947357"/>
            </a:xfrm>
          </p:grpSpPr>
          <p:grpSp>
            <p:nvGrpSpPr>
              <p:cNvPr id="66" name="קבוצה 65"/>
              <p:cNvGrpSpPr/>
              <p:nvPr/>
            </p:nvGrpSpPr>
            <p:grpSpPr>
              <a:xfrm>
                <a:off x="3756806" y="2898472"/>
                <a:ext cx="900830" cy="2947357"/>
                <a:chOff x="3756806" y="2898472"/>
                <a:chExt cx="900830" cy="2947357"/>
              </a:xfrm>
            </p:grpSpPr>
            <p:sp>
              <p:nvSpPr>
                <p:cNvPr id="7" name="אליפסה 6"/>
                <p:cNvSpPr/>
                <p:nvPr/>
              </p:nvSpPr>
              <p:spPr>
                <a:xfrm>
                  <a:off x="4140674" y="2898472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8" name="אליפסה 7"/>
                <p:cNvSpPr/>
                <p:nvPr/>
              </p:nvSpPr>
              <p:spPr>
                <a:xfrm>
                  <a:off x="4129180" y="3740988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" name="אליפסה 8"/>
                <p:cNvSpPr/>
                <p:nvPr/>
              </p:nvSpPr>
              <p:spPr>
                <a:xfrm>
                  <a:off x="4120548" y="4551866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" name="אליפסה 9"/>
                <p:cNvSpPr/>
                <p:nvPr/>
              </p:nvSpPr>
              <p:spPr>
                <a:xfrm>
                  <a:off x="4120548" y="5380002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4123176" y="2932989"/>
                  <a:ext cx="478101" cy="356536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ab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4012960" y="3775499"/>
                  <a:ext cx="644676" cy="356536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 err="1">
                      <a:latin typeface="Comic Sans MS" panose="030F0702030302020204" pitchFamily="66" charset="0"/>
                    </a:rPr>
                    <a:t>abb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4103341" y="4595013"/>
                  <a:ext cx="501479" cy="356536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bb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4202056" y="5440397"/>
                  <a:ext cx="334904" cy="356536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3783058" y="2938743"/>
                  <a:ext cx="340748" cy="28522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u</a:t>
                  </a:r>
                  <a:r>
                    <a:rPr lang="en-US" baseline="-25000" dirty="0">
                      <a:latin typeface="Comic Sans MS" panose="030F0702030302020204" pitchFamily="66" charset="0"/>
                    </a:rPr>
                    <a:t>1</a:t>
                  </a:r>
                  <a:endParaRPr lang="he-IL" baseline="-250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3765432" y="3781253"/>
                  <a:ext cx="364127" cy="28522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u</a:t>
                  </a:r>
                  <a:r>
                    <a:rPr lang="en-US" baseline="-25000" dirty="0">
                      <a:latin typeface="Comic Sans MS" panose="030F0702030302020204" pitchFamily="66" charset="0"/>
                    </a:rPr>
                    <a:t>2</a:t>
                  </a:r>
                  <a:endParaRPr lang="he-IL" baseline="-250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3765432" y="4574885"/>
                  <a:ext cx="364127" cy="28522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u</a:t>
                  </a:r>
                  <a:r>
                    <a:rPr lang="en-US" baseline="-25000" dirty="0">
                      <a:latin typeface="Comic Sans MS" panose="030F0702030302020204" pitchFamily="66" charset="0"/>
                    </a:rPr>
                    <a:t>3</a:t>
                  </a:r>
                  <a:endParaRPr lang="he-IL" baseline="-250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3756806" y="5411639"/>
                  <a:ext cx="364127" cy="28522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u</a:t>
                  </a:r>
                  <a:r>
                    <a:rPr lang="en-US" baseline="-25000" dirty="0">
                      <a:latin typeface="Comic Sans MS" panose="030F0702030302020204" pitchFamily="66" charset="0"/>
                    </a:rPr>
                    <a:t>4</a:t>
                  </a:r>
                  <a:endParaRPr lang="he-IL" baseline="-25000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5" name="קבוצה 64"/>
              <p:cNvGrpSpPr/>
              <p:nvPr/>
            </p:nvGrpSpPr>
            <p:grpSpPr>
              <a:xfrm>
                <a:off x="4896920" y="2914761"/>
                <a:ext cx="1408977" cy="2482080"/>
                <a:chOff x="4896920" y="2914761"/>
                <a:chExt cx="1408977" cy="2482080"/>
              </a:xfrm>
            </p:grpSpPr>
            <p:sp>
              <p:nvSpPr>
                <p:cNvPr id="42" name="TextBox 41"/>
                <p:cNvSpPr txBox="1"/>
                <p:nvPr/>
              </p:nvSpPr>
              <p:spPr>
                <a:xfrm>
                  <a:off x="5520894" y="2914761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{2,4}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5060820" y="3364299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{5,9}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5198848" y="3722763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{1,4}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4896920" y="4456010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{2,5}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319612" y="5111612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{8,13}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</p:grpSp>
        </p:grpSp>
        <p:cxnSp>
          <p:nvCxnSpPr>
            <p:cNvPr id="69" name="מחבר ישר 68"/>
            <p:cNvCxnSpPr>
              <a:stCxn id="7" idx="6"/>
              <a:endCxn id="24" idx="1"/>
            </p:cNvCxnSpPr>
            <p:nvPr/>
          </p:nvCxnSpPr>
          <p:spPr>
            <a:xfrm>
              <a:off x="4624697" y="3028760"/>
              <a:ext cx="2661616" cy="26161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מחבר ישר 73"/>
            <p:cNvCxnSpPr/>
            <p:nvPr/>
          </p:nvCxnSpPr>
          <p:spPr>
            <a:xfrm flipV="1">
              <a:off x="4624697" y="5057211"/>
              <a:ext cx="2756932" cy="44449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076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82336" y="6159086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25</a:t>
            </a:fld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8164" y="1173216"/>
                <a:ext cx="9001499" cy="95410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/>
                <a:r>
                  <a:rPr lang="en-US" sz="28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Obtain a </a:t>
                </a:r>
                <a:r>
                  <a:rPr lang="en-US" sz="2800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(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)-orientation:</a:t>
                </a:r>
              </a:p>
              <a:p>
                <a:pPr algn="l"/>
                <a:r>
                  <a:rPr lang="en-US" sz="28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o</a:t>
                </a:r>
                <a:r>
                  <a:rPr lang="en-US" sz="2800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ut-degree of every vertex is at most (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).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64" y="1173216"/>
                <a:ext cx="9001499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355" t="-7006" b="-1719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כותרת 1"/>
          <p:cNvSpPr txBox="1">
            <a:spLocks/>
          </p:cNvSpPr>
          <p:nvPr/>
        </p:nvSpPr>
        <p:spPr>
          <a:xfrm>
            <a:off x="151124" y="620688"/>
            <a:ext cx="8596668" cy="9301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Framework: Graph Orientations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45722" y="2533305"/>
                <a:ext cx="2776639" cy="415498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Degeneracy </a:t>
                </a:r>
                <a:r>
                  <a:rPr lang="en-US" sz="24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(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sz="2400" dirty="0">
                    <a:latin typeface="Comic Sans MS" panose="030F0702030302020204" pitchFamily="66" charset="0"/>
                    <a:sym typeface="Symbol" panose="05050102010706020507" pitchFamily="18" charset="2"/>
                  </a:rPr>
                  <a:t>) is the largest minimum degree of any subgraph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sz="2400" dirty="0">
                    <a:latin typeface="Comic Sans MS" panose="030F0702030302020204" pitchFamily="66" charset="0"/>
                  </a:rPr>
                  <a:t>.</a:t>
                </a:r>
              </a:p>
              <a:p>
                <a:pPr algn="ctr"/>
                <a:endParaRPr lang="en-US" sz="2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Linear time algorithm by</a:t>
                </a:r>
              </a:p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Chiba &amp; </a:t>
                </a:r>
                <a:r>
                  <a:rPr lang="en-US" sz="2400" dirty="0" err="1">
                    <a:latin typeface="Comic Sans MS" panose="030F0702030302020204" pitchFamily="66" charset="0"/>
                  </a:rPr>
                  <a:t>Nishizeki</a:t>
                </a:r>
                <a:r>
                  <a:rPr lang="en-US" sz="2400" dirty="0"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r>
                  <a:rPr lang="en-US" sz="2400" dirty="0">
                    <a:latin typeface="Comic Sans MS" panose="030F0702030302020204" pitchFamily="66" charset="0"/>
                  </a:rPr>
                  <a:t>[SICOMP, 1985]</a:t>
                </a:r>
                <a:endParaRPr lang="he-IL" sz="2400" dirty="0">
                  <a:latin typeface="Comic Sans MS" panose="030F0702030302020204" pitchFamily="66" charset="0"/>
                </a:endParaRPr>
              </a:p>
              <a:p>
                <a:pPr algn="ctr"/>
                <a:endParaRPr lang="he-IL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22" y="2533305"/>
                <a:ext cx="2776639" cy="4154984"/>
              </a:xfrm>
              <a:prstGeom prst="rect">
                <a:avLst/>
              </a:prstGeom>
              <a:blipFill rotWithShape="1">
                <a:blip r:embed="rId3"/>
                <a:stretch>
                  <a:fillRect l="-3509" t="-1322" r="-4167" b="-234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קבוצה 50"/>
          <p:cNvGrpSpPr/>
          <p:nvPr/>
        </p:nvGrpSpPr>
        <p:grpSpPr>
          <a:xfrm>
            <a:off x="3351288" y="2385588"/>
            <a:ext cx="5010581" cy="3816423"/>
            <a:chOff x="3749123" y="2795847"/>
            <a:chExt cx="4567293" cy="2947357"/>
          </a:xfrm>
        </p:grpSpPr>
        <p:grpSp>
          <p:nvGrpSpPr>
            <p:cNvPr id="57" name="קבוצה 56"/>
            <p:cNvGrpSpPr/>
            <p:nvPr/>
          </p:nvGrpSpPr>
          <p:grpSpPr>
            <a:xfrm>
              <a:off x="7256328" y="3068960"/>
              <a:ext cx="1060088" cy="2122105"/>
              <a:chOff x="6862208" y="3393035"/>
              <a:chExt cx="1060088" cy="2122105"/>
            </a:xfrm>
          </p:grpSpPr>
          <p:sp>
            <p:nvSpPr>
              <p:cNvPr id="81" name="אליפסה 80"/>
              <p:cNvSpPr/>
              <p:nvPr/>
            </p:nvSpPr>
            <p:spPr>
              <a:xfrm>
                <a:off x="6915500" y="3393035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" name="אליפסה 81"/>
              <p:cNvSpPr/>
              <p:nvPr/>
            </p:nvSpPr>
            <p:spPr>
              <a:xfrm>
                <a:off x="6932752" y="4221175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83" name="אליפסה 82"/>
              <p:cNvSpPr/>
              <p:nvPr/>
            </p:nvSpPr>
            <p:spPr>
              <a:xfrm>
                <a:off x="6941383" y="5049313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6892194" y="3436180"/>
                <a:ext cx="478101" cy="35653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>
                    <a:latin typeface="Comic Sans MS" panose="030F0702030302020204" pitchFamily="66" charset="0"/>
                  </a:rPr>
                  <a:t>ab</a:t>
                </a:r>
                <a:endParaRPr lang="he-IL" sz="2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900830" y="4272941"/>
                <a:ext cx="478101" cy="35653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 err="1">
                    <a:latin typeface="Comic Sans MS" panose="030F0702030302020204" pitchFamily="66" charset="0"/>
                  </a:rPr>
                  <a:t>ba</a:t>
                </a:r>
                <a:endParaRPr lang="he-IL" sz="2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862208" y="5083814"/>
                <a:ext cx="621296" cy="35653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400" dirty="0" err="1">
                    <a:latin typeface="Comic Sans MS" panose="030F0702030302020204" pitchFamily="66" charset="0"/>
                  </a:rPr>
                  <a:t>aab</a:t>
                </a:r>
                <a:endParaRPr lang="he-IL" sz="2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583100" y="3416053"/>
                <a:ext cx="333443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v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1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7565474" y="4258563"/>
                <a:ext cx="356822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v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2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7565473" y="5011954"/>
                <a:ext cx="356822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v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3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59" name="קבוצה 58"/>
            <p:cNvGrpSpPr/>
            <p:nvPr/>
          </p:nvGrpSpPr>
          <p:grpSpPr>
            <a:xfrm>
              <a:off x="3749123" y="2795847"/>
              <a:ext cx="2549091" cy="2947357"/>
              <a:chOff x="3756806" y="2898472"/>
              <a:chExt cx="2549091" cy="2947357"/>
            </a:xfrm>
          </p:grpSpPr>
          <p:grpSp>
            <p:nvGrpSpPr>
              <p:cNvPr id="62" name="קבוצה 61"/>
              <p:cNvGrpSpPr/>
              <p:nvPr/>
            </p:nvGrpSpPr>
            <p:grpSpPr>
              <a:xfrm>
                <a:off x="3756806" y="2898472"/>
                <a:ext cx="900830" cy="2947357"/>
                <a:chOff x="3756806" y="2898472"/>
                <a:chExt cx="900830" cy="2947357"/>
              </a:xfrm>
            </p:grpSpPr>
            <p:sp>
              <p:nvSpPr>
                <p:cNvPr id="69" name="אליפסה 68"/>
                <p:cNvSpPr/>
                <p:nvPr/>
              </p:nvSpPr>
              <p:spPr>
                <a:xfrm>
                  <a:off x="4140674" y="2898472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0" name="אליפסה 69"/>
                <p:cNvSpPr/>
                <p:nvPr/>
              </p:nvSpPr>
              <p:spPr>
                <a:xfrm>
                  <a:off x="4012960" y="3740988"/>
                  <a:ext cx="607926" cy="46582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1" name="אליפסה 70"/>
                <p:cNvSpPr/>
                <p:nvPr/>
              </p:nvSpPr>
              <p:spPr>
                <a:xfrm>
                  <a:off x="4120548" y="4551866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2" name="אליפסה 71"/>
                <p:cNvSpPr/>
                <p:nvPr/>
              </p:nvSpPr>
              <p:spPr>
                <a:xfrm>
                  <a:off x="4120548" y="5380002"/>
                  <a:ext cx="491706" cy="46582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4123176" y="2932989"/>
                  <a:ext cx="478101" cy="356536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ab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4012960" y="3775499"/>
                  <a:ext cx="644676" cy="356536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 err="1">
                      <a:latin typeface="Comic Sans MS" panose="030F0702030302020204" pitchFamily="66" charset="0"/>
                    </a:rPr>
                    <a:t>abb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4103341" y="4595013"/>
                  <a:ext cx="501479" cy="356536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bb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4202056" y="5440397"/>
                  <a:ext cx="334904" cy="356536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sz="2400" dirty="0">
                      <a:latin typeface="Comic Sans MS" panose="030F0702030302020204" pitchFamily="66" charset="0"/>
                    </a:rPr>
                    <a:t>b</a:t>
                  </a:r>
                  <a:endParaRPr lang="he-IL" sz="2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3783058" y="2938743"/>
                  <a:ext cx="340748" cy="28522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u</a:t>
                  </a:r>
                  <a:r>
                    <a:rPr lang="en-US" baseline="-25000" dirty="0">
                      <a:latin typeface="Comic Sans MS" panose="030F0702030302020204" pitchFamily="66" charset="0"/>
                    </a:rPr>
                    <a:t>1</a:t>
                  </a:r>
                  <a:endParaRPr lang="he-IL" baseline="-250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3765432" y="3781253"/>
                  <a:ext cx="364127" cy="28522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u</a:t>
                  </a:r>
                  <a:r>
                    <a:rPr lang="en-US" baseline="-25000" dirty="0">
                      <a:latin typeface="Comic Sans MS" panose="030F0702030302020204" pitchFamily="66" charset="0"/>
                    </a:rPr>
                    <a:t>2</a:t>
                  </a:r>
                  <a:endParaRPr lang="he-IL" baseline="-250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3765432" y="4574885"/>
                  <a:ext cx="364127" cy="28522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u</a:t>
                  </a:r>
                  <a:r>
                    <a:rPr lang="en-US" baseline="-25000" dirty="0">
                      <a:latin typeface="Comic Sans MS" panose="030F0702030302020204" pitchFamily="66" charset="0"/>
                    </a:rPr>
                    <a:t>3</a:t>
                  </a:r>
                  <a:endParaRPr lang="he-IL" baseline="-250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3756806" y="5411639"/>
                  <a:ext cx="364127" cy="285229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u</a:t>
                  </a:r>
                  <a:r>
                    <a:rPr lang="en-US" baseline="-25000" dirty="0">
                      <a:latin typeface="Comic Sans MS" panose="030F0702030302020204" pitchFamily="66" charset="0"/>
                    </a:rPr>
                    <a:t>4</a:t>
                  </a:r>
                  <a:endParaRPr lang="he-IL" baseline="-25000" dirty="0"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קבוצה 62"/>
              <p:cNvGrpSpPr/>
              <p:nvPr/>
            </p:nvGrpSpPr>
            <p:grpSpPr>
              <a:xfrm>
                <a:off x="4896920" y="2914761"/>
                <a:ext cx="1408977" cy="2482080"/>
                <a:chOff x="4896920" y="2914761"/>
                <a:chExt cx="1408977" cy="2482080"/>
              </a:xfrm>
            </p:grpSpPr>
            <p:sp>
              <p:nvSpPr>
                <p:cNvPr id="64" name="TextBox 63"/>
                <p:cNvSpPr txBox="1"/>
                <p:nvPr/>
              </p:nvSpPr>
              <p:spPr>
                <a:xfrm>
                  <a:off x="5520894" y="2914761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{2,4}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5060820" y="3364299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{5,9}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5198848" y="3722763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{1,4}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4896920" y="4456010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{2,5}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5319612" y="5111612"/>
                  <a:ext cx="785003" cy="28522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Comic Sans MS" panose="030F0702030302020204" pitchFamily="66" charset="0"/>
                    </a:rPr>
                    <a:t>{8,13}</a:t>
                  </a:r>
                  <a:endParaRPr lang="he-IL" dirty="0">
                    <a:latin typeface="Comic Sans MS" panose="030F0702030302020204" pitchFamily="66" charset="0"/>
                  </a:endParaRPr>
                </a:p>
              </p:txBody>
            </p:sp>
          </p:grpSp>
        </p:grpSp>
      </p:grpSp>
      <p:cxnSp>
        <p:nvCxnSpPr>
          <p:cNvPr id="3" name="מחבר חץ ישר 2"/>
          <p:cNvCxnSpPr>
            <a:stCxn id="81" idx="2"/>
            <a:endCxn id="69" idx="6"/>
          </p:cNvCxnSpPr>
          <p:nvPr/>
        </p:nvCxnSpPr>
        <p:spPr>
          <a:xfrm flipH="1" flipV="1">
            <a:off x="4311843" y="2687179"/>
            <a:ext cx="2945513" cy="353644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מחבר חץ ישר 89"/>
          <p:cNvCxnSpPr>
            <a:endCxn id="72" idx="6"/>
          </p:cNvCxnSpPr>
          <p:nvPr/>
        </p:nvCxnSpPr>
        <p:spPr>
          <a:xfrm flipH="1">
            <a:off x="4289764" y="5204842"/>
            <a:ext cx="3024700" cy="69557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מחבר חץ ישר 90"/>
          <p:cNvCxnSpPr>
            <a:stCxn id="69" idx="5"/>
            <a:endCxn id="81" idx="3"/>
          </p:cNvCxnSpPr>
          <p:nvPr/>
        </p:nvCxnSpPr>
        <p:spPr>
          <a:xfrm>
            <a:off x="4232845" y="2900436"/>
            <a:ext cx="3103509" cy="353644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מחבר חץ ישר 94"/>
          <p:cNvCxnSpPr/>
          <p:nvPr/>
        </p:nvCxnSpPr>
        <p:spPr>
          <a:xfrm flipV="1">
            <a:off x="4232845" y="3278775"/>
            <a:ext cx="3139709" cy="1475916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מחבר חץ ישר 96"/>
          <p:cNvCxnSpPr/>
          <p:nvPr/>
        </p:nvCxnSpPr>
        <p:spPr>
          <a:xfrm flipH="1" flipV="1">
            <a:off x="4391453" y="3778122"/>
            <a:ext cx="2945513" cy="353644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732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קבוצה 8"/>
          <p:cNvGrpSpPr/>
          <p:nvPr/>
        </p:nvGrpSpPr>
        <p:grpSpPr>
          <a:xfrm>
            <a:off x="2915816" y="2695211"/>
            <a:ext cx="3336682" cy="2029933"/>
            <a:chOff x="3757749" y="2795847"/>
            <a:chExt cx="4108367" cy="2119221"/>
          </a:xfrm>
        </p:grpSpPr>
        <p:cxnSp>
          <p:nvCxnSpPr>
            <p:cNvPr id="15" name="מחבר ישר 14"/>
            <p:cNvCxnSpPr>
              <a:stCxn id="24" idx="6"/>
            </p:cNvCxnSpPr>
            <p:nvPr/>
          </p:nvCxnSpPr>
          <p:spPr>
            <a:xfrm>
              <a:off x="4624696" y="3028761"/>
              <a:ext cx="2716379" cy="457976"/>
            </a:xfrm>
            <a:prstGeom prst="line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/>
            <p:cNvCxnSpPr>
              <a:stCxn id="26" idx="6"/>
              <a:endCxn id="36" idx="3"/>
            </p:cNvCxnSpPr>
            <p:nvPr/>
          </p:nvCxnSpPr>
          <p:spPr>
            <a:xfrm flipV="1">
              <a:off x="4841626" y="3843323"/>
              <a:ext cx="2597070" cy="838832"/>
            </a:xfrm>
            <a:prstGeom prst="line">
              <a:avLst/>
            </a:prstGeom>
            <a:ln w="5715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מחבר ישר 10"/>
            <p:cNvCxnSpPr>
              <a:endCxn id="39" idx="1"/>
            </p:cNvCxnSpPr>
            <p:nvPr/>
          </p:nvCxnSpPr>
          <p:spPr>
            <a:xfrm flipV="1">
              <a:off x="4855317" y="3695591"/>
              <a:ext cx="2434073" cy="147731"/>
            </a:xfrm>
            <a:prstGeom prst="line">
              <a:avLst/>
            </a:prstGeom>
            <a:ln w="5715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קבוצה 12"/>
            <p:cNvGrpSpPr/>
            <p:nvPr/>
          </p:nvGrpSpPr>
          <p:grpSpPr>
            <a:xfrm>
              <a:off x="7289390" y="2998225"/>
              <a:ext cx="576726" cy="913317"/>
              <a:chOff x="6895270" y="3322300"/>
              <a:chExt cx="576726" cy="913317"/>
            </a:xfrm>
          </p:grpSpPr>
          <p:sp>
            <p:nvSpPr>
              <p:cNvPr id="36" name="אליפסה 35"/>
              <p:cNvSpPr/>
              <p:nvPr/>
            </p:nvSpPr>
            <p:spPr>
              <a:xfrm>
                <a:off x="6972568" y="3769790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895270" y="3810812"/>
                <a:ext cx="576726" cy="41770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 err="1">
                    <a:latin typeface="Comic Sans MS" panose="030F0702030302020204" pitchFamily="66" charset="0"/>
                  </a:rPr>
                  <a:t>ba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990104" y="3322300"/>
                <a:ext cx="333443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v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1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7" name="קבוצה 16"/>
            <p:cNvGrpSpPr/>
            <p:nvPr/>
          </p:nvGrpSpPr>
          <p:grpSpPr>
            <a:xfrm>
              <a:off x="3757749" y="2795847"/>
              <a:ext cx="1250995" cy="2119221"/>
              <a:chOff x="3765432" y="2898472"/>
              <a:chExt cx="1250995" cy="2119221"/>
            </a:xfrm>
          </p:grpSpPr>
          <p:sp>
            <p:nvSpPr>
              <p:cNvPr id="24" name="אליפסה 23"/>
              <p:cNvSpPr/>
              <p:nvPr/>
            </p:nvSpPr>
            <p:spPr>
              <a:xfrm>
                <a:off x="4140674" y="2898472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אליפסה 24"/>
              <p:cNvSpPr/>
              <p:nvPr/>
            </p:nvSpPr>
            <p:spPr>
              <a:xfrm>
                <a:off x="4129178" y="3740988"/>
                <a:ext cx="674840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26" name="אליפסה 25"/>
              <p:cNvSpPr/>
              <p:nvPr/>
            </p:nvSpPr>
            <p:spPr>
              <a:xfrm>
                <a:off x="4120549" y="4551866"/>
                <a:ext cx="728761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024550" y="2932989"/>
                <a:ext cx="576726" cy="41770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ab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132778" y="3775498"/>
                <a:ext cx="883649" cy="41770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/>
                <a:r>
                  <a:rPr lang="en-US" sz="2000" dirty="0" err="1">
                    <a:latin typeface="Comic Sans MS" panose="030F0702030302020204" pitchFamily="66" charset="0"/>
                  </a:rPr>
                  <a:t>abb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953431" y="4560265"/>
                <a:ext cx="895878" cy="41770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 err="1">
                    <a:latin typeface="Comic Sans MS" panose="030F0702030302020204" pitchFamily="66" charset="0"/>
                  </a:rPr>
                  <a:t>abaa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783058" y="2938743"/>
                <a:ext cx="340748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u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1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765432" y="3781253"/>
                <a:ext cx="364127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u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2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765432" y="4574885"/>
                <a:ext cx="364127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u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3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69787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26</a:t>
            </a:fld>
            <a:endParaRPr lang="he-IL"/>
          </a:p>
        </p:txBody>
      </p:sp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450404" y="404664"/>
            <a:ext cx="8693596" cy="1477968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Framework: Solution for Sparse Graphs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6967" y="5315724"/>
            <a:ext cx="349248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P</a:t>
            </a:r>
            <a:r>
              <a:rPr lang="en-US" sz="2400" baseline="-25000" dirty="0">
                <a:latin typeface="Comic Sans MS" panose="030F0702030302020204" pitchFamily="66" charset="0"/>
              </a:rPr>
              <a:t>1 </a:t>
            </a:r>
            <a:r>
              <a:rPr lang="en-US" sz="2400" dirty="0">
                <a:latin typeface="Comic Sans MS" panose="030F0702030302020204" pitchFamily="66" charset="0"/>
              </a:rPr>
              <a:t>=     </a:t>
            </a:r>
            <a:r>
              <a:rPr lang="en-US" sz="2400" b="1" dirty="0">
                <a:latin typeface="Comic Sans MS" panose="030F0702030302020204" pitchFamily="66" charset="0"/>
              </a:rPr>
              <a:t>ab</a:t>
            </a:r>
            <a:r>
              <a:rPr lang="en-US" sz="2400" dirty="0">
                <a:latin typeface="Comic Sans MS" panose="030F0702030302020204" pitchFamily="66" charset="0"/>
              </a:rPr>
              <a:t>{1,10} </a:t>
            </a:r>
            <a:r>
              <a:rPr lang="en-US" sz="2400" dirty="0" err="1">
                <a:latin typeface="Comic Sans MS" panose="030F0702030302020204" pitchFamily="66" charset="0"/>
              </a:rPr>
              <a:t>ba</a:t>
            </a:r>
            <a:endParaRPr lang="en-US" sz="24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P</a:t>
            </a:r>
            <a:r>
              <a:rPr lang="en-US" sz="2400" baseline="-25000" dirty="0">
                <a:latin typeface="Comic Sans MS" panose="030F0702030302020204" pitchFamily="66" charset="0"/>
              </a:rPr>
              <a:t>2</a:t>
            </a:r>
            <a:r>
              <a:rPr lang="en-US" sz="2400" dirty="0">
                <a:latin typeface="Comic Sans MS" panose="030F0702030302020204" pitchFamily="66" charset="0"/>
              </a:rPr>
              <a:t> =  </a:t>
            </a:r>
            <a:r>
              <a:rPr lang="en-US" sz="2400" b="1" dirty="0" err="1">
                <a:latin typeface="Comic Sans MS" panose="030F0702030302020204" pitchFamily="66" charset="0"/>
              </a:rPr>
              <a:t>abb</a:t>
            </a:r>
            <a:r>
              <a:rPr lang="en-US" sz="2400" dirty="0">
                <a:latin typeface="Comic Sans MS" panose="030F0702030302020204" pitchFamily="66" charset="0"/>
              </a:rPr>
              <a:t>{1,10} </a:t>
            </a:r>
            <a:r>
              <a:rPr lang="en-US" sz="2400" dirty="0" err="1">
                <a:latin typeface="Comic Sans MS" panose="030F0702030302020204" pitchFamily="66" charset="0"/>
              </a:rPr>
              <a:t>ba</a:t>
            </a:r>
            <a:endParaRPr lang="en-US" sz="24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400" dirty="0">
                <a:latin typeface="Comic Sans MS" panose="030F0702030302020204" pitchFamily="66" charset="0"/>
              </a:rPr>
              <a:t>P</a:t>
            </a:r>
            <a:r>
              <a:rPr lang="en-US" sz="2400" baseline="-25000" dirty="0">
                <a:latin typeface="Comic Sans MS" panose="030F0702030302020204" pitchFamily="66" charset="0"/>
              </a:rPr>
              <a:t>3</a:t>
            </a:r>
            <a:r>
              <a:rPr lang="en-US" sz="2400" dirty="0">
                <a:latin typeface="Comic Sans MS" panose="030F0702030302020204" pitchFamily="66" charset="0"/>
              </a:rPr>
              <a:t> = </a:t>
            </a:r>
            <a:r>
              <a:rPr lang="en-US" sz="2400" dirty="0" err="1">
                <a:latin typeface="Comic Sans MS" panose="030F0702030302020204" pitchFamily="66" charset="0"/>
              </a:rPr>
              <a:t>abaa</a:t>
            </a:r>
            <a:r>
              <a:rPr lang="en-US" sz="2400" dirty="0">
                <a:latin typeface="Comic Sans MS" panose="030F0702030302020204" pitchFamily="66" charset="0"/>
              </a:rPr>
              <a:t>{1,10} </a:t>
            </a:r>
            <a:r>
              <a:rPr lang="en-US" sz="2400" b="1" dirty="0" err="1">
                <a:latin typeface="Comic Sans MS" panose="030F0702030302020204" pitchFamily="66" charset="0"/>
              </a:rPr>
              <a:t>ba</a:t>
            </a:r>
            <a:endParaRPr lang="en-US" sz="2400" b="1" dirty="0">
              <a:latin typeface="Comic Sans MS" panose="030F0702030302020204" pitchFamily="66" charset="0"/>
            </a:endParaRPr>
          </a:p>
          <a:p>
            <a:pPr algn="l" rtl="0"/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49" name="אליפסה 48"/>
          <p:cNvSpPr/>
          <p:nvPr/>
        </p:nvSpPr>
        <p:spPr>
          <a:xfrm>
            <a:off x="467544" y="2060848"/>
            <a:ext cx="2376264" cy="3254876"/>
          </a:xfrm>
          <a:prstGeom prst="ellipse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TextBox 49"/>
          <p:cNvSpPr txBox="1"/>
          <p:nvPr/>
        </p:nvSpPr>
        <p:spPr>
          <a:xfrm>
            <a:off x="561749" y="2271123"/>
            <a:ext cx="2282059" cy="24622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200" dirty="0">
                <a:latin typeface="Comic Sans MS" panose="030F0702030302020204" pitchFamily="66" charset="0"/>
              </a:rPr>
              <a:t>Data</a:t>
            </a:r>
          </a:p>
          <a:p>
            <a:pPr algn="ctr"/>
            <a:r>
              <a:rPr lang="en-US" sz="2200" dirty="0">
                <a:latin typeface="Comic Sans MS" panose="030F0702030302020204" pitchFamily="66" charset="0"/>
              </a:rPr>
              <a:t> structures saving the time of p-appearance of </a:t>
            </a:r>
            <a:r>
              <a:rPr lang="en-US" sz="2200" dirty="0" err="1">
                <a:latin typeface="Comic Sans MS" panose="030F0702030302020204" pitchFamily="66" charset="0"/>
              </a:rPr>
              <a:t>lp</a:t>
            </a:r>
            <a:r>
              <a:rPr lang="en-US" sz="2200" baseline="-25000" dirty="0" err="1">
                <a:latin typeface="Comic Sans MS" panose="030F0702030302020204" pitchFamily="66" charset="0"/>
              </a:rPr>
              <a:t>i</a:t>
            </a:r>
            <a:r>
              <a:rPr lang="en-US" sz="2200" dirty="0">
                <a:latin typeface="Comic Sans MS" panose="030F0702030302020204" pitchFamily="66" charset="0"/>
              </a:rPr>
              <a:t> according to the mapping permutations.</a:t>
            </a:r>
            <a:endParaRPr lang="he-IL" sz="2200" dirty="0">
              <a:latin typeface="Comic Sans MS" panose="030F0702030302020204" pitchFamily="66" charset="0"/>
            </a:endParaRPr>
          </a:p>
        </p:txBody>
      </p:sp>
      <p:sp>
        <p:nvSpPr>
          <p:cNvPr id="51" name="אליפסה 50"/>
          <p:cNvSpPr/>
          <p:nvPr/>
        </p:nvSpPr>
        <p:spPr>
          <a:xfrm>
            <a:off x="6300192" y="2060848"/>
            <a:ext cx="2376264" cy="3168351"/>
          </a:xfrm>
          <a:prstGeom prst="ellipse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/>
          </a:p>
        </p:txBody>
      </p:sp>
      <p:sp>
        <p:nvSpPr>
          <p:cNvPr id="52" name="TextBox 51"/>
          <p:cNvSpPr txBox="1"/>
          <p:nvPr/>
        </p:nvSpPr>
        <p:spPr>
          <a:xfrm>
            <a:off x="6329761" y="2132855"/>
            <a:ext cx="2249996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200" dirty="0">
                <a:latin typeface="Comic Sans MS" panose="030F0702030302020204" pitchFamily="66" charset="0"/>
              </a:rPr>
              <a:t>Data structures  saving the found mapping permutations of </a:t>
            </a:r>
            <a:r>
              <a:rPr lang="en-US" sz="2200" dirty="0" err="1">
                <a:latin typeface="Comic Sans MS" panose="030F0702030302020204" pitchFamily="66" charset="0"/>
              </a:rPr>
              <a:t>lpi</a:t>
            </a:r>
            <a:r>
              <a:rPr lang="en-US" sz="2200" baseline="-25000" dirty="0" err="1">
                <a:latin typeface="Comic Sans MS" panose="030F0702030302020204" pitchFamily="66" charset="0"/>
              </a:rPr>
              <a:t>i</a:t>
            </a:r>
            <a:r>
              <a:rPr lang="en-US" sz="2200" baseline="-25000" dirty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responsible of</a:t>
            </a:r>
            <a:r>
              <a:rPr lang="en-US" sz="2200" baseline="-25000" dirty="0"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latin typeface="Comic Sans MS" panose="030F0702030302020204" pitchFamily="66" charset="0"/>
              </a:rPr>
              <a:t>rp</a:t>
            </a:r>
            <a:r>
              <a:rPr lang="en-US" sz="2200" baseline="-25000" dirty="0" err="1">
                <a:latin typeface="Comic Sans MS" panose="030F0702030302020204" pitchFamily="66" charset="0"/>
              </a:rPr>
              <a:t>i</a:t>
            </a:r>
            <a:r>
              <a:rPr lang="en-US" sz="2200" dirty="0">
                <a:latin typeface="Comic Sans MS" panose="030F0702030302020204" pitchFamily="66" charset="0"/>
              </a:rPr>
              <a:t> </a:t>
            </a:r>
            <a:endParaRPr lang="he-IL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800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48753" y="188640"/>
            <a:ext cx="8147248" cy="1143000"/>
          </a:xfrm>
        </p:spPr>
        <p:txBody>
          <a:bodyPr>
            <a:noAutofit/>
          </a:bodyPr>
          <a:lstStyle/>
          <a:p>
            <a:pPr rtl="0"/>
            <a:r>
              <a:rPr lang="he-IL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p-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matching by </a:t>
            </a:r>
            <a:r>
              <a:rPr lang="en-US" sz="4000" b="1" i="1" dirty="0">
                <a:solidFill>
                  <a:srgbClr val="C00000"/>
                </a:solidFill>
                <a:latin typeface="Comic Sans MS" pitchFamily="66" charset="0"/>
              </a:rPr>
              <a:t>prev</a:t>
            </a:r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 function</a:t>
            </a:r>
            <a:endParaRPr lang="he-IL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3" name="מציין מיקום של כותרת תחתונה 72"/>
          <p:cNvSpPr>
            <a:spLocks noGrp="1"/>
          </p:cNvSpPr>
          <p:nvPr>
            <p:ph type="ftr" sz="quarter" idx="11"/>
          </p:nvPr>
        </p:nvSpPr>
        <p:spPr>
          <a:xfrm>
            <a:off x="514806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27</a:t>
            </a:fld>
            <a:endParaRPr lang="he-IL"/>
          </a:p>
        </p:txBody>
      </p:sp>
      <p:sp>
        <p:nvSpPr>
          <p:cNvPr id="28" name="TextBox 27"/>
          <p:cNvSpPr txBox="1"/>
          <p:nvPr/>
        </p:nvSpPr>
        <p:spPr>
          <a:xfrm>
            <a:off x="467544" y="1340768"/>
            <a:ext cx="8434913" cy="4708981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3000" dirty="0">
                <a:latin typeface="Comic Sans MS" pitchFamily="66" charset="0"/>
              </a:rPr>
              <a:t> </a:t>
            </a:r>
          </a:p>
          <a:p>
            <a:pPr algn="l" rtl="0"/>
            <a:r>
              <a:rPr lang="en-US" sz="3000" dirty="0">
                <a:latin typeface="Comic Sans MS" pitchFamily="66" charset="0"/>
              </a:rPr>
              <a:t>                   0     if </a:t>
            </a:r>
            <a:r>
              <a:rPr lang="en-US" sz="3000" dirty="0" err="1">
                <a:latin typeface="Comic Sans MS" pitchFamily="66" charset="0"/>
              </a:rPr>
              <a:t>s</a:t>
            </a:r>
            <a:r>
              <a:rPr lang="en-US" sz="3000" baseline="-25000" dirty="0" err="1">
                <a:latin typeface="Comic Sans MS" pitchFamily="66" charset="0"/>
              </a:rPr>
              <a:t>i</a:t>
            </a:r>
            <a:r>
              <a:rPr lang="en-US" sz="3000" dirty="0">
                <a:latin typeface="Comic Sans MS" pitchFamily="66" charset="0"/>
              </a:rPr>
              <a:t> is the leftmost position               </a:t>
            </a:r>
          </a:p>
          <a:p>
            <a:pPr algn="l" rtl="0"/>
            <a:r>
              <a:rPr lang="en-US" sz="3000" dirty="0">
                <a:latin typeface="Comic Sans MS" pitchFamily="66" charset="0"/>
              </a:rPr>
              <a:t>                          of this char.</a:t>
            </a:r>
          </a:p>
          <a:p>
            <a:pPr algn="l" rtl="0"/>
            <a:r>
              <a:rPr lang="en-US" sz="3000" dirty="0">
                <a:latin typeface="Comic Sans MS" pitchFamily="66" charset="0"/>
              </a:rPr>
              <a:t>prev(</a:t>
            </a:r>
            <a:r>
              <a:rPr lang="en-US" sz="3000" dirty="0" err="1">
                <a:latin typeface="Comic Sans MS" pitchFamily="66" charset="0"/>
              </a:rPr>
              <a:t>s</a:t>
            </a:r>
            <a:r>
              <a:rPr lang="en-US" sz="3000" baseline="-25000" dirty="0" err="1">
                <a:latin typeface="Comic Sans MS" pitchFamily="66" charset="0"/>
              </a:rPr>
              <a:t>i</a:t>
            </a:r>
            <a:r>
              <a:rPr lang="en-US" sz="3000" dirty="0">
                <a:latin typeface="Comic Sans MS" pitchFamily="66" charset="0"/>
              </a:rPr>
              <a:t>) =     </a:t>
            </a:r>
            <a:r>
              <a:rPr lang="en-US" sz="3000" dirty="0" err="1">
                <a:latin typeface="Comic Sans MS" pitchFamily="66" charset="0"/>
              </a:rPr>
              <a:t>i</a:t>
            </a:r>
            <a:r>
              <a:rPr lang="en-US" sz="3000" dirty="0">
                <a:latin typeface="Comic Sans MS" pitchFamily="66" charset="0"/>
              </a:rPr>
              <a:t>-k   if k is the previous position</a:t>
            </a:r>
          </a:p>
          <a:p>
            <a:pPr algn="l" rtl="0"/>
            <a:r>
              <a:rPr lang="en-US" sz="3000" dirty="0">
                <a:latin typeface="Comic Sans MS" pitchFamily="66" charset="0"/>
              </a:rPr>
              <a:t>                         to the left, of this char.</a:t>
            </a:r>
          </a:p>
          <a:p>
            <a:pPr algn="l" rtl="0"/>
            <a:r>
              <a:rPr lang="en-US" sz="3000" b="1" dirty="0">
                <a:solidFill>
                  <a:schemeClr val="bg1"/>
                </a:solidFill>
                <a:latin typeface="Comic Sans MS" pitchFamily="66" charset="0"/>
              </a:rPr>
              <a:t>:</a:t>
            </a:r>
            <a:r>
              <a:rPr lang="en-US" sz="30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</a:p>
          <a:p>
            <a:pPr algn="l" rtl="0"/>
            <a:r>
              <a:rPr lang="en-US" sz="3000" b="1" dirty="0">
                <a:latin typeface="Comic Sans MS" pitchFamily="66" charset="0"/>
              </a:rPr>
              <a:t>      P</a:t>
            </a:r>
            <a:r>
              <a:rPr lang="en-US" sz="3000" b="1" baseline="-25000" dirty="0">
                <a:latin typeface="Comic Sans MS" pitchFamily="66" charset="0"/>
              </a:rPr>
              <a:t>1 </a:t>
            </a:r>
            <a:r>
              <a:rPr lang="en-US" sz="3000" b="1" dirty="0">
                <a:latin typeface="Comic Sans MS" pitchFamily="66" charset="0"/>
              </a:rPr>
              <a:t>=</a:t>
            </a:r>
            <a:r>
              <a:rPr lang="en-US" sz="30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000" b="1" dirty="0" err="1">
                <a:solidFill>
                  <a:srgbClr val="00B0F0"/>
                </a:solidFill>
                <a:latin typeface="Comic Sans MS" pitchFamily="66" charset="0"/>
              </a:rPr>
              <a:t>abea</a:t>
            </a:r>
            <a:r>
              <a:rPr lang="en-US" sz="3000" b="1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000" b="1" dirty="0">
                <a:latin typeface="Comic Sans MS" pitchFamily="66" charset="0"/>
              </a:rPr>
              <a:t>{2,4} </a:t>
            </a:r>
            <a:r>
              <a:rPr lang="en-US" sz="3000" b="1" dirty="0" err="1">
                <a:solidFill>
                  <a:srgbClr val="00B0F0"/>
                </a:solidFill>
                <a:latin typeface="Comic Sans MS" pitchFamily="66" charset="0"/>
              </a:rPr>
              <a:t>bba</a:t>
            </a:r>
            <a:endParaRPr lang="en-US" sz="3000" b="1" dirty="0">
              <a:solidFill>
                <a:srgbClr val="00B0F0"/>
              </a:solidFill>
              <a:latin typeface="Comic Sans MS" pitchFamily="66" charset="0"/>
            </a:endParaRPr>
          </a:p>
          <a:p>
            <a:pPr algn="l" rtl="0"/>
            <a:r>
              <a:rPr lang="en-US" sz="3000" dirty="0">
                <a:latin typeface="Comic Sans MS" pitchFamily="66" charset="0"/>
              </a:rPr>
              <a:t>	</a:t>
            </a:r>
            <a:r>
              <a:rPr lang="en-US" sz="3000" dirty="0" err="1">
                <a:latin typeface="Comic Sans MS" pitchFamily="66" charset="0"/>
              </a:rPr>
              <a:t>prev</a:t>
            </a:r>
            <a:r>
              <a:rPr lang="en-US" sz="3000" dirty="0">
                <a:latin typeface="Comic Sans MS" pitchFamily="66" charset="0"/>
              </a:rPr>
              <a:t>(</a:t>
            </a:r>
            <a:r>
              <a:rPr lang="en-US" sz="3000" dirty="0" err="1">
                <a:latin typeface="Comic Sans MS" pitchFamily="66" charset="0"/>
              </a:rPr>
              <a:t>abea</a:t>
            </a:r>
            <a:r>
              <a:rPr lang="en-US" sz="3000" dirty="0">
                <a:latin typeface="Comic Sans MS" pitchFamily="66" charset="0"/>
              </a:rPr>
              <a:t>) = 00e3,   </a:t>
            </a:r>
            <a:r>
              <a:rPr lang="en-US" sz="3000" dirty="0" err="1">
                <a:latin typeface="Comic Sans MS" pitchFamily="66" charset="0"/>
              </a:rPr>
              <a:t>prev</a:t>
            </a:r>
            <a:r>
              <a:rPr lang="en-US" sz="3000" dirty="0">
                <a:latin typeface="Comic Sans MS" pitchFamily="66" charset="0"/>
              </a:rPr>
              <a:t>(</a:t>
            </a:r>
            <a:r>
              <a:rPr lang="en-US" sz="3000" dirty="0" err="1">
                <a:latin typeface="Comic Sans MS" pitchFamily="66" charset="0"/>
              </a:rPr>
              <a:t>bba</a:t>
            </a:r>
            <a:r>
              <a:rPr lang="en-US" sz="3000" dirty="0">
                <a:latin typeface="Comic Sans MS" pitchFamily="66" charset="0"/>
              </a:rPr>
              <a:t>)= 010</a:t>
            </a:r>
          </a:p>
          <a:p>
            <a:pPr algn="l" rtl="0"/>
            <a:endParaRPr lang="en-US" sz="3000" dirty="0">
              <a:latin typeface="Comic Sans MS" pitchFamily="66" charset="0"/>
            </a:endParaRPr>
          </a:p>
          <a:p>
            <a:pPr algn="l" rtl="0"/>
            <a:r>
              <a:rPr lang="en-US" sz="3000" dirty="0">
                <a:latin typeface="Comic Sans MS" pitchFamily="66" charset="0"/>
              </a:rPr>
              <a:t>Baker: </a:t>
            </a:r>
            <a:r>
              <a:rPr lang="en-US" sz="3000" b="1" dirty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en-US" sz="3000" b="1" baseline="-25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en-US" sz="3000" b="1" dirty="0">
                <a:solidFill>
                  <a:srgbClr val="C00000"/>
                </a:solidFill>
                <a:latin typeface="Comic Sans MS" pitchFamily="66" charset="0"/>
              </a:rPr>
              <a:t>, S</a:t>
            </a:r>
            <a:r>
              <a:rPr lang="en-US" sz="3000" b="1" baseline="-250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US" sz="3000" b="1" dirty="0">
                <a:solidFill>
                  <a:srgbClr val="C00000"/>
                </a:solidFill>
                <a:latin typeface="Comic Sans MS" pitchFamily="66" charset="0"/>
              </a:rPr>
              <a:t> p-match </a:t>
            </a:r>
            <a:r>
              <a:rPr lang="en-US" sz="30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 prev(S</a:t>
            </a:r>
            <a:r>
              <a:rPr lang="en-US" sz="3000" b="1" baseline="-25000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30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)=prev(S</a:t>
            </a:r>
            <a:r>
              <a:rPr lang="en-US" sz="3000" b="1" baseline="-25000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30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) </a:t>
            </a:r>
            <a:endParaRPr lang="en-US" sz="3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סוגר מסולסל שמאלי 9"/>
          <p:cNvSpPr/>
          <p:nvPr/>
        </p:nvSpPr>
        <p:spPr>
          <a:xfrm>
            <a:off x="2267744" y="1988840"/>
            <a:ext cx="288032" cy="18002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2260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322195" y="116632"/>
            <a:ext cx="8714301" cy="1143000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Comic Sans MS" pitchFamily="66" charset="0"/>
              </a:rPr>
              <a:t>Locating all </a:t>
            </a:r>
            <a:r>
              <a:rPr lang="en-US" sz="3200" b="1" dirty="0" err="1">
                <a:solidFill>
                  <a:srgbClr val="C00000"/>
                </a:solidFill>
                <a:latin typeface="Comic Sans MS" pitchFamily="66" charset="0"/>
              </a:rPr>
              <a:t>prev</a:t>
            </a:r>
            <a:r>
              <a:rPr lang="en-US" sz="3200" b="1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3200" b="1" dirty="0" err="1">
                <a:solidFill>
                  <a:srgbClr val="C00000"/>
                </a:solidFill>
                <a:latin typeface="Comic Sans MS" pitchFamily="66" charset="0"/>
              </a:rPr>
              <a:t>lp</a:t>
            </a:r>
            <a:r>
              <a:rPr lang="en-US" sz="3200" b="1" baseline="-25000" dirty="0" err="1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3200" b="1" dirty="0">
                <a:solidFill>
                  <a:srgbClr val="C00000"/>
                </a:solidFill>
                <a:latin typeface="Comic Sans MS" pitchFamily="66" charset="0"/>
              </a:rPr>
              <a:t>), </a:t>
            </a:r>
            <a:r>
              <a:rPr lang="en-US" sz="3200" b="1" dirty="0" err="1">
                <a:solidFill>
                  <a:srgbClr val="C00000"/>
                </a:solidFill>
                <a:latin typeface="Comic Sans MS" pitchFamily="66" charset="0"/>
              </a:rPr>
              <a:t>prev</a:t>
            </a:r>
            <a:r>
              <a:rPr lang="en-US" sz="3200" b="1" dirty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en-US" sz="3200" b="1" dirty="0" err="1">
                <a:solidFill>
                  <a:srgbClr val="C00000"/>
                </a:solidFill>
                <a:latin typeface="Comic Sans MS" pitchFamily="66" charset="0"/>
              </a:rPr>
              <a:t>rp</a:t>
            </a:r>
            <a:r>
              <a:rPr lang="en-US" sz="3200" b="1" baseline="-25000" dirty="0" err="1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3200" b="1" dirty="0">
                <a:solidFill>
                  <a:srgbClr val="C00000"/>
                </a:solidFill>
                <a:latin typeface="Comic Sans MS" pitchFamily="66" charset="0"/>
              </a:rPr>
              <a:t>) in </a:t>
            </a:r>
            <a:r>
              <a:rPr lang="en-US" sz="3200" b="1" dirty="0" err="1">
                <a:solidFill>
                  <a:srgbClr val="C00000"/>
                </a:solidFill>
                <a:latin typeface="Comic Sans MS" pitchFamily="66" charset="0"/>
              </a:rPr>
              <a:t>prev</a:t>
            </a:r>
            <a:r>
              <a:rPr lang="en-US" sz="3200" b="1" dirty="0">
                <a:solidFill>
                  <a:srgbClr val="C00000"/>
                </a:solidFill>
                <a:latin typeface="Comic Sans MS" pitchFamily="66" charset="0"/>
              </a:rPr>
              <a:t>(T).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206980" y="6186285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28</a:t>
            </a:fld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395535" y="1472659"/>
            <a:ext cx="8434913" cy="372409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solidFill>
                  <a:srgbClr val="7030A0"/>
                </a:solidFill>
                <a:latin typeface="Comic Sans MS" pitchFamily="66" charset="0"/>
              </a:rPr>
              <a:t>Dictionary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:</a:t>
            </a:r>
            <a:r>
              <a:rPr lang="en-US" sz="2800" b="1" dirty="0">
                <a:latin typeface="Comic Sans MS" pitchFamily="66" charset="0"/>
              </a:rPr>
              <a:t>P</a:t>
            </a:r>
            <a:r>
              <a:rPr lang="en-US" sz="2800" b="1" baseline="-25000" dirty="0">
                <a:latin typeface="Comic Sans MS" pitchFamily="66" charset="0"/>
              </a:rPr>
              <a:t>1 </a:t>
            </a:r>
            <a:r>
              <a:rPr lang="en-US" sz="2800" b="1" dirty="0">
                <a:latin typeface="Comic Sans MS" pitchFamily="66" charset="0"/>
              </a:rPr>
              <a:t>=</a:t>
            </a:r>
            <a:r>
              <a:rPr lang="en-US" sz="2800" dirty="0">
                <a:latin typeface="Comic Sans MS" pitchFamily="66" charset="0"/>
              </a:rPr>
              <a:t>ab</a:t>
            </a:r>
            <a:r>
              <a:rPr lang="en-US" sz="28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   </a:t>
            </a:r>
            <a:r>
              <a:rPr lang="en-US" sz="2800" dirty="0">
                <a:latin typeface="Comic Sans MS" pitchFamily="66" charset="0"/>
              </a:rPr>
              <a:t>{1,10} </a:t>
            </a:r>
            <a:r>
              <a:rPr lang="en-US" sz="2800" dirty="0" err="1">
                <a:latin typeface="Comic Sans MS" pitchFamily="66" charset="0"/>
              </a:rPr>
              <a:t>ba</a:t>
            </a:r>
            <a:r>
              <a:rPr lang="en-US" sz="2800" dirty="0">
                <a:latin typeface="Comic Sans MS" pitchFamily="66" charset="0"/>
              </a:rPr>
              <a:t>    </a:t>
            </a:r>
            <a:r>
              <a:rPr lang="en-US" sz="2800" dirty="0">
                <a:latin typeface="Comic Sans MS" pitchFamily="66" charset="0"/>
                <a:sym typeface="Symbol"/>
              </a:rPr>
              <a:t>  00    {} 00</a:t>
            </a:r>
            <a:endParaRPr lang="en-US" sz="2800" dirty="0">
              <a:latin typeface="Comic Sans MS" pitchFamily="66" charset="0"/>
            </a:endParaRPr>
          </a:p>
          <a:p>
            <a:pPr algn="l" rtl="0"/>
            <a:r>
              <a:rPr lang="en-US" sz="2800" dirty="0">
                <a:latin typeface="Comic Sans MS" pitchFamily="66" charset="0"/>
              </a:rPr>
              <a:t>		 </a:t>
            </a:r>
            <a:r>
              <a:rPr lang="en-US" sz="2800" b="1" dirty="0">
                <a:latin typeface="Comic Sans MS" pitchFamily="66" charset="0"/>
              </a:rPr>
              <a:t>P</a:t>
            </a:r>
            <a:r>
              <a:rPr lang="en-US" sz="2800" b="1" baseline="-25000" dirty="0">
                <a:latin typeface="Comic Sans MS" pitchFamily="66" charset="0"/>
              </a:rPr>
              <a:t>2 </a:t>
            </a:r>
            <a:r>
              <a:rPr lang="en-US" sz="2800" b="1" dirty="0">
                <a:latin typeface="Comic Sans MS" pitchFamily="66" charset="0"/>
              </a:rPr>
              <a:t>=</a:t>
            </a:r>
            <a:r>
              <a:rPr lang="en-US" sz="2800" dirty="0" err="1">
                <a:latin typeface="Comic Sans MS" pitchFamily="66" charset="0"/>
              </a:rPr>
              <a:t>abb</a:t>
            </a:r>
            <a:r>
              <a:rPr lang="en-US" sz="2800" dirty="0">
                <a:latin typeface="Comic Sans MS" pitchFamily="66" charset="0"/>
              </a:rPr>
              <a:t>   {1,10} </a:t>
            </a:r>
            <a:r>
              <a:rPr lang="en-US" sz="2800" dirty="0" err="1">
                <a:latin typeface="Comic Sans MS" pitchFamily="66" charset="0"/>
              </a:rPr>
              <a:t>ba</a:t>
            </a:r>
            <a:r>
              <a:rPr lang="en-US" sz="2800" dirty="0">
                <a:latin typeface="Comic Sans MS" pitchFamily="66" charset="0"/>
              </a:rPr>
              <a:t>    </a:t>
            </a:r>
            <a:r>
              <a:rPr lang="en-US" sz="2800" dirty="0">
                <a:latin typeface="Comic Sans MS" pitchFamily="66" charset="0"/>
                <a:sym typeface="Symbol"/>
              </a:rPr>
              <a:t>  001  {} 00</a:t>
            </a:r>
            <a:endParaRPr lang="en-US" sz="2800" dirty="0">
              <a:latin typeface="Comic Sans MS" pitchFamily="66" charset="0"/>
            </a:endParaRPr>
          </a:p>
          <a:p>
            <a:pPr algn="l" rtl="0"/>
            <a:r>
              <a:rPr lang="en-US" sz="2800" b="1" dirty="0">
                <a:latin typeface="Comic Sans MS" pitchFamily="66" charset="0"/>
              </a:rPr>
              <a:t>             P</a:t>
            </a:r>
            <a:r>
              <a:rPr lang="en-US" sz="2800" b="1" baseline="-25000" dirty="0">
                <a:latin typeface="Comic Sans MS" pitchFamily="66" charset="0"/>
              </a:rPr>
              <a:t>3 </a:t>
            </a:r>
            <a:r>
              <a:rPr lang="en-US" sz="2800" b="1" dirty="0">
                <a:latin typeface="Comic Sans MS" pitchFamily="66" charset="0"/>
              </a:rPr>
              <a:t>=</a:t>
            </a:r>
            <a:r>
              <a:rPr lang="en-US" sz="2800" dirty="0" err="1">
                <a:latin typeface="Comic Sans MS" pitchFamily="66" charset="0"/>
              </a:rPr>
              <a:t>abaa</a:t>
            </a:r>
            <a:r>
              <a:rPr lang="en-US" sz="2800" dirty="0">
                <a:latin typeface="Comic Sans MS" pitchFamily="66" charset="0"/>
              </a:rPr>
              <a:t> {1,10} </a:t>
            </a:r>
            <a:r>
              <a:rPr lang="en-US" sz="2800" dirty="0" err="1">
                <a:latin typeface="Comic Sans MS" pitchFamily="66" charset="0"/>
              </a:rPr>
              <a:t>ba</a:t>
            </a:r>
            <a:r>
              <a:rPr lang="en-US" sz="2800" dirty="0">
                <a:latin typeface="Comic Sans MS" pitchFamily="66" charset="0"/>
              </a:rPr>
              <a:t>    </a:t>
            </a:r>
            <a:r>
              <a:rPr lang="en-US" sz="2800" dirty="0">
                <a:latin typeface="Comic Sans MS" pitchFamily="66" charset="0"/>
                <a:sym typeface="Symbol"/>
              </a:rPr>
              <a:t> 0021 {} 00</a:t>
            </a:r>
            <a:endParaRPr lang="en-US" sz="2800" dirty="0">
              <a:latin typeface="Comic Sans MS" pitchFamily="66" charset="0"/>
            </a:endParaRPr>
          </a:p>
          <a:p>
            <a:pPr algn="l" rtl="0"/>
            <a:endParaRPr lang="en-US" sz="2800" dirty="0">
              <a:latin typeface="Comic Sans MS" pitchFamily="66" charset="0"/>
            </a:endParaRPr>
          </a:p>
          <a:p>
            <a:pPr algn="l" rtl="0"/>
            <a:r>
              <a:rPr lang="en-US" sz="2800" dirty="0">
                <a:latin typeface="Comic Sans MS" pitchFamily="66" charset="0"/>
              </a:rPr>
              <a:t>Parameterized AC automaton [</a:t>
            </a:r>
            <a:r>
              <a:rPr lang="en-US" sz="2800" dirty="0" err="1">
                <a:latin typeface="Comic Sans MS" pitchFamily="66" charset="0"/>
              </a:rPr>
              <a:t>Idury</a:t>
            </a:r>
            <a:r>
              <a:rPr lang="en-US" sz="2800" dirty="0">
                <a:latin typeface="Comic Sans MS" pitchFamily="66" charset="0"/>
              </a:rPr>
              <a:t> &amp; Schaffer, TCS 96] for </a:t>
            </a:r>
            <a:r>
              <a:rPr lang="en-US" sz="2800" dirty="0" err="1">
                <a:latin typeface="Comic Sans MS" pitchFamily="66" charset="0"/>
              </a:rPr>
              <a:t>prev</a:t>
            </a:r>
            <a:r>
              <a:rPr lang="en-US" sz="2800" dirty="0">
                <a:latin typeface="Comic Sans MS" pitchFamily="66" charset="0"/>
              </a:rPr>
              <a:t>(</a:t>
            </a:r>
            <a:r>
              <a:rPr lang="en-US" sz="2800" dirty="0" err="1">
                <a:latin typeface="Comic Sans MS" pitchFamily="66" charset="0"/>
              </a:rPr>
              <a:t>lp</a:t>
            </a:r>
            <a:r>
              <a:rPr lang="en-US" sz="2800" dirty="0">
                <a:latin typeface="Comic Sans MS" pitchFamily="66" charset="0"/>
              </a:rPr>
              <a:t>) and </a:t>
            </a:r>
            <a:r>
              <a:rPr lang="en-US" sz="2800" dirty="0" err="1">
                <a:latin typeface="Comic Sans MS" pitchFamily="66" charset="0"/>
              </a:rPr>
              <a:t>prev</a:t>
            </a:r>
            <a:r>
              <a:rPr lang="en-US" sz="2800" dirty="0">
                <a:latin typeface="Comic Sans MS" pitchFamily="66" charset="0"/>
              </a:rPr>
              <a:t>(</a:t>
            </a:r>
            <a:r>
              <a:rPr lang="en-US" sz="2800" dirty="0" err="1">
                <a:latin typeface="Comic Sans MS" pitchFamily="66" charset="0"/>
              </a:rPr>
              <a:t>rp</a:t>
            </a:r>
            <a:r>
              <a:rPr lang="en-US" sz="2800" dirty="0">
                <a:latin typeface="Comic Sans MS" pitchFamily="66" charset="0"/>
              </a:rPr>
              <a:t>): </a:t>
            </a:r>
            <a:r>
              <a:rPr lang="en-US" sz="2800" dirty="0" err="1">
                <a:latin typeface="Comic Sans MS" pitchFamily="66" charset="0"/>
              </a:rPr>
              <a:t>pAC</a:t>
            </a:r>
            <a:endParaRPr lang="en-US" sz="2800" dirty="0">
              <a:latin typeface="Comic Sans MS" pitchFamily="66" charset="0"/>
            </a:endParaRPr>
          </a:p>
          <a:p>
            <a:pPr algn="l" rtl="0"/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grpSp>
        <p:nvGrpSpPr>
          <p:cNvPr id="18" name="קבוצה 17"/>
          <p:cNvGrpSpPr/>
          <p:nvPr/>
        </p:nvGrpSpPr>
        <p:grpSpPr>
          <a:xfrm>
            <a:off x="1429317" y="4554349"/>
            <a:ext cx="6195935" cy="1898987"/>
            <a:chOff x="1425135" y="4611092"/>
            <a:chExt cx="6195935" cy="1898987"/>
          </a:xfrm>
        </p:grpSpPr>
        <p:grpSp>
          <p:nvGrpSpPr>
            <p:cNvPr id="2" name="קבוצה 1"/>
            <p:cNvGrpSpPr/>
            <p:nvPr/>
          </p:nvGrpSpPr>
          <p:grpSpPr>
            <a:xfrm>
              <a:off x="1425135" y="4611092"/>
              <a:ext cx="6195935" cy="1898987"/>
              <a:chOff x="611560" y="4640510"/>
              <a:chExt cx="6195935" cy="1586511"/>
            </a:xfrm>
          </p:grpSpPr>
          <p:cxnSp>
            <p:nvCxnSpPr>
              <p:cNvPr id="25" name="מחבר חץ ישר 24"/>
              <p:cNvCxnSpPr/>
              <p:nvPr/>
            </p:nvCxnSpPr>
            <p:spPr>
              <a:xfrm flipV="1">
                <a:off x="2558731" y="5395940"/>
                <a:ext cx="815230" cy="542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9"/>
              <p:cNvSpPr/>
              <p:nvPr/>
            </p:nvSpPr>
            <p:spPr>
              <a:xfrm>
                <a:off x="3433863" y="5182917"/>
                <a:ext cx="504056" cy="41826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606297" y="4871225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/>
                  <a:t>0</a:t>
                </a:r>
                <a:endParaRPr lang="he-IL" sz="24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535023" y="5765356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/>
                  <a:t>1</a:t>
                </a:r>
                <a:endParaRPr lang="he-IL" sz="2400" dirty="0"/>
              </a:p>
            </p:txBody>
          </p:sp>
          <p:grpSp>
            <p:nvGrpSpPr>
              <p:cNvPr id="17" name="קבוצה 16"/>
              <p:cNvGrpSpPr/>
              <p:nvPr/>
            </p:nvGrpSpPr>
            <p:grpSpPr>
              <a:xfrm>
                <a:off x="611560" y="4955975"/>
                <a:ext cx="1994737" cy="691312"/>
                <a:chOff x="611560" y="4955975"/>
                <a:chExt cx="1994737" cy="691312"/>
              </a:xfrm>
            </p:grpSpPr>
            <p:sp>
              <p:nvSpPr>
                <p:cNvPr id="33" name="Oval 29"/>
                <p:cNvSpPr/>
                <p:nvPr/>
              </p:nvSpPr>
              <p:spPr>
                <a:xfrm>
                  <a:off x="611560" y="5229020"/>
                  <a:ext cx="773638" cy="41826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cxnSp>
              <p:nvCxnSpPr>
                <p:cNvPr id="10" name="מחבר חץ ישר 9"/>
                <p:cNvCxnSpPr/>
                <p:nvPr/>
              </p:nvCxnSpPr>
              <p:spPr>
                <a:xfrm>
                  <a:off x="1403648" y="5417640"/>
                  <a:ext cx="72008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1403648" y="4955975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2400" dirty="0"/>
                    <a:t>0</a:t>
                  </a:r>
                  <a:endParaRPr lang="he-IL" sz="2400" dirty="0"/>
                </a:p>
              </p:txBody>
            </p:sp>
            <p:sp>
              <p:nvSpPr>
                <p:cNvPr id="34" name="Oval 29"/>
                <p:cNvSpPr/>
                <p:nvPr/>
              </p:nvSpPr>
              <p:spPr>
                <a:xfrm>
                  <a:off x="2102241" y="5195677"/>
                  <a:ext cx="504056" cy="41826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grpSp>
            <p:nvGrpSpPr>
              <p:cNvPr id="35" name="קבוצה 34"/>
              <p:cNvGrpSpPr/>
              <p:nvPr/>
            </p:nvGrpSpPr>
            <p:grpSpPr>
              <a:xfrm>
                <a:off x="4884766" y="5515791"/>
                <a:ext cx="1872208" cy="427137"/>
                <a:chOff x="1190871" y="5186807"/>
                <a:chExt cx="1872208" cy="427137"/>
              </a:xfrm>
            </p:grpSpPr>
            <p:sp>
              <p:nvSpPr>
                <p:cNvPr id="38" name="Oval 29"/>
                <p:cNvSpPr/>
                <p:nvPr/>
              </p:nvSpPr>
              <p:spPr>
                <a:xfrm>
                  <a:off x="1190871" y="5186807"/>
                  <a:ext cx="504056" cy="41826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9" name="Oval 29"/>
                <p:cNvSpPr/>
                <p:nvPr/>
              </p:nvSpPr>
              <p:spPr>
                <a:xfrm>
                  <a:off x="2559023" y="5195677"/>
                  <a:ext cx="504056" cy="41826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cxnSp>
            <p:nvCxnSpPr>
              <p:cNvPr id="40" name="מחבר חץ ישר 39"/>
              <p:cNvCxnSpPr>
                <a:stCxn id="43" idx="6"/>
                <a:endCxn id="38" idx="2"/>
              </p:cNvCxnSpPr>
              <p:nvPr/>
            </p:nvCxnSpPr>
            <p:spPr>
              <a:xfrm>
                <a:off x="3999183" y="5374299"/>
                <a:ext cx="885583" cy="35062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3937919" y="4786822"/>
                <a:ext cx="576064" cy="3856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/>
                  <a:t>1</a:t>
                </a:r>
                <a:endParaRPr lang="he-IL" sz="2400" dirty="0"/>
              </a:p>
            </p:txBody>
          </p:sp>
          <p:sp>
            <p:nvSpPr>
              <p:cNvPr id="42" name="אליפסה 41"/>
              <p:cNvSpPr/>
              <p:nvPr/>
            </p:nvSpPr>
            <p:spPr>
              <a:xfrm>
                <a:off x="6180910" y="5395940"/>
                <a:ext cx="626585" cy="62534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3" name="אליפסה 42"/>
              <p:cNvSpPr/>
              <p:nvPr/>
            </p:nvSpPr>
            <p:spPr>
              <a:xfrm>
                <a:off x="3372598" y="5061624"/>
                <a:ext cx="626585" cy="62534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6" name="Oval 29"/>
              <p:cNvSpPr/>
              <p:nvPr/>
            </p:nvSpPr>
            <p:spPr>
              <a:xfrm>
                <a:off x="4874023" y="4761801"/>
                <a:ext cx="504056" cy="41826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8" name="אליפסה 47"/>
              <p:cNvSpPr/>
              <p:nvPr/>
            </p:nvSpPr>
            <p:spPr>
              <a:xfrm>
                <a:off x="4812758" y="4640510"/>
                <a:ext cx="626585" cy="62534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49" name="מחבר חץ ישר 48"/>
              <p:cNvCxnSpPr>
                <a:stCxn id="43" idx="6"/>
              </p:cNvCxnSpPr>
              <p:nvPr/>
            </p:nvCxnSpPr>
            <p:spPr>
              <a:xfrm flipV="1">
                <a:off x="3999183" y="4953183"/>
                <a:ext cx="827882" cy="42111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020670" y="5526103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  <a:endParaRPr lang="he-IL" sz="2400" dirty="0"/>
              </a:p>
            </p:txBody>
          </p:sp>
        </p:grpSp>
        <p:sp>
          <p:nvSpPr>
            <p:cNvPr id="8" name="צורה חופשית 7"/>
            <p:cNvSpPr/>
            <p:nvPr/>
          </p:nvSpPr>
          <p:spPr>
            <a:xfrm rot="885104">
              <a:off x="3167844" y="4719197"/>
              <a:ext cx="1079594" cy="731032"/>
            </a:xfrm>
            <a:custGeom>
              <a:avLst/>
              <a:gdLst>
                <a:gd name="connsiteX0" fmla="*/ 1080654 w 1080654"/>
                <a:gd name="connsiteY0" fmla="*/ 235474 h 599156"/>
                <a:gd name="connsiteX1" fmla="*/ 810491 w 1080654"/>
                <a:gd name="connsiteY1" fmla="*/ 17265 h 599156"/>
                <a:gd name="connsiteX2" fmla="*/ 207818 w 1080654"/>
                <a:gd name="connsiteY2" fmla="*/ 79611 h 599156"/>
                <a:gd name="connsiteX3" fmla="*/ 0 w 1080654"/>
                <a:gd name="connsiteY3" fmla="*/ 599156 h 599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0654" h="599156">
                  <a:moveTo>
                    <a:pt x="1080654" y="235474"/>
                  </a:moveTo>
                  <a:cubicBezTo>
                    <a:pt x="1018309" y="139358"/>
                    <a:pt x="955964" y="43242"/>
                    <a:pt x="810491" y="17265"/>
                  </a:cubicBezTo>
                  <a:cubicBezTo>
                    <a:pt x="665018" y="-8712"/>
                    <a:pt x="342900" y="-17371"/>
                    <a:pt x="207818" y="79611"/>
                  </a:cubicBezTo>
                  <a:cubicBezTo>
                    <a:pt x="72736" y="176593"/>
                    <a:pt x="36368" y="387874"/>
                    <a:pt x="0" y="599156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צורה חופשית 8"/>
            <p:cNvSpPr/>
            <p:nvPr/>
          </p:nvSpPr>
          <p:spPr>
            <a:xfrm>
              <a:off x="4608809" y="5889567"/>
              <a:ext cx="1167743" cy="468123"/>
            </a:xfrm>
            <a:custGeom>
              <a:avLst/>
              <a:gdLst>
                <a:gd name="connsiteX0" fmla="*/ 1028700 w 1028700"/>
                <a:gd name="connsiteY0" fmla="*/ 280555 h 468123"/>
                <a:gd name="connsiteX1" fmla="*/ 405245 w 1028700"/>
                <a:gd name="connsiteY1" fmla="*/ 457200 h 468123"/>
                <a:gd name="connsiteX2" fmla="*/ 0 w 1028700"/>
                <a:gd name="connsiteY2" fmla="*/ 0 h 46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8700" h="468123">
                  <a:moveTo>
                    <a:pt x="1028700" y="280555"/>
                  </a:moveTo>
                  <a:cubicBezTo>
                    <a:pt x="802697" y="392257"/>
                    <a:pt x="576695" y="503959"/>
                    <a:pt x="405245" y="457200"/>
                  </a:cubicBezTo>
                  <a:cubicBezTo>
                    <a:pt x="233795" y="410441"/>
                    <a:pt x="116897" y="205220"/>
                    <a:pt x="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sysDash"/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4" name="מחבר חץ ישר 13"/>
            <p:cNvCxnSpPr/>
            <p:nvPr/>
          </p:nvCxnSpPr>
          <p:spPr>
            <a:xfrm flipH="1" flipV="1">
              <a:off x="6202234" y="5187384"/>
              <a:ext cx="823713" cy="50491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1537280" y="5051584"/>
            <a:ext cx="57606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/>
              <a:t>start</a:t>
            </a:r>
            <a:endParaRPr lang="he-IL" sz="1400" dirty="0"/>
          </a:p>
        </p:txBody>
      </p:sp>
      <p:sp>
        <p:nvSpPr>
          <p:cNvPr id="19" name="צורה חופשית 18"/>
          <p:cNvSpPr/>
          <p:nvPr/>
        </p:nvSpPr>
        <p:spPr>
          <a:xfrm>
            <a:off x="1932709" y="4736834"/>
            <a:ext cx="1101436" cy="426038"/>
          </a:xfrm>
          <a:custGeom>
            <a:avLst/>
            <a:gdLst>
              <a:gd name="connsiteX0" fmla="*/ 1101436 w 1101436"/>
              <a:gd name="connsiteY0" fmla="*/ 415647 h 426038"/>
              <a:gd name="connsiteX1" fmla="*/ 498764 w 1101436"/>
              <a:gd name="connsiteY1" fmla="*/ 10 h 426038"/>
              <a:gd name="connsiteX2" fmla="*/ 0 w 1101436"/>
              <a:gd name="connsiteY2" fmla="*/ 426038 h 426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1436" h="426038">
                <a:moveTo>
                  <a:pt x="1101436" y="415647"/>
                </a:moveTo>
                <a:cubicBezTo>
                  <a:pt x="891886" y="206962"/>
                  <a:pt x="682337" y="-1722"/>
                  <a:pt x="498764" y="10"/>
                </a:cubicBezTo>
                <a:cubicBezTo>
                  <a:pt x="315191" y="1742"/>
                  <a:pt x="157595" y="213890"/>
                  <a:pt x="0" y="426038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0" name="מחבר חץ ישר 49"/>
          <p:cNvCxnSpPr/>
          <p:nvPr/>
        </p:nvCxnSpPr>
        <p:spPr>
          <a:xfrm flipV="1">
            <a:off x="6214899" y="5798774"/>
            <a:ext cx="815230" cy="64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מעוקל 21"/>
          <p:cNvCxnSpPr>
            <a:stCxn id="48" idx="0"/>
          </p:cNvCxnSpPr>
          <p:nvPr/>
        </p:nvCxnSpPr>
        <p:spPr>
          <a:xfrm rot="16200000" flipH="1" flipV="1">
            <a:off x="4281690" y="3444684"/>
            <a:ext cx="552453" cy="2771782"/>
          </a:xfrm>
          <a:prstGeom prst="curvedConnector4">
            <a:avLst>
              <a:gd name="adj1" fmla="val -41379"/>
              <a:gd name="adj2" fmla="val 100637"/>
            </a:avLst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839510" y="4216904"/>
            <a:ext cx="8351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>
                <a:latin typeface="Comic Sans MS" pitchFamily="66" charset="0"/>
              </a:rPr>
              <a:t>abb</a:t>
            </a:r>
            <a:endParaRPr lang="he-IL" dirty="0"/>
          </a:p>
        </p:txBody>
      </p:sp>
      <p:sp>
        <p:nvSpPr>
          <p:cNvPr id="36" name="TextBox 35"/>
          <p:cNvSpPr txBox="1"/>
          <p:nvPr/>
        </p:nvSpPr>
        <p:spPr>
          <a:xfrm>
            <a:off x="6998667" y="5125668"/>
            <a:ext cx="8351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>
                <a:latin typeface="Comic Sans MS" pitchFamily="66" charset="0"/>
              </a:rPr>
              <a:t>abaa</a:t>
            </a:r>
            <a:endParaRPr lang="he-IL" dirty="0"/>
          </a:p>
        </p:txBody>
      </p:sp>
      <p:sp>
        <p:nvSpPr>
          <p:cNvPr id="37" name="TextBox 36"/>
          <p:cNvSpPr txBox="1"/>
          <p:nvPr/>
        </p:nvSpPr>
        <p:spPr>
          <a:xfrm>
            <a:off x="4086057" y="4384504"/>
            <a:ext cx="8351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>
                <a:latin typeface="Comic Sans MS" pitchFamily="66" charset="0"/>
              </a:rPr>
              <a:t>ab,ba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18229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29</a:t>
            </a:fld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130059"/>
              </p:ext>
            </p:extLst>
          </p:nvPr>
        </p:nvGraphicFramePr>
        <p:xfrm>
          <a:off x="1115620" y="640548"/>
          <a:ext cx="7560837" cy="1036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40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614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8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קבוצה 7"/>
          <p:cNvGrpSpPr/>
          <p:nvPr/>
        </p:nvGrpSpPr>
        <p:grpSpPr>
          <a:xfrm>
            <a:off x="395536" y="1556792"/>
            <a:ext cx="8212592" cy="5028314"/>
            <a:chOff x="-147076" y="1124744"/>
            <a:chExt cx="6447268" cy="5629423"/>
          </a:xfrm>
        </p:grpSpPr>
        <p:grpSp>
          <p:nvGrpSpPr>
            <p:cNvPr id="9" name="קבוצה 8"/>
            <p:cNvGrpSpPr/>
            <p:nvPr/>
          </p:nvGrpSpPr>
          <p:grpSpPr>
            <a:xfrm>
              <a:off x="-147076" y="1124744"/>
              <a:ext cx="1752418" cy="1092919"/>
              <a:chOff x="-147076" y="1124744"/>
              <a:chExt cx="1752418" cy="1092919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-147076" y="1261690"/>
                <a:ext cx="175241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81206" y="170080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ba,2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0" name="מחבר חץ ישר 39"/>
              <p:cNvCxnSpPr/>
              <p:nvPr/>
            </p:nvCxnSpPr>
            <p:spPr>
              <a:xfrm flipV="1">
                <a:off x="1435754" y="1124744"/>
                <a:ext cx="0" cy="28803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קבוצה 9"/>
            <p:cNvGrpSpPr/>
            <p:nvPr/>
          </p:nvGrpSpPr>
          <p:grpSpPr>
            <a:xfrm>
              <a:off x="757398" y="1152525"/>
              <a:ext cx="1438338" cy="1713210"/>
              <a:chOff x="37318" y="504453"/>
              <a:chExt cx="1438338" cy="171321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7318" y="1340768"/>
                <a:ext cx="143833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7318" y="1700808"/>
                <a:ext cx="143833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ba,3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7" name="מחבר חץ ישר 36"/>
              <p:cNvCxnSpPr/>
              <p:nvPr/>
            </p:nvCxnSpPr>
            <p:spPr>
              <a:xfrm flipV="1">
                <a:off x="1329694" y="504453"/>
                <a:ext cx="0" cy="90832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קבוצה 10"/>
            <p:cNvGrpSpPr/>
            <p:nvPr/>
          </p:nvGrpSpPr>
          <p:grpSpPr>
            <a:xfrm>
              <a:off x="1475656" y="1124744"/>
              <a:ext cx="1472394" cy="2510796"/>
              <a:chOff x="115044" y="-293133"/>
              <a:chExt cx="1472394" cy="2510796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79512" y="1340768"/>
                <a:ext cx="140792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abaa,4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15044" y="1700808"/>
                <a:ext cx="147239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abb,4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4" name="מחבר חץ ישר 33"/>
              <p:cNvCxnSpPr/>
              <p:nvPr/>
            </p:nvCxnSpPr>
            <p:spPr>
              <a:xfrm flipV="1">
                <a:off x="1343072" y="-293133"/>
                <a:ext cx="0" cy="1705909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קבוצה 11"/>
            <p:cNvGrpSpPr/>
            <p:nvPr/>
          </p:nvGrpSpPr>
          <p:grpSpPr>
            <a:xfrm>
              <a:off x="2339752" y="1124744"/>
              <a:ext cx="1224136" cy="3253159"/>
              <a:chOff x="251520" y="-1035496"/>
              <a:chExt cx="1224136" cy="3253159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51520" y="170080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ba,5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1" name="מחבר חץ ישר 30"/>
              <p:cNvCxnSpPr/>
              <p:nvPr/>
            </p:nvCxnSpPr>
            <p:spPr>
              <a:xfrm flipV="1">
                <a:off x="1265171" y="-1035496"/>
                <a:ext cx="0" cy="24482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קבוצה 12"/>
            <p:cNvGrpSpPr/>
            <p:nvPr/>
          </p:nvGrpSpPr>
          <p:grpSpPr>
            <a:xfrm>
              <a:off x="2749116" y="1124744"/>
              <a:ext cx="1462844" cy="3895033"/>
              <a:chOff x="12812" y="-1746284"/>
              <a:chExt cx="1462844" cy="3895033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2812" y="1340768"/>
                <a:ext cx="146284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51520" y="1700808"/>
                <a:ext cx="1224136" cy="4479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he-IL" sz="2000" dirty="0"/>
              </a:p>
            </p:txBody>
          </p:sp>
          <p:cxnSp>
            <p:nvCxnSpPr>
              <p:cNvPr id="28" name="מחבר חץ ישר 27"/>
              <p:cNvCxnSpPr/>
              <p:nvPr/>
            </p:nvCxnSpPr>
            <p:spPr>
              <a:xfrm flipV="1">
                <a:off x="1331640" y="-1746284"/>
                <a:ext cx="0" cy="315906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קבוצה 13"/>
            <p:cNvGrpSpPr/>
            <p:nvPr/>
          </p:nvGrpSpPr>
          <p:grpSpPr>
            <a:xfrm>
              <a:off x="3635896" y="1152525"/>
              <a:ext cx="1224136" cy="4260599"/>
              <a:chOff x="251520" y="-2042936"/>
              <a:chExt cx="1224136" cy="4260599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ab,7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51520" y="170080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ba,7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5" name="מחבר חץ ישר 24"/>
              <p:cNvCxnSpPr/>
              <p:nvPr/>
            </p:nvCxnSpPr>
            <p:spPr>
              <a:xfrm flipH="1" flipV="1">
                <a:off x="1386502" y="-2042936"/>
                <a:ext cx="3523" cy="345571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קבוצה 14"/>
            <p:cNvGrpSpPr/>
            <p:nvPr/>
          </p:nvGrpSpPr>
          <p:grpSpPr>
            <a:xfrm>
              <a:off x="4355976" y="1124744"/>
              <a:ext cx="1224136" cy="4945744"/>
              <a:chOff x="251520" y="-2728081"/>
              <a:chExt cx="1224136" cy="4945744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ab,8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51520" y="170080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ba,8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מחבר חץ ישר 21"/>
              <p:cNvCxnSpPr/>
              <p:nvPr/>
            </p:nvCxnSpPr>
            <p:spPr>
              <a:xfrm flipV="1">
                <a:off x="1331640" y="-2728081"/>
                <a:ext cx="0" cy="4140857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קבוצה 15"/>
            <p:cNvGrpSpPr/>
            <p:nvPr/>
          </p:nvGrpSpPr>
          <p:grpSpPr>
            <a:xfrm>
              <a:off x="4752020" y="1124744"/>
              <a:ext cx="1548172" cy="5629423"/>
              <a:chOff x="-72516" y="-3411760"/>
              <a:chExt cx="1548172" cy="5629423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-72516" y="1340768"/>
                <a:ext cx="1548172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abaa,9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-72516" y="1700808"/>
                <a:ext cx="1548172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abb,9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מחבר חץ ישר 18"/>
              <p:cNvCxnSpPr/>
              <p:nvPr/>
            </p:nvCxnSpPr>
            <p:spPr>
              <a:xfrm flipV="1">
                <a:off x="1295636" y="-3411760"/>
                <a:ext cx="0" cy="4824536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TextBox 41"/>
          <p:cNvSpPr txBox="1"/>
          <p:nvPr/>
        </p:nvSpPr>
        <p:spPr>
          <a:xfrm>
            <a:off x="514919" y="4668319"/>
            <a:ext cx="3697041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1</a:t>
            </a:r>
            <a:r>
              <a:rPr lang="en-US" sz="2800" dirty="0">
                <a:latin typeface="Comic Sans MS" panose="030F0702030302020204" pitchFamily="66" charset="0"/>
              </a:rPr>
              <a:t> =     </a:t>
            </a:r>
            <a:r>
              <a:rPr lang="en-US" sz="2800" b="1" dirty="0">
                <a:latin typeface="Comic Sans MS" panose="030F0702030302020204" pitchFamily="66" charset="0"/>
              </a:rPr>
              <a:t>ab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2 </a:t>
            </a:r>
            <a:r>
              <a:rPr lang="en-US" sz="2800" dirty="0">
                <a:latin typeface="Comic Sans MS" panose="030F0702030302020204" pitchFamily="66" charset="0"/>
              </a:rPr>
              <a:t>=  </a:t>
            </a:r>
            <a:r>
              <a:rPr lang="en-US" sz="2800" b="1" dirty="0" err="1">
                <a:latin typeface="Comic Sans MS" panose="030F0702030302020204" pitchFamily="66" charset="0"/>
              </a:rPr>
              <a:t>abb</a:t>
            </a:r>
            <a:r>
              <a:rPr lang="en-US" sz="2800" dirty="0">
                <a:latin typeface="Comic Sans MS" panose="030F0702030302020204" pitchFamily="66" charset="0"/>
              </a:rPr>
              <a:t>{1, 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 =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b="1" dirty="0" err="1">
                <a:latin typeface="Comic Sans MS" panose="030F0702030302020204" pitchFamily="66" charset="0"/>
              </a:rPr>
              <a:t>ba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l" rtl="0"/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7504" y="736248"/>
            <a:ext cx="1404155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 =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45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92888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Definition: Gapped Patterns</a:t>
            </a:r>
            <a:endParaRPr lang="he-IL" sz="3600" dirty="0">
              <a:solidFill>
                <a:srgbClr val="C00000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5148064" y="6165304"/>
            <a:ext cx="3530952" cy="313144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611560" y="1700808"/>
            <a:ext cx="799288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2800" dirty="0">
                <a:latin typeface="Comic Sans MS" pitchFamily="66" charset="0"/>
              </a:rPr>
              <a:t>A</a:t>
            </a:r>
            <a:r>
              <a:rPr lang="en-US" sz="28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mic Sans MS" pitchFamily="66" charset="0"/>
              </a:rPr>
              <a:t>gapped pattern with a single gap </a:t>
            </a:r>
            <a:r>
              <a:rPr lang="en-US" sz="2800" dirty="0">
                <a:latin typeface="Comic Sans MS" pitchFamily="66" charset="0"/>
              </a:rPr>
              <a:t>is a pattern P of the form:</a:t>
            </a:r>
          </a:p>
          <a:p>
            <a:pPr algn="ctr" rtl="0">
              <a:buNone/>
            </a:pPr>
            <a:r>
              <a:rPr lang="en-US" sz="2800" b="1" dirty="0" err="1">
                <a:latin typeface="Comic Sans MS" pitchFamily="66" charset="0"/>
              </a:rPr>
              <a:t>lp</a:t>
            </a:r>
            <a:r>
              <a:rPr lang="en-US" sz="2800" b="1" dirty="0">
                <a:latin typeface="Comic Sans MS" pitchFamily="66" charset="0"/>
              </a:rPr>
              <a:t> {</a:t>
            </a:r>
            <a:r>
              <a:rPr lang="en-US" sz="2800" b="1" dirty="0">
                <a:latin typeface="Comic Sans MS" pitchFamily="66" charset="0"/>
                <a:sym typeface="Symbol"/>
              </a:rPr>
              <a:t>,}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err="1">
                <a:latin typeface="Comic Sans MS" pitchFamily="66" charset="0"/>
              </a:rPr>
              <a:t>rp</a:t>
            </a:r>
            <a:endParaRPr lang="en-US" sz="2800" b="1" baseline="-25000" dirty="0"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800" dirty="0">
                <a:latin typeface="Comic Sans MS" pitchFamily="66" charset="0"/>
              </a:rPr>
              <a:t>{</a:t>
            </a:r>
            <a:r>
              <a:rPr lang="en-US" sz="2800" dirty="0">
                <a:latin typeface="Comic Sans MS" pitchFamily="66" charset="0"/>
                <a:sym typeface="Symbol"/>
              </a:rPr>
              <a:t>,} is a sequence of at least  and at most , don’t cares = @. </a:t>
            </a:r>
          </a:p>
          <a:p>
            <a:pPr algn="l" rtl="0">
              <a:buNone/>
            </a:pPr>
            <a:endParaRPr lang="en-US" sz="2400" dirty="0">
              <a:latin typeface="Comic Sans MS" pitchFamily="66" charset="0"/>
              <a:sym typeface="Symbol"/>
            </a:endParaRPr>
          </a:p>
          <a:p>
            <a:pPr algn="l" rtl="0">
              <a:buNone/>
            </a:pPr>
            <a:r>
              <a:rPr lang="en-US" sz="2800" dirty="0">
                <a:latin typeface="Comic Sans MS" pitchFamily="66" charset="0"/>
                <a:sym typeface="Symbol"/>
              </a:rPr>
              <a:t>Example: </a:t>
            </a:r>
            <a:r>
              <a:rPr lang="en-US" sz="2800" b="1" dirty="0">
                <a:solidFill>
                  <a:srgbClr val="C00000"/>
                </a:solidFill>
                <a:latin typeface="Comic Sans MS" pitchFamily="66" charset="0"/>
              </a:rPr>
              <a:t>aba</a:t>
            </a:r>
            <a:r>
              <a:rPr lang="en-US" sz="2800" dirty="0">
                <a:latin typeface="Comic Sans MS" pitchFamily="66" charset="0"/>
              </a:rPr>
              <a:t>{3,6}</a:t>
            </a:r>
            <a:r>
              <a:rPr lang="en-US" sz="2800" b="1" dirty="0" err="1">
                <a:solidFill>
                  <a:srgbClr val="C00000"/>
                </a:solidFill>
                <a:latin typeface="Comic Sans MS" pitchFamily="66" charset="0"/>
              </a:rPr>
              <a:t>cbb</a:t>
            </a: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r>
              <a:rPr lang="en-US" sz="2800" dirty="0">
                <a:solidFill>
                  <a:schemeClr val="accent1"/>
                </a:solidFill>
                <a:latin typeface="Comic Sans MS" pitchFamily="66" charset="0"/>
              </a:rPr>
              <a:t>               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aba</a:t>
            </a:r>
            <a:r>
              <a:rPr lang="en-US" sz="2800" dirty="0">
                <a:latin typeface="Comic Sans MS" pitchFamily="66" charset="0"/>
              </a:rPr>
              <a:t>@@@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cbb</a:t>
            </a:r>
            <a:endParaRPr lang="en-US" sz="2800" dirty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r>
              <a:rPr lang="en-US" sz="2800" dirty="0">
                <a:solidFill>
                  <a:schemeClr val="accent1"/>
                </a:solidFill>
                <a:latin typeface="Comic Sans MS" pitchFamily="66" charset="0"/>
              </a:rPr>
              <a:t>               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aba</a:t>
            </a:r>
            <a:r>
              <a:rPr lang="en-US" sz="2800" dirty="0">
                <a:latin typeface="Comic Sans MS" pitchFamily="66" charset="0"/>
              </a:rPr>
              <a:t>@@@@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cbb</a:t>
            </a:r>
            <a:endParaRPr lang="en-US" sz="2800" dirty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r>
              <a:rPr lang="en-US" sz="2800" dirty="0">
                <a:solidFill>
                  <a:schemeClr val="accent1"/>
                </a:solidFill>
                <a:latin typeface="Comic Sans MS" pitchFamily="66" charset="0"/>
              </a:rPr>
              <a:t>               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aba</a:t>
            </a:r>
            <a:r>
              <a:rPr lang="en-US" sz="2800" dirty="0">
                <a:latin typeface="Comic Sans MS" pitchFamily="66" charset="0"/>
              </a:rPr>
              <a:t>@@@@@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cbb</a:t>
            </a:r>
            <a:endParaRPr lang="en-US" sz="2800" dirty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r>
              <a:rPr lang="en-US" sz="2800" dirty="0">
                <a:solidFill>
                  <a:schemeClr val="accent1"/>
                </a:solidFill>
                <a:latin typeface="Comic Sans MS" pitchFamily="66" charset="0"/>
              </a:rPr>
              <a:t>               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aba</a:t>
            </a:r>
            <a:r>
              <a:rPr lang="en-US" sz="2800" dirty="0">
                <a:latin typeface="Comic Sans MS" pitchFamily="66" charset="0"/>
              </a:rPr>
              <a:t>@@@@@@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cbb</a:t>
            </a:r>
            <a:endParaRPr lang="en-US" sz="2800" dirty="0">
              <a:solidFill>
                <a:srgbClr val="C00000"/>
              </a:solidFill>
              <a:latin typeface="Comic Sans MS" pitchFamily="66" charset="0"/>
            </a:endParaRPr>
          </a:p>
          <a:p>
            <a:pPr algn="l" rtl="0"/>
            <a:endParaRPr lang="en-US" sz="2400" dirty="0">
              <a:solidFill>
                <a:schemeClr val="accent1"/>
              </a:solidFill>
              <a:latin typeface="Comic Sans MS" pitchFamily="66" charset="0"/>
            </a:endParaRPr>
          </a:p>
          <a:p>
            <a:pPr algn="l" rtl="0">
              <a:buNone/>
            </a:pPr>
            <a:endParaRPr lang="en-US" sz="2400" dirty="0">
              <a:solidFill>
                <a:schemeClr val="accent1"/>
              </a:solidFill>
              <a:latin typeface="Comic Sans MS" pitchFamily="66" charset="0"/>
            </a:endParaRPr>
          </a:p>
          <a:p>
            <a:pPr algn="l" rtl="0">
              <a:buNone/>
            </a:pPr>
            <a:endParaRPr lang="en-US" sz="2400" dirty="0">
              <a:latin typeface="Comic Sans MS" pitchFamily="66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890656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Suffix of </a:t>
            </a:r>
            <a:r>
              <a:rPr lang="en-US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prev</a:t>
            </a: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anose="030F0702030302020204" pitchFamily="66" charset="0"/>
              </a:rPr>
              <a:t>lp</a:t>
            </a:r>
            <a:r>
              <a:rPr lang="en-US" baseline="-250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)/</a:t>
            </a:r>
            <a:r>
              <a:rPr lang="en-US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prev</a:t>
            </a: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mic Sans MS" panose="030F0702030302020204" pitchFamily="66" charset="0"/>
              </a:rPr>
              <a:t>rp</a:t>
            </a:r>
            <a:r>
              <a:rPr lang="en-US" baseline="-250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)</a:t>
            </a:r>
            <a:endParaRPr lang="he-IL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7584" y="1772816"/>
            <a:ext cx="7632848" cy="3508977"/>
          </a:xfrm>
        </p:spPr>
        <p:txBody>
          <a:bodyPr>
            <a:noAutofit/>
          </a:bodyPr>
          <a:lstStyle/>
          <a:p>
            <a:pPr marL="68580" indent="0" algn="l" rtl="0">
              <a:buNone/>
            </a:pP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prev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function does not preserve the suffix relation of the strings it is applied to. </a:t>
            </a:r>
          </a:p>
          <a:p>
            <a:pPr marL="68580" indent="0" algn="l" rtl="0">
              <a:buNone/>
            </a:pPr>
            <a:endParaRPr lang="en-US" sz="3200" dirty="0">
              <a:latin typeface="Comic Sans MS" panose="030F0702030302020204" pitchFamily="66" charset="0"/>
            </a:endParaRPr>
          </a:p>
          <a:p>
            <a:pPr marL="68580" indent="0" algn="l" rtl="0">
              <a:buNone/>
            </a:pP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 example: </a:t>
            </a:r>
            <a:r>
              <a:rPr lang="en-US" sz="32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aae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is a suffix of </a:t>
            </a:r>
            <a:r>
              <a:rPr lang="en-US" sz="32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aaae</a:t>
            </a:r>
            <a:endParaRPr lang="en-US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68580" indent="0" algn="l" rtl="0">
              <a:buNone/>
            </a:pP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Yet, 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prev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aae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)  = </a:t>
            </a:r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01e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</a:p>
          <a:p>
            <a:pPr marL="68580" indent="0" algn="l" rtl="0">
              <a:buNone/>
            </a:pPr>
            <a:r>
              <a:rPr lang="en-US" sz="3200" dirty="0">
                <a:latin typeface="Comic Sans MS" panose="030F0702030302020204" pitchFamily="66" charset="0"/>
              </a:rPr>
              <a:t> 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and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prev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aaae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)= </a:t>
            </a:r>
            <a:r>
              <a:rPr lang="en-US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011e</a:t>
            </a:r>
          </a:p>
          <a:p>
            <a:pPr marL="68580" indent="0" algn="l" rtl="0">
              <a:buNone/>
            </a:pPr>
            <a:endParaRPr lang="he-IL" sz="3200" dirty="0">
              <a:latin typeface="Comic Sans MS" panose="030F0702030302020204" pitchFamily="66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30</a:t>
            </a:fld>
            <a:endParaRPr lang="he-IL"/>
          </a:p>
        </p:txBody>
      </p:sp>
      <p:sp>
        <p:nvSpPr>
          <p:cNvPr id="6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508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322195" y="116632"/>
            <a:ext cx="8362903" cy="1143000"/>
          </a:xfrm>
        </p:spPr>
        <p:txBody>
          <a:bodyPr>
            <a:noAutofit/>
          </a:bodyPr>
          <a:lstStyle/>
          <a:p>
            <a:pPr rtl="0"/>
            <a:r>
              <a:rPr lang="en-US" b="1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p-suffix Relations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206980" y="6186285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31</a:t>
            </a:fld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16936" y="1321236"/>
            <a:ext cx="8434913" cy="329320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>
                <a:latin typeface="Comic Sans MS" pitchFamily="66" charset="0"/>
              </a:rPr>
              <a:t>P</a:t>
            </a:r>
            <a:r>
              <a:rPr lang="en-US" sz="2400" b="1" baseline="-25000" dirty="0">
                <a:latin typeface="Comic Sans MS" pitchFamily="66" charset="0"/>
              </a:rPr>
              <a:t>1 </a:t>
            </a:r>
            <a:r>
              <a:rPr lang="en-US" sz="2400" b="1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 00    {} 00</a:t>
            </a:r>
            <a:endParaRPr lang="en-US" sz="2400" dirty="0">
              <a:latin typeface="Comic Sans MS" pitchFamily="66" charset="0"/>
            </a:endParaRPr>
          </a:p>
          <a:p>
            <a:pPr algn="l" rtl="0"/>
            <a:r>
              <a:rPr lang="en-US" sz="2400" b="1" dirty="0">
                <a:latin typeface="Comic Sans MS" pitchFamily="66" charset="0"/>
              </a:rPr>
              <a:t>P</a:t>
            </a:r>
            <a:r>
              <a:rPr lang="en-US" sz="2400" b="1" baseline="-25000" dirty="0">
                <a:latin typeface="Comic Sans MS" pitchFamily="66" charset="0"/>
              </a:rPr>
              <a:t>2 </a:t>
            </a:r>
            <a:r>
              <a:rPr lang="en-US" sz="2400" b="1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 001  {} 00</a:t>
            </a:r>
            <a:endParaRPr lang="en-US" sz="2400" dirty="0">
              <a:latin typeface="Comic Sans MS" pitchFamily="66" charset="0"/>
            </a:endParaRPr>
          </a:p>
          <a:p>
            <a:pPr algn="l" rtl="0"/>
            <a:r>
              <a:rPr lang="en-US" sz="2400" b="1" dirty="0">
                <a:latin typeface="Comic Sans MS" pitchFamily="66" charset="0"/>
              </a:rPr>
              <a:t>P</a:t>
            </a:r>
            <a:r>
              <a:rPr lang="en-US" sz="2400" b="1" baseline="-25000" dirty="0">
                <a:latin typeface="Comic Sans MS" pitchFamily="66" charset="0"/>
              </a:rPr>
              <a:t>3 </a:t>
            </a:r>
            <a:r>
              <a:rPr lang="en-US" sz="2400" b="1" dirty="0">
                <a:latin typeface="Comic Sans MS" pitchFamily="66" charset="0"/>
              </a:rPr>
              <a:t>= </a:t>
            </a:r>
            <a:r>
              <a:rPr lang="en-US" sz="2400" dirty="0">
                <a:latin typeface="Comic Sans MS" pitchFamily="66" charset="0"/>
                <a:sym typeface="Symbol"/>
              </a:rPr>
              <a:t>0021 {} 00</a:t>
            </a:r>
            <a:endParaRPr lang="en-US" sz="2400" dirty="0">
              <a:latin typeface="Comic Sans MS" pitchFamily="66" charset="0"/>
            </a:endParaRPr>
          </a:p>
          <a:p>
            <a:pPr algn="l" rtl="0"/>
            <a:endParaRPr lang="en-US" sz="2800" dirty="0">
              <a:latin typeface="Comic Sans MS" pitchFamily="66" charset="0"/>
            </a:endParaRPr>
          </a:p>
          <a:p>
            <a:pPr algn="l" rtl="0"/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  <a:p>
            <a:pPr algn="l" rtl="0"/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  <a:p>
            <a:pPr algn="l" rtl="0"/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9" name="צורה חופשית 18"/>
          <p:cNvSpPr/>
          <p:nvPr/>
        </p:nvSpPr>
        <p:spPr>
          <a:xfrm>
            <a:off x="3275856" y="2060848"/>
            <a:ext cx="880006" cy="426038"/>
          </a:xfrm>
          <a:custGeom>
            <a:avLst/>
            <a:gdLst>
              <a:gd name="connsiteX0" fmla="*/ 1101436 w 1101436"/>
              <a:gd name="connsiteY0" fmla="*/ 415647 h 426038"/>
              <a:gd name="connsiteX1" fmla="*/ 498764 w 1101436"/>
              <a:gd name="connsiteY1" fmla="*/ 10 h 426038"/>
              <a:gd name="connsiteX2" fmla="*/ 0 w 1101436"/>
              <a:gd name="connsiteY2" fmla="*/ 426038 h 426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1436" h="426038">
                <a:moveTo>
                  <a:pt x="1101436" y="415647"/>
                </a:moveTo>
                <a:cubicBezTo>
                  <a:pt x="891886" y="206962"/>
                  <a:pt x="682337" y="-1722"/>
                  <a:pt x="498764" y="10"/>
                </a:cubicBezTo>
                <a:cubicBezTo>
                  <a:pt x="315191" y="1742"/>
                  <a:pt x="157595" y="213890"/>
                  <a:pt x="0" y="426038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2" name="מחבר מעוקל 21"/>
          <p:cNvCxnSpPr/>
          <p:nvPr/>
        </p:nvCxnSpPr>
        <p:spPr>
          <a:xfrm rot="16200000" flipH="1" flipV="1">
            <a:off x="5228602" y="1034692"/>
            <a:ext cx="626285" cy="2484360"/>
          </a:xfrm>
          <a:prstGeom prst="curvedConnector4">
            <a:avLst>
              <a:gd name="adj1" fmla="val -36501"/>
              <a:gd name="adj2" fmla="val 105005"/>
            </a:avLst>
          </a:prstGeom>
          <a:ln w="381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קבוצה 10"/>
          <p:cNvGrpSpPr/>
          <p:nvPr/>
        </p:nvGrpSpPr>
        <p:grpSpPr>
          <a:xfrm>
            <a:off x="2764032" y="1412776"/>
            <a:ext cx="5912424" cy="2287742"/>
            <a:chOff x="1429317" y="3949570"/>
            <a:chExt cx="6596451" cy="2287742"/>
          </a:xfrm>
        </p:grpSpPr>
        <p:grpSp>
          <p:nvGrpSpPr>
            <p:cNvPr id="18" name="קבוצה 17"/>
            <p:cNvGrpSpPr/>
            <p:nvPr/>
          </p:nvGrpSpPr>
          <p:grpSpPr>
            <a:xfrm>
              <a:off x="1429317" y="4338325"/>
              <a:ext cx="6195935" cy="1898987"/>
              <a:chOff x="1425135" y="4611092"/>
              <a:chExt cx="6195935" cy="1898987"/>
            </a:xfrm>
          </p:grpSpPr>
          <p:grpSp>
            <p:nvGrpSpPr>
              <p:cNvPr id="2" name="קבוצה 1"/>
              <p:cNvGrpSpPr/>
              <p:nvPr/>
            </p:nvGrpSpPr>
            <p:grpSpPr>
              <a:xfrm>
                <a:off x="1425135" y="4611092"/>
                <a:ext cx="6195935" cy="1898987"/>
                <a:chOff x="611560" y="4640510"/>
                <a:chExt cx="6195935" cy="1586511"/>
              </a:xfrm>
            </p:grpSpPr>
            <p:cxnSp>
              <p:nvCxnSpPr>
                <p:cNvPr id="25" name="מחבר חץ ישר 24"/>
                <p:cNvCxnSpPr/>
                <p:nvPr/>
              </p:nvCxnSpPr>
              <p:spPr>
                <a:xfrm flipV="1">
                  <a:off x="2558731" y="5395940"/>
                  <a:ext cx="815230" cy="542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Oval 29"/>
                <p:cNvSpPr/>
                <p:nvPr/>
              </p:nvSpPr>
              <p:spPr>
                <a:xfrm>
                  <a:off x="3433863" y="5182917"/>
                  <a:ext cx="504056" cy="41826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606297" y="5057242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2400" dirty="0"/>
                    <a:t>0</a:t>
                  </a:r>
                  <a:endParaRPr lang="he-IL" sz="24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5535023" y="5765356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2400" dirty="0"/>
                    <a:t>1</a:t>
                  </a:r>
                  <a:endParaRPr lang="he-IL" sz="2400" dirty="0"/>
                </a:p>
              </p:txBody>
            </p:sp>
            <p:grpSp>
              <p:nvGrpSpPr>
                <p:cNvPr id="17" name="קבוצה 16"/>
                <p:cNvGrpSpPr/>
                <p:nvPr/>
              </p:nvGrpSpPr>
              <p:grpSpPr>
                <a:xfrm>
                  <a:off x="611560" y="5061392"/>
                  <a:ext cx="1994737" cy="585895"/>
                  <a:chOff x="611560" y="5061392"/>
                  <a:chExt cx="1994737" cy="585895"/>
                </a:xfrm>
              </p:grpSpPr>
              <p:sp>
                <p:nvSpPr>
                  <p:cNvPr id="33" name="Oval 29"/>
                  <p:cNvSpPr/>
                  <p:nvPr/>
                </p:nvSpPr>
                <p:spPr>
                  <a:xfrm>
                    <a:off x="611560" y="5229020"/>
                    <a:ext cx="773638" cy="418267"/>
                  </a:xfrm>
                  <a:prstGeom prst="ellipse">
                    <a:avLst/>
                  </a:prstGeom>
                  <a:solidFill>
                    <a:schemeClr val="bg2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cxnSp>
                <p:nvCxnSpPr>
                  <p:cNvPr id="10" name="מחבר חץ ישר 9"/>
                  <p:cNvCxnSpPr/>
                  <p:nvPr/>
                </p:nvCxnSpPr>
                <p:spPr>
                  <a:xfrm>
                    <a:off x="1403648" y="5417640"/>
                    <a:ext cx="720080" cy="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1337554" y="5061392"/>
                    <a:ext cx="57606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sz="2400" dirty="0"/>
                      <a:t>0</a:t>
                    </a:r>
                    <a:endParaRPr lang="he-IL" sz="2400" dirty="0"/>
                  </a:p>
                </p:txBody>
              </p:sp>
              <p:sp>
                <p:nvSpPr>
                  <p:cNvPr id="34" name="Oval 29"/>
                  <p:cNvSpPr/>
                  <p:nvPr/>
                </p:nvSpPr>
                <p:spPr>
                  <a:xfrm>
                    <a:off x="2102241" y="5195677"/>
                    <a:ext cx="504056" cy="418267"/>
                  </a:xfrm>
                  <a:prstGeom prst="ellipse">
                    <a:avLst/>
                  </a:prstGeom>
                  <a:solidFill>
                    <a:schemeClr val="bg2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  <p:grpSp>
              <p:nvGrpSpPr>
                <p:cNvPr id="35" name="קבוצה 34"/>
                <p:cNvGrpSpPr/>
                <p:nvPr/>
              </p:nvGrpSpPr>
              <p:grpSpPr>
                <a:xfrm>
                  <a:off x="4884766" y="5515791"/>
                  <a:ext cx="1872208" cy="427137"/>
                  <a:chOff x="1190871" y="5186807"/>
                  <a:chExt cx="1872208" cy="427137"/>
                </a:xfrm>
              </p:grpSpPr>
              <p:sp>
                <p:nvSpPr>
                  <p:cNvPr id="38" name="Oval 29"/>
                  <p:cNvSpPr/>
                  <p:nvPr/>
                </p:nvSpPr>
                <p:spPr>
                  <a:xfrm>
                    <a:off x="1190871" y="5186807"/>
                    <a:ext cx="504056" cy="418267"/>
                  </a:xfrm>
                  <a:prstGeom prst="ellipse">
                    <a:avLst/>
                  </a:prstGeom>
                  <a:solidFill>
                    <a:schemeClr val="bg2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39" name="Oval 29"/>
                  <p:cNvSpPr/>
                  <p:nvPr/>
                </p:nvSpPr>
                <p:spPr>
                  <a:xfrm>
                    <a:off x="2559023" y="5195677"/>
                    <a:ext cx="504056" cy="418267"/>
                  </a:xfrm>
                  <a:prstGeom prst="ellipse">
                    <a:avLst/>
                  </a:prstGeom>
                  <a:solidFill>
                    <a:schemeClr val="bg2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  <p:cxnSp>
              <p:nvCxnSpPr>
                <p:cNvPr id="40" name="מחבר חץ ישר 39"/>
                <p:cNvCxnSpPr>
                  <a:stCxn id="43" idx="6"/>
                  <a:endCxn id="38" idx="2"/>
                </p:cNvCxnSpPr>
                <p:nvPr/>
              </p:nvCxnSpPr>
              <p:spPr>
                <a:xfrm>
                  <a:off x="3999183" y="5374299"/>
                  <a:ext cx="885583" cy="35062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extBox 40"/>
                <p:cNvSpPr txBox="1"/>
                <p:nvPr/>
              </p:nvSpPr>
              <p:spPr>
                <a:xfrm>
                  <a:off x="3937919" y="4786822"/>
                  <a:ext cx="576064" cy="38569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2400" dirty="0"/>
                    <a:t>1</a:t>
                  </a:r>
                  <a:endParaRPr lang="he-IL" sz="2400" dirty="0"/>
                </a:p>
              </p:txBody>
            </p:sp>
            <p:sp>
              <p:nvSpPr>
                <p:cNvPr id="42" name="אליפסה 41"/>
                <p:cNvSpPr/>
                <p:nvPr/>
              </p:nvSpPr>
              <p:spPr>
                <a:xfrm>
                  <a:off x="6180910" y="5395940"/>
                  <a:ext cx="626585" cy="625348"/>
                </a:xfrm>
                <a:prstGeom prst="ellipse">
                  <a:avLst/>
                </a:prstGeom>
                <a:noFill/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3" name="אליפסה 42"/>
                <p:cNvSpPr/>
                <p:nvPr/>
              </p:nvSpPr>
              <p:spPr>
                <a:xfrm>
                  <a:off x="3372598" y="5061624"/>
                  <a:ext cx="626585" cy="625348"/>
                </a:xfrm>
                <a:prstGeom prst="ellipse">
                  <a:avLst/>
                </a:prstGeom>
                <a:noFill/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6" name="Oval 29"/>
                <p:cNvSpPr/>
                <p:nvPr/>
              </p:nvSpPr>
              <p:spPr>
                <a:xfrm>
                  <a:off x="4874023" y="4761801"/>
                  <a:ext cx="504056" cy="418267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8" name="אליפסה 47"/>
                <p:cNvSpPr/>
                <p:nvPr/>
              </p:nvSpPr>
              <p:spPr>
                <a:xfrm>
                  <a:off x="4812758" y="4640510"/>
                  <a:ext cx="626585" cy="625348"/>
                </a:xfrm>
                <a:prstGeom prst="ellipse">
                  <a:avLst/>
                </a:prstGeom>
                <a:noFill/>
                <a:ln w="3810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cxnSp>
              <p:nvCxnSpPr>
                <p:cNvPr id="49" name="מחבר חץ ישר 48"/>
                <p:cNvCxnSpPr>
                  <a:stCxn id="43" idx="6"/>
                </p:cNvCxnSpPr>
                <p:nvPr/>
              </p:nvCxnSpPr>
              <p:spPr>
                <a:xfrm flipV="1">
                  <a:off x="3999183" y="4953183"/>
                  <a:ext cx="827882" cy="42111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TextBox 44"/>
                <p:cNvSpPr txBox="1"/>
                <p:nvPr/>
              </p:nvSpPr>
              <p:spPr>
                <a:xfrm>
                  <a:off x="4020670" y="5526103"/>
                  <a:ext cx="57606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2400" dirty="0"/>
                    <a:t>2</a:t>
                  </a:r>
                  <a:endParaRPr lang="he-IL" sz="2400" dirty="0"/>
                </a:p>
              </p:txBody>
            </p:sp>
          </p:grpSp>
          <p:sp>
            <p:nvSpPr>
              <p:cNvPr id="8" name="צורה חופשית 7"/>
              <p:cNvSpPr/>
              <p:nvPr/>
            </p:nvSpPr>
            <p:spPr>
              <a:xfrm rot="885104">
                <a:off x="3167844" y="4719197"/>
                <a:ext cx="1079594" cy="731032"/>
              </a:xfrm>
              <a:custGeom>
                <a:avLst/>
                <a:gdLst>
                  <a:gd name="connsiteX0" fmla="*/ 1080654 w 1080654"/>
                  <a:gd name="connsiteY0" fmla="*/ 235474 h 599156"/>
                  <a:gd name="connsiteX1" fmla="*/ 810491 w 1080654"/>
                  <a:gd name="connsiteY1" fmla="*/ 17265 h 599156"/>
                  <a:gd name="connsiteX2" fmla="*/ 207818 w 1080654"/>
                  <a:gd name="connsiteY2" fmla="*/ 79611 h 599156"/>
                  <a:gd name="connsiteX3" fmla="*/ 0 w 1080654"/>
                  <a:gd name="connsiteY3" fmla="*/ 599156 h 599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0654" h="599156">
                    <a:moveTo>
                      <a:pt x="1080654" y="235474"/>
                    </a:moveTo>
                    <a:cubicBezTo>
                      <a:pt x="1018309" y="139358"/>
                      <a:pt x="955964" y="43242"/>
                      <a:pt x="810491" y="17265"/>
                    </a:cubicBezTo>
                    <a:cubicBezTo>
                      <a:pt x="665018" y="-8712"/>
                      <a:pt x="342900" y="-17371"/>
                      <a:pt x="207818" y="79611"/>
                    </a:cubicBezTo>
                    <a:cubicBezTo>
                      <a:pt x="72736" y="176593"/>
                      <a:pt x="36368" y="387874"/>
                      <a:pt x="0" y="599156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prstDash val="sysDash"/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9" name="צורה חופשית 8"/>
              <p:cNvSpPr/>
              <p:nvPr/>
            </p:nvSpPr>
            <p:spPr>
              <a:xfrm>
                <a:off x="4608809" y="5889567"/>
                <a:ext cx="1167743" cy="468123"/>
              </a:xfrm>
              <a:custGeom>
                <a:avLst/>
                <a:gdLst>
                  <a:gd name="connsiteX0" fmla="*/ 1028700 w 1028700"/>
                  <a:gd name="connsiteY0" fmla="*/ 280555 h 468123"/>
                  <a:gd name="connsiteX1" fmla="*/ 405245 w 1028700"/>
                  <a:gd name="connsiteY1" fmla="*/ 457200 h 468123"/>
                  <a:gd name="connsiteX2" fmla="*/ 0 w 1028700"/>
                  <a:gd name="connsiteY2" fmla="*/ 0 h 4681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8700" h="468123">
                    <a:moveTo>
                      <a:pt x="1028700" y="280555"/>
                    </a:moveTo>
                    <a:cubicBezTo>
                      <a:pt x="802697" y="392257"/>
                      <a:pt x="576695" y="503959"/>
                      <a:pt x="405245" y="457200"/>
                    </a:cubicBezTo>
                    <a:cubicBezTo>
                      <a:pt x="233795" y="410441"/>
                      <a:pt x="116897" y="205220"/>
                      <a:pt x="0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prstDash val="sysDash"/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14" name="מחבר חץ ישר 13"/>
              <p:cNvCxnSpPr/>
              <p:nvPr/>
            </p:nvCxnSpPr>
            <p:spPr>
              <a:xfrm flipH="1" flipV="1">
                <a:off x="6202234" y="5187384"/>
                <a:ext cx="823713" cy="504916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1537280" y="5051584"/>
              <a:ext cx="576064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/>
                <a:t>start</a:t>
              </a:r>
              <a:endParaRPr lang="he-IL" sz="1400" dirty="0"/>
            </a:p>
          </p:txBody>
        </p:sp>
        <p:cxnSp>
          <p:nvCxnSpPr>
            <p:cNvPr id="50" name="מחבר חץ ישר 49"/>
            <p:cNvCxnSpPr/>
            <p:nvPr/>
          </p:nvCxnSpPr>
          <p:spPr>
            <a:xfrm flipV="1">
              <a:off x="6214899" y="5574410"/>
              <a:ext cx="815230" cy="649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954551" y="3949570"/>
              <a:ext cx="83518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>
                  <a:latin typeface="Comic Sans MS" pitchFamily="66" charset="0"/>
                </a:rPr>
                <a:t>abb</a:t>
              </a:r>
              <a:endParaRPr lang="he-IL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190588" y="4957682"/>
              <a:ext cx="83518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>
                  <a:latin typeface="Comic Sans MS" pitchFamily="66" charset="0"/>
                </a:rPr>
                <a:t>abaa</a:t>
              </a:r>
              <a:endParaRPr lang="he-IL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08826" y="4444334"/>
              <a:ext cx="957651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err="1">
                  <a:latin typeface="Comic Sans MS" pitchFamily="66" charset="0"/>
                </a:rPr>
                <a:t>ab,ba</a:t>
              </a:r>
              <a:endParaRPr lang="he-IL" dirty="0"/>
            </a:p>
          </p:txBody>
        </p:sp>
      </p:grpSp>
      <p:sp>
        <p:nvSpPr>
          <p:cNvPr id="12" name="מלבן 11"/>
          <p:cNvSpPr/>
          <p:nvPr/>
        </p:nvSpPr>
        <p:spPr>
          <a:xfrm>
            <a:off x="615864" y="3548129"/>
            <a:ext cx="7074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dirty="0">
                <a:latin typeface="Comic Sans MS" pitchFamily="66" charset="0"/>
              </a:rPr>
              <a:t>The p-fail links support p-suffix relation!</a:t>
            </a:r>
          </a:p>
        </p:txBody>
      </p:sp>
      <p:grpSp>
        <p:nvGrpSpPr>
          <p:cNvPr id="32" name="קבוצה 31"/>
          <p:cNvGrpSpPr/>
          <p:nvPr/>
        </p:nvGrpSpPr>
        <p:grpSpPr>
          <a:xfrm>
            <a:off x="5276933" y="4271252"/>
            <a:ext cx="712054" cy="1966059"/>
            <a:chOff x="5276933" y="4271252"/>
            <a:chExt cx="712054" cy="1966059"/>
          </a:xfrm>
        </p:grpSpPr>
        <p:grpSp>
          <p:nvGrpSpPr>
            <p:cNvPr id="24" name="קבוצה 23"/>
            <p:cNvGrpSpPr/>
            <p:nvPr/>
          </p:nvGrpSpPr>
          <p:grpSpPr>
            <a:xfrm>
              <a:off x="5276933" y="4271252"/>
              <a:ext cx="712054" cy="752421"/>
              <a:chOff x="5276933" y="4548787"/>
              <a:chExt cx="712054" cy="500648"/>
            </a:xfrm>
          </p:grpSpPr>
          <p:sp>
            <p:nvSpPr>
              <p:cNvPr id="51" name="Oval 29"/>
              <p:cNvSpPr/>
              <p:nvPr/>
            </p:nvSpPr>
            <p:spPr>
              <a:xfrm>
                <a:off x="5293674" y="4548787"/>
                <a:ext cx="677680" cy="500648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6" name="מלבן 15"/>
              <p:cNvSpPr/>
              <p:nvPr/>
            </p:nvSpPr>
            <p:spPr>
              <a:xfrm>
                <a:off x="5276933" y="4614445"/>
                <a:ext cx="712054" cy="4300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 rtl="0"/>
                <a:r>
                  <a:rPr lang="en-US" dirty="0">
                    <a:latin typeface="Comic Sans MS" pitchFamily="66" charset="0"/>
                  </a:rPr>
                  <a:t>0021</a:t>
                </a:r>
              </a:p>
              <a:p>
                <a:pPr algn="l" rtl="0"/>
                <a:r>
                  <a:rPr lang="en-US" dirty="0" err="1">
                    <a:latin typeface="Comic Sans MS" pitchFamily="66" charset="0"/>
                  </a:rPr>
                  <a:t>abaa</a:t>
                </a:r>
                <a:endParaRPr lang="en-US" dirty="0">
                  <a:latin typeface="Comic Sans MS" pitchFamily="66" charset="0"/>
                </a:endParaRPr>
              </a:p>
            </p:txBody>
          </p:sp>
        </p:grpSp>
        <p:grpSp>
          <p:nvGrpSpPr>
            <p:cNvPr id="52" name="קבוצה 51"/>
            <p:cNvGrpSpPr/>
            <p:nvPr/>
          </p:nvGrpSpPr>
          <p:grpSpPr>
            <a:xfrm>
              <a:off x="5292080" y="5471530"/>
              <a:ext cx="677680" cy="765781"/>
              <a:chOff x="5275340" y="4548787"/>
              <a:chExt cx="677680" cy="500648"/>
            </a:xfrm>
          </p:grpSpPr>
          <p:sp>
            <p:nvSpPr>
              <p:cNvPr id="53" name="Oval 29"/>
              <p:cNvSpPr/>
              <p:nvPr/>
            </p:nvSpPr>
            <p:spPr>
              <a:xfrm>
                <a:off x="5275340" y="4548787"/>
                <a:ext cx="677680" cy="500648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4" name="מלבן 53"/>
              <p:cNvSpPr/>
              <p:nvPr/>
            </p:nvSpPr>
            <p:spPr>
              <a:xfrm>
                <a:off x="5347348" y="4609242"/>
                <a:ext cx="570990" cy="422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rtl="0"/>
                <a:r>
                  <a:rPr lang="en-US" dirty="0">
                    <a:latin typeface="Comic Sans MS" pitchFamily="66" charset="0"/>
                  </a:rPr>
                  <a:t>001</a:t>
                </a:r>
              </a:p>
              <a:p>
                <a:pPr algn="ctr" rtl="0"/>
                <a:r>
                  <a:rPr lang="en-US" dirty="0" err="1">
                    <a:latin typeface="Comic Sans MS" pitchFamily="66" charset="0"/>
                  </a:rPr>
                  <a:t>abb</a:t>
                </a:r>
                <a:endParaRPr lang="en-US" dirty="0">
                  <a:latin typeface="Comic Sans MS" pitchFamily="66" charset="0"/>
                </a:endParaRPr>
              </a:p>
            </p:txBody>
          </p:sp>
        </p:grpSp>
      </p:grpSp>
      <p:cxnSp>
        <p:nvCxnSpPr>
          <p:cNvPr id="27" name="מחבר חץ ישר 26"/>
          <p:cNvCxnSpPr>
            <a:stCxn id="51" idx="4"/>
            <a:endCxn id="53" idx="0"/>
          </p:cNvCxnSpPr>
          <p:nvPr/>
        </p:nvCxnSpPr>
        <p:spPr>
          <a:xfrm flipH="1">
            <a:off x="5630920" y="5023673"/>
            <a:ext cx="1594" cy="447857"/>
          </a:xfrm>
          <a:prstGeom prst="straightConnector1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קבוצה 54"/>
          <p:cNvGrpSpPr/>
          <p:nvPr/>
        </p:nvGrpSpPr>
        <p:grpSpPr>
          <a:xfrm>
            <a:off x="3419872" y="4244276"/>
            <a:ext cx="711874" cy="1966057"/>
            <a:chOff x="5259480" y="4271254"/>
            <a:chExt cx="711874" cy="1966057"/>
          </a:xfrm>
        </p:grpSpPr>
        <p:grpSp>
          <p:nvGrpSpPr>
            <p:cNvPr id="56" name="קבוצה 55"/>
            <p:cNvGrpSpPr/>
            <p:nvPr/>
          </p:nvGrpSpPr>
          <p:grpSpPr>
            <a:xfrm>
              <a:off x="5293674" y="4271254"/>
              <a:ext cx="677680" cy="768902"/>
              <a:chOff x="5293674" y="4548787"/>
              <a:chExt cx="677680" cy="511614"/>
            </a:xfrm>
          </p:grpSpPr>
          <p:sp>
            <p:nvSpPr>
              <p:cNvPr id="60" name="Oval 29"/>
              <p:cNvSpPr/>
              <p:nvPr/>
            </p:nvSpPr>
            <p:spPr>
              <a:xfrm>
                <a:off x="5293674" y="4548787"/>
                <a:ext cx="677680" cy="500648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1" name="מלבן 60"/>
              <p:cNvSpPr/>
              <p:nvPr/>
            </p:nvSpPr>
            <p:spPr>
              <a:xfrm>
                <a:off x="5402899" y="4630343"/>
                <a:ext cx="466794" cy="4300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 rtl="0"/>
                <a:r>
                  <a:rPr lang="en-US" dirty="0">
                    <a:latin typeface="Comic Sans MS" pitchFamily="66" charset="0"/>
                  </a:rPr>
                  <a:t>00</a:t>
                </a:r>
              </a:p>
              <a:p>
                <a:pPr algn="l" rtl="0"/>
                <a:r>
                  <a:rPr lang="en-US" dirty="0">
                    <a:latin typeface="Comic Sans MS" pitchFamily="66" charset="0"/>
                  </a:rPr>
                  <a:t>ab</a:t>
                </a:r>
              </a:p>
            </p:txBody>
          </p:sp>
        </p:grpSp>
        <p:grpSp>
          <p:nvGrpSpPr>
            <p:cNvPr id="57" name="קבוצה 56"/>
            <p:cNvGrpSpPr/>
            <p:nvPr/>
          </p:nvGrpSpPr>
          <p:grpSpPr>
            <a:xfrm>
              <a:off x="5259480" y="5471530"/>
              <a:ext cx="677680" cy="765781"/>
              <a:chOff x="5242740" y="4548787"/>
              <a:chExt cx="677680" cy="500648"/>
            </a:xfrm>
          </p:grpSpPr>
          <p:sp>
            <p:nvSpPr>
              <p:cNvPr id="58" name="Oval 29"/>
              <p:cNvSpPr/>
              <p:nvPr/>
            </p:nvSpPr>
            <p:spPr>
              <a:xfrm>
                <a:off x="5242740" y="4548787"/>
                <a:ext cx="677680" cy="500648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9" name="מלבן 58"/>
              <p:cNvSpPr/>
              <p:nvPr/>
            </p:nvSpPr>
            <p:spPr>
              <a:xfrm>
                <a:off x="5399446" y="4609242"/>
                <a:ext cx="466794" cy="422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rtl="0"/>
                <a:r>
                  <a:rPr lang="en-US" dirty="0">
                    <a:latin typeface="Comic Sans MS" pitchFamily="66" charset="0"/>
                  </a:rPr>
                  <a:t>00</a:t>
                </a:r>
              </a:p>
              <a:p>
                <a:pPr algn="ctr" rtl="0"/>
                <a:r>
                  <a:rPr lang="en-US" dirty="0" err="1">
                    <a:latin typeface="Comic Sans MS" pitchFamily="66" charset="0"/>
                  </a:rPr>
                  <a:t>ba</a:t>
                </a:r>
                <a:endParaRPr lang="en-US" dirty="0">
                  <a:latin typeface="Comic Sans MS" pitchFamily="66" charset="0"/>
                </a:endParaRPr>
              </a:p>
            </p:txBody>
          </p:sp>
        </p:grpSp>
      </p:grpSp>
      <p:cxnSp>
        <p:nvCxnSpPr>
          <p:cNvPr id="62" name="מחבר חץ ישר 61"/>
          <p:cNvCxnSpPr>
            <a:stCxn id="60" idx="4"/>
            <a:endCxn id="58" idx="0"/>
          </p:cNvCxnSpPr>
          <p:nvPr/>
        </p:nvCxnSpPr>
        <p:spPr>
          <a:xfrm flipH="1">
            <a:off x="3758712" y="4996697"/>
            <a:ext cx="34194" cy="447855"/>
          </a:xfrm>
          <a:prstGeom prst="straightConnector1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3568" y="4647462"/>
            <a:ext cx="20804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Graph </a:t>
            </a:r>
            <a:r>
              <a:rPr lang="en-US" sz="2800" dirty="0" err="1">
                <a:latin typeface="Comic Sans MS" panose="030F0702030302020204" pitchFamily="66" charset="0"/>
              </a:rPr>
              <a:t>Gp</a:t>
            </a:r>
            <a:endParaRPr lang="he-IL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0433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32</a:t>
            </a:fld>
            <a:endParaRPr lang="he-IL"/>
          </a:p>
        </p:txBody>
      </p:sp>
      <p:sp>
        <p:nvSpPr>
          <p:cNvPr id="6" name="מציין מיקום תוכן 4"/>
          <p:cNvSpPr txBox="1">
            <a:spLocks/>
          </p:cNvSpPr>
          <p:nvPr/>
        </p:nvSpPr>
        <p:spPr>
          <a:xfrm>
            <a:off x="467544" y="1270714"/>
            <a:ext cx="81156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71" name="קבוצה 70"/>
          <p:cNvGrpSpPr/>
          <p:nvPr/>
        </p:nvGrpSpPr>
        <p:grpSpPr>
          <a:xfrm>
            <a:off x="1251945" y="1556694"/>
            <a:ext cx="2815999" cy="4968650"/>
            <a:chOff x="2203067" y="495069"/>
            <a:chExt cx="1971936" cy="3654011"/>
          </a:xfrm>
        </p:grpSpPr>
        <p:sp>
          <p:nvSpPr>
            <p:cNvPr id="74" name="משולש שווה שוקיים 73"/>
            <p:cNvSpPr/>
            <p:nvPr/>
          </p:nvSpPr>
          <p:spPr>
            <a:xfrm>
              <a:off x="2203067" y="495069"/>
              <a:ext cx="1971936" cy="1937455"/>
            </a:xfrm>
            <a:prstGeom prst="triangle">
              <a:avLst/>
            </a:prstGeom>
            <a:solidFill>
              <a:srgbClr val="FFC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251104" y="571748"/>
              <a:ext cx="6977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T </a:t>
              </a:r>
              <a:r>
                <a:rPr lang="en-US" sz="2400" b="1" baseline="-25000" dirty="0"/>
                <a:t>ab</a:t>
              </a:r>
              <a:endParaRPr lang="he-IL" sz="2400" b="1" baseline="-25000" dirty="0"/>
            </a:p>
          </p:txBody>
        </p:sp>
        <p:grpSp>
          <p:nvGrpSpPr>
            <p:cNvPr id="73" name="קבוצה 72"/>
            <p:cNvGrpSpPr/>
            <p:nvPr/>
          </p:nvGrpSpPr>
          <p:grpSpPr>
            <a:xfrm>
              <a:off x="2253492" y="1939879"/>
              <a:ext cx="1637638" cy="2209201"/>
              <a:chOff x="2253492" y="1939879"/>
              <a:chExt cx="1637638" cy="2209201"/>
            </a:xfrm>
          </p:grpSpPr>
          <p:grpSp>
            <p:nvGrpSpPr>
              <p:cNvPr id="75" name="קבוצה 74"/>
              <p:cNvGrpSpPr/>
              <p:nvPr/>
            </p:nvGrpSpPr>
            <p:grpSpPr>
              <a:xfrm>
                <a:off x="2673148" y="1988840"/>
                <a:ext cx="1034756" cy="65183"/>
                <a:chOff x="902117" y="3126260"/>
                <a:chExt cx="1280232" cy="95100"/>
              </a:xfrm>
            </p:grpSpPr>
            <p:sp>
              <p:nvSpPr>
                <p:cNvPr id="98" name="אליפסה 97"/>
                <p:cNvSpPr/>
                <p:nvPr/>
              </p:nvSpPr>
              <p:spPr>
                <a:xfrm>
                  <a:off x="2110341" y="3149353"/>
                  <a:ext cx="72008" cy="7200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99" name="אליפסה 98"/>
                <p:cNvSpPr/>
                <p:nvPr/>
              </p:nvSpPr>
              <p:spPr>
                <a:xfrm rot="15589299">
                  <a:off x="892583" y="3135794"/>
                  <a:ext cx="81816" cy="6274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he-IL" dirty="0"/>
                    <a:t> </a:t>
                  </a:r>
                </a:p>
              </p:txBody>
            </p:sp>
          </p:grpSp>
          <p:grpSp>
            <p:nvGrpSpPr>
              <p:cNvPr id="76" name="קבוצה 75"/>
              <p:cNvGrpSpPr/>
              <p:nvPr/>
            </p:nvGrpSpPr>
            <p:grpSpPr>
              <a:xfrm>
                <a:off x="3309199" y="2600887"/>
                <a:ext cx="560013" cy="1548193"/>
                <a:chOff x="1946389" y="3260424"/>
                <a:chExt cx="560013" cy="1548193"/>
              </a:xfrm>
            </p:grpSpPr>
            <p:grpSp>
              <p:nvGrpSpPr>
                <p:cNvPr id="87" name="קבוצה 86"/>
                <p:cNvGrpSpPr/>
                <p:nvPr/>
              </p:nvGrpSpPr>
              <p:grpSpPr>
                <a:xfrm>
                  <a:off x="1979712" y="3260424"/>
                  <a:ext cx="526690" cy="360040"/>
                  <a:chOff x="1957078" y="3260424"/>
                  <a:chExt cx="526690" cy="360040"/>
                </a:xfrm>
              </p:grpSpPr>
              <p:sp>
                <p:nvSpPr>
                  <p:cNvPr id="96" name="מלבן מעוגל 95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1979712" y="3269493"/>
                    <a:ext cx="422087" cy="27161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en-US" dirty="0"/>
                      <a:t>8</a:t>
                    </a:r>
                    <a:endParaRPr lang="he-IL" dirty="0"/>
                  </a:p>
                </p:txBody>
              </p:sp>
            </p:grpSp>
            <p:grpSp>
              <p:nvGrpSpPr>
                <p:cNvPr id="88" name="קבוצה 87"/>
                <p:cNvGrpSpPr/>
                <p:nvPr/>
              </p:nvGrpSpPr>
              <p:grpSpPr>
                <a:xfrm>
                  <a:off x="1968793" y="3861048"/>
                  <a:ext cx="526690" cy="360040"/>
                  <a:chOff x="1957078" y="3260424"/>
                  <a:chExt cx="526690" cy="360040"/>
                </a:xfrm>
              </p:grpSpPr>
              <p:sp>
                <p:nvSpPr>
                  <p:cNvPr id="94" name="מלבן מעוגל 93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2009379" y="3289355"/>
                    <a:ext cx="422087" cy="27161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en-US" dirty="0"/>
                      <a:t>5</a:t>
                    </a:r>
                    <a:endParaRPr lang="he-IL" dirty="0"/>
                  </a:p>
                </p:txBody>
              </p:sp>
            </p:grpSp>
            <p:grpSp>
              <p:nvGrpSpPr>
                <p:cNvPr id="89" name="קבוצה 88"/>
                <p:cNvGrpSpPr/>
                <p:nvPr/>
              </p:nvGrpSpPr>
              <p:grpSpPr>
                <a:xfrm>
                  <a:off x="1946389" y="4448577"/>
                  <a:ext cx="526690" cy="360040"/>
                  <a:chOff x="1957078" y="3260424"/>
                  <a:chExt cx="526690" cy="360040"/>
                </a:xfrm>
              </p:grpSpPr>
              <p:sp>
                <p:nvSpPr>
                  <p:cNvPr id="92" name="מלבן מעוגל 91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93" name="TextBox 92"/>
                  <p:cNvSpPr txBox="1"/>
                  <p:nvPr/>
                </p:nvSpPr>
                <p:spPr>
                  <a:xfrm>
                    <a:off x="2025795" y="3316592"/>
                    <a:ext cx="422087" cy="27161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en-US" dirty="0"/>
                      <a:t>2</a:t>
                    </a:r>
                    <a:endParaRPr lang="he-IL" dirty="0"/>
                  </a:p>
                </p:txBody>
              </p:sp>
            </p:grpSp>
            <p:cxnSp>
              <p:nvCxnSpPr>
                <p:cNvPr id="90" name="מחבר חץ ישר 89"/>
                <p:cNvCxnSpPr/>
                <p:nvPr/>
              </p:nvCxnSpPr>
              <p:spPr>
                <a:xfrm>
                  <a:off x="2266464" y="3616431"/>
                  <a:ext cx="1280" cy="24461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מחבר חץ ישר 90"/>
                <p:cNvCxnSpPr/>
                <p:nvPr/>
              </p:nvCxnSpPr>
              <p:spPr>
                <a:xfrm>
                  <a:off x="2284664" y="4221088"/>
                  <a:ext cx="1280" cy="24461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7" name="קבוצה 76"/>
              <p:cNvGrpSpPr/>
              <p:nvPr/>
            </p:nvGrpSpPr>
            <p:grpSpPr>
              <a:xfrm>
                <a:off x="2336610" y="2595355"/>
                <a:ext cx="537609" cy="973224"/>
                <a:chOff x="1968793" y="3247864"/>
                <a:chExt cx="537609" cy="973224"/>
              </a:xfrm>
            </p:grpSpPr>
            <p:grpSp>
              <p:nvGrpSpPr>
                <p:cNvPr id="80" name="קבוצה 79"/>
                <p:cNvGrpSpPr/>
                <p:nvPr/>
              </p:nvGrpSpPr>
              <p:grpSpPr>
                <a:xfrm>
                  <a:off x="1979712" y="3247864"/>
                  <a:ext cx="526690" cy="372600"/>
                  <a:chOff x="1957078" y="3247864"/>
                  <a:chExt cx="526690" cy="372600"/>
                </a:xfrm>
              </p:grpSpPr>
              <p:sp>
                <p:nvSpPr>
                  <p:cNvPr id="85" name="מלבן מעוגל 84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1979712" y="3247864"/>
                    <a:ext cx="4220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dirty="0"/>
                      <a:t>7</a:t>
                    </a:r>
                    <a:endParaRPr lang="he-IL" dirty="0"/>
                  </a:p>
                </p:txBody>
              </p:sp>
            </p:grpSp>
            <p:grpSp>
              <p:nvGrpSpPr>
                <p:cNvPr id="81" name="קבוצה 80"/>
                <p:cNvGrpSpPr/>
                <p:nvPr/>
              </p:nvGrpSpPr>
              <p:grpSpPr>
                <a:xfrm>
                  <a:off x="1968793" y="3848488"/>
                  <a:ext cx="526690" cy="372600"/>
                  <a:chOff x="1957078" y="3247864"/>
                  <a:chExt cx="526690" cy="372600"/>
                </a:xfrm>
              </p:grpSpPr>
              <p:sp>
                <p:nvSpPr>
                  <p:cNvPr id="83" name="מלבן מעוגל 82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1979712" y="3247864"/>
                    <a:ext cx="4220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dirty="0"/>
                      <a:t>3</a:t>
                    </a:r>
                    <a:endParaRPr lang="he-IL" dirty="0"/>
                  </a:p>
                </p:txBody>
              </p:sp>
            </p:grpSp>
            <p:cxnSp>
              <p:nvCxnSpPr>
                <p:cNvPr id="82" name="מחבר חץ ישר 81"/>
                <p:cNvCxnSpPr/>
                <p:nvPr/>
              </p:nvCxnSpPr>
              <p:spPr>
                <a:xfrm>
                  <a:off x="2266464" y="3616431"/>
                  <a:ext cx="1280" cy="24461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8" name="TextBox 77"/>
              <p:cNvSpPr txBox="1"/>
              <p:nvPr/>
            </p:nvSpPr>
            <p:spPr>
              <a:xfrm>
                <a:off x="2253492" y="1939879"/>
                <a:ext cx="75623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latin typeface="Times New Roman"/>
                    <a:cs typeface="Times New Roman"/>
                  </a:rPr>
                  <a:t>τ</a:t>
                </a:r>
                <a:r>
                  <a:rPr lang="en-US" sz="2400" b="1" baseline="-25000" dirty="0"/>
                  <a:t>[</a:t>
                </a:r>
                <a:r>
                  <a:rPr lang="en-US" sz="2400" b="1" baseline="-25000" dirty="0" err="1"/>
                  <a:t>d,c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3081282" y="1939879"/>
                <a:ext cx="80984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latin typeface="Times New Roman"/>
                    <a:cs typeface="Times New Roman"/>
                  </a:rPr>
                  <a:t>τ</a:t>
                </a:r>
                <a:r>
                  <a:rPr lang="en-US" sz="2400" b="1" baseline="-25000" dirty="0"/>
                  <a:t>[</a:t>
                </a:r>
                <a:r>
                  <a:rPr lang="en-US" sz="2400" b="1" baseline="-25000" dirty="0" err="1"/>
                  <a:t>c,d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</p:grpSp>
      </p:grpSp>
      <p:cxnSp>
        <p:nvCxnSpPr>
          <p:cNvPr id="101" name="מחבר חץ ישר 100"/>
          <p:cNvCxnSpPr/>
          <p:nvPr/>
        </p:nvCxnSpPr>
        <p:spPr>
          <a:xfrm>
            <a:off x="1910984" y="4020225"/>
            <a:ext cx="0" cy="341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73872" y="2651248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r>
              <a:rPr lang="en-US" dirty="0"/>
              <a:t>   </a:t>
            </a:r>
            <a:endParaRPr lang="he-IL" dirty="0"/>
          </a:p>
        </p:txBody>
      </p:sp>
      <p:sp>
        <p:nvSpPr>
          <p:cNvPr id="139" name="TextBox 138"/>
          <p:cNvSpPr txBox="1"/>
          <p:nvPr/>
        </p:nvSpPr>
        <p:spPr>
          <a:xfrm>
            <a:off x="4355976" y="1990794"/>
            <a:ext cx="439248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For every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we save a  y-fast </a:t>
            </a:r>
            <a:r>
              <a:rPr lang="en-US" sz="2800" dirty="0" err="1">
                <a:latin typeface="Comic Sans MS" panose="030F0702030302020204" pitchFamily="66" charset="0"/>
              </a:rPr>
              <a:t>trie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T</a:t>
            </a:r>
            <a:r>
              <a:rPr lang="en-US" sz="2800" baseline="-25000" dirty="0" err="1">
                <a:latin typeface="Comic Sans MS" panose="030F0702030302020204" pitchFamily="66" charset="0"/>
              </a:rPr>
              <a:t>lpi</a:t>
            </a:r>
            <a:r>
              <a:rPr lang="en-US" sz="2800" dirty="0">
                <a:latin typeface="Comic Sans MS" panose="030F0702030302020204" pitchFamily="66" charset="0"/>
              </a:rPr>
              <a:t>, containing all matching permutations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 by which 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was p-matched with T.</a:t>
            </a:r>
          </a:p>
          <a:p>
            <a:pPr algn="l" rtl="0"/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Every node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 has a linked list of time stamps of p-matching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baseline="-25000" dirty="0">
                <a:latin typeface="Comic Sans MS" panose="030F0702030302020204" pitchFamily="66" charset="0"/>
              </a:rPr>
              <a:t>  </a:t>
            </a:r>
            <a:r>
              <a:rPr lang="en-US" sz="2800" dirty="0">
                <a:latin typeface="Comic Sans MS" panose="030F0702030302020204" pitchFamily="66" charset="0"/>
              </a:rPr>
              <a:t>via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 .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140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cxnSp>
        <p:nvCxnSpPr>
          <p:cNvPr id="40" name="מחבר חץ ישר 39"/>
          <p:cNvCxnSpPr/>
          <p:nvPr/>
        </p:nvCxnSpPr>
        <p:spPr>
          <a:xfrm>
            <a:off x="3192841" y="3987133"/>
            <a:ext cx="0" cy="341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כותרת 1"/>
          <p:cNvSpPr>
            <a:spLocks noGrp="1"/>
          </p:cNvSpPr>
          <p:nvPr>
            <p:ph type="title"/>
          </p:nvPr>
        </p:nvSpPr>
        <p:spPr>
          <a:xfrm>
            <a:off x="395536" y="438864"/>
            <a:ext cx="8712968" cy="1477968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Uniformly Bounded Gaps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33</a:t>
            </a:fld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859107"/>
              </p:ext>
            </p:extLst>
          </p:nvPr>
        </p:nvGraphicFramePr>
        <p:xfrm>
          <a:off x="1043608" y="640548"/>
          <a:ext cx="7654977" cy="1036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614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8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קבוצה 7"/>
          <p:cNvGrpSpPr/>
          <p:nvPr/>
        </p:nvGrpSpPr>
        <p:grpSpPr>
          <a:xfrm>
            <a:off x="395536" y="1556792"/>
            <a:ext cx="7295347" cy="4157597"/>
            <a:chOff x="-147076" y="1124744"/>
            <a:chExt cx="5727188" cy="4654617"/>
          </a:xfrm>
        </p:grpSpPr>
        <p:grpSp>
          <p:nvGrpSpPr>
            <p:cNvPr id="9" name="קבוצה 8"/>
            <p:cNvGrpSpPr/>
            <p:nvPr/>
          </p:nvGrpSpPr>
          <p:grpSpPr>
            <a:xfrm>
              <a:off x="-147076" y="1124744"/>
              <a:ext cx="1752418" cy="722714"/>
              <a:chOff x="-147076" y="1124744"/>
              <a:chExt cx="1752418" cy="722714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-147076" y="1261690"/>
                <a:ext cx="1752418" cy="585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0" name="מחבר חץ ישר 39"/>
              <p:cNvCxnSpPr/>
              <p:nvPr/>
            </p:nvCxnSpPr>
            <p:spPr>
              <a:xfrm flipV="1">
                <a:off x="1435754" y="1124744"/>
                <a:ext cx="0" cy="28803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קבוצה 9"/>
            <p:cNvGrpSpPr/>
            <p:nvPr/>
          </p:nvGrpSpPr>
          <p:grpSpPr>
            <a:xfrm>
              <a:off x="757398" y="1152525"/>
              <a:ext cx="1438338" cy="1422083"/>
              <a:chOff x="37318" y="504453"/>
              <a:chExt cx="1438338" cy="1422083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7318" y="1340768"/>
                <a:ext cx="1438338" cy="585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ab,3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7" name="מחבר חץ ישר 36"/>
              <p:cNvCxnSpPr/>
              <p:nvPr/>
            </p:nvCxnSpPr>
            <p:spPr>
              <a:xfrm flipV="1">
                <a:off x="1329694" y="504453"/>
                <a:ext cx="0" cy="90832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קבוצה 11"/>
            <p:cNvGrpSpPr/>
            <p:nvPr/>
          </p:nvGrpSpPr>
          <p:grpSpPr>
            <a:xfrm>
              <a:off x="2195737" y="1124744"/>
              <a:ext cx="1368151" cy="2962032"/>
              <a:chOff x="107505" y="-1035496"/>
              <a:chExt cx="1368151" cy="2962032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107505" y="1340768"/>
                <a:ext cx="1368151" cy="585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ab,5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1" name="מחבר חץ ישר 30"/>
              <p:cNvCxnSpPr/>
              <p:nvPr/>
            </p:nvCxnSpPr>
            <p:spPr>
              <a:xfrm flipV="1">
                <a:off x="1265171" y="-1035496"/>
                <a:ext cx="0" cy="24482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2987824" y="4571836"/>
              <a:ext cx="1224136" cy="4479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sz="2000" dirty="0"/>
            </a:p>
          </p:txBody>
        </p:sp>
        <p:grpSp>
          <p:nvGrpSpPr>
            <p:cNvPr id="14" name="קבוצה 13"/>
            <p:cNvGrpSpPr/>
            <p:nvPr/>
          </p:nvGrpSpPr>
          <p:grpSpPr>
            <a:xfrm>
              <a:off x="3353403" y="1152525"/>
              <a:ext cx="1506629" cy="3918936"/>
              <a:chOff x="-30973" y="-2042936"/>
              <a:chExt cx="1506629" cy="3918936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-30973" y="1290232"/>
                <a:ext cx="1506629" cy="585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ab,7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5" name="מחבר חץ ישר 24"/>
              <p:cNvCxnSpPr/>
              <p:nvPr/>
            </p:nvCxnSpPr>
            <p:spPr>
              <a:xfrm flipH="1" flipV="1">
                <a:off x="1386502" y="-2042936"/>
                <a:ext cx="3523" cy="345571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קבוצה 14"/>
            <p:cNvGrpSpPr/>
            <p:nvPr/>
          </p:nvGrpSpPr>
          <p:grpSpPr>
            <a:xfrm>
              <a:off x="3979588" y="1124744"/>
              <a:ext cx="1600524" cy="4654617"/>
              <a:chOff x="-124868" y="-2728081"/>
              <a:chExt cx="1600524" cy="4654617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-124868" y="1340768"/>
                <a:ext cx="1600524" cy="585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ab,8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מחבר חץ ישר 21"/>
              <p:cNvCxnSpPr/>
              <p:nvPr/>
            </p:nvCxnSpPr>
            <p:spPr>
              <a:xfrm flipV="1">
                <a:off x="1331640" y="-2728081"/>
                <a:ext cx="0" cy="4140857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TextBox 41"/>
          <p:cNvSpPr txBox="1"/>
          <p:nvPr/>
        </p:nvSpPr>
        <p:spPr>
          <a:xfrm>
            <a:off x="514919" y="4883347"/>
            <a:ext cx="3492483" cy="18774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1</a:t>
            </a:r>
            <a:r>
              <a:rPr lang="en-US" sz="2800" dirty="0">
                <a:latin typeface="Comic Sans MS" panose="030F0702030302020204" pitchFamily="66" charset="0"/>
              </a:rPr>
              <a:t> =     </a:t>
            </a:r>
            <a:r>
              <a:rPr lang="en-US" sz="3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ab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 =  </a:t>
            </a:r>
            <a:r>
              <a:rPr lang="en-US" sz="2800" b="1" dirty="0" err="1">
                <a:latin typeface="Comic Sans MS" panose="030F0702030302020204" pitchFamily="66" charset="0"/>
              </a:rPr>
              <a:t>abb</a:t>
            </a:r>
            <a:r>
              <a:rPr lang="en-US" sz="2800" dirty="0">
                <a:latin typeface="Comic Sans MS" panose="030F0702030302020204" pitchFamily="66" charset="0"/>
              </a:rPr>
              <a:t>{1, 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 =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b="1" dirty="0" err="1">
                <a:latin typeface="Comic Sans MS" panose="030F0702030302020204" pitchFamily="66" charset="0"/>
              </a:rPr>
              <a:t>ba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l" rtl="0"/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496" y="720720"/>
            <a:ext cx="1404155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 =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046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34</a:t>
            </a:fld>
            <a:endParaRPr lang="he-IL"/>
          </a:p>
        </p:txBody>
      </p:sp>
      <p:sp>
        <p:nvSpPr>
          <p:cNvPr id="6" name="מציין מיקום תוכן 4"/>
          <p:cNvSpPr txBox="1">
            <a:spLocks/>
          </p:cNvSpPr>
          <p:nvPr/>
        </p:nvSpPr>
        <p:spPr>
          <a:xfrm>
            <a:off x="467544" y="1270714"/>
            <a:ext cx="81156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71" name="קבוצה 70"/>
          <p:cNvGrpSpPr/>
          <p:nvPr/>
        </p:nvGrpSpPr>
        <p:grpSpPr>
          <a:xfrm>
            <a:off x="1251945" y="1556694"/>
            <a:ext cx="2815999" cy="4968650"/>
            <a:chOff x="2203067" y="495069"/>
            <a:chExt cx="1971936" cy="3654011"/>
          </a:xfrm>
        </p:grpSpPr>
        <p:sp>
          <p:nvSpPr>
            <p:cNvPr id="74" name="משולש שווה שוקיים 73"/>
            <p:cNvSpPr/>
            <p:nvPr/>
          </p:nvSpPr>
          <p:spPr>
            <a:xfrm>
              <a:off x="2203067" y="495069"/>
              <a:ext cx="1971936" cy="1937455"/>
            </a:xfrm>
            <a:prstGeom prst="triangle">
              <a:avLst/>
            </a:prstGeom>
            <a:solidFill>
              <a:srgbClr val="FFC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251104" y="571748"/>
              <a:ext cx="6977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/>
                <a:t>T </a:t>
              </a:r>
              <a:r>
                <a:rPr lang="en-US" sz="2400" b="1" baseline="-25000" dirty="0"/>
                <a:t>ab</a:t>
              </a:r>
              <a:endParaRPr lang="he-IL" sz="2400" b="1" baseline="-25000" dirty="0"/>
            </a:p>
          </p:txBody>
        </p:sp>
        <p:grpSp>
          <p:nvGrpSpPr>
            <p:cNvPr id="73" name="קבוצה 72"/>
            <p:cNvGrpSpPr/>
            <p:nvPr/>
          </p:nvGrpSpPr>
          <p:grpSpPr>
            <a:xfrm>
              <a:off x="2253492" y="1939879"/>
              <a:ext cx="1637638" cy="2209201"/>
              <a:chOff x="2253492" y="1939879"/>
              <a:chExt cx="1637638" cy="2209201"/>
            </a:xfrm>
          </p:grpSpPr>
          <p:grpSp>
            <p:nvGrpSpPr>
              <p:cNvPr id="75" name="קבוצה 74"/>
              <p:cNvGrpSpPr/>
              <p:nvPr/>
            </p:nvGrpSpPr>
            <p:grpSpPr>
              <a:xfrm>
                <a:off x="2673148" y="1988840"/>
                <a:ext cx="1034756" cy="65183"/>
                <a:chOff x="902117" y="3126260"/>
                <a:chExt cx="1280232" cy="95100"/>
              </a:xfrm>
            </p:grpSpPr>
            <p:sp>
              <p:nvSpPr>
                <p:cNvPr id="98" name="אליפסה 97"/>
                <p:cNvSpPr/>
                <p:nvPr/>
              </p:nvSpPr>
              <p:spPr>
                <a:xfrm>
                  <a:off x="2110341" y="3149353"/>
                  <a:ext cx="72008" cy="7200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99" name="אליפסה 98"/>
                <p:cNvSpPr/>
                <p:nvPr/>
              </p:nvSpPr>
              <p:spPr>
                <a:xfrm rot="15589299">
                  <a:off x="892583" y="3135794"/>
                  <a:ext cx="81816" cy="6274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he-IL" dirty="0"/>
                    <a:t> </a:t>
                  </a:r>
                </a:p>
              </p:txBody>
            </p:sp>
          </p:grpSp>
          <p:grpSp>
            <p:nvGrpSpPr>
              <p:cNvPr id="76" name="קבוצה 75"/>
              <p:cNvGrpSpPr/>
              <p:nvPr/>
            </p:nvGrpSpPr>
            <p:grpSpPr>
              <a:xfrm>
                <a:off x="3309199" y="2600887"/>
                <a:ext cx="560013" cy="1548193"/>
                <a:chOff x="1946389" y="3260424"/>
                <a:chExt cx="560013" cy="1548193"/>
              </a:xfrm>
            </p:grpSpPr>
            <p:grpSp>
              <p:nvGrpSpPr>
                <p:cNvPr id="87" name="קבוצה 86"/>
                <p:cNvGrpSpPr/>
                <p:nvPr/>
              </p:nvGrpSpPr>
              <p:grpSpPr>
                <a:xfrm>
                  <a:off x="1979712" y="3260424"/>
                  <a:ext cx="526690" cy="360040"/>
                  <a:chOff x="1957078" y="3260424"/>
                  <a:chExt cx="526690" cy="360040"/>
                </a:xfrm>
              </p:grpSpPr>
              <p:sp>
                <p:nvSpPr>
                  <p:cNvPr id="96" name="מלבן מעוגל 95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97" name="TextBox 96"/>
                  <p:cNvSpPr txBox="1"/>
                  <p:nvPr/>
                </p:nvSpPr>
                <p:spPr>
                  <a:xfrm>
                    <a:off x="1979712" y="3269493"/>
                    <a:ext cx="422087" cy="27161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en-US" dirty="0"/>
                      <a:t>8</a:t>
                    </a:r>
                    <a:endParaRPr lang="he-IL" dirty="0"/>
                  </a:p>
                </p:txBody>
              </p:sp>
            </p:grpSp>
            <p:grpSp>
              <p:nvGrpSpPr>
                <p:cNvPr id="88" name="קבוצה 87"/>
                <p:cNvGrpSpPr/>
                <p:nvPr/>
              </p:nvGrpSpPr>
              <p:grpSpPr>
                <a:xfrm>
                  <a:off x="1968793" y="3861048"/>
                  <a:ext cx="526690" cy="360040"/>
                  <a:chOff x="1957078" y="3260424"/>
                  <a:chExt cx="526690" cy="360040"/>
                </a:xfrm>
              </p:grpSpPr>
              <p:sp>
                <p:nvSpPr>
                  <p:cNvPr id="94" name="מלבן מעוגל 93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2009379" y="3289355"/>
                    <a:ext cx="422087" cy="27161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en-US" dirty="0"/>
                      <a:t>5</a:t>
                    </a:r>
                    <a:endParaRPr lang="he-IL" dirty="0"/>
                  </a:p>
                </p:txBody>
              </p:sp>
            </p:grpSp>
            <p:grpSp>
              <p:nvGrpSpPr>
                <p:cNvPr id="89" name="קבוצה 88"/>
                <p:cNvGrpSpPr/>
                <p:nvPr/>
              </p:nvGrpSpPr>
              <p:grpSpPr>
                <a:xfrm>
                  <a:off x="1946389" y="4448577"/>
                  <a:ext cx="526690" cy="360040"/>
                  <a:chOff x="1957078" y="3260424"/>
                  <a:chExt cx="526690" cy="360040"/>
                </a:xfrm>
              </p:grpSpPr>
              <p:sp>
                <p:nvSpPr>
                  <p:cNvPr id="92" name="מלבן מעוגל 91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93" name="TextBox 92"/>
                  <p:cNvSpPr txBox="1"/>
                  <p:nvPr/>
                </p:nvSpPr>
                <p:spPr>
                  <a:xfrm>
                    <a:off x="2025795" y="3316592"/>
                    <a:ext cx="422087" cy="27161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en-US" dirty="0"/>
                      <a:t>2</a:t>
                    </a:r>
                    <a:endParaRPr lang="he-IL" dirty="0"/>
                  </a:p>
                </p:txBody>
              </p:sp>
            </p:grpSp>
            <p:cxnSp>
              <p:nvCxnSpPr>
                <p:cNvPr id="90" name="מחבר חץ ישר 89"/>
                <p:cNvCxnSpPr/>
                <p:nvPr/>
              </p:nvCxnSpPr>
              <p:spPr>
                <a:xfrm>
                  <a:off x="2266464" y="3616431"/>
                  <a:ext cx="1280" cy="24461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מחבר חץ ישר 90"/>
                <p:cNvCxnSpPr/>
                <p:nvPr/>
              </p:nvCxnSpPr>
              <p:spPr>
                <a:xfrm>
                  <a:off x="2284664" y="4221088"/>
                  <a:ext cx="1280" cy="24461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7" name="קבוצה 76"/>
              <p:cNvGrpSpPr/>
              <p:nvPr/>
            </p:nvGrpSpPr>
            <p:grpSpPr>
              <a:xfrm>
                <a:off x="2336610" y="2595355"/>
                <a:ext cx="537609" cy="973224"/>
                <a:chOff x="1968793" y="3247864"/>
                <a:chExt cx="537609" cy="973224"/>
              </a:xfrm>
            </p:grpSpPr>
            <p:grpSp>
              <p:nvGrpSpPr>
                <p:cNvPr id="80" name="קבוצה 79"/>
                <p:cNvGrpSpPr/>
                <p:nvPr/>
              </p:nvGrpSpPr>
              <p:grpSpPr>
                <a:xfrm>
                  <a:off x="1979712" y="3247864"/>
                  <a:ext cx="526690" cy="372600"/>
                  <a:chOff x="1957078" y="3247864"/>
                  <a:chExt cx="526690" cy="372600"/>
                </a:xfrm>
              </p:grpSpPr>
              <p:sp>
                <p:nvSpPr>
                  <p:cNvPr id="85" name="מלבן מעוגל 84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1979712" y="3247864"/>
                    <a:ext cx="4220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dirty="0"/>
                      <a:t>7</a:t>
                    </a:r>
                    <a:endParaRPr lang="he-IL" dirty="0"/>
                  </a:p>
                </p:txBody>
              </p:sp>
            </p:grpSp>
            <p:grpSp>
              <p:nvGrpSpPr>
                <p:cNvPr id="81" name="קבוצה 80"/>
                <p:cNvGrpSpPr/>
                <p:nvPr/>
              </p:nvGrpSpPr>
              <p:grpSpPr>
                <a:xfrm>
                  <a:off x="1968793" y="3848488"/>
                  <a:ext cx="526690" cy="372600"/>
                  <a:chOff x="1957078" y="3247864"/>
                  <a:chExt cx="526690" cy="372600"/>
                </a:xfrm>
              </p:grpSpPr>
              <p:sp>
                <p:nvSpPr>
                  <p:cNvPr id="83" name="מלבן מעוגל 82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1979712" y="3247864"/>
                    <a:ext cx="4220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dirty="0"/>
                      <a:t>3</a:t>
                    </a:r>
                    <a:endParaRPr lang="he-IL" dirty="0"/>
                  </a:p>
                </p:txBody>
              </p:sp>
            </p:grpSp>
            <p:cxnSp>
              <p:nvCxnSpPr>
                <p:cNvPr id="82" name="מחבר חץ ישר 81"/>
                <p:cNvCxnSpPr/>
                <p:nvPr/>
              </p:nvCxnSpPr>
              <p:spPr>
                <a:xfrm>
                  <a:off x="2266464" y="3616431"/>
                  <a:ext cx="1280" cy="24461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8" name="TextBox 77"/>
              <p:cNvSpPr txBox="1"/>
              <p:nvPr/>
            </p:nvSpPr>
            <p:spPr>
              <a:xfrm>
                <a:off x="2253492" y="1939879"/>
                <a:ext cx="75623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latin typeface="Times New Roman"/>
                    <a:cs typeface="Times New Roman"/>
                  </a:rPr>
                  <a:t>τ</a:t>
                </a:r>
                <a:r>
                  <a:rPr lang="en-US" sz="2400" b="1" baseline="-25000" dirty="0"/>
                  <a:t>[</a:t>
                </a:r>
                <a:r>
                  <a:rPr lang="en-US" sz="2400" b="1" baseline="-25000" dirty="0" err="1"/>
                  <a:t>d,c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3081282" y="1939879"/>
                <a:ext cx="80984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latin typeface="Times New Roman"/>
                    <a:cs typeface="Times New Roman"/>
                  </a:rPr>
                  <a:t>τ</a:t>
                </a:r>
                <a:r>
                  <a:rPr lang="en-US" sz="2400" b="1" baseline="-25000" dirty="0"/>
                  <a:t>[</a:t>
                </a:r>
                <a:r>
                  <a:rPr lang="en-US" sz="2400" b="1" baseline="-25000" dirty="0" err="1"/>
                  <a:t>c,d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</p:grpSp>
      </p:grpSp>
      <p:cxnSp>
        <p:nvCxnSpPr>
          <p:cNvPr id="101" name="מחבר חץ ישר 100"/>
          <p:cNvCxnSpPr/>
          <p:nvPr/>
        </p:nvCxnSpPr>
        <p:spPr>
          <a:xfrm>
            <a:off x="1910984" y="4020225"/>
            <a:ext cx="0" cy="341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73872" y="2651248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r>
              <a:rPr lang="en-US" dirty="0"/>
              <a:t>   </a:t>
            </a:r>
            <a:endParaRPr lang="he-IL" dirty="0"/>
          </a:p>
        </p:txBody>
      </p:sp>
      <p:sp>
        <p:nvSpPr>
          <p:cNvPr id="139" name="TextBox 138"/>
          <p:cNvSpPr txBox="1"/>
          <p:nvPr/>
        </p:nvSpPr>
        <p:spPr>
          <a:xfrm>
            <a:off x="4355976" y="1990794"/>
            <a:ext cx="439248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For every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we save a  y-fast </a:t>
            </a:r>
            <a:r>
              <a:rPr lang="en-US" sz="2800" dirty="0" err="1">
                <a:latin typeface="Comic Sans MS" panose="030F0702030302020204" pitchFamily="66" charset="0"/>
              </a:rPr>
              <a:t>trie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</a:rPr>
              <a:t>T</a:t>
            </a:r>
            <a:r>
              <a:rPr lang="en-US" sz="2800" baseline="-25000" dirty="0" err="1">
                <a:latin typeface="Comic Sans MS" panose="030F0702030302020204" pitchFamily="66" charset="0"/>
              </a:rPr>
              <a:t>lpi</a:t>
            </a:r>
            <a:r>
              <a:rPr lang="en-US" sz="2800" dirty="0">
                <a:latin typeface="Comic Sans MS" panose="030F0702030302020204" pitchFamily="66" charset="0"/>
              </a:rPr>
              <a:t>, containing all matching permutations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 by which 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was p-matched with T.</a:t>
            </a:r>
          </a:p>
          <a:p>
            <a:pPr algn="l" rtl="0"/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Every node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 has a linked list of time stamps of p-matching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baseline="-25000" dirty="0">
                <a:latin typeface="Comic Sans MS" panose="030F0702030302020204" pitchFamily="66" charset="0"/>
              </a:rPr>
              <a:t>  </a:t>
            </a:r>
            <a:r>
              <a:rPr lang="en-US" sz="2800" dirty="0">
                <a:latin typeface="Comic Sans MS" panose="030F0702030302020204" pitchFamily="66" charset="0"/>
              </a:rPr>
              <a:t>via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 .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140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cxnSp>
        <p:nvCxnSpPr>
          <p:cNvPr id="40" name="מחבר חץ ישר 39"/>
          <p:cNvCxnSpPr/>
          <p:nvPr/>
        </p:nvCxnSpPr>
        <p:spPr>
          <a:xfrm>
            <a:off x="3192841" y="3987133"/>
            <a:ext cx="0" cy="341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כותרת 1"/>
          <p:cNvSpPr>
            <a:spLocks noGrp="1"/>
          </p:cNvSpPr>
          <p:nvPr>
            <p:ph type="title"/>
          </p:nvPr>
        </p:nvSpPr>
        <p:spPr>
          <a:xfrm>
            <a:off x="395536" y="438864"/>
            <a:ext cx="8712968" cy="1477968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Uniformly Bounded Gaps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26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35</a:t>
            </a:fld>
            <a:endParaRPr lang="he-IL"/>
          </a:p>
        </p:txBody>
      </p:sp>
      <p:sp>
        <p:nvSpPr>
          <p:cNvPr id="6" name="מציין מיקום תוכן 4"/>
          <p:cNvSpPr txBox="1">
            <a:spLocks/>
          </p:cNvSpPr>
          <p:nvPr/>
        </p:nvSpPr>
        <p:spPr>
          <a:xfrm>
            <a:off x="467544" y="1270714"/>
            <a:ext cx="81156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grpSp>
        <p:nvGrpSpPr>
          <p:cNvPr id="10" name="קבוצה 9"/>
          <p:cNvGrpSpPr/>
          <p:nvPr/>
        </p:nvGrpSpPr>
        <p:grpSpPr>
          <a:xfrm>
            <a:off x="1817528" y="5517232"/>
            <a:ext cx="882264" cy="65179"/>
            <a:chOff x="902117" y="3126260"/>
            <a:chExt cx="1091563" cy="95095"/>
          </a:xfrm>
        </p:grpSpPr>
        <p:sp>
          <p:nvSpPr>
            <p:cNvPr id="11" name="אליפסה 10"/>
            <p:cNvSpPr/>
            <p:nvPr/>
          </p:nvSpPr>
          <p:spPr>
            <a:xfrm>
              <a:off x="1921672" y="314934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אליפסה 11"/>
            <p:cNvSpPr/>
            <p:nvPr/>
          </p:nvSpPr>
          <p:spPr>
            <a:xfrm rot="15589299">
              <a:off x="892583" y="3135794"/>
              <a:ext cx="81816" cy="627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dirty="0"/>
                <a:t> </a:t>
              </a:r>
            </a:p>
          </p:txBody>
        </p:sp>
      </p:grpSp>
      <p:grpSp>
        <p:nvGrpSpPr>
          <p:cNvPr id="7" name="קבוצה 6"/>
          <p:cNvGrpSpPr/>
          <p:nvPr/>
        </p:nvGrpSpPr>
        <p:grpSpPr>
          <a:xfrm>
            <a:off x="2594414" y="982469"/>
            <a:ext cx="2360073" cy="3654011"/>
            <a:chOff x="2613281" y="279045"/>
            <a:chExt cx="2360073" cy="3654011"/>
          </a:xfrm>
        </p:grpSpPr>
        <p:grpSp>
          <p:nvGrpSpPr>
            <p:cNvPr id="71" name="קבוצה 70"/>
            <p:cNvGrpSpPr/>
            <p:nvPr/>
          </p:nvGrpSpPr>
          <p:grpSpPr>
            <a:xfrm>
              <a:off x="2613281" y="279045"/>
              <a:ext cx="2360073" cy="3654011"/>
              <a:chOff x="2097303" y="495069"/>
              <a:chExt cx="2077700" cy="3654011"/>
            </a:xfrm>
          </p:grpSpPr>
          <p:sp>
            <p:nvSpPr>
              <p:cNvPr id="74" name="משולש שווה שוקיים 73"/>
              <p:cNvSpPr/>
              <p:nvPr/>
            </p:nvSpPr>
            <p:spPr>
              <a:xfrm>
                <a:off x="2203067" y="495069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251104" y="571748"/>
                <a:ext cx="69770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/>
                  <a:t>T </a:t>
                </a:r>
                <a:r>
                  <a:rPr lang="en-US" sz="2400" b="1" baseline="-25000" dirty="0"/>
                  <a:t>ab</a:t>
                </a:r>
                <a:endParaRPr lang="he-IL" sz="2400" b="1" baseline="-25000" dirty="0"/>
              </a:p>
            </p:txBody>
          </p:sp>
          <p:grpSp>
            <p:nvGrpSpPr>
              <p:cNvPr id="73" name="קבוצה 72"/>
              <p:cNvGrpSpPr/>
              <p:nvPr/>
            </p:nvGrpSpPr>
            <p:grpSpPr>
              <a:xfrm>
                <a:off x="2097303" y="1916832"/>
                <a:ext cx="1993417" cy="2232248"/>
                <a:chOff x="2097303" y="1916832"/>
                <a:chExt cx="1993417" cy="2232248"/>
              </a:xfrm>
            </p:grpSpPr>
            <p:grpSp>
              <p:nvGrpSpPr>
                <p:cNvPr id="75" name="קבוצה 74"/>
                <p:cNvGrpSpPr/>
                <p:nvPr/>
              </p:nvGrpSpPr>
              <p:grpSpPr>
                <a:xfrm>
                  <a:off x="2673148" y="1988840"/>
                  <a:ext cx="1034756" cy="65183"/>
                  <a:chOff x="902117" y="3126260"/>
                  <a:chExt cx="1280232" cy="95100"/>
                </a:xfrm>
              </p:grpSpPr>
              <p:sp>
                <p:nvSpPr>
                  <p:cNvPr id="98" name="אליפסה 97"/>
                  <p:cNvSpPr/>
                  <p:nvPr/>
                </p:nvSpPr>
                <p:spPr>
                  <a:xfrm>
                    <a:off x="2110341" y="3149353"/>
                    <a:ext cx="72008" cy="7200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99" name="אליפסה 98"/>
                  <p:cNvSpPr/>
                  <p:nvPr/>
                </p:nvSpPr>
                <p:spPr>
                  <a:xfrm rot="15589299">
                    <a:off x="892583" y="3135794"/>
                    <a:ext cx="81816" cy="6274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r>
                      <a:rPr lang="he-IL" dirty="0"/>
                      <a:t> </a:t>
                    </a:r>
                  </a:p>
                </p:txBody>
              </p:sp>
            </p:grpSp>
            <p:grpSp>
              <p:nvGrpSpPr>
                <p:cNvPr id="76" name="קבוצה 75"/>
                <p:cNvGrpSpPr/>
                <p:nvPr/>
              </p:nvGrpSpPr>
              <p:grpSpPr>
                <a:xfrm>
                  <a:off x="3309199" y="2588327"/>
                  <a:ext cx="560013" cy="1560753"/>
                  <a:chOff x="1946389" y="3247864"/>
                  <a:chExt cx="560013" cy="1560753"/>
                </a:xfrm>
              </p:grpSpPr>
              <p:grpSp>
                <p:nvGrpSpPr>
                  <p:cNvPr id="87" name="קבוצה 86"/>
                  <p:cNvGrpSpPr/>
                  <p:nvPr/>
                </p:nvGrpSpPr>
                <p:grpSpPr>
                  <a:xfrm>
                    <a:off x="1979712" y="3247864"/>
                    <a:ext cx="526690" cy="372600"/>
                    <a:chOff x="1957078" y="3247864"/>
                    <a:chExt cx="526690" cy="372600"/>
                  </a:xfrm>
                </p:grpSpPr>
                <p:sp>
                  <p:nvSpPr>
                    <p:cNvPr id="96" name="מלבן מעוגל 95"/>
                    <p:cNvSpPr/>
                    <p:nvPr/>
                  </p:nvSpPr>
                  <p:spPr>
                    <a:xfrm>
                      <a:off x="1957078" y="3260424"/>
                      <a:ext cx="526690" cy="360040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97" name="TextBox 96"/>
                    <p:cNvSpPr txBox="1"/>
                    <p:nvPr/>
                  </p:nvSpPr>
                  <p:spPr>
                    <a:xfrm>
                      <a:off x="1979712" y="3247864"/>
                      <a:ext cx="42208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dirty="0"/>
                        <a:t>8</a:t>
                      </a:r>
                      <a:endParaRPr lang="he-IL" dirty="0"/>
                    </a:p>
                  </p:txBody>
                </p:sp>
              </p:grpSp>
              <p:grpSp>
                <p:nvGrpSpPr>
                  <p:cNvPr id="88" name="קבוצה 87"/>
                  <p:cNvGrpSpPr/>
                  <p:nvPr/>
                </p:nvGrpSpPr>
                <p:grpSpPr>
                  <a:xfrm>
                    <a:off x="1968793" y="3848488"/>
                    <a:ext cx="526690" cy="372600"/>
                    <a:chOff x="1957078" y="3247864"/>
                    <a:chExt cx="526690" cy="372600"/>
                  </a:xfrm>
                </p:grpSpPr>
                <p:sp>
                  <p:nvSpPr>
                    <p:cNvPr id="94" name="מלבן מעוגל 93"/>
                    <p:cNvSpPr/>
                    <p:nvPr/>
                  </p:nvSpPr>
                  <p:spPr>
                    <a:xfrm>
                      <a:off x="1957078" y="3260424"/>
                      <a:ext cx="526690" cy="360040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95" name="TextBox 94"/>
                    <p:cNvSpPr txBox="1"/>
                    <p:nvPr/>
                  </p:nvSpPr>
                  <p:spPr>
                    <a:xfrm>
                      <a:off x="1979712" y="3247864"/>
                      <a:ext cx="42208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dirty="0"/>
                        <a:t>5</a:t>
                      </a:r>
                      <a:endParaRPr lang="he-IL" dirty="0"/>
                    </a:p>
                  </p:txBody>
                </p:sp>
              </p:grpSp>
              <p:grpSp>
                <p:nvGrpSpPr>
                  <p:cNvPr id="89" name="קבוצה 88"/>
                  <p:cNvGrpSpPr/>
                  <p:nvPr/>
                </p:nvGrpSpPr>
                <p:grpSpPr>
                  <a:xfrm>
                    <a:off x="1946389" y="4436017"/>
                    <a:ext cx="526690" cy="372600"/>
                    <a:chOff x="1957078" y="3247864"/>
                    <a:chExt cx="526690" cy="372600"/>
                  </a:xfrm>
                </p:grpSpPr>
                <p:sp>
                  <p:nvSpPr>
                    <p:cNvPr id="92" name="מלבן מעוגל 91"/>
                    <p:cNvSpPr/>
                    <p:nvPr/>
                  </p:nvSpPr>
                  <p:spPr>
                    <a:xfrm>
                      <a:off x="1957078" y="3260424"/>
                      <a:ext cx="526690" cy="360040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93" name="TextBox 92"/>
                    <p:cNvSpPr txBox="1"/>
                    <p:nvPr/>
                  </p:nvSpPr>
                  <p:spPr>
                    <a:xfrm>
                      <a:off x="1979712" y="3247864"/>
                      <a:ext cx="42208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dirty="0"/>
                        <a:t>2</a:t>
                      </a:r>
                      <a:endParaRPr lang="he-IL" dirty="0"/>
                    </a:p>
                  </p:txBody>
                </p:sp>
              </p:grpSp>
              <p:cxnSp>
                <p:nvCxnSpPr>
                  <p:cNvPr id="90" name="מחבר חץ ישר 89"/>
                  <p:cNvCxnSpPr/>
                  <p:nvPr/>
                </p:nvCxnSpPr>
                <p:spPr>
                  <a:xfrm>
                    <a:off x="2266464" y="3616431"/>
                    <a:ext cx="1280" cy="244617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מחבר חץ ישר 90"/>
                  <p:cNvCxnSpPr/>
                  <p:nvPr/>
                </p:nvCxnSpPr>
                <p:spPr>
                  <a:xfrm>
                    <a:off x="2284664" y="4221088"/>
                    <a:ext cx="1280" cy="244617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7" name="קבוצה 76"/>
                <p:cNvGrpSpPr/>
                <p:nvPr/>
              </p:nvGrpSpPr>
              <p:grpSpPr>
                <a:xfrm>
                  <a:off x="2336610" y="2595355"/>
                  <a:ext cx="537609" cy="973224"/>
                  <a:chOff x="1968793" y="3247864"/>
                  <a:chExt cx="537609" cy="973224"/>
                </a:xfrm>
              </p:grpSpPr>
              <p:grpSp>
                <p:nvGrpSpPr>
                  <p:cNvPr id="80" name="קבוצה 79"/>
                  <p:cNvGrpSpPr/>
                  <p:nvPr/>
                </p:nvGrpSpPr>
                <p:grpSpPr>
                  <a:xfrm>
                    <a:off x="1979712" y="3247864"/>
                    <a:ext cx="526690" cy="372600"/>
                    <a:chOff x="1957078" y="3247864"/>
                    <a:chExt cx="526690" cy="372600"/>
                  </a:xfrm>
                </p:grpSpPr>
                <p:sp>
                  <p:nvSpPr>
                    <p:cNvPr id="85" name="מלבן מעוגל 84"/>
                    <p:cNvSpPr/>
                    <p:nvPr/>
                  </p:nvSpPr>
                  <p:spPr>
                    <a:xfrm>
                      <a:off x="1957078" y="3260424"/>
                      <a:ext cx="526690" cy="360040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86" name="TextBox 85"/>
                    <p:cNvSpPr txBox="1"/>
                    <p:nvPr/>
                  </p:nvSpPr>
                  <p:spPr>
                    <a:xfrm>
                      <a:off x="1979712" y="3247864"/>
                      <a:ext cx="42208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dirty="0"/>
                        <a:t>7</a:t>
                      </a:r>
                      <a:endParaRPr lang="he-IL" dirty="0"/>
                    </a:p>
                  </p:txBody>
                </p:sp>
              </p:grpSp>
              <p:grpSp>
                <p:nvGrpSpPr>
                  <p:cNvPr id="81" name="קבוצה 80"/>
                  <p:cNvGrpSpPr/>
                  <p:nvPr/>
                </p:nvGrpSpPr>
                <p:grpSpPr>
                  <a:xfrm>
                    <a:off x="1968793" y="3848488"/>
                    <a:ext cx="526690" cy="372600"/>
                    <a:chOff x="1957078" y="3247864"/>
                    <a:chExt cx="526690" cy="372600"/>
                  </a:xfrm>
                </p:grpSpPr>
                <p:sp>
                  <p:nvSpPr>
                    <p:cNvPr id="83" name="מלבן מעוגל 82"/>
                    <p:cNvSpPr/>
                    <p:nvPr/>
                  </p:nvSpPr>
                  <p:spPr>
                    <a:xfrm>
                      <a:off x="1957078" y="3260424"/>
                      <a:ext cx="526690" cy="360040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84" name="TextBox 83"/>
                    <p:cNvSpPr txBox="1"/>
                    <p:nvPr/>
                  </p:nvSpPr>
                  <p:spPr>
                    <a:xfrm>
                      <a:off x="1979712" y="3247864"/>
                      <a:ext cx="42208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dirty="0"/>
                        <a:t>3</a:t>
                      </a:r>
                      <a:endParaRPr lang="he-IL" dirty="0"/>
                    </a:p>
                  </p:txBody>
                </p:sp>
              </p:grpSp>
              <p:cxnSp>
                <p:nvCxnSpPr>
                  <p:cNvPr id="82" name="מחבר חץ ישר 81"/>
                  <p:cNvCxnSpPr/>
                  <p:nvPr/>
                </p:nvCxnSpPr>
                <p:spPr>
                  <a:xfrm>
                    <a:off x="2266464" y="3616431"/>
                    <a:ext cx="1280" cy="244617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8" name="TextBox 77"/>
                <p:cNvSpPr txBox="1"/>
                <p:nvPr/>
              </p:nvSpPr>
              <p:spPr>
                <a:xfrm>
                  <a:off x="2097303" y="1916832"/>
                  <a:ext cx="1122333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d,c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3061678" y="1916832"/>
                  <a:ext cx="1029042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c,d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</p:grpSp>
        </p:grpSp>
        <p:cxnSp>
          <p:nvCxnSpPr>
            <p:cNvPr id="100" name="מחבר חץ ישר 99"/>
            <p:cNvCxnSpPr>
              <a:stCxn id="79" idx="2"/>
            </p:cNvCxnSpPr>
            <p:nvPr/>
          </p:nvCxnSpPr>
          <p:spPr>
            <a:xfrm>
              <a:off x="4293169" y="2162473"/>
              <a:ext cx="53867" cy="20983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מחבר חץ ישר 100"/>
            <p:cNvCxnSpPr/>
            <p:nvPr/>
          </p:nvCxnSpPr>
          <p:spPr>
            <a:xfrm>
              <a:off x="3231137" y="2079659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קבוצה 101"/>
          <p:cNvGrpSpPr/>
          <p:nvPr/>
        </p:nvGrpSpPr>
        <p:grpSpPr>
          <a:xfrm>
            <a:off x="1115616" y="4072143"/>
            <a:ext cx="2870801" cy="2369503"/>
            <a:chOff x="382035" y="3723793"/>
            <a:chExt cx="2485544" cy="2369503"/>
          </a:xfrm>
        </p:grpSpPr>
        <p:sp>
          <p:nvSpPr>
            <p:cNvPr id="103" name="TextBox 102"/>
            <p:cNvSpPr txBox="1"/>
            <p:nvPr/>
          </p:nvSpPr>
          <p:spPr>
            <a:xfrm>
              <a:off x="1629591" y="3877864"/>
              <a:ext cx="123798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b="1" dirty="0"/>
                <a:t>T </a:t>
              </a:r>
              <a:r>
                <a:rPr lang="en-US" sz="2400" b="1" baseline="-25000" dirty="0" err="1"/>
                <a:t>abaa</a:t>
              </a:r>
              <a:endParaRPr lang="he-IL" sz="2400" b="1" baseline="-25000" dirty="0"/>
            </a:p>
          </p:txBody>
        </p:sp>
        <p:grpSp>
          <p:nvGrpSpPr>
            <p:cNvPr id="104" name="קבוצה 103"/>
            <p:cNvGrpSpPr/>
            <p:nvPr/>
          </p:nvGrpSpPr>
          <p:grpSpPr>
            <a:xfrm>
              <a:off x="382035" y="3723793"/>
              <a:ext cx="2029725" cy="2369503"/>
              <a:chOff x="382035" y="3723793"/>
              <a:chExt cx="2029725" cy="2369503"/>
            </a:xfrm>
          </p:grpSpPr>
          <p:sp>
            <p:nvSpPr>
              <p:cNvPr id="109" name="משולש שווה שוקיים 108"/>
              <p:cNvSpPr/>
              <p:nvPr/>
            </p:nvSpPr>
            <p:spPr>
              <a:xfrm>
                <a:off x="439824" y="3723793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05" name="קבוצה 104"/>
              <p:cNvGrpSpPr/>
              <p:nvPr/>
            </p:nvGrpSpPr>
            <p:grpSpPr>
              <a:xfrm>
                <a:off x="1547664" y="5720696"/>
                <a:ext cx="526690" cy="372600"/>
                <a:chOff x="1957078" y="3247864"/>
                <a:chExt cx="526690" cy="372600"/>
              </a:xfrm>
            </p:grpSpPr>
            <p:sp>
              <p:nvSpPr>
                <p:cNvPr id="114" name="מלבן מעוגל 113"/>
                <p:cNvSpPr/>
                <p:nvPr/>
              </p:nvSpPr>
              <p:spPr>
                <a:xfrm>
                  <a:off x="1957078" y="3260424"/>
                  <a:ext cx="526690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1979712" y="3247864"/>
                  <a:ext cx="42208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/>
                    <a:t>4</a:t>
                  </a:r>
                  <a:endParaRPr lang="he-IL" dirty="0"/>
                </a:p>
              </p:txBody>
            </p:sp>
          </p:grpSp>
          <p:grpSp>
            <p:nvGrpSpPr>
              <p:cNvPr id="106" name="קבוצה 105"/>
              <p:cNvGrpSpPr/>
              <p:nvPr/>
            </p:nvGrpSpPr>
            <p:grpSpPr>
              <a:xfrm>
                <a:off x="683568" y="5720696"/>
                <a:ext cx="526690" cy="372600"/>
                <a:chOff x="1957078" y="3247864"/>
                <a:chExt cx="526690" cy="372600"/>
              </a:xfrm>
            </p:grpSpPr>
            <p:sp>
              <p:nvSpPr>
                <p:cNvPr id="112" name="מלבן מעוגל 111"/>
                <p:cNvSpPr/>
                <p:nvPr/>
              </p:nvSpPr>
              <p:spPr>
                <a:xfrm>
                  <a:off x="1957078" y="3260424"/>
                  <a:ext cx="526690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13" name="TextBox 112"/>
                <p:cNvSpPr txBox="1"/>
                <p:nvPr/>
              </p:nvSpPr>
              <p:spPr>
                <a:xfrm>
                  <a:off x="1979712" y="3247864"/>
                  <a:ext cx="422087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/>
                    <a:t>9</a:t>
                  </a:r>
                  <a:endParaRPr lang="he-IL" dirty="0"/>
                </a:p>
              </p:txBody>
            </p:sp>
          </p:grpSp>
          <p:sp>
            <p:nvSpPr>
              <p:cNvPr id="107" name="TextBox 106"/>
              <p:cNvSpPr txBox="1"/>
              <p:nvPr/>
            </p:nvSpPr>
            <p:spPr>
              <a:xfrm>
                <a:off x="382035" y="5096874"/>
                <a:ext cx="918841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latin typeface="Times New Roman"/>
                    <a:cs typeface="Times New Roman"/>
                  </a:rPr>
                  <a:t>τ</a:t>
                </a:r>
                <a:r>
                  <a:rPr lang="en-US" sz="2400" b="1" baseline="-25000" dirty="0"/>
                  <a:t>[</a:t>
                </a:r>
                <a:r>
                  <a:rPr lang="en-US" sz="2400" b="1" baseline="-25000" dirty="0" err="1"/>
                  <a:t>d,c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374909" y="5074207"/>
                <a:ext cx="8556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latin typeface="Times New Roman"/>
                    <a:cs typeface="Times New Roman"/>
                  </a:rPr>
                  <a:t>τ</a:t>
                </a:r>
                <a:r>
                  <a:rPr lang="en-US" sz="2400" b="1" baseline="-25000" dirty="0"/>
                  <a:t>[</a:t>
                </a:r>
                <a:r>
                  <a:rPr lang="en-US" sz="2400" b="1" baseline="-25000" dirty="0" err="1"/>
                  <a:t>c,d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cxnSp>
            <p:nvCxnSpPr>
              <p:cNvPr id="110" name="מחבר חץ ישר 109"/>
              <p:cNvCxnSpPr/>
              <p:nvPr/>
            </p:nvCxnSpPr>
            <p:spPr>
              <a:xfrm>
                <a:off x="995750" y="5535872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מחבר חץ ישר 110"/>
              <p:cNvCxnSpPr/>
              <p:nvPr/>
            </p:nvCxnSpPr>
            <p:spPr>
              <a:xfrm>
                <a:off x="1834416" y="5500521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6" name="קבוצה 115"/>
          <p:cNvGrpSpPr/>
          <p:nvPr/>
        </p:nvGrpSpPr>
        <p:grpSpPr>
          <a:xfrm>
            <a:off x="480159" y="1154109"/>
            <a:ext cx="2003609" cy="3079421"/>
            <a:chOff x="304294" y="476672"/>
            <a:chExt cx="2003609" cy="3079421"/>
          </a:xfrm>
        </p:grpSpPr>
        <p:grpSp>
          <p:nvGrpSpPr>
            <p:cNvPr id="117" name="קבוצה 116"/>
            <p:cNvGrpSpPr/>
            <p:nvPr/>
          </p:nvGrpSpPr>
          <p:grpSpPr>
            <a:xfrm>
              <a:off x="304294" y="476672"/>
              <a:ext cx="2003609" cy="3079421"/>
              <a:chOff x="2171394" y="495069"/>
              <a:chExt cx="2003609" cy="3079421"/>
            </a:xfrm>
          </p:grpSpPr>
          <p:sp>
            <p:nvSpPr>
              <p:cNvPr id="122" name="משולש שווה שוקיים 121"/>
              <p:cNvSpPr/>
              <p:nvPr/>
            </p:nvSpPr>
            <p:spPr>
              <a:xfrm>
                <a:off x="2203067" y="495069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171394" y="525100"/>
                <a:ext cx="111405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/>
                <a:r>
                  <a:rPr lang="en-US" sz="2400" b="1" dirty="0"/>
                  <a:t>T </a:t>
                </a:r>
                <a:r>
                  <a:rPr lang="en-US" sz="2400" b="1" baseline="-25000" dirty="0" err="1"/>
                  <a:t>abb</a:t>
                </a:r>
                <a:endParaRPr lang="he-IL" sz="2400" b="1" baseline="-25000" dirty="0"/>
              </a:p>
            </p:txBody>
          </p:sp>
          <p:grpSp>
            <p:nvGrpSpPr>
              <p:cNvPr id="121" name="קבוצה 120"/>
              <p:cNvGrpSpPr/>
              <p:nvPr/>
            </p:nvGrpSpPr>
            <p:grpSpPr>
              <a:xfrm>
                <a:off x="2176042" y="1833856"/>
                <a:ext cx="1862855" cy="1740634"/>
                <a:chOff x="2176042" y="1833856"/>
                <a:chExt cx="1862855" cy="1740634"/>
              </a:xfrm>
            </p:grpSpPr>
            <p:grpSp>
              <p:nvGrpSpPr>
                <p:cNvPr id="123" name="קבוצה 122"/>
                <p:cNvGrpSpPr/>
                <p:nvPr/>
              </p:nvGrpSpPr>
              <p:grpSpPr>
                <a:xfrm>
                  <a:off x="2673148" y="1988840"/>
                  <a:ext cx="1034756" cy="65183"/>
                  <a:chOff x="902117" y="3126260"/>
                  <a:chExt cx="1280232" cy="95100"/>
                </a:xfrm>
              </p:grpSpPr>
              <p:sp>
                <p:nvSpPr>
                  <p:cNvPr id="137" name="אליפסה 136"/>
                  <p:cNvSpPr/>
                  <p:nvPr/>
                </p:nvSpPr>
                <p:spPr>
                  <a:xfrm>
                    <a:off x="2110341" y="3149353"/>
                    <a:ext cx="72008" cy="7200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138" name="אליפסה 137"/>
                  <p:cNvSpPr/>
                  <p:nvPr/>
                </p:nvSpPr>
                <p:spPr>
                  <a:xfrm rot="15589299">
                    <a:off x="892583" y="3135794"/>
                    <a:ext cx="81816" cy="6274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r>
                      <a:rPr lang="he-IL" dirty="0"/>
                      <a:t> </a:t>
                    </a:r>
                  </a:p>
                </p:txBody>
              </p:sp>
            </p:grpSp>
            <p:grpSp>
              <p:nvGrpSpPr>
                <p:cNvPr id="124" name="קבוצה 123"/>
                <p:cNvGrpSpPr/>
                <p:nvPr/>
              </p:nvGrpSpPr>
              <p:grpSpPr>
                <a:xfrm>
                  <a:off x="2370163" y="2588327"/>
                  <a:ext cx="1499049" cy="986163"/>
                  <a:chOff x="1007353" y="3247864"/>
                  <a:chExt cx="1499049" cy="986163"/>
                </a:xfrm>
              </p:grpSpPr>
              <p:grpSp>
                <p:nvGrpSpPr>
                  <p:cNvPr id="130" name="קבוצה 129"/>
                  <p:cNvGrpSpPr/>
                  <p:nvPr/>
                </p:nvGrpSpPr>
                <p:grpSpPr>
                  <a:xfrm>
                    <a:off x="1979712" y="3247864"/>
                    <a:ext cx="526690" cy="372600"/>
                    <a:chOff x="1957078" y="3247864"/>
                    <a:chExt cx="526690" cy="372600"/>
                  </a:xfrm>
                </p:grpSpPr>
                <p:sp>
                  <p:nvSpPr>
                    <p:cNvPr id="135" name="מלבן מעוגל 134"/>
                    <p:cNvSpPr/>
                    <p:nvPr/>
                  </p:nvSpPr>
                  <p:spPr>
                    <a:xfrm>
                      <a:off x="1957078" y="3260424"/>
                      <a:ext cx="526690" cy="360040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136" name="TextBox 135"/>
                    <p:cNvSpPr txBox="1"/>
                    <p:nvPr/>
                  </p:nvSpPr>
                  <p:spPr>
                    <a:xfrm>
                      <a:off x="1979712" y="3247864"/>
                      <a:ext cx="42208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dirty="0"/>
                        <a:t>4</a:t>
                      </a:r>
                      <a:endParaRPr lang="he-IL" dirty="0"/>
                    </a:p>
                  </p:txBody>
                </p:sp>
              </p:grpSp>
              <p:grpSp>
                <p:nvGrpSpPr>
                  <p:cNvPr id="131" name="קבוצה 130"/>
                  <p:cNvGrpSpPr/>
                  <p:nvPr/>
                </p:nvGrpSpPr>
                <p:grpSpPr>
                  <a:xfrm>
                    <a:off x="1007353" y="3852253"/>
                    <a:ext cx="526690" cy="381774"/>
                    <a:chOff x="995638" y="3251629"/>
                    <a:chExt cx="526690" cy="381774"/>
                  </a:xfrm>
                </p:grpSpPr>
                <p:sp>
                  <p:nvSpPr>
                    <p:cNvPr id="133" name="מלבן מעוגל 132"/>
                    <p:cNvSpPr/>
                    <p:nvPr/>
                  </p:nvSpPr>
                  <p:spPr>
                    <a:xfrm>
                      <a:off x="995638" y="3273363"/>
                      <a:ext cx="526690" cy="360040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134" name="TextBox 133"/>
                    <p:cNvSpPr txBox="1"/>
                    <p:nvPr/>
                  </p:nvSpPr>
                  <p:spPr>
                    <a:xfrm>
                      <a:off x="1011382" y="3251629"/>
                      <a:ext cx="42208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dirty="0"/>
                        <a:t>6</a:t>
                      </a:r>
                      <a:endParaRPr lang="he-IL" dirty="0"/>
                    </a:p>
                  </p:txBody>
                </p:sp>
              </p:grpSp>
              <p:cxnSp>
                <p:nvCxnSpPr>
                  <p:cNvPr id="132" name="מחבר חץ ישר 131"/>
                  <p:cNvCxnSpPr/>
                  <p:nvPr/>
                </p:nvCxnSpPr>
                <p:spPr>
                  <a:xfrm>
                    <a:off x="1317675" y="3632689"/>
                    <a:ext cx="1280" cy="244617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5" name="קבוצה 124"/>
                <p:cNvGrpSpPr/>
                <p:nvPr/>
              </p:nvGrpSpPr>
              <p:grpSpPr>
                <a:xfrm>
                  <a:off x="2347529" y="2595355"/>
                  <a:ext cx="526690" cy="372600"/>
                  <a:chOff x="1957078" y="3247864"/>
                  <a:chExt cx="526690" cy="372600"/>
                </a:xfrm>
              </p:grpSpPr>
              <p:sp>
                <p:nvSpPr>
                  <p:cNvPr id="128" name="מלבן מעוגל 127"/>
                  <p:cNvSpPr/>
                  <p:nvPr/>
                </p:nvSpPr>
                <p:spPr>
                  <a:xfrm>
                    <a:off x="1957078" y="3260424"/>
                    <a:ext cx="526690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129" name="TextBox 128"/>
                  <p:cNvSpPr txBox="1"/>
                  <p:nvPr/>
                </p:nvSpPr>
                <p:spPr>
                  <a:xfrm>
                    <a:off x="1979712" y="3247864"/>
                    <a:ext cx="4220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dirty="0"/>
                      <a:t>9</a:t>
                    </a:r>
                    <a:endParaRPr lang="he-IL" dirty="0"/>
                  </a:p>
                </p:txBody>
              </p:sp>
            </p:grpSp>
            <p:sp>
              <p:nvSpPr>
                <p:cNvPr id="126" name="TextBox 125"/>
                <p:cNvSpPr txBox="1"/>
                <p:nvPr/>
              </p:nvSpPr>
              <p:spPr>
                <a:xfrm>
                  <a:off x="2176042" y="1833856"/>
                  <a:ext cx="918841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c,d</a:t>
                  </a:r>
                  <a:r>
                    <a:rPr lang="en-US" sz="2400" baseline="-25000" dirty="0"/>
                    <a:t>]</a:t>
                  </a:r>
                  <a:endParaRPr lang="he-IL" sz="2400" baseline="-25000" dirty="0"/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3094883" y="1833856"/>
                  <a:ext cx="94401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d,c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</p:grpSp>
        </p:grpSp>
        <p:cxnSp>
          <p:nvCxnSpPr>
            <p:cNvPr id="118" name="מחבר חץ ישר 117"/>
            <p:cNvCxnSpPr/>
            <p:nvPr/>
          </p:nvCxnSpPr>
          <p:spPr>
            <a:xfrm>
              <a:off x="801492" y="2267087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מחבר חץ ישר 118"/>
            <p:cNvCxnSpPr/>
            <p:nvPr/>
          </p:nvCxnSpPr>
          <p:spPr>
            <a:xfrm>
              <a:off x="1749630" y="2267224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>
            <a:off x="3383808" y="1645805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140" name="TextBox 139"/>
          <p:cNvSpPr txBox="1"/>
          <p:nvPr/>
        </p:nvSpPr>
        <p:spPr>
          <a:xfrm>
            <a:off x="1047680" y="1893334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141" name="TextBox 140"/>
          <p:cNvSpPr txBox="1"/>
          <p:nvPr/>
        </p:nvSpPr>
        <p:spPr>
          <a:xfrm>
            <a:off x="1914632" y="4914630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5106935" y="1301327"/>
            <a:ext cx="371339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For every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p-matching  at time  </a:t>
            </a:r>
            <a:r>
              <a:rPr lang="en-US" sz="2800" dirty="0">
                <a:latin typeface="Freestyle Script" panose="030804020302050B0404" pitchFamily="66" charset="0"/>
              </a:rPr>
              <a:t>t</a:t>
            </a:r>
            <a:r>
              <a:rPr lang="en-US" sz="2800" dirty="0">
                <a:latin typeface="Comic Sans MS" panose="030F0702030302020204" pitchFamily="66" charset="0"/>
              </a:rPr>
              <a:t>,  we insert </a:t>
            </a:r>
            <a:r>
              <a:rPr lang="en-US" sz="2800" dirty="0">
                <a:latin typeface="Freestyle Script" panose="030804020302050B0404" pitchFamily="66" charset="0"/>
              </a:rPr>
              <a:t>t</a:t>
            </a:r>
            <a:r>
              <a:rPr lang="en-US" sz="2800" dirty="0">
                <a:latin typeface="Comic Sans MS" panose="030F0702030302020204" pitchFamily="66" charset="0"/>
              </a:rPr>
              <a:t> to the linked list emanating from the node representing the mapping permutation enabling the p-match of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baseline="-25000" dirty="0">
                <a:latin typeface="Comic Sans MS" panose="030F0702030302020204" pitchFamily="66" charset="0"/>
              </a:rPr>
              <a:t>  </a:t>
            </a:r>
            <a:r>
              <a:rPr lang="en-US" sz="2800" dirty="0">
                <a:latin typeface="Comic Sans MS" panose="030F0702030302020204" pitchFamily="66" charset="0"/>
              </a:rPr>
              <a:t>with T .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142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143" name="כותרת 1"/>
          <p:cNvSpPr>
            <a:spLocks noGrp="1"/>
          </p:cNvSpPr>
          <p:nvPr>
            <p:ph type="title"/>
          </p:nvPr>
        </p:nvSpPr>
        <p:spPr>
          <a:xfrm>
            <a:off x="511832" y="260648"/>
            <a:ext cx="8352928" cy="812907"/>
          </a:xfrm>
        </p:spPr>
        <p:txBody>
          <a:bodyPr>
            <a:normAutofit/>
          </a:bodyPr>
          <a:lstStyle/>
          <a:p>
            <a:pPr rtl="0"/>
            <a:r>
              <a:rPr lang="en-US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Uniformly Bounded Gaps – Data Structures</a:t>
            </a:r>
            <a:endParaRPr lang="he-IL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17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36</a:t>
            </a:fld>
            <a:endParaRPr lang="he-IL"/>
          </a:p>
        </p:txBody>
      </p:sp>
      <p:sp>
        <p:nvSpPr>
          <p:cNvPr id="6" name="מציין מיקום תוכן 4"/>
          <p:cNvSpPr txBox="1">
            <a:spLocks/>
          </p:cNvSpPr>
          <p:nvPr/>
        </p:nvSpPr>
        <p:spPr>
          <a:xfrm>
            <a:off x="467544" y="1270714"/>
            <a:ext cx="81156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אליפסה 6"/>
          <p:cNvSpPr/>
          <p:nvPr/>
        </p:nvSpPr>
        <p:spPr>
          <a:xfrm rot="15589299">
            <a:off x="6009361" y="2291307"/>
            <a:ext cx="81816" cy="627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</a:t>
            </a:r>
          </a:p>
        </p:txBody>
      </p:sp>
      <p:sp>
        <p:nvSpPr>
          <p:cNvPr id="15" name="אליפסה 14"/>
          <p:cNvSpPr/>
          <p:nvPr/>
        </p:nvSpPr>
        <p:spPr>
          <a:xfrm rot="15589299">
            <a:off x="7449521" y="2775754"/>
            <a:ext cx="81816" cy="627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</a:t>
            </a:r>
          </a:p>
        </p:txBody>
      </p:sp>
      <p:grpSp>
        <p:nvGrpSpPr>
          <p:cNvPr id="16" name="קבוצה 15"/>
          <p:cNvGrpSpPr/>
          <p:nvPr/>
        </p:nvGrpSpPr>
        <p:grpSpPr>
          <a:xfrm>
            <a:off x="4932040" y="1376115"/>
            <a:ext cx="3672408" cy="4933205"/>
            <a:chOff x="4932040" y="673532"/>
            <a:chExt cx="3672408" cy="5393554"/>
          </a:xfrm>
        </p:grpSpPr>
        <p:grpSp>
          <p:nvGrpSpPr>
            <p:cNvPr id="17" name="קבוצה 16"/>
            <p:cNvGrpSpPr/>
            <p:nvPr/>
          </p:nvGrpSpPr>
          <p:grpSpPr>
            <a:xfrm>
              <a:off x="5436096" y="2720447"/>
              <a:ext cx="1057999" cy="1968190"/>
              <a:chOff x="5436096" y="2720447"/>
              <a:chExt cx="1057999" cy="1968190"/>
            </a:xfrm>
          </p:grpSpPr>
          <p:grpSp>
            <p:nvGrpSpPr>
              <p:cNvPr id="54" name="קבוצה 53"/>
              <p:cNvGrpSpPr/>
              <p:nvPr/>
            </p:nvGrpSpPr>
            <p:grpSpPr>
              <a:xfrm>
                <a:off x="5436096" y="2720447"/>
                <a:ext cx="1057999" cy="1849473"/>
                <a:chOff x="6372200" y="2720447"/>
                <a:chExt cx="1057999" cy="1849473"/>
              </a:xfrm>
            </p:grpSpPr>
            <p:grpSp>
              <p:nvGrpSpPr>
                <p:cNvPr id="57" name="קבוצה 56"/>
                <p:cNvGrpSpPr/>
                <p:nvPr/>
              </p:nvGrpSpPr>
              <p:grpSpPr>
                <a:xfrm>
                  <a:off x="6423536" y="2975268"/>
                  <a:ext cx="1006663" cy="370398"/>
                  <a:chOff x="6574740" y="2122205"/>
                  <a:chExt cx="770596" cy="370398"/>
                </a:xfrm>
              </p:grpSpPr>
              <p:sp>
                <p:nvSpPr>
                  <p:cNvPr id="67" name="מלבן מעוגל 66"/>
                  <p:cNvSpPr/>
                  <p:nvPr/>
                </p:nvSpPr>
                <p:spPr>
                  <a:xfrm>
                    <a:off x="6578063" y="2132563"/>
                    <a:ext cx="767273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6574740" y="2122205"/>
                    <a:ext cx="69770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</a:t>
                    </a:r>
                    <a:r>
                      <a:rPr lang="en-US" dirty="0"/>
                      <a:t>*</a:t>
                    </a:r>
                    <a:r>
                      <a:rPr lang="en-US" baseline="-25000" dirty="0"/>
                      <a:t>ab </a:t>
                    </a:r>
                    <a:r>
                      <a:rPr lang="en-US" dirty="0">
                        <a:latin typeface="Arial"/>
                        <a:cs typeface="Arial"/>
                      </a:rPr>
                      <a:t>,</a:t>
                    </a:r>
                    <a:r>
                      <a:rPr lang="en-US" sz="1400" dirty="0">
                        <a:latin typeface="Arial"/>
                        <a:cs typeface="Arial"/>
                      </a:rPr>
                      <a:t>7</a:t>
                    </a:r>
                    <a:endParaRPr lang="he-IL" dirty="0"/>
                  </a:p>
                </p:txBody>
              </p:sp>
            </p:grpSp>
            <p:grpSp>
              <p:nvGrpSpPr>
                <p:cNvPr id="58" name="קבוצה 57"/>
                <p:cNvGrpSpPr/>
                <p:nvPr/>
              </p:nvGrpSpPr>
              <p:grpSpPr>
                <a:xfrm>
                  <a:off x="6372200" y="3563545"/>
                  <a:ext cx="1006663" cy="428979"/>
                  <a:chOff x="6574740" y="2082977"/>
                  <a:chExt cx="770596" cy="428979"/>
                </a:xfrm>
              </p:grpSpPr>
              <p:sp>
                <p:nvSpPr>
                  <p:cNvPr id="65" name="מלבן מעוגל 64"/>
                  <p:cNvSpPr/>
                  <p:nvPr/>
                </p:nvSpPr>
                <p:spPr>
                  <a:xfrm>
                    <a:off x="6578063" y="2151916"/>
                    <a:ext cx="767273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6574740" y="2082977"/>
                    <a:ext cx="69770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</a:t>
                    </a:r>
                    <a:r>
                      <a:rPr lang="en-US" dirty="0"/>
                      <a:t>*</a:t>
                    </a:r>
                    <a:r>
                      <a:rPr lang="en-US" baseline="-25000" dirty="0" err="1"/>
                      <a:t>abb</a:t>
                    </a:r>
                    <a:r>
                      <a:rPr lang="en-US" baseline="-25000" dirty="0"/>
                      <a:t> </a:t>
                    </a:r>
                    <a:r>
                      <a:rPr lang="en-US" dirty="0">
                        <a:latin typeface="Arial"/>
                        <a:cs typeface="Arial"/>
                      </a:rPr>
                      <a:t>,</a:t>
                    </a:r>
                    <a:r>
                      <a:rPr lang="en-US" sz="1400" dirty="0">
                        <a:latin typeface="Arial"/>
                        <a:cs typeface="Arial"/>
                      </a:rPr>
                      <a:t>4</a:t>
                    </a:r>
                    <a:endParaRPr lang="he-IL" dirty="0"/>
                  </a:p>
                </p:txBody>
              </p:sp>
            </p:grpSp>
            <p:grpSp>
              <p:nvGrpSpPr>
                <p:cNvPr id="59" name="קבוצה 58"/>
                <p:cNvGrpSpPr/>
                <p:nvPr/>
              </p:nvGrpSpPr>
              <p:grpSpPr>
                <a:xfrm>
                  <a:off x="6372200" y="4183576"/>
                  <a:ext cx="1006663" cy="386344"/>
                  <a:chOff x="6574740" y="2054936"/>
                  <a:chExt cx="770596" cy="386344"/>
                </a:xfrm>
              </p:grpSpPr>
              <p:sp>
                <p:nvSpPr>
                  <p:cNvPr id="63" name="מלבן מעוגל 62"/>
                  <p:cNvSpPr/>
                  <p:nvPr/>
                </p:nvSpPr>
                <p:spPr>
                  <a:xfrm>
                    <a:off x="6578063" y="2081240"/>
                    <a:ext cx="767273" cy="360040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6574740" y="2054936"/>
                    <a:ext cx="697702" cy="369334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</a:t>
                    </a:r>
                    <a:r>
                      <a:rPr lang="en-US" dirty="0"/>
                      <a:t>*</a:t>
                    </a:r>
                    <a:r>
                      <a:rPr lang="en-US" baseline="-25000" dirty="0"/>
                      <a:t>ab </a:t>
                    </a:r>
                    <a:r>
                      <a:rPr lang="en-US" dirty="0">
                        <a:latin typeface="Arial"/>
                        <a:cs typeface="Arial"/>
                      </a:rPr>
                      <a:t>,</a:t>
                    </a:r>
                    <a:r>
                      <a:rPr lang="en-US" sz="1400" dirty="0">
                        <a:latin typeface="Arial"/>
                        <a:cs typeface="Arial"/>
                      </a:rPr>
                      <a:t>3</a:t>
                    </a:r>
                    <a:endParaRPr lang="he-IL" dirty="0"/>
                  </a:p>
                </p:txBody>
              </p:sp>
            </p:grpSp>
            <p:cxnSp>
              <p:nvCxnSpPr>
                <p:cNvPr id="60" name="מחבר חץ ישר 59"/>
                <p:cNvCxnSpPr/>
                <p:nvPr/>
              </p:nvCxnSpPr>
              <p:spPr>
                <a:xfrm>
                  <a:off x="6927758" y="2720447"/>
                  <a:ext cx="1280" cy="244619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מחבר חץ ישר 60"/>
                <p:cNvCxnSpPr/>
                <p:nvPr/>
              </p:nvCxnSpPr>
              <p:spPr>
                <a:xfrm>
                  <a:off x="6908999" y="3347946"/>
                  <a:ext cx="1280" cy="244619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מחבר חץ ישר 61"/>
                <p:cNvCxnSpPr/>
                <p:nvPr/>
              </p:nvCxnSpPr>
              <p:spPr>
                <a:xfrm>
                  <a:off x="6908999" y="3914611"/>
                  <a:ext cx="1280" cy="244619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" name="מחבר ישר 54"/>
              <p:cNvCxnSpPr/>
              <p:nvPr/>
            </p:nvCxnSpPr>
            <p:spPr>
              <a:xfrm>
                <a:off x="5621831" y="4097464"/>
                <a:ext cx="822377" cy="59117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קבוצה 17"/>
            <p:cNvGrpSpPr/>
            <p:nvPr/>
          </p:nvGrpSpPr>
          <p:grpSpPr>
            <a:xfrm>
              <a:off x="7326466" y="2996952"/>
              <a:ext cx="1016322" cy="3070134"/>
              <a:chOff x="7957100" y="3088568"/>
              <a:chExt cx="1016322" cy="3070134"/>
            </a:xfrm>
          </p:grpSpPr>
          <p:grpSp>
            <p:nvGrpSpPr>
              <p:cNvPr id="28" name="קבוצה 27"/>
              <p:cNvGrpSpPr/>
              <p:nvPr/>
            </p:nvGrpSpPr>
            <p:grpSpPr>
              <a:xfrm>
                <a:off x="7959850" y="3088568"/>
                <a:ext cx="1006663" cy="371073"/>
                <a:chOff x="6574740" y="2852936"/>
                <a:chExt cx="770596" cy="371073"/>
              </a:xfrm>
            </p:grpSpPr>
            <p:sp>
              <p:nvSpPr>
                <p:cNvPr id="52" name="מלבן מעוגל 51"/>
                <p:cNvSpPr/>
                <p:nvPr/>
              </p:nvSpPr>
              <p:spPr>
                <a:xfrm>
                  <a:off x="6578063" y="2852936"/>
                  <a:ext cx="767273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574740" y="2854677"/>
                  <a:ext cx="697702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dirty="0"/>
                    <a:t>*</a:t>
                  </a:r>
                  <a:r>
                    <a:rPr lang="en-US" baseline="-25000" dirty="0" err="1"/>
                    <a:t>abb</a:t>
                  </a:r>
                  <a:r>
                    <a:rPr lang="en-US" baseline="-25000" dirty="0"/>
                    <a:t> </a:t>
                  </a:r>
                  <a:r>
                    <a:rPr lang="en-US" dirty="0">
                      <a:latin typeface="Arial"/>
                      <a:cs typeface="Arial"/>
                    </a:rPr>
                    <a:t>,</a:t>
                  </a:r>
                  <a:r>
                    <a:rPr lang="en-US" sz="1400" baseline="-25000" dirty="0">
                      <a:latin typeface="Arial"/>
                      <a:cs typeface="Arial"/>
                    </a:rPr>
                    <a:t>9</a:t>
                  </a:r>
                  <a:endParaRPr lang="he-IL" baseline="-25000" dirty="0"/>
                </a:p>
              </p:txBody>
            </p:sp>
          </p:grpSp>
          <p:grpSp>
            <p:nvGrpSpPr>
              <p:cNvPr id="29" name="קבוצה 28"/>
              <p:cNvGrpSpPr/>
              <p:nvPr/>
            </p:nvGrpSpPr>
            <p:grpSpPr>
              <a:xfrm>
                <a:off x="7966759" y="3705999"/>
                <a:ext cx="1006663" cy="401851"/>
                <a:chOff x="6574740" y="2852936"/>
                <a:chExt cx="770596" cy="401851"/>
              </a:xfrm>
            </p:grpSpPr>
            <p:sp>
              <p:nvSpPr>
                <p:cNvPr id="50" name="מלבן מעוגל 49"/>
                <p:cNvSpPr/>
                <p:nvPr/>
              </p:nvSpPr>
              <p:spPr>
                <a:xfrm>
                  <a:off x="6578063" y="2852936"/>
                  <a:ext cx="767273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6574740" y="2854677"/>
                  <a:ext cx="697702" cy="40011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2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sz="2000" dirty="0"/>
                    <a:t>*</a:t>
                  </a:r>
                  <a:r>
                    <a:rPr lang="en-US" sz="2000" baseline="-25000" dirty="0"/>
                    <a:t>ab </a:t>
                  </a:r>
                  <a:r>
                    <a:rPr lang="en-US" sz="2000" dirty="0">
                      <a:latin typeface="Arial"/>
                      <a:cs typeface="Arial"/>
                    </a:rPr>
                    <a:t>,</a:t>
                  </a:r>
                  <a:r>
                    <a:rPr lang="en-US" sz="1600" baseline="-25000" dirty="0">
                      <a:latin typeface="Arial"/>
                      <a:cs typeface="Arial"/>
                    </a:rPr>
                    <a:t>8</a:t>
                  </a:r>
                  <a:endParaRPr lang="he-IL" sz="2000" baseline="-25000" dirty="0"/>
                </a:p>
              </p:txBody>
            </p:sp>
          </p:grpSp>
          <p:grpSp>
            <p:nvGrpSpPr>
              <p:cNvPr id="30" name="קבוצה 29"/>
              <p:cNvGrpSpPr/>
              <p:nvPr/>
            </p:nvGrpSpPr>
            <p:grpSpPr>
              <a:xfrm>
                <a:off x="7957100" y="5002143"/>
                <a:ext cx="1006663" cy="371073"/>
                <a:chOff x="6574740" y="2852936"/>
                <a:chExt cx="770596" cy="371073"/>
              </a:xfrm>
            </p:grpSpPr>
            <p:sp>
              <p:nvSpPr>
                <p:cNvPr id="48" name="מלבן מעוגל 47"/>
                <p:cNvSpPr/>
                <p:nvPr/>
              </p:nvSpPr>
              <p:spPr>
                <a:xfrm>
                  <a:off x="6578063" y="2852936"/>
                  <a:ext cx="767273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6574740" y="2854677"/>
                  <a:ext cx="697702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dirty="0"/>
                    <a:t>*</a:t>
                  </a:r>
                  <a:r>
                    <a:rPr lang="en-US" baseline="-25000" dirty="0"/>
                    <a:t>ab </a:t>
                  </a:r>
                  <a:r>
                    <a:rPr lang="en-US" dirty="0">
                      <a:latin typeface="Arial"/>
                      <a:cs typeface="Arial"/>
                    </a:rPr>
                    <a:t>,</a:t>
                  </a:r>
                  <a:r>
                    <a:rPr lang="en-US" sz="1400" dirty="0">
                      <a:latin typeface="Arial"/>
                      <a:cs typeface="Arial"/>
                    </a:rPr>
                    <a:t>5</a:t>
                  </a:r>
                  <a:endParaRPr lang="he-IL" dirty="0"/>
                </a:p>
              </p:txBody>
            </p:sp>
          </p:grpSp>
          <p:grpSp>
            <p:nvGrpSpPr>
              <p:cNvPr id="31" name="קבוצה 30"/>
              <p:cNvGrpSpPr/>
              <p:nvPr/>
            </p:nvGrpSpPr>
            <p:grpSpPr>
              <a:xfrm>
                <a:off x="7957825" y="4354071"/>
                <a:ext cx="1006663" cy="371073"/>
                <a:chOff x="6574740" y="2852936"/>
                <a:chExt cx="770596" cy="371073"/>
              </a:xfrm>
            </p:grpSpPr>
            <p:sp>
              <p:nvSpPr>
                <p:cNvPr id="46" name="מלבן מעוגל 45"/>
                <p:cNvSpPr/>
                <p:nvPr/>
              </p:nvSpPr>
              <p:spPr>
                <a:xfrm>
                  <a:off x="6578063" y="2852936"/>
                  <a:ext cx="767273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6574740" y="2854677"/>
                  <a:ext cx="697702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dirty="0"/>
                    <a:t>*</a:t>
                  </a:r>
                  <a:r>
                    <a:rPr lang="en-US" baseline="-25000" dirty="0" err="1"/>
                    <a:t>abb</a:t>
                  </a:r>
                  <a:r>
                    <a:rPr lang="en-US" baseline="-25000" dirty="0"/>
                    <a:t> </a:t>
                  </a:r>
                  <a:r>
                    <a:rPr lang="en-US" dirty="0">
                      <a:latin typeface="Arial"/>
                      <a:cs typeface="Arial"/>
                    </a:rPr>
                    <a:t>,</a:t>
                  </a:r>
                  <a:r>
                    <a:rPr lang="en-US" sz="1400" dirty="0">
                      <a:latin typeface="Arial"/>
                      <a:cs typeface="Arial"/>
                    </a:rPr>
                    <a:t>6</a:t>
                  </a:r>
                  <a:endParaRPr lang="he-IL" dirty="0"/>
                </a:p>
              </p:txBody>
            </p:sp>
          </p:grpSp>
          <p:grpSp>
            <p:nvGrpSpPr>
              <p:cNvPr id="33" name="קבוצה 32"/>
              <p:cNvGrpSpPr/>
              <p:nvPr/>
            </p:nvGrpSpPr>
            <p:grpSpPr>
              <a:xfrm>
                <a:off x="7957100" y="5676702"/>
                <a:ext cx="1006663" cy="371077"/>
                <a:chOff x="6574740" y="2231351"/>
                <a:chExt cx="770596" cy="371077"/>
              </a:xfrm>
            </p:grpSpPr>
            <p:sp>
              <p:nvSpPr>
                <p:cNvPr id="42" name="מלבן מעוגל 41"/>
                <p:cNvSpPr/>
                <p:nvPr/>
              </p:nvSpPr>
              <p:spPr>
                <a:xfrm>
                  <a:off x="6578063" y="2231351"/>
                  <a:ext cx="767273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6574740" y="2233096"/>
                  <a:ext cx="697702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dirty="0"/>
                    <a:t>*</a:t>
                  </a:r>
                  <a:r>
                    <a:rPr lang="en-US" baseline="-25000" dirty="0"/>
                    <a:t>ab </a:t>
                  </a:r>
                  <a:r>
                    <a:rPr lang="en-US" dirty="0">
                      <a:latin typeface="Arial"/>
                      <a:cs typeface="Arial"/>
                    </a:rPr>
                    <a:t>,</a:t>
                  </a:r>
                  <a:r>
                    <a:rPr lang="en-US" sz="1400" dirty="0">
                      <a:latin typeface="Arial"/>
                      <a:cs typeface="Arial"/>
                    </a:rPr>
                    <a:t>2</a:t>
                  </a:r>
                  <a:endParaRPr lang="he-IL" dirty="0"/>
                </a:p>
              </p:txBody>
            </p:sp>
          </p:grpSp>
          <p:cxnSp>
            <p:nvCxnSpPr>
              <p:cNvPr id="34" name="מחבר ישר 33"/>
              <p:cNvCxnSpPr/>
              <p:nvPr/>
            </p:nvCxnSpPr>
            <p:spPr>
              <a:xfrm>
                <a:off x="8046161" y="5567528"/>
                <a:ext cx="822377" cy="59117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מחבר ישר 34"/>
              <p:cNvCxnSpPr/>
              <p:nvPr/>
            </p:nvCxnSpPr>
            <p:spPr>
              <a:xfrm>
                <a:off x="8071621" y="4947725"/>
                <a:ext cx="822377" cy="59117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מחבר ישר 35"/>
              <p:cNvCxnSpPr/>
              <p:nvPr/>
            </p:nvCxnSpPr>
            <p:spPr>
              <a:xfrm>
                <a:off x="8070103" y="4242395"/>
                <a:ext cx="822377" cy="59117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מחבר חץ ישר 36"/>
              <p:cNvCxnSpPr/>
              <p:nvPr/>
            </p:nvCxnSpPr>
            <p:spPr>
              <a:xfrm>
                <a:off x="8442270" y="3440444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מחבר חץ ישר 37"/>
              <p:cNvCxnSpPr/>
              <p:nvPr/>
            </p:nvCxnSpPr>
            <p:spPr>
              <a:xfrm>
                <a:off x="8456069" y="4068320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מחבר חץ ישר 38"/>
              <p:cNvCxnSpPr/>
              <p:nvPr/>
            </p:nvCxnSpPr>
            <p:spPr>
              <a:xfrm>
                <a:off x="8454789" y="4733579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מחבר חץ ישר 39"/>
              <p:cNvCxnSpPr/>
              <p:nvPr/>
            </p:nvCxnSpPr>
            <p:spPr>
              <a:xfrm>
                <a:off x="8461322" y="5373216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קבוצה 18"/>
            <p:cNvGrpSpPr/>
            <p:nvPr/>
          </p:nvGrpSpPr>
          <p:grpSpPr>
            <a:xfrm>
              <a:off x="4932040" y="673532"/>
              <a:ext cx="3672408" cy="2239780"/>
              <a:chOff x="4932040" y="673532"/>
              <a:chExt cx="3672408" cy="223978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6991614" y="673532"/>
                <a:ext cx="1086399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b="1" dirty="0"/>
                  <a:t>T </a:t>
                </a:r>
                <a:r>
                  <a:rPr lang="en-US" sz="2800" b="1" baseline="-25000" dirty="0" err="1"/>
                  <a:t>ba</a:t>
                </a:r>
                <a:endParaRPr lang="he-IL" sz="2800" b="1" baseline="-25000" dirty="0"/>
              </a:p>
            </p:txBody>
          </p:sp>
          <p:sp>
            <p:nvSpPr>
              <p:cNvPr id="22" name="משולש שווה שוקיים 21"/>
              <p:cNvSpPr/>
              <p:nvPr/>
            </p:nvSpPr>
            <p:spPr>
              <a:xfrm>
                <a:off x="4932040" y="697629"/>
                <a:ext cx="3672408" cy="1979286"/>
              </a:xfrm>
              <a:prstGeom prst="triangle">
                <a:avLst>
                  <a:gd name="adj" fmla="val 49434"/>
                </a:avLst>
              </a:prstGeom>
              <a:solidFill>
                <a:srgbClr val="92D050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25" name="מחבר חץ ישר 24"/>
              <p:cNvCxnSpPr/>
              <p:nvPr/>
            </p:nvCxnSpPr>
            <p:spPr>
              <a:xfrm flipH="1">
                <a:off x="7787495" y="2639583"/>
                <a:ext cx="4349" cy="27372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5220072" y="2114724"/>
                <a:ext cx="122413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 err="1">
                    <a:latin typeface="Pristina" panose="03060402040406080204" pitchFamily="66" charset="0"/>
                    <a:ea typeface="Microsoft JhengHei" panose="020B0604030504040204" pitchFamily="34" charset="-120"/>
                    <a:cs typeface="BN Golani" panose="02000000000000000000" pitchFamily="2" charset="-79"/>
                  </a:rPr>
                  <a:t>L</a:t>
                </a:r>
                <a:r>
                  <a:rPr lang="en-US" sz="2400" b="1" baseline="-25000" dirty="0" err="1"/>
                  <a:t>ba</a:t>
                </a:r>
                <a:r>
                  <a:rPr lang="en-US" sz="2400" b="1" baseline="-25000" dirty="0"/>
                  <a:t>,[</a:t>
                </a:r>
                <a:r>
                  <a:rPr lang="en-US" sz="2400" b="1" baseline="-25000" dirty="0" err="1"/>
                  <a:t>d,c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821511" y="2114724"/>
                <a:ext cx="120687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 err="1">
                    <a:latin typeface="Pristina" panose="03060402040406080204" pitchFamily="66" charset="0"/>
                    <a:ea typeface="Microsoft JhengHei" panose="020B0604030504040204" pitchFamily="34" charset="-120"/>
                    <a:cs typeface="BN Golani" panose="02000000000000000000" pitchFamily="2" charset="-79"/>
                  </a:rPr>
                  <a:t>L</a:t>
                </a:r>
                <a:r>
                  <a:rPr lang="en-US" sz="2400" b="1" baseline="-25000" dirty="0" err="1"/>
                  <a:t>ba</a:t>
                </a:r>
                <a:r>
                  <a:rPr lang="en-US" sz="2400" b="1" baseline="-25000" dirty="0"/>
                  <a:t>,[</a:t>
                </a:r>
                <a:r>
                  <a:rPr lang="en-US" sz="2400" b="1" baseline="-25000" dirty="0" err="1"/>
                  <a:t>c,d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</p:grpSp>
      </p:grpSp>
      <p:sp>
        <p:nvSpPr>
          <p:cNvPr id="71" name="TextBox 70"/>
          <p:cNvSpPr txBox="1"/>
          <p:nvPr/>
        </p:nvSpPr>
        <p:spPr>
          <a:xfrm>
            <a:off x="6335573" y="1874763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72" name="TextBox 71"/>
          <p:cNvSpPr txBox="1"/>
          <p:nvPr/>
        </p:nvSpPr>
        <p:spPr>
          <a:xfrm>
            <a:off x="683568" y="1548075"/>
            <a:ext cx="4248472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For every </a:t>
            </a:r>
            <a:r>
              <a:rPr lang="en-US" sz="2800" dirty="0" err="1">
                <a:latin typeface="Comic Sans MS" panose="030F0702030302020204" pitchFamily="66" charset="0"/>
              </a:rPr>
              <a:t>rp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,  we save a y-fast </a:t>
            </a:r>
            <a:r>
              <a:rPr lang="en-US" sz="2800" dirty="0" err="1">
                <a:latin typeface="Comic Sans MS" panose="030F0702030302020204" pitchFamily="66" charset="0"/>
              </a:rPr>
              <a:t>trie</a:t>
            </a:r>
            <a:r>
              <a:rPr lang="en-US" sz="2800" dirty="0">
                <a:latin typeface="Comic Sans MS" panose="030F0702030302020204" pitchFamily="66" charset="0"/>
              </a:rPr>
              <a:t> maintaining the matching  permutations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,</a:t>
            </a:r>
            <a:r>
              <a:rPr lang="el-GR" sz="2800" dirty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used to p-match its responsible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 err="1">
                <a:latin typeface="Comic Sans MS" panose="030F0702030302020204" pitchFamily="66" charset="0"/>
              </a:rPr>
              <a:t>s</a:t>
            </a:r>
            <a:r>
              <a:rPr lang="en-US" sz="2800" dirty="0">
                <a:latin typeface="Comic Sans MS" panose="030F0702030302020204" pitchFamily="66" charset="0"/>
              </a:rPr>
              <a:t>. At each node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,</a:t>
            </a:r>
            <a:r>
              <a:rPr lang="el-GR" sz="2800" dirty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we save a linked list of links to the time list of node </a:t>
            </a:r>
            <a:r>
              <a:rPr lang="el-GR" sz="2800" dirty="0">
                <a:latin typeface="Comic Sans MS" panose="030F0702030302020204" pitchFamily="66" charset="0"/>
              </a:rPr>
              <a:t>π </a:t>
            </a:r>
            <a:r>
              <a:rPr lang="en-US" sz="2800" dirty="0">
                <a:latin typeface="Comic Sans MS" panose="030F0702030302020204" pitchFamily="66" charset="0"/>
              </a:rPr>
              <a:t>in </a:t>
            </a:r>
            <a:r>
              <a:rPr lang="en-US" sz="2800" dirty="0" err="1">
                <a:latin typeface="Comic Sans MS" panose="030F0702030302020204" pitchFamily="66" charset="0"/>
              </a:rPr>
              <a:t>Tlpi</a:t>
            </a:r>
            <a:r>
              <a:rPr lang="en-US" sz="2800" dirty="0">
                <a:latin typeface="Comic Sans MS" panose="030F0702030302020204" pitchFamily="66" charset="0"/>
              </a:rPr>
              <a:t> of the responsible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baseline="-25000" dirty="0">
                <a:latin typeface="Comic Sans MS" panose="030F0702030302020204" pitchFamily="66" charset="0"/>
              </a:rPr>
              <a:t>.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73" name="כותרת 1"/>
          <p:cNvSpPr>
            <a:spLocks noGrp="1"/>
          </p:cNvSpPr>
          <p:nvPr>
            <p:ph type="title"/>
          </p:nvPr>
        </p:nvSpPr>
        <p:spPr>
          <a:xfrm>
            <a:off x="467544" y="399555"/>
            <a:ext cx="8352928" cy="812907"/>
          </a:xfrm>
        </p:spPr>
        <p:txBody>
          <a:bodyPr>
            <a:normAutofit/>
          </a:bodyPr>
          <a:lstStyle/>
          <a:p>
            <a:pPr rtl="0"/>
            <a:r>
              <a:rPr lang="en-US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Uniformly Bounded Gaps – Data Structures</a:t>
            </a:r>
            <a:endParaRPr lang="he-IL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9666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37</a:t>
            </a:fld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703317"/>
              </p:ext>
            </p:extLst>
          </p:nvPr>
        </p:nvGraphicFramePr>
        <p:xfrm>
          <a:off x="1115616" y="640548"/>
          <a:ext cx="7654977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614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87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קבוצה 7"/>
          <p:cNvGrpSpPr/>
          <p:nvPr/>
        </p:nvGrpSpPr>
        <p:grpSpPr>
          <a:xfrm>
            <a:off x="395536" y="1556792"/>
            <a:ext cx="7295347" cy="4206081"/>
            <a:chOff x="-147076" y="1124744"/>
            <a:chExt cx="5727188" cy="4708897"/>
          </a:xfrm>
        </p:grpSpPr>
        <p:grpSp>
          <p:nvGrpSpPr>
            <p:cNvPr id="9" name="קבוצה 8"/>
            <p:cNvGrpSpPr/>
            <p:nvPr/>
          </p:nvGrpSpPr>
          <p:grpSpPr>
            <a:xfrm>
              <a:off x="-147076" y="1124744"/>
              <a:ext cx="1752418" cy="653801"/>
              <a:chOff x="-147076" y="1124744"/>
              <a:chExt cx="1752418" cy="653801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-147076" y="1261690"/>
                <a:ext cx="175241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0" name="מחבר חץ ישר 39"/>
              <p:cNvCxnSpPr/>
              <p:nvPr/>
            </p:nvCxnSpPr>
            <p:spPr>
              <a:xfrm flipV="1">
                <a:off x="1435754" y="1124744"/>
                <a:ext cx="0" cy="28803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קבוצה 9"/>
            <p:cNvGrpSpPr/>
            <p:nvPr/>
          </p:nvGrpSpPr>
          <p:grpSpPr>
            <a:xfrm>
              <a:off x="757398" y="1152525"/>
              <a:ext cx="1438338" cy="1353170"/>
              <a:chOff x="37318" y="504453"/>
              <a:chExt cx="1438338" cy="135317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7318" y="1340768"/>
                <a:ext cx="143833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7" name="מחבר חץ ישר 36"/>
              <p:cNvCxnSpPr/>
              <p:nvPr/>
            </p:nvCxnSpPr>
            <p:spPr>
              <a:xfrm flipV="1">
                <a:off x="1329694" y="504453"/>
                <a:ext cx="0" cy="90832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קבוצה 10"/>
            <p:cNvGrpSpPr/>
            <p:nvPr/>
          </p:nvGrpSpPr>
          <p:grpSpPr>
            <a:xfrm>
              <a:off x="1475656" y="1124744"/>
              <a:ext cx="1472394" cy="2510796"/>
              <a:chOff x="115044" y="-293133"/>
              <a:chExt cx="1472394" cy="2510796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79512" y="1340768"/>
                <a:ext cx="140792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abaa,4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15044" y="1700808"/>
                <a:ext cx="147239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abb,4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4" name="מחבר חץ ישר 33"/>
              <p:cNvCxnSpPr/>
              <p:nvPr/>
            </p:nvCxnSpPr>
            <p:spPr>
              <a:xfrm flipV="1">
                <a:off x="1343072" y="-293133"/>
                <a:ext cx="0" cy="1705909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קבוצה 11"/>
            <p:cNvGrpSpPr/>
            <p:nvPr/>
          </p:nvGrpSpPr>
          <p:grpSpPr>
            <a:xfrm>
              <a:off x="2339752" y="1124744"/>
              <a:ext cx="1224136" cy="2893119"/>
              <a:chOff x="251520" y="-1035496"/>
              <a:chExt cx="1224136" cy="2893119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1" name="מחבר חץ ישר 30"/>
              <p:cNvCxnSpPr/>
              <p:nvPr/>
            </p:nvCxnSpPr>
            <p:spPr>
              <a:xfrm flipV="1">
                <a:off x="1265171" y="-1035496"/>
                <a:ext cx="0" cy="24482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קבוצה 12"/>
            <p:cNvGrpSpPr/>
            <p:nvPr/>
          </p:nvGrpSpPr>
          <p:grpSpPr>
            <a:xfrm>
              <a:off x="2749116" y="1124744"/>
              <a:ext cx="1462844" cy="3895033"/>
              <a:chOff x="12812" y="-1746284"/>
              <a:chExt cx="1462844" cy="3895033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2812" y="1340768"/>
                <a:ext cx="146284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51520" y="1700808"/>
                <a:ext cx="1224136" cy="4479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he-IL" sz="2000" dirty="0"/>
              </a:p>
            </p:txBody>
          </p:sp>
          <p:cxnSp>
            <p:nvCxnSpPr>
              <p:cNvPr id="28" name="מחבר חץ ישר 27"/>
              <p:cNvCxnSpPr/>
              <p:nvPr/>
            </p:nvCxnSpPr>
            <p:spPr>
              <a:xfrm flipV="1">
                <a:off x="1331640" y="-1746284"/>
                <a:ext cx="0" cy="315906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קבוצה 13"/>
            <p:cNvGrpSpPr/>
            <p:nvPr/>
          </p:nvGrpSpPr>
          <p:grpSpPr>
            <a:xfrm>
              <a:off x="3635896" y="1152525"/>
              <a:ext cx="1224136" cy="3900559"/>
              <a:chOff x="251520" y="-2042936"/>
              <a:chExt cx="1224136" cy="3900559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ab,7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5" name="מחבר חץ ישר 24"/>
              <p:cNvCxnSpPr/>
              <p:nvPr/>
            </p:nvCxnSpPr>
            <p:spPr>
              <a:xfrm flipH="1" flipV="1">
                <a:off x="1386502" y="-2042936"/>
                <a:ext cx="3523" cy="345571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קבוצה 14"/>
            <p:cNvGrpSpPr/>
            <p:nvPr/>
          </p:nvGrpSpPr>
          <p:grpSpPr>
            <a:xfrm>
              <a:off x="4355976" y="1124744"/>
              <a:ext cx="1224136" cy="4708897"/>
              <a:chOff x="251520" y="-2728081"/>
              <a:chExt cx="1224136" cy="470889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51520" y="1463961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ba,8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מחבר חץ ישר 21"/>
              <p:cNvCxnSpPr/>
              <p:nvPr/>
            </p:nvCxnSpPr>
            <p:spPr>
              <a:xfrm flipV="1">
                <a:off x="1331640" y="-2728081"/>
                <a:ext cx="0" cy="4140857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395536" y="658537"/>
            <a:ext cx="9361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</a:t>
            </a:r>
            <a:endParaRPr lang="he-I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4919" y="4883347"/>
            <a:ext cx="349248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1</a:t>
            </a:r>
            <a:r>
              <a:rPr lang="en-US" sz="2800" dirty="0">
                <a:latin typeface="Comic Sans MS" panose="030F0702030302020204" pitchFamily="66" charset="0"/>
              </a:rPr>
              <a:t> =     </a:t>
            </a:r>
            <a:r>
              <a:rPr lang="en-US" sz="2800" b="1" dirty="0">
                <a:latin typeface="Comic Sans MS" panose="030F0702030302020204" pitchFamily="66" charset="0"/>
              </a:rPr>
              <a:t>ab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 =  </a:t>
            </a:r>
            <a:r>
              <a:rPr lang="en-US" sz="2800" b="1" dirty="0" err="1">
                <a:latin typeface="Comic Sans MS" panose="030F0702030302020204" pitchFamily="66" charset="0"/>
              </a:rPr>
              <a:t>abb</a:t>
            </a:r>
            <a:r>
              <a:rPr lang="en-US" sz="2800" dirty="0">
                <a:latin typeface="Comic Sans MS" panose="030F0702030302020204" pitchFamily="66" charset="0"/>
              </a:rPr>
              <a:t>{1, 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 =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b="1" dirty="0" err="1">
                <a:latin typeface="Comic Sans MS" panose="030F0702030302020204" pitchFamily="66" charset="0"/>
              </a:rPr>
              <a:t>ba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l" rtl="0"/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43" name="אליפסה 42"/>
          <p:cNvSpPr/>
          <p:nvPr/>
        </p:nvSpPr>
        <p:spPr>
          <a:xfrm>
            <a:off x="5580112" y="5229200"/>
            <a:ext cx="2736304" cy="7245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60038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38</a:t>
            </a:fld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637437"/>
              </p:ext>
            </p:extLst>
          </p:nvPr>
        </p:nvGraphicFramePr>
        <p:xfrm>
          <a:off x="1115616" y="640548"/>
          <a:ext cx="7654977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614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87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קבוצה 7"/>
          <p:cNvGrpSpPr/>
          <p:nvPr/>
        </p:nvGrpSpPr>
        <p:grpSpPr>
          <a:xfrm>
            <a:off x="395536" y="1556792"/>
            <a:ext cx="7295347" cy="4206081"/>
            <a:chOff x="-147076" y="1124744"/>
            <a:chExt cx="5727188" cy="4708897"/>
          </a:xfrm>
        </p:grpSpPr>
        <p:grpSp>
          <p:nvGrpSpPr>
            <p:cNvPr id="9" name="קבוצה 8"/>
            <p:cNvGrpSpPr/>
            <p:nvPr/>
          </p:nvGrpSpPr>
          <p:grpSpPr>
            <a:xfrm>
              <a:off x="-147076" y="1124744"/>
              <a:ext cx="1752418" cy="653801"/>
              <a:chOff x="-147076" y="1124744"/>
              <a:chExt cx="1752418" cy="653801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-147076" y="1261690"/>
                <a:ext cx="175241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0" name="מחבר חץ ישר 39"/>
              <p:cNvCxnSpPr/>
              <p:nvPr/>
            </p:nvCxnSpPr>
            <p:spPr>
              <a:xfrm flipV="1">
                <a:off x="1435754" y="1124744"/>
                <a:ext cx="0" cy="28803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קבוצה 9"/>
            <p:cNvGrpSpPr/>
            <p:nvPr/>
          </p:nvGrpSpPr>
          <p:grpSpPr>
            <a:xfrm>
              <a:off x="757398" y="1152525"/>
              <a:ext cx="1438338" cy="1353170"/>
              <a:chOff x="37318" y="504453"/>
              <a:chExt cx="1438338" cy="135317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7318" y="1340768"/>
                <a:ext cx="143833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7" name="מחבר חץ ישר 36"/>
              <p:cNvCxnSpPr/>
              <p:nvPr/>
            </p:nvCxnSpPr>
            <p:spPr>
              <a:xfrm flipV="1">
                <a:off x="1329694" y="504453"/>
                <a:ext cx="0" cy="90832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קבוצה 10"/>
            <p:cNvGrpSpPr/>
            <p:nvPr/>
          </p:nvGrpSpPr>
          <p:grpSpPr>
            <a:xfrm>
              <a:off x="1475656" y="1124744"/>
              <a:ext cx="1472394" cy="2510796"/>
              <a:chOff x="115044" y="-293133"/>
              <a:chExt cx="1472394" cy="2510796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79512" y="1340768"/>
                <a:ext cx="140792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abaa,4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15044" y="1700808"/>
                <a:ext cx="147239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abb,4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4" name="מחבר חץ ישר 33"/>
              <p:cNvCxnSpPr/>
              <p:nvPr/>
            </p:nvCxnSpPr>
            <p:spPr>
              <a:xfrm flipV="1">
                <a:off x="1343072" y="-293133"/>
                <a:ext cx="0" cy="1705909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קבוצה 11"/>
            <p:cNvGrpSpPr/>
            <p:nvPr/>
          </p:nvGrpSpPr>
          <p:grpSpPr>
            <a:xfrm>
              <a:off x="2339752" y="1124744"/>
              <a:ext cx="1224136" cy="2893119"/>
              <a:chOff x="251520" y="-1035496"/>
              <a:chExt cx="1224136" cy="2893119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1" name="מחבר חץ ישר 30"/>
              <p:cNvCxnSpPr/>
              <p:nvPr/>
            </p:nvCxnSpPr>
            <p:spPr>
              <a:xfrm flipV="1">
                <a:off x="1265171" y="-1035496"/>
                <a:ext cx="0" cy="24482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קבוצה 12"/>
            <p:cNvGrpSpPr/>
            <p:nvPr/>
          </p:nvGrpSpPr>
          <p:grpSpPr>
            <a:xfrm>
              <a:off x="2749116" y="1124744"/>
              <a:ext cx="1462844" cy="3895033"/>
              <a:chOff x="12812" y="-1746284"/>
              <a:chExt cx="1462844" cy="3895033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2812" y="1340768"/>
                <a:ext cx="146284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51520" y="1700808"/>
                <a:ext cx="1224136" cy="4479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he-IL" sz="2000" dirty="0"/>
              </a:p>
            </p:txBody>
          </p:sp>
          <p:cxnSp>
            <p:nvCxnSpPr>
              <p:cNvPr id="28" name="מחבר חץ ישר 27"/>
              <p:cNvCxnSpPr/>
              <p:nvPr/>
            </p:nvCxnSpPr>
            <p:spPr>
              <a:xfrm flipV="1">
                <a:off x="1331640" y="-1746284"/>
                <a:ext cx="0" cy="315906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קבוצה 14"/>
            <p:cNvGrpSpPr/>
            <p:nvPr/>
          </p:nvGrpSpPr>
          <p:grpSpPr>
            <a:xfrm>
              <a:off x="4355976" y="1124744"/>
              <a:ext cx="1224136" cy="4708897"/>
              <a:chOff x="251520" y="-2728081"/>
              <a:chExt cx="1224136" cy="470889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51520" y="1463961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ba,8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מחבר חץ ישר 21"/>
              <p:cNvCxnSpPr/>
              <p:nvPr/>
            </p:nvCxnSpPr>
            <p:spPr>
              <a:xfrm flipV="1">
                <a:off x="1331640" y="-2728081"/>
                <a:ext cx="0" cy="4140857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395536" y="658537"/>
            <a:ext cx="9361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</a:t>
            </a:r>
            <a:endParaRPr lang="he-I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4919" y="4883347"/>
            <a:ext cx="349248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1</a:t>
            </a:r>
            <a:r>
              <a:rPr lang="en-US" sz="2800" dirty="0">
                <a:latin typeface="Comic Sans MS" panose="030F0702030302020204" pitchFamily="66" charset="0"/>
              </a:rPr>
              <a:t> =     </a:t>
            </a:r>
            <a:r>
              <a:rPr lang="en-US" sz="2800" b="1" dirty="0">
                <a:latin typeface="Comic Sans MS" panose="030F0702030302020204" pitchFamily="66" charset="0"/>
              </a:rPr>
              <a:t>ab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 =  </a:t>
            </a:r>
            <a:r>
              <a:rPr lang="en-US" sz="2800" b="1" dirty="0" err="1">
                <a:latin typeface="Comic Sans MS" panose="030F0702030302020204" pitchFamily="66" charset="0"/>
              </a:rPr>
              <a:t>abb</a:t>
            </a:r>
            <a:r>
              <a:rPr lang="en-US" sz="2800" dirty="0">
                <a:latin typeface="Comic Sans MS" panose="030F0702030302020204" pitchFamily="66" charset="0"/>
              </a:rPr>
              <a:t>{1, 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 =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b="1" dirty="0" err="1">
                <a:latin typeface="Comic Sans MS" panose="030F0702030302020204" pitchFamily="66" charset="0"/>
              </a:rPr>
              <a:t>ba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l" rtl="0"/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43" name="אליפסה 42"/>
          <p:cNvSpPr/>
          <p:nvPr/>
        </p:nvSpPr>
        <p:spPr>
          <a:xfrm>
            <a:off x="5580112" y="5229200"/>
            <a:ext cx="2736304" cy="7245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63924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קבוצה 171"/>
          <p:cNvGrpSpPr/>
          <p:nvPr/>
        </p:nvGrpSpPr>
        <p:grpSpPr>
          <a:xfrm>
            <a:off x="484807" y="1484784"/>
            <a:ext cx="1998961" cy="2598292"/>
            <a:chOff x="308942" y="476672"/>
            <a:chExt cx="1998961" cy="2598292"/>
          </a:xfrm>
        </p:grpSpPr>
        <p:grpSp>
          <p:nvGrpSpPr>
            <p:cNvPr id="173" name="קבוצה 172"/>
            <p:cNvGrpSpPr/>
            <p:nvPr/>
          </p:nvGrpSpPr>
          <p:grpSpPr>
            <a:xfrm>
              <a:off x="308942" y="476672"/>
              <a:ext cx="1998961" cy="2598292"/>
              <a:chOff x="2176042" y="495069"/>
              <a:chExt cx="1998961" cy="2598292"/>
            </a:xfrm>
          </p:grpSpPr>
          <p:sp>
            <p:nvSpPr>
              <p:cNvPr id="178" name="משולש שווה שוקיים 177"/>
              <p:cNvSpPr/>
              <p:nvPr/>
            </p:nvSpPr>
            <p:spPr>
              <a:xfrm>
                <a:off x="2203067" y="495069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2251104" y="571748"/>
                <a:ext cx="111405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/>
                <a:r>
                  <a:rPr lang="en-US" sz="2400" b="1" dirty="0"/>
                  <a:t>T </a:t>
                </a:r>
                <a:r>
                  <a:rPr lang="en-US" sz="2400" b="1" baseline="-25000" dirty="0" err="1"/>
                  <a:t>abb</a:t>
                </a:r>
                <a:endParaRPr lang="he-IL" sz="2400" b="1" baseline="-25000" dirty="0"/>
              </a:p>
            </p:txBody>
          </p:sp>
          <p:grpSp>
            <p:nvGrpSpPr>
              <p:cNvPr id="177" name="קבוצה 176"/>
              <p:cNvGrpSpPr/>
              <p:nvPr/>
            </p:nvGrpSpPr>
            <p:grpSpPr>
              <a:xfrm>
                <a:off x="2176042" y="1833856"/>
                <a:ext cx="1862855" cy="1259505"/>
                <a:chOff x="2176042" y="1833856"/>
                <a:chExt cx="1862855" cy="1259505"/>
              </a:xfrm>
            </p:grpSpPr>
            <p:grpSp>
              <p:nvGrpSpPr>
                <p:cNvPr id="179" name="קבוצה 178"/>
                <p:cNvGrpSpPr/>
                <p:nvPr/>
              </p:nvGrpSpPr>
              <p:grpSpPr>
                <a:xfrm>
                  <a:off x="2673148" y="1988840"/>
                  <a:ext cx="1034756" cy="65183"/>
                  <a:chOff x="902117" y="3126260"/>
                  <a:chExt cx="1280232" cy="95100"/>
                </a:xfrm>
              </p:grpSpPr>
              <p:sp>
                <p:nvSpPr>
                  <p:cNvPr id="193" name="אליפסה 192"/>
                  <p:cNvSpPr/>
                  <p:nvPr/>
                </p:nvSpPr>
                <p:spPr>
                  <a:xfrm>
                    <a:off x="2110341" y="3149353"/>
                    <a:ext cx="72008" cy="7200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194" name="אליפסה 193"/>
                  <p:cNvSpPr/>
                  <p:nvPr/>
                </p:nvSpPr>
                <p:spPr>
                  <a:xfrm rot="15589299">
                    <a:off x="892583" y="3135794"/>
                    <a:ext cx="81816" cy="6274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r>
                      <a:rPr lang="he-IL" dirty="0"/>
                      <a:t> </a:t>
                    </a:r>
                  </a:p>
                </p:txBody>
              </p:sp>
            </p:grpSp>
            <p:grpSp>
              <p:nvGrpSpPr>
                <p:cNvPr id="180" name="קבוצה 179"/>
                <p:cNvGrpSpPr/>
                <p:nvPr/>
              </p:nvGrpSpPr>
              <p:grpSpPr>
                <a:xfrm>
                  <a:off x="2407607" y="2588327"/>
                  <a:ext cx="1461605" cy="505034"/>
                  <a:chOff x="1044797" y="3247864"/>
                  <a:chExt cx="1461605" cy="505034"/>
                </a:xfrm>
              </p:grpSpPr>
              <p:grpSp>
                <p:nvGrpSpPr>
                  <p:cNvPr id="186" name="קבוצה 185"/>
                  <p:cNvGrpSpPr/>
                  <p:nvPr/>
                </p:nvGrpSpPr>
                <p:grpSpPr>
                  <a:xfrm>
                    <a:off x="1979712" y="3247864"/>
                    <a:ext cx="526690" cy="487754"/>
                    <a:chOff x="1957078" y="3247864"/>
                    <a:chExt cx="526690" cy="487754"/>
                  </a:xfrm>
                </p:grpSpPr>
                <p:sp>
                  <p:nvSpPr>
                    <p:cNvPr id="191" name="מלבן מעוגל 190"/>
                    <p:cNvSpPr/>
                    <p:nvPr/>
                  </p:nvSpPr>
                  <p:spPr>
                    <a:xfrm>
                      <a:off x="1957078" y="3260423"/>
                      <a:ext cx="526690" cy="475195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192" name="TextBox 191"/>
                    <p:cNvSpPr txBox="1"/>
                    <p:nvPr/>
                  </p:nvSpPr>
                  <p:spPr>
                    <a:xfrm>
                      <a:off x="1979712" y="3247864"/>
                      <a:ext cx="42208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sz="2400" dirty="0"/>
                        <a:t>4</a:t>
                      </a:r>
                      <a:endParaRPr lang="he-IL" sz="2400" dirty="0"/>
                    </a:p>
                  </p:txBody>
                </p:sp>
              </p:grpSp>
              <p:sp>
                <p:nvSpPr>
                  <p:cNvPr id="190" name="TextBox 189"/>
                  <p:cNvSpPr txBox="1"/>
                  <p:nvPr/>
                </p:nvSpPr>
                <p:spPr>
                  <a:xfrm>
                    <a:off x="1044797" y="3291233"/>
                    <a:ext cx="422087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sz="2400" dirty="0"/>
                      <a:t>6</a:t>
                    </a:r>
                    <a:endParaRPr lang="he-IL" sz="2400" dirty="0"/>
                  </a:p>
                </p:txBody>
              </p:sp>
            </p:grpSp>
            <p:sp>
              <p:nvSpPr>
                <p:cNvPr id="184" name="מלבן מעוגל 183"/>
                <p:cNvSpPr/>
                <p:nvPr/>
              </p:nvSpPr>
              <p:spPr>
                <a:xfrm>
                  <a:off x="2347529" y="2607915"/>
                  <a:ext cx="526690" cy="485446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2176042" y="1833856"/>
                  <a:ext cx="918841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c,d</a:t>
                  </a:r>
                  <a:r>
                    <a:rPr lang="en-US" sz="2400" baseline="-25000" dirty="0"/>
                    <a:t>]</a:t>
                  </a:r>
                  <a:endParaRPr lang="he-IL" sz="2400" baseline="-25000" dirty="0"/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3094883" y="1833856"/>
                  <a:ext cx="94401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d,c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</p:grpSp>
        </p:grpSp>
        <p:cxnSp>
          <p:nvCxnSpPr>
            <p:cNvPr id="174" name="מחבר חץ ישר 173"/>
            <p:cNvCxnSpPr/>
            <p:nvPr/>
          </p:nvCxnSpPr>
          <p:spPr>
            <a:xfrm>
              <a:off x="801492" y="2267087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מחבר חץ ישר 174"/>
            <p:cNvCxnSpPr/>
            <p:nvPr/>
          </p:nvCxnSpPr>
          <p:spPr>
            <a:xfrm>
              <a:off x="1749630" y="2267224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39</a:t>
            </a:fld>
            <a:endParaRPr lang="he-IL"/>
          </a:p>
        </p:txBody>
      </p:sp>
      <p:sp>
        <p:nvSpPr>
          <p:cNvPr id="7" name="אליפסה 6"/>
          <p:cNvSpPr/>
          <p:nvPr/>
        </p:nvSpPr>
        <p:spPr>
          <a:xfrm rot="15589299">
            <a:off x="6009361" y="2291307"/>
            <a:ext cx="81816" cy="627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</a:t>
            </a:r>
          </a:p>
        </p:txBody>
      </p:sp>
      <p:grpSp>
        <p:nvGrpSpPr>
          <p:cNvPr id="10" name="קבוצה 9"/>
          <p:cNvGrpSpPr/>
          <p:nvPr/>
        </p:nvGrpSpPr>
        <p:grpSpPr>
          <a:xfrm>
            <a:off x="2249576" y="5517232"/>
            <a:ext cx="882264" cy="65179"/>
            <a:chOff x="902117" y="3126260"/>
            <a:chExt cx="1091563" cy="95095"/>
          </a:xfrm>
        </p:grpSpPr>
        <p:sp>
          <p:nvSpPr>
            <p:cNvPr id="11" name="אליפסה 10"/>
            <p:cNvSpPr/>
            <p:nvPr/>
          </p:nvSpPr>
          <p:spPr>
            <a:xfrm>
              <a:off x="1921672" y="314934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אליפסה 11"/>
            <p:cNvSpPr/>
            <p:nvPr/>
          </p:nvSpPr>
          <p:spPr>
            <a:xfrm rot="15589299">
              <a:off x="892583" y="3135794"/>
              <a:ext cx="81816" cy="627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dirty="0"/>
                <a:t> </a:t>
              </a:r>
            </a:p>
          </p:txBody>
        </p:sp>
      </p:grpSp>
      <p:cxnSp>
        <p:nvCxnSpPr>
          <p:cNvPr id="13" name="מחבר מעוקל 12"/>
          <p:cNvCxnSpPr/>
          <p:nvPr/>
        </p:nvCxnSpPr>
        <p:spPr>
          <a:xfrm rot="10800000">
            <a:off x="2928144" y="2276875"/>
            <a:ext cx="2446078" cy="2117073"/>
          </a:xfrm>
          <a:prstGeom prst="curvedConnector3">
            <a:avLst>
              <a:gd name="adj1" fmla="val 76762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מעוקל 13"/>
          <p:cNvCxnSpPr/>
          <p:nvPr/>
        </p:nvCxnSpPr>
        <p:spPr>
          <a:xfrm rot="10800000">
            <a:off x="4115352" y="2238169"/>
            <a:ext cx="2876263" cy="2019860"/>
          </a:xfrm>
          <a:prstGeom prst="curvedConnector3">
            <a:avLst>
              <a:gd name="adj1" fmla="val 73482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אליפסה 14"/>
          <p:cNvSpPr/>
          <p:nvPr/>
        </p:nvSpPr>
        <p:spPr>
          <a:xfrm rot="15589299">
            <a:off x="7737553" y="2291307"/>
            <a:ext cx="81816" cy="627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</a:t>
            </a:r>
          </a:p>
        </p:txBody>
      </p:sp>
      <p:grpSp>
        <p:nvGrpSpPr>
          <p:cNvPr id="16" name="קבוצה 15"/>
          <p:cNvGrpSpPr/>
          <p:nvPr/>
        </p:nvGrpSpPr>
        <p:grpSpPr>
          <a:xfrm>
            <a:off x="5004048" y="471471"/>
            <a:ext cx="3672408" cy="4981191"/>
            <a:chOff x="5004048" y="471471"/>
            <a:chExt cx="3672408" cy="4981191"/>
          </a:xfrm>
        </p:grpSpPr>
        <p:grpSp>
          <p:nvGrpSpPr>
            <p:cNvPr id="54" name="קבוצה 53"/>
            <p:cNvGrpSpPr/>
            <p:nvPr/>
          </p:nvGrpSpPr>
          <p:grpSpPr>
            <a:xfrm>
              <a:off x="5220072" y="3284983"/>
              <a:ext cx="1274023" cy="1339795"/>
              <a:chOff x="6156176" y="3284983"/>
              <a:chExt cx="1274023" cy="1339795"/>
            </a:xfrm>
          </p:grpSpPr>
          <p:sp>
            <p:nvSpPr>
              <p:cNvPr id="67" name="מלבן מעוגל 66"/>
              <p:cNvSpPr/>
              <p:nvPr/>
            </p:nvSpPr>
            <p:spPr>
              <a:xfrm>
                <a:off x="6310326" y="3284983"/>
                <a:ext cx="1119873" cy="488947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58" name="קבוצה 57"/>
              <p:cNvGrpSpPr/>
              <p:nvPr/>
            </p:nvGrpSpPr>
            <p:grpSpPr>
              <a:xfrm>
                <a:off x="6165508" y="3284984"/>
                <a:ext cx="1214800" cy="1339794"/>
                <a:chOff x="6416519" y="1804416"/>
                <a:chExt cx="929924" cy="1339794"/>
              </a:xfrm>
            </p:grpSpPr>
            <p:sp>
              <p:nvSpPr>
                <p:cNvPr id="65" name="מלבן מעוגל 64"/>
                <p:cNvSpPr/>
                <p:nvPr/>
              </p:nvSpPr>
              <p:spPr>
                <a:xfrm>
                  <a:off x="6527377" y="2668511"/>
                  <a:ext cx="819066" cy="475699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6416519" y="1804416"/>
                  <a:ext cx="92992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sz="2400" dirty="0"/>
                    <a:t>*</a:t>
                  </a:r>
                  <a:r>
                    <a:rPr lang="en-US" sz="2400" baseline="-25000" dirty="0" err="1"/>
                    <a:t>abb</a:t>
                  </a:r>
                  <a:r>
                    <a:rPr lang="en-US" sz="2400" baseline="-25000" dirty="0"/>
                    <a:t> </a:t>
                  </a:r>
                  <a:r>
                    <a:rPr lang="en-US" sz="2400" dirty="0">
                      <a:latin typeface="Arial"/>
                      <a:cs typeface="Arial"/>
                    </a:rPr>
                    <a:t>,</a:t>
                  </a:r>
                  <a:r>
                    <a:rPr lang="en-US" dirty="0">
                      <a:latin typeface="Arial"/>
                      <a:cs typeface="Arial"/>
                    </a:rPr>
                    <a:t>4</a:t>
                  </a:r>
                  <a:endParaRPr lang="he-IL" sz="2400" dirty="0"/>
                </a:p>
              </p:txBody>
            </p:sp>
          </p:grpSp>
          <p:sp>
            <p:nvSpPr>
              <p:cNvPr id="64" name="TextBox 63"/>
              <p:cNvSpPr txBox="1"/>
              <p:nvPr/>
            </p:nvSpPr>
            <p:spPr>
              <a:xfrm>
                <a:off x="6156176" y="4149080"/>
                <a:ext cx="113857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dirty="0"/>
                  <a:t>*</a:t>
                </a:r>
                <a:r>
                  <a:rPr lang="en-US" sz="2400" baseline="-25000" dirty="0"/>
                  <a:t>ab </a:t>
                </a:r>
                <a:r>
                  <a:rPr lang="en-US" sz="2400" dirty="0">
                    <a:latin typeface="Arial"/>
                    <a:cs typeface="Arial"/>
                  </a:rPr>
                  <a:t>,</a:t>
                </a:r>
                <a:r>
                  <a:rPr lang="en-US" dirty="0">
                    <a:latin typeface="Arial"/>
                    <a:cs typeface="Arial"/>
                  </a:rPr>
                  <a:t>3</a:t>
                </a:r>
                <a:endParaRPr lang="he-IL" sz="2400" dirty="0"/>
              </a:p>
            </p:txBody>
          </p:sp>
          <p:cxnSp>
            <p:nvCxnSpPr>
              <p:cNvPr id="62" name="מחבר חץ ישר 61"/>
              <p:cNvCxnSpPr/>
              <p:nvPr/>
            </p:nvCxnSpPr>
            <p:spPr>
              <a:xfrm>
                <a:off x="6946984" y="3773931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קבוצה 17"/>
            <p:cNvGrpSpPr/>
            <p:nvPr/>
          </p:nvGrpSpPr>
          <p:grpSpPr>
            <a:xfrm>
              <a:off x="7020272" y="4020425"/>
              <a:ext cx="1512168" cy="1432237"/>
              <a:chOff x="7650906" y="4112041"/>
              <a:chExt cx="1512168" cy="1432237"/>
            </a:xfrm>
          </p:grpSpPr>
          <p:sp>
            <p:nvSpPr>
              <p:cNvPr id="52" name="מלבן מעוגל 51"/>
              <p:cNvSpPr/>
              <p:nvPr/>
            </p:nvSpPr>
            <p:spPr>
              <a:xfrm>
                <a:off x="7667886" y="4112041"/>
                <a:ext cx="1495187" cy="488695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667889" y="4118813"/>
                <a:ext cx="120715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dirty="0"/>
                  <a:t>*</a:t>
                </a:r>
                <a:r>
                  <a:rPr lang="en-US" sz="2400" baseline="-25000" dirty="0"/>
                  <a:t>ab </a:t>
                </a:r>
                <a:r>
                  <a:rPr lang="en-US" sz="2400" dirty="0">
                    <a:latin typeface="Arial"/>
                    <a:cs typeface="Arial"/>
                  </a:rPr>
                  <a:t>,</a:t>
                </a:r>
                <a:r>
                  <a:rPr lang="en-US" dirty="0">
                    <a:latin typeface="Arial"/>
                    <a:cs typeface="Arial"/>
                  </a:rPr>
                  <a:t>5</a:t>
                </a:r>
                <a:endParaRPr lang="he-IL" sz="2400" dirty="0"/>
              </a:p>
            </p:txBody>
          </p:sp>
          <p:sp>
            <p:nvSpPr>
              <p:cNvPr id="46" name="מלבן מעוגל 45"/>
              <p:cNvSpPr/>
              <p:nvPr/>
            </p:nvSpPr>
            <p:spPr>
              <a:xfrm>
                <a:off x="7667889" y="4953105"/>
                <a:ext cx="1495185" cy="527811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650906" y="4986177"/>
                <a:ext cx="118248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dirty="0"/>
                  <a:t>*</a:t>
                </a:r>
                <a:r>
                  <a:rPr lang="en-US" sz="2400" baseline="-25000" dirty="0"/>
                  <a:t>ab </a:t>
                </a:r>
                <a:r>
                  <a:rPr lang="en-US" sz="2400" dirty="0">
                    <a:latin typeface="Arial"/>
                    <a:cs typeface="Arial"/>
                  </a:rPr>
                  <a:t>,</a:t>
                </a:r>
                <a:r>
                  <a:rPr lang="en-US" dirty="0">
                    <a:latin typeface="Arial"/>
                    <a:cs typeface="Arial"/>
                  </a:rPr>
                  <a:t>2</a:t>
                </a:r>
                <a:endParaRPr lang="he-IL" sz="2400" dirty="0"/>
              </a:p>
            </p:txBody>
          </p:sp>
          <p:cxnSp>
            <p:nvCxnSpPr>
              <p:cNvPr id="34" name="מחבר ישר 33"/>
              <p:cNvCxnSpPr/>
              <p:nvPr/>
            </p:nvCxnSpPr>
            <p:spPr>
              <a:xfrm>
                <a:off x="7959850" y="4816760"/>
                <a:ext cx="987200" cy="72751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קבוצה 18"/>
            <p:cNvGrpSpPr/>
            <p:nvPr/>
          </p:nvGrpSpPr>
          <p:grpSpPr>
            <a:xfrm>
              <a:off x="5004048" y="471471"/>
              <a:ext cx="3672408" cy="2820537"/>
              <a:chOff x="5004048" y="471471"/>
              <a:chExt cx="3672408" cy="2820537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6991614" y="673532"/>
                <a:ext cx="1086399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b="1" dirty="0"/>
                  <a:t>T </a:t>
                </a:r>
                <a:r>
                  <a:rPr lang="en-US" sz="2800" b="1" baseline="-25000" dirty="0" err="1"/>
                  <a:t>ba</a:t>
                </a:r>
                <a:endParaRPr lang="he-IL" sz="2800" b="1" baseline="-25000" dirty="0"/>
              </a:p>
            </p:txBody>
          </p:sp>
          <p:sp>
            <p:nvSpPr>
              <p:cNvPr id="22" name="משולש שווה שוקיים 21"/>
              <p:cNvSpPr/>
              <p:nvPr/>
            </p:nvSpPr>
            <p:spPr>
              <a:xfrm>
                <a:off x="5004048" y="471471"/>
                <a:ext cx="3672408" cy="2337588"/>
              </a:xfrm>
              <a:prstGeom prst="triangle">
                <a:avLst>
                  <a:gd name="adj" fmla="val 50849"/>
                </a:avLst>
              </a:prstGeom>
              <a:solidFill>
                <a:srgbClr val="92D050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23" name="מחבר חץ ישר 22"/>
              <p:cNvCxnSpPr/>
              <p:nvPr/>
            </p:nvCxnSpPr>
            <p:spPr>
              <a:xfrm>
                <a:off x="6084168" y="2666529"/>
                <a:ext cx="4210" cy="62547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מחבר חץ ישר 24"/>
              <p:cNvCxnSpPr>
                <a:endCxn id="212" idx="0"/>
              </p:cNvCxnSpPr>
              <p:nvPr/>
            </p:nvCxnSpPr>
            <p:spPr>
              <a:xfrm>
                <a:off x="7769802" y="2780928"/>
                <a:ext cx="5411" cy="43204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5172730" y="2204864"/>
                <a:ext cx="13434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 err="1">
                    <a:latin typeface="Pristina" panose="03060402040406080204" pitchFamily="66" charset="0"/>
                    <a:ea typeface="Microsoft JhengHei" panose="020B0604030504040204" pitchFamily="34" charset="-120"/>
                    <a:cs typeface="BN Golani" panose="02000000000000000000" pitchFamily="2" charset="-79"/>
                  </a:rPr>
                  <a:t>L</a:t>
                </a:r>
                <a:r>
                  <a:rPr lang="en-US" sz="2400" b="1" baseline="-25000" dirty="0" err="1"/>
                  <a:t>ba</a:t>
                </a:r>
                <a:r>
                  <a:rPr lang="en-US" sz="2400" b="1" baseline="-25000" dirty="0"/>
                  <a:t>,[</a:t>
                </a:r>
                <a:r>
                  <a:rPr lang="en-US" sz="2400" b="1" baseline="-25000" dirty="0" err="1"/>
                  <a:t>d,c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809159" y="2204864"/>
                <a:ext cx="120687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 err="1">
                    <a:latin typeface="Pristina" panose="03060402040406080204" pitchFamily="66" charset="0"/>
                    <a:ea typeface="Microsoft JhengHei" panose="020B0604030504040204" pitchFamily="34" charset="-120"/>
                    <a:cs typeface="BN Golani" panose="02000000000000000000" pitchFamily="2" charset="-79"/>
                  </a:rPr>
                  <a:t>L</a:t>
                </a:r>
                <a:r>
                  <a:rPr lang="en-US" sz="2400" b="1" baseline="-25000" dirty="0" err="1"/>
                  <a:t>ba</a:t>
                </a:r>
                <a:r>
                  <a:rPr lang="en-US" sz="2400" b="1" baseline="-25000" dirty="0"/>
                  <a:t>,[</a:t>
                </a:r>
                <a:r>
                  <a:rPr lang="en-US" sz="2400" b="1" baseline="-25000" dirty="0" err="1"/>
                  <a:t>c,d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</p:grpSp>
      </p:grpSp>
      <p:cxnSp>
        <p:nvCxnSpPr>
          <p:cNvPr id="139" name="מחבר מעוקל 138"/>
          <p:cNvCxnSpPr/>
          <p:nvPr/>
        </p:nvCxnSpPr>
        <p:spPr>
          <a:xfrm rot="10800000">
            <a:off x="2006893" y="3578043"/>
            <a:ext cx="3367330" cy="4336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קבוצה 139"/>
          <p:cNvGrpSpPr/>
          <p:nvPr/>
        </p:nvGrpSpPr>
        <p:grpSpPr>
          <a:xfrm>
            <a:off x="2211927" y="218502"/>
            <a:ext cx="2360073" cy="3282506"/>
            <a:chOff x="2613281" y="279045"/>
            <a:chExt cx="2360073" cy="3282506"/>
          </a:xfrm>
        </p:grpSpPr>
        <p:grpSp>
          <p:nvGrpSpPr>
            <p:cNvPr id="141" name="קבוצה 140"/>
            <p:cNvGrpSpPr/>
            <p:nvPr/>
          </p:nvGrpSpPr>
          <p:grpSpPr>
            <a:xfrm>
              <a:off x="2613281" y="279045"/>
              <a:ext cx="2360073" cy="3282506"/>
              <a:chOff x="2097303" y="495069"/>
              <a:chExt cx="2077700" cy="3282506"/>
            </a:xfrm>
          </p:grpSpPr>
          <p:sp>
            <p:nvSpPr>
              <p:cNvPr id="146" name="משולש שווה שוקיים 145"/>
              <p:cNvSpPr/>
              <p:nvPr/>
            </p:nvSpPr>
            <p:spPr>
              <a:xfrm>
                <a:off x="2203067" y="495069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2251104" y="571748"/>
                <a:ext cx="69770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/>
                  <a:t>T </a:t>
                </a:r>
                <a:r>
                  <a:rPr lang="en-US" sz="2400" b="1" baseline="-25000" dirty="0"/>
                  <a:t>ab</a:t>
                </a:r>
                <a:endParaRPr lang="he-IL" sz="2400" b="1" baseline="-25000" dirty="0"/>
              </a:p>
            </p:txBody>
          </p:sp>
          <p:grpSp>
            <p:nvGrpSpPr>
              <p:cNvPr id="145" name="קבוצה 144"/>
              <p:cNvGrpSpPr/>
              <p:nvPr/>
            </p:nvGrpSpPr>
            <p:grpSpPr>
              <a:xfrm>
                <a:off x="2097303" y="1916832"/>
                <a:ext cx="2077700" cy="1860743"/>
                <a:chOff x="2097303" y="1916832"/>
                <a:chExt cx="2077700" cy="1860743"/>
              </a:xfrm>
            </p:grpSpPr>
            <p:grpSp>
              <p:nvGrpSpPr>
                <p:cNvPr id="147" name="קבוצה 146"/>
                <p:cNvGrpSpPr/>
                <p:nvPr/>
              </p:nvGrpSpPr>
              <p:grpSpPr>
                <a:xfrm>
                  <a:off x="2673148" y="1988840"/>
                  <a:ext cx="1034756" cy="65183"/>
                  <a:chOff x="902117" y="3126260"/>
                  <a:chExt cx="1280232" cy="95100"/>
                </a:xfrm>
              </p:grpSpPr>
              <p:sp>
                <p:nvSpPr>
                  <p:cNvPr id="170" name="אליפסה 169"/>
                  <p:cNvSpPr/>
                  <p:nvPr/>
                </p:nvSpPr>
                <p:spPr>
                  <a:xfrm>
                    <a:off x="2110341" y="3149353"/>
                    <a:ext cx="72008" cy="7200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171" name="אליפסה 170"/>
                  <p:cNvSpPr/>
                  <p:nvPr/>
                </p:nvSpPr>
                <p:spPr>
                  <a:xfrm rot="15589299">
                    <a:off x="892583" y="3135794"/>
                    <a:ext cx="81816" cy="6274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r>
                      <a:rPr lang="he-IL" dirty="0"/>
                      <a:t> </a:t>
                    </a:r>
                  </a:p>
                </p:txBody>
              </p:sp>
            </p:grpSp>
            <p:grpSp>
              <p:nvGrpSpPr>
                <p:cNvPr id="148" name="קבוצה 147"/>
                <p:cNvGrpSpPr/>
                <p:nvPr/>
              </p:nvGrpSpPr>
              <p:grpSpPr>
                <a:xfrm>
                  <a:off x="3331603" y="2600886"/>
                  <a:ext cx="537609" cy="1176689"/>
                  <a:chOff x="1968793" y="3260423"/>
                  <a:chExt cx="537609" cy="1176689"/>
                </a:xfrm>
              </p:grpSpPr>
              <p:sp>
                <p:nvSpPr>
                  <p:cNvPr id="168" name="מלבן מעוגל 167"/>
                  <p:cNvSpPr/>
                  <p:nvPr/>
                </p:nvSpPr>
                <p:spPr>
                  <a:xfrm>
                    <a:off x="1979712" y="3260423"/>
                    <a:ext cx="526690" cy="463615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2000"/>
                  </a:p>
                </p:txBody>
              </p:sp>
              <p:grpSp>
                <p:nvGrpSpPr>
                  <p:cNvPr id="160" name="קבוצה 159"/>
                  <p:cNvGrpSpPr/>
                  <p:nvPr/>
                </p:nvGrpSpPr>
                <p:grpSpPr>
                  <a:xfrm>
                    <a:off x="1968793" y="3282688"/>
                    <a:ext cx="526690" cy="1112079"/>
                    <a:chOff x="1957078" y="2682064"/>
                    <a:chExt cx="526690" cy="1112079"/>
                  </a:xfrm>
                </p:grpSpPr>
                <p:sp>
                  <p:nvSpPr>
                    <p:cNvPr id="166" name="מלבן מעוגל 165"/>
                    <p:cNvSpPr/>
                    <p:nvPr/>
                  </p:nvSpPr>
                  <p:spPr>
                    <a:xfrm>
                      <a:off x="1957078" y="3361025"/>
                      <a:ext cx="526690" cy="433118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167" name="TextBox 166"/>
                    <p:cNvSpPr txBox="1"/>
                    <p:nvPr/>
                  </p:nvSpPr>
                  <p:spPr>
                    <a:xfrm>
                      <a:off x="2007923" y="2682064"/>
                      <a:ext cx="42208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sz="2400" dirty="0"/>
                        <a:t>5</a:t>
                      </a:r>
                      <a:endParaRPr lang="he-IL" sz="2400" dirty="0"/>
                    </a:p>
                  </p:txBody>
                </p:sp>
              </p:grpSp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1988090" y="3975447"/>
                    <a:ext cx="422087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sz="2400" dirty="0"/>
                      <a:t>2</a:t>
                    </a:r>
                    <a:endParaRPr lang="he-IL" sz="2400" dirty="0"/>
                  </a:p>
                </p:txBody>
              </p:sp>
              <p:cxnSp>
                <p:nvCxnSpPr>
                  <p:cNvPr id="162" name="מחבר חץ ישר 161"/>
                  <p:cNvCxnSpPr/>
                  <p:nvPr/>
                </p:nvCxnSpPr>
                <p:spPr>
                  <a:xfrm>
                    <a:off x="2266464" y="3717032"/>
                    <a:ext cx="1280" cy="244617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קבוצה 148"/>
                <p:cNvGrpSpPr/>
                <p:nvPr/>
              </p:nvGrpSpPr>
              <p:grpSpPr>
                <a:xfrm>
                  <a:off x="2347529" y="2607914"/>
                  <a:ext cx="526690" cy="481371"/>
                  <a:chOff x="1979712" y="3260423"/>
                  <a:chExt cx="526690" cy="481371"/>
                </a:xfrm>
              </p:grpSpPr>
              <p:sp>
                <p:nvSpPr>
                  <p:cNvPr id="157" name="מלבן מעוגל 156"/>
                  <p:cNvSpPr/>
                  <p:nvPr/>
                </p:nvSpPr>
                <p:spPr>
                  <a:xfrm>
                    <a:off x="1979712" y="3260423"/>
                    <a:ext cx="526690" cy="471287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156" name="TextBox 155"/>
                  <p:cNvSpPr txBox="1"/>
                  <p:nvPr/>
                </p:nvSpPr>
                <p:spPr>
                  <a:xfrm>
                    <a:off x="2027820" y="3280129"/>
                    <a:ext cx="422087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sz="2400" dirty="0"/>
                      <a:t>3</a:t>
                    </a:r>
                    <a:endParaRPr lang="he-IL" sz="2400" dirty="0"/>
                  </a:p>
                </p:txBody>
              </p:sp>
            </p:grpSp>
            <p:sp>
              <p:nvSpPr>
                <p:cNvPr id="150" name="TextBox 149"/>
                <p:cNvSpPr txBox="1"/>
                <p:nvPr/>
              </p:nvSpPr>
              <p:spPr>
                <a:xfrm>
                  <a:off x="2097303" y="1916832"/>
                  <a:ext cx="1122333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d,c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3145961" y="1916832"/>
                  <a:ext cx="1029042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c,d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</p:grpSp>
        </p:grpSp>
        <p:cxnSp>
          <p:nvCxnSpPr>
            <p:cNvPr id="142" name="מחבר חץ ישר 141"/>
            <p:cNvCxnSpPr>
              <a:stCxn id="151" idx="2"/>
            </p:cNvCxnSpPr>
            <p:nvPr/>
          </p:nvCxnSpPr>
          <p:spPr>
            <a:xfrm>
              <a:off x="4388906" y="2162473"/>
              <a:ext cx="53867" cy="20983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מחבר חץ ישר 142"/>
            <p:cNvCxnSpPr/>
            <p:nvPr/>
          </p:nvCxnSpPr>
          <p:spPr>
            <a:xfrm>
              <a:off x="3231137" y="2079659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קבוצה 194"/>
          <p:cNvGrpSpPr/>
          <p:nvPr/>
        </p:nvGrpSpPr>
        <p:grpSpPr>
          <a:xfrm>
            <a:off x="1130430" y="3933056"/>
            <a:ext cx="2865506" cy="2556960"/>
            <a:chOff x="203906" y="3625401"/>
            <a:chExt cx="2480961" cy="2556960"/>
          </a:xfrm>
        </p:grpSpPr>
        <p:sp>
          <p:nvSpPr>
            <p:cNvPr id="196" name="TextBox 195"/>
            <p:cNvSpPr txBox="1"/>
            <p:nvPr/>
          </p:nvSpPr>
          <p:spPr>
            <a:xfrm>
              <a:off x="203906" y="4664826"/>
              <a:ext cx="123798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b="1" dirty="0"/>
                <a:t>T </a:t>
              </a:r>
              <a:r>
                <a:rPr lang="en-US" sz="2400" b="1" baseline="-25000" dirty="0" err="1"/>
                <a:t>abaa</a:t>
              </a:r>
              <a:endParaRPr lang="he-IL" sz="2400" b="1" baseline="-25000" dirty="0"/>
            </a:p>
          </p:txBody>
        </p:sp>
        <p:grpSp>
          <p:nvGrpSpPr>
            <p:cNvPr id="197" name="קבוצה 196"/>
            <p:cNvGrpSpPr/>
            <p:nvPr/>
          </p:nvGrpSpPr>
          <p:grpSpPr>
            <a:xfrm>
              <a:off x="712931" y="3625401"/>
              <a:ext cx="1971936" cy="2556960"/>
              <a:chOff x="712931" y="3625401"/>
              <a:chExt cx="1971936" cy="2556960"/>
            </a:xfrm>
          </p:grpSpPr>
          <p:sp>
            <p:nvSpPr>
              <p:cNvPr id="202" name="משולש שווה שוקיים 201"/>
              <p:cNvSpPr/>
              <p:nvPr/>
            </p:nvSpPr>
            <p:spPr>
              <a:xfrm>
                <a:off x="712931" y="3625401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98" name="קבוצה 197"/>
              <p:cNvGrpSpPr/>
              <p:nvPr/>
            </p:nvGrpSpPr>
            <p:grpSpPr>
              <a:xfrm>
                <a:off x="1788027" y="5720696"/>
                <a:ext cx="526690" cy="461665"/>
                <a:chOff x="2197441" y="3247864"/>
                <a:chExt cx="526690" cy="461665"/>
              </a:xfrm>
            </p:grpSpPr>
            <p:sp>
              <p:nvSpPr>
                <p:cNvPr id="207" name="מלבן מעוגל 206"/>
                <p:cNvSpPr/>
                <p:nvPr/>
              </p:nvSpPr>
              <p:spPr>
                <a:xfrm>
                  <a:off x="2197441" y="3312809"/>
                  <a:ext cx="526690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08" name="TextBox 207"/>
                <p:cNvSpPr txBox="1"/>
                <p:nvPr/>
              </p:nvSpPr>
              <p:spPr>
                <a:xfrm>
                  <a:off x="2235781" y="3247864"/>
                  <a:ext cx="422087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2400" dirty="0"/>
                    <a:t>4</a:t>
                  </a:r>
                  <a:endParaRPr lang="he-IL" sz="2400" dirty="0"/>
                </a:p>
              </p:txBody>
            </p:sp>
          </p:grpSp>
          <p:sp>
            <p:nvSpPr>
              <p:cNvPr id="206" name="TextBox 205"/>
              <p:cNvSpPr txBox="1"/>
              <p:nvPr/>
            </p:nvSpPr>
            <p:spPr>
              <a:xfrm>
                <a:off x="895117" y="5720696"/>
                <a:ext cx="422087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he-IL" dirty="0"/>
              </a:p>
            </p:txBody>
          </p:sp>
          <p:sp>
            <p:nvSpPr>
              <p:cNvPr id="201" name="TextBox 200"/>
              <p:cNvSpPr txBox="1"/>
              <p:nvPr/>
            </p:nvSpPr>
            <p:spPr>
              <a:xfrm>
                <a:off x="1646056" y="5074207"/>
                <a:ext cx="8556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latin typeface="Times New Roman"/>
                    <a:cs typeface="Times New Roman"/>
                  </a:rPr>
                  <a:t>τ</a:t>
                </a:r>
                <a:r>
                  <a:rPr lang="en-US" sz="2400" b="1" baseline="-25000" dirty="0"/>
                  <a:t>[</a:t>
                </a:r>
                <a:r>
                  <a:rPr lang="en-US" sz="2400" b="1" baseline="-25000" dirty="0" err="1"/>
                  <a:t>c,d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cxnSp>
            <p:nvCxnSpPr>
              <p:cNvPr id="204" name="מחבר חץ ישר 203"/>
              <p:cNvCxnSpPr/>
              <p:nvPr/>
            </p:nvCxnSpPr>
            <p:spPr>
              <a:xfrm>
                <a:off x="2064060" y="5500521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3" name="TextBox 222"/>
          <p:cNvSpPr txBox="1"/>
          <p:nvPr/>
        </p:nvSpPr>
        <p:spPr>
          <a:xfrm>
            <a:off x="6398870" y="1196752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224" name="TextBox 223"/>
          <p:cNvSpPr txBox="1"/>
          <p:nvPr/>
        </p:nvSpPr>
        <p:spPr>
          <a:xfrm>
            <a:off x="2984462" y="982469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225" name="TextBox 224"/>
          <p:cNvSpPr txBox="1"/>
          <p:nvPr/>
        </p:nvSpPr>
        <p:spPr>
          <a:xfrm>
            <a:off x="2364251" y="4827342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226" name="TextBox 225"/>
          <p:cNvSpPr txBox="1"/>
          <p:nvPr/>
        </p:nvSpPr>
        <p:spPr>
          <a:xfrm>
            <a:off x="1070420" y="2206605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cxnSp>
        <p:nvCxnSpPr>
          <p:cNvPr id="209" name="מחבר חץ ישר 208"/>
          <p:cNvCxnSpPr>
            <a:stCxn id="52" idx="2"/>
            <a:endCxn id="46" idx="0"/>
          </p:cNvCxnSpPr>
          <p:nvPr/>
        </p:nvCxnSpPr>
        <p:spPr>
          <a:xfrm>
            <a:off x="7784846" y="4509120"/>
            <a:ext cx="2" cy="35236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מלבן מעוגל 209"/>
          <p:cNvSpPr/>
          <p:nvPr/>
        </p:nvSpPr>
        <p:spPr>
          <a:xfrm>
            <a:off x="7007164" y="3212976"/>
            <a:ext cx="1495187" cy="48869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2" name="TextBox 211"/>
          <p:cNvSpPr txBox="1"/>
          <p:nvPr/>
        </p:nvSpPr>
        <p:spPr>
          <a:xfrm>
            <a:off x="7164288" y="3212976"/>
            <a:ext cx="12218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/>
              <a:t>*</a:t>
            </a:r>
            <a:r>
              <a:rPr lang="en-US" sz="2400" baseline="-25000" dirty="0" err="1"/>
              <a:t>abb</a:t>
            </a:r>
            <a:r>
              <a:rPr lang="en-US" sz="2400" baseline="-25000" dirty="0"/>
              <a:t> </a:t>
            </a:r>
            <a:r>
              <a:rPr lang="en-US" sz="2400" dirty="0">
                <a:latin typeface="Arial"/>
                <a:cs typeface="Arial"/>
              </a:rPr>
              <a:t>,</a:t>
            </a:r>
            <a:r>
              <a:rPr lang="en-US" dirty="0">
                <a:latin typeface="Arial"/>
                <a:cs typeface="Arial"/>
              </a:rPr>
              <a:t>6</a:t>
            </a:r>
            <a:endParaRPr lang="he-IL" sz="2400" dirty="0"/>
          </a:p>
        </p:txBody>
      </p:sp>
      <p:cxnSp>
        <p:nvCxnSpPr>
          <p:cNvPr id="213" name="מחבר חץ ישר 212"/>
          <p:cNvCxnSpPr/>
          <p:nvPr/>
        </p:nvCxnSpPr>
        <p:spPr>
          <a:xfrm>
            <a:off x="7792638" y="3717032"/>
            <a:ext cx="0" cy="278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מחבר מעוקל 213"/>
          <p:cNvCxnSpPr/>
          <p:nvPr/>
        </p:nvCxnSpPr>
        <p:spPr>
          <a:xfrm rot="10800000" flipV="1">
            <a:off x="973262" y="3717031"/>
            <a:ext cx="6262892" cy="285903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88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557808"/>
            <a:ext cx="8352928" cy="1143000"/>
          </a:xfrm>
        </p:spPr>
        <p:txBody>
          <a:bodyPr>
            <a:noAutofit/>
          </a:bodyPr>
          <a:lstStyle/>
          <a:p>
            <a:pPr rtl="0"/>
            <a:r>
              <a:rPr lang="en-US" sz="3200" b="1" dirty="0">
                <a:solidFill>
                  <a:srgbClr val="C00000"/>
                </a:solidFill>
                <a:latin typeface="Comic Sans MS" pitchFamily="66" charset="0"/>
              </a:rPr>
              <a:t>Definition: The Dictionary Matching with One Gap Problem (DMOG)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51048" y="1700808"/>
            <a:ext cx="8297416" cy="432048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Preprocess</a:t>
            </a:r>
            <a:r>
              <a:rPr lang="en-US" sz="3200" dirty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 dictionary D of </a:t>
            </a:r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gapped patterns P</a:t>
            </a:r>
            <a:r>
              <a:rPr lang="en-US" sz="3200" baseline="-250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1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,…, P</a:t>
            </a:r>
            <a:r>
              <a:rPr lang="en-US" sz="3200" baseline="-250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over alphabet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.</a:t>
            </a:r>
          </a:p>
          <a:p>
            <a:pPr algn="l" rtl="0"/>
            <a:endParaRPr lang="el-GR" sz="3200" dirty="0">
              <a:latin typeface="Comic Sans MS" pitchFamily="66" charset="0"/>
            </a:endParaRPr>
          </a:p>
          <a:p>
            <a:pPr algn="l" rtl="0"/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Query</a:t>
            </a:r>
            <a:r>
              <a:rPr lang="en-US" sz="3200" dirty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 text T of length n over alphabet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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marL="68580" indent="0" algn="l" rtl="0">
              <a:buNone/>
            </a:pPr>
            <a:endParaRPr lang="en-US" sz="3200" dirty="0">
              <a:latin typeface="Comic Sans MS" pitchFamily="66" charset="0"/>
            </a:endParaRPr>
          </a:p>
          <a:p>
            <a:pPr algn="l" rtl="0"/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Output: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All locations in T where a gapped pattern ends.</a:t>
            </a:r>
          </a:p>
          <a:p>
            <a:pPr algn="l" rtl="0">
              <a:buNone/>
            </a:pP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148064" y="6093296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7597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40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467544" y="1484784"/>
            <a:ext cx="8064896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dirty="0">
                <a:latin typeface="Comic Sans MS" panose="030F0702030302020204" pitchFamily="66" charset="0"/>
              </a:rPr>
              <a:t>At time t, if </a:t>
            </a:r>
            <a:r>
              <a:rPr lang="en-US" sz="3600" b="1" dirty="0" err="1">
                <a:latin typeface="Comic Sans MS" panose="030F0702030302020204" pitchFamily="66" charset="0"/>
              </a:rPr>
              <a:t>lp</a:t>
            </a:r>
            <a:r>
              <a:rPr lang="en-US" sz="3600" b="1" baseline="-25000" dirty="0" err="1">
                <a:latin typeface="Comic Sans MS" panose="030F0702030302020204" pitchFamily="66" charset="0"/>
              </a:rPr>
              <a:t>i</a:t>
            </a:r>
            <a:r>
              <a:rPr lang="en-US" sz="3600" dirty="0">
                <a:latin typeface="Comic Sans MS" panose="030F0702030302020204" pitchFamily="66" charset="0"/>
              </a:rPr>
              <a:t> is p-matched by the matching permutation </a:t>
            </a:r>
            <a:r>
              <a:rPr lang="el-GR" sz="3600" dirty="0">
                <a:latin typeface="Comic Sans MS" panose="030F0702030302020204" pitchFamily="66" charset="0"/>
              </a:rPr>
              <a:t>π </a:t>
            </a:r>
            <a:r>
              <a:rPr lang="en-US" sz="3600" dirty="0">
                <a:latin typeface="Comic Sans MS" panose="030F0702030302020204" pitchFamily="66" charset="0"/>
              </a:rPr>
              <a:t>:</a:t>
            </a:r>
          </a:p>
          <a:p>
            <a:pPr algn="l" rtl="0"/>
            <a:endParaRPr lang="en-US" sz="3600" dirty="0">
              <a:latin typeface="Comic Sans MS" panose="030F0702030302020204" pitchFamily="66" charset="0"/>
            </a:endParaRPr>
          </a:p>
          <a:p>
            <a:pPr marL="514350" indent="-514350" algn="l" rtl="0">
              <a:buAutoNum type="arabicPeriod"/>
            </a:pPr>
            <a:r>
              <a:rPr lang="en-US" sz="3600" dirty="0">
                <a:latin typeface="Comic Sans MS" panose="030F0702030302020204" pitchFamily="66" charset="0"/>
              </a:rPr>
              <a:t>Time t is inserted to the list of node </a:t>
            </a:r>
            <a:r>
              <a:rPr lang="el-GR" sz="3600" dirty="0">
                <a:latin typeface="Comic Sans MS" panose="030F0702030302020204" pitchFamily="66" charset="0"/>
              </a:rPr>
              <a:t>π</a:t>
            </a:r>
            <a:r>
              <a:rPr lang="en-US" sz="3600" dirty="0">
                <a:latin typeface="Comic Sans MS" panose="030F0702030302020204" pitchFamily="66" charset="0"/>
              </a:rPr>
              <a:t> in  the y-fast </a:t>
            </a:r>
            <a:r>
              <a:rPr lang="en-US" sz="3600" dirty="0" err="1">
                <a:latin typeface="Comic Sans MS" panose="030F0702030302020204" pitchFamily="66" charset="0"/>
              </a:rPr>
              <a:t>trie</a:t>
            </a:r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latin typeface="Comic Sans MS" panose="030F0702030302020204" pitchFamily="66" charset="0"/>
              </a:rPr>
              <a:t>T</a:t>
            </a:r>
            <a:r>
              <a:rPr lang="en-US" sz="3600" baseline="-25000" dirty="0" err="1">
                <a:latin typeface="Comic Sans MS" panose="030F0702030302020204" pitchFamily="66" charset="0"/>
              </a:rPr>
              <a:t>lp</a:t>
            </a:r>
            <a:r>
              <a:rPr lang="en-US" sz="3600" baseline="-46000" dirty="0" err="1">
                <a:latin typeface="Comic Sans MS" panose="030F0702030302020204" pitchFamily="66" charset="0"/>
              </a:rPr>
              <a:t>i</a:t>
            </a:r>
            <a:r>
              <a:rPr lang="en-US" sz="3600" dirty="0">
                <a:latin typeface="Comic Sans MS" panose="030F0702030302020204" pitchFamily="66" charset="0"/>
              </a:rPr>
              <a:t>. </a:t>
            </a:r>
          </a:p>
          <a:p>
            <a:pPr marL="514350" indent="-514350" algn="l" rtl="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514350" indent="-514350" algn="l" rtl="0">
              <a:buAutoNum type="arabicPeriod"/>
            </a:pPr>
            <a:r>
              <a:rPr lang="en-US" sz="3600" dirty="0">
                <a:latin typeface="Comic Sans MS" panose="030F0702030302020204" pitchFamily="66" charset="0"/>
              </a:rPr>
              <a:t>A link to the node of  </a:t>
            </a:r>
            <a:r>
              <a:rPr lang="el-GR" sz="3600" dirty="0">
                <a:latin typeface="Comic Sans MS" panose="030F0702030302020204" pitchFamily="66" charset="0"/>
              </a:rPr>
              <a:t>π </a:t>
            </a:r>
            <a:r>
              <a:rPr lang="en-US" sz="3600" dirty="0">
                <a:latin typeface="Comic Sans MS" panose="030F0702030302020204" pitchFamily="66" charset="0"/>
              </a:rPr>
              <a:t>in </a:t>
            </a:r>
            <a:r>
              <a:rPr lang="en-US" sz="3600" dirty="0" err="1">
                <a:latin typeface="Comic Sans MS" panose="030F0702030302020204" pitchFamily="66" charset="0"/>
              </a:rPr>
              <a:t>T</a:t>
            </a:r>
            <a:r>
              <a:rPr lang="en-US" sz="3600" baseline="-25000" dirty="0" err="1">
                <a:latin typeface="Comic Sans MS" panose="030F0702030302020204" pitchFamily="66" charset="0"/>
              </a:rPr>
              <a:t>lp</a:t>
            </a:r>
            <a:r>
              <a:rPr lang="en-US" sz="3600" baseline="-46000" dirty="0" err="1">
                <a:latin typeface="Comic Sans MS" panose="030F0702030302020204" pitchFamily="66" charset="0"/>
              </a:rPr>
              <a:t>i</a:t>
            </a:r>
            <a:r>
              <a:rPr lang="en-US" sz="3600" dirty="0">
                <a:latin typeface="Comic Sans MS" panose="030F0702030302020204" pitchFamily="66" charset="0"/>
              </a:rPr>
              <a:t>  is inserted to the list of </a:t>
            </a:r>
            <a:r>
              <a:rPr lang="el-GR" sz="3600" dirty="0">
                <a:latin typeface="Comic Sans MS" panose="030F0702030302020204" pitchFamily="66" charset="0"/>
              </a:rPr>
              <a:t>π</a:t>
            </a:r>
            <a:r>
              <a:rPr lang="en-US" sz="3600" dirty="0">
                <a:latin typeface="Comic Sans MS" panose="030F0702030302020204" pitchFamily="66" charset="0"/>
              </a:rPr>
              <a:t> in </a:t>
            </a:r>
            <a:r>
              <a:rPr lang="en-US" sz="3600" dirty="0" err="1">
                <a:latin typeface="Comic Sans MS" panose="030F0702030302020204" pitchFamily="66" charset="0"/>
              </a:rPr>
              <a:t>T</a:t>
            </a:r>
            <a:r>
              <a:rPr lang="en-US" sz="3600" baseline="-25000" dirty="0" err="1">
                <a:latin typeface="Comic Sans MS" panose="030F0702030302020204" pitchFamily="66" charset="0"/>
              </a:rPr>
              <a:t>rp</a:t>
            </a:r>
            <a:r>
              <a:rPr lang="en-US" sz="3600" baseline="-46000" dirty="0" err="1">
                <a:latin typeface="Comic Sans MS" panose="030F0702030302020204" pitchFamily="66" charset="0"/>
              </a:rPr>
              <a:t>i</a:t>
            </a:r>
            <a:r>
              <a:rPr lang="en-US" sz="3600" dirty="0">
                <a:latin typeface="Comic Sans MS" panose="030F0702030302020204" pitchFamily="66" charset="0"/>
              </a:rPr>
              <a:t>  for </a:t>
            </a:r>
            <a:r>
              <a:rPr lang="en-US" sz="3600" dirty="0" err="1">
                <a:latin typeface="Comic Sans MS" panose="030F0702030302020204" pitchFamily="66" charset="0"/>
              </a:rPr>
              <a:t>rp</a:t>
            </a:r>
            <a:r>
              <a:rPr lang="en-US" sz="3600" baseline="-25000" dirty="0" err="1">
                <a:latin typeface="Comic Sans MS" panose="030F0702030302020204" pitchFamily="66" charset="0"/>
              </a:rPr>
              <a:t>i</a:t>
            </a:r>
            <a:r>
              <a:rPr lang="en-US" sz="3600" dirty="0">
                <a:latin typeface="Comic Sans MS" panose="030F0702030302020204" pitchFamily="66" charset="0"/>
              </a:rPr>
              <a:t> that </a:t>
            </a:r>
            <a:r>
              <a:rPr lang="en-US" sz="3600" dirty="0" err="1">
                <a:latin typeface="Comic Sans MS" panose="030F0702030302020204" pitchFamily="66" charset="0"/>
              </a:rPr>
              <a:t>lp</a:t>
            </a:r>
            <a:r>
              <a:rPr lang="en-US" sz="3600" baseline="-25000" dirty="0" err="1">
                <a:latin typeface="Comic Sans MS" panose="030F0702030302020204" pitchFamily="66" charset="0"/>
              </a:rPr>
              <a:t>i</a:t>
            </a:r>
            <a:r>
              <a:rPr lang="en-US" sz="3600" dirty="0">
                <a:latin typeface="Comic Sans MS" panose="030F0702030302020204" pitchFamily="66" charset="0"/>
              </a:rPr>
              <a:t> is   responsible for. </a:t>
            </a:r>
            <a:endParaRPr lang="he-IL" sz="3600" dirty="0">
              <a:latin typeface="Comic Sans MS" panose="030F0702030302020204" pitchFamily="66" charset="0"/>
            </a:endParaRPr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96944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Uniformly Bounded Gaps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394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41</a:t>
            </a:fld>
            <a:endParaRPr lang="he-IL"/>
          </a:p>
        </p:txBody>
      </p:sp>
      <p:sp>
        <p:nvSpPr>
          <p:cNvPr id="5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772816"/>
            <a:ext cx="8136904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At time t, if </a:t>
            </a:r>
            <a:r>
              <a:rPr lang="en-US" sz="3200" b="1" dirty="0" err="1">
                <a:latin typeface="Comic Sans MS" panose="030F0702030302020204" pitchFamily="66" charset="0"/>
              </a:rPr>
              <a:t>rp</a:t>
            </a:r>
            <a:r>
              <a:rPr lang="en-US" sz="3200" b="1" baseline="-25000" dirty="0" err="1">
                <a:latin typeface="Comic Sans MS" panose="030F0702030302020204" pitchFamily="66" charset="0"/>
              </a:rPr>
              <a:t>i</a:t>
            </a:r>
            <a:r>
              <a:rPr lang="en-US" sz="3200" dirty="0">
                <a:latin typeface="Comic Sans MS" panose="030F0702030302020204" pitchFamily="66" charset="0"/>
              </a:rPr>
              <a:t> is p-matched by </a:t>
            </a:r>
            <a:r>
              <a:rPr lang="el-GR" sz="3200" dirty="0">
                <a:latin typeface="Comic Sans MS" panose="030F0702030302020204" pitchFamily="66" charset="0"/>
              </a:rPr>
              <a:t>π</a:t>
            </a:r>
            <a:r>
              <a:rPr lang="en-US" sz="3200" dirty="0">
                <a:latin typeface="Comic Sans MS" panose="030F0702030302020204" pitchFamily="66" charset="0"/>
              </a:rPr>
              <a:t>:</a:t>
            </a:r>
          </a:p>
          <a:p>
            <a:pPr algn="l" rtl="0"/>
            <a:endParaRPr lang="en-US" sz="3200" dirty="0">
              <a:latin typeface="Comic Sans MS" panose="030F0702030302020204" pitchFamily="66" charset="0"/>
            </a:endParaRPr>
          </a:p>
          <a:p>
            <a:pPr marL="514350" indent="-514350" algn="l" rtl="0"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We search </a:t>
            </a:r>
            <a:r>
              <a:rPr lang="el-GR" sz="3200" dirty="0">
                <a:latin typeface="Comic Sans MS" panose="030F0702030302020204" pitchFamily="66" charset="0"/>
              </a:rPr>
              <a:t>π</a:t>
            </a:r>
            <a:r>
              <a:rPr lang="en-US" sz="3200" dirty="0">
                <a:latin typeface="Comic Sans MS" panose="030F0702030302020204" pitchFamily="66" charset="0"/>
              </a:rPr>
              <a:t> in </a:t>
            </a:r>
            <a:r>
              <a:rPr lang="en-US" sz="3200" dirty="0" err="1">
                <a:latin typeface="Comic Sans MS" panose="030F0702030302020204" pitchFamily="66" charset="0"/>
              </a:rPr>
              <a:t>T</a:t>
            </a:r>
            <a:r>
              <a:rPr lang="en-US" sz="3200" baseline="-25000" dirty="0" err="1">
                <a:latin typeface="Comic Sans MS" panose="030F0702030302020204" pitchFamily="66" charset="0"/>
              </a:rPr>
              <a:t>rp</a:t>
            </a:r>
            <a:r>
              <a:rPr lang="en-US" sz="3200" baseline="-46000" dirty="0" err="1">
                <a:latin typeface="Comic Sans MS" panose="030F0702030302020204" pitchFamily="66" charset="0"/>
              </a:rPr>
              <a:t>i</a:t>
            </a:r>
            <a:r>
              <a:rPr lang="en-US" sz="3200" dirty="0">
                <a:latin typeface="Comic Sans MS" panose="030F0702030302020204" pitchFamily="66" charset="0"/>
              </a:rPr>
              <a:t>, and </a:t>
            </a:r>
            <a:r>
              <a:rPr lang="en-US" sz="3200" u="sng" dirty="0">
                <a:latin typeface="Comic Sans MS" panose="030F0702030302020204" pitchFamily="66" charset="0"/>
              </a:rPr>
              <a:t>report all </a:t>
            </a:r>
            <a:r>
              <a:rPr lang="en-US" sz="3200" dirty="0">
                <a:latin typeface="Comic Sans MS" panose="030F0702030302020204" pitchFamily="66" charset="0"/>
              </a:rPr>
              <a:t>the time lists that have links in </a:t>
            </a:r>
            <a:r>
              <a:rPr lang="en-US" sz="3200" b="1" dirty="0">
                <a:latin typeface="Pristina" panose="03060402040406080204" pitchFamily="66" charset="0"/>
                <a:ea typeface="Microsoft JhengHei" panose="020B0604030504040204" pitchFamily="34" charset="-120"/>
                <a:cs typeface="BN Golani" panose="02000000000000000000" pitchFamily="2" charset="-79"/>
              </a:rPr>
              <a:t>L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aseline="-25000" dirty="0" err="1">
                <a:latin typeface="Comic Sans MS" panose="030F0702030302020204" pitchFamily="66" charset="0"/>
              </a:rPr>
              <a:t>rp</a:t>
            </a:r>
            <a:r>
              <a:rPr lang="en-US" sz="3200" baseline="-40000" dirty="0" err="1">
                <a:latin typeface="Comic Sans MS" panose="030F0702030302020204" pitchFamily="66" charset="0"/>
              </a:rPr>
              <a:t>i</a:t>
            </a:r>
            <a:r>
              <a:rPr lang="en-US" sz="3200" baseline="-26000" dirty="0">
                <a:latin typeface="Comic Sans MS" panose="030F0702030302020204" pitchFamily="66" charset="0"/>
              </a:rPr>
              <a:t>,</a:t>
            </a:r>
            <a:r>
              <a:rPr lang="el-GR" sz="3200" baseline="-25000" dirty="0">
                <a:latin typeface="Comic Sans MS" panose="030F0702030302020204" pitchFamily="66" charset="0"/>
              </a:rPr>
              <a:t>π</a:t>
            </a:r>
            <a:r>
              <a:rPr lang="en-US" sz="3200" b="1" baseline="-25000" dirty="0"/>
              <a:t>.</a:t>
            </a:r>
          </a:p>
          <a:p>
            <a:pPr marL="514350" indent="-514350" algn="l" rtl="0">
              <a:buAutoNum type="arabicPeriod"/>
            </a:pPr>
            <a:endParaRPr lang="en-US" sz="3200" dirty="0">
              <a:latin typeface="Comic Sans MS" panose="030F0702030302020204" pitchFamily="66" charset="0"/>
            </a:endParaRPr>
          </a:p>
          <a:p>
            <a:pPr marL="514350" indent="-514350" algn="l" rtl="0">
              <a:buAutoNum type="arabicPeriod"/>
            </a:pPr>
            <a:r>
              <a:rPr lang="en-US" sz="3200" dirty="0">
                <a:latin typeface="Comic Sans MS" panose="030F0702030302020204" pitchFamily="66" charset="0"/>
              </a:rPr>
              <a:t>Search </a:t>
            </a:r>
            <a:r>
              <a:rPr lang="el-GR" sz="3200" dirty="0">
                <a:latin typeface="Comic Sans MS" panose="030F0702030302020204" pitchFamily="66" charset="0"/>
              </a:rPr>
              <a:t>π</a:t>
            </a:r>
            <a:r>
              <a:rPr lang="en-US" sz="3200" dirty="0">
                <a:latin typeface="Comic Sans MS" panose="030F0702030302020204" pitchFamily="66" charset="0"/>
              </a:rPr>
              <a:t> in all </a:t>
            </a:r>
            <a:r>
              <a:rPr lang="en-US" sz="3200" dirty="0" err="1">
                <a:latin typeface="Comic Sans MS" panose="030F0702030302020204" pitchFamily="66" charset="0"/>
              </a:rPr>
              <a:t>T</a:t>
            </a:r>
            <a:r>
              <a:rPr lang="en-US" sz="3200" baseline="-25000" dirty="0" err="1">
                <a:latin typeface="Comic Sans MS" panose="030F0702030302020204" pitchFamily="66" charset="0"/>
              </a:rPr>
              <a:t>lp</a:t>
            </a:r>
            <a:r>
              <a:rPr lang="en-US" sz="3200" baseline="-46000" dirty="0" err="1">
                <a:latin typeface="Comic Sans MS" panose="030F0702030302020204" pitchFamily="66" charset="0"/>
              </a:rPr>
              <a:t>i</a:t>
            </a:r>
            <a:r>
              <a:rPr lang="en-US" sz="3200" dirty="0">
                <a:latin typeface="Comic Sans MS" panose="030F0702030302020204" pitchFamily="66" charset="0"/>
              </a:rPr>
              <a:t>, for </a:t>
            </a:r>
            <a:r>
              <a:rPr lang="en-US" sz="3200" dirty="0" err="1">
                <a:latin typeface="Comic Sans MS" panose="030F0702030302020204" pitchFamily="66" charset="0"/>
              </a:rPr>
              <a:t>lp</a:t>
            </a:r>
            <a:r>
              <a:rPr lang="en-US" sz="3200" baseline="-25000" dirty="0" err="1">
                <a:latin typeface="Comic Sans MS" panose="030F0702030302020204" pitchFamily="66" charset="0"/>
              </a:rPr>
              <a:t>i</a:t>
            </a:r>
            <a:r>
              <a:rPr lang="en-US" sz="3200" dirty="0">
                <a:latin typeface="Comic Sans MS" panose="030F0702030302020204" pitchFamily="66" charset="0"/>
              </a:rPr>
              <a:t> that </a:t>
            </a:r>
            <a:r>
              <a:rPr lang="en-US" sz="3200" dirty="0" err="1">
                <a:latin typeface="Comic Sans MS" panose="030F0702030302020204" pitchFamily="66" charset="0"/>
              </a:rPr>
              <a:t>rp</a:t>
            </a:r>
            <a:r>
              <a:rPr lang="en-US" sz="3200" baseline="-25000" dirty="0" err="1">
                <a:latin typeface="Comic Sans MS" panose="030F0702030302020204" pitchFamily="66" charset="0"/>
              </a:rPr>
              <a:t>i</a:t>
            </a:r>
            <a:r>
              <a:rPr lang="en-US" sz="3200" dirty="0">
                <a:latin typeface="Comic Sans MS" panose="030F0702030302020204" pitchFamily="66" charset="0"/>
              </a:rPr>
              <a:t> is responsible for. If </a:t>
            </a:r>
            <a:r>
              <a:rPr lang="el-GR" sz="3200" dirty="0">
                <a:latin typeface="Comic Sans MS" panose="030F0702030302020204" pitchFamily="66" charset="0"/>
              </a:rPr>
              <a:t>π</a:t>
            </a:r>
            <a:r>
              <a:rPr lang="en-US" sz="3200" dirty="0">
                <a:latin typeface="Comic Sans MS" panose="030F0702030302020204" pitchFamily="66" charset="0"/>
              </a:rPr>
              <a:t> is found, </a:t>
            </a:r>
            <a:r>
              <a:rPr lang="en-US" sz="3200" u="sng" dirty="0">
                <a:latin typeface="Comic Sans MS" panose="030F0702030302020204" pitchFamily="66" charset="0"/>
              </a:rPr>
              <a:t>report all </a:t>
            </a:r>
            <a:r>
              <a:rPr lang="en-US" sz="3200" dirty="0">
                <a:latin typeface="Comic Sans MS" panose="030F0702030302020204" pitchFamily="66" charset="0"/>
              </a:rPr>
              <a:t>time stamps in the lists of </a:t>
            </a:r>
            <a:r>
              <a:rPr lang="el-GR" sz="3200" dirty="0">
                <a:latin typeface="Comic Sans MS" panose="030F0702030302020204" pitchFamily="66" charset="0"/>
              </a:rPr>
              <a:t>π</a:t>
            </a:r>
            <a:r>
              <a:rPr lang="en-US" sz="3200" dirty="0">
                <a:latin typeface="Comic Sans MS" panose="030F0702030302020204" pitchFamily="66" charset="0"/>
              </a:rPr>
              <a:t>. </a:t>
            </a:r>
            <a:endParaRPr lang="he-IL" sz="3200" dirty="0">
              <a:latin typeface="Comic Sans MS" panose="030F0702030302020204" pitchFamily="66" charset="0"/>
            </a:endParaRPr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Uniformly Bounded Gaps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23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42</a:t>
            </a:fld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767548"/>
              </p:ext>
            </p:extLst>
          </p:nvPr>
        </p:nvGraphicFramePr>
        <p:xfrm>
          <a:off x="1115616" y="640548"/>
          <a:ext cx="7654977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614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87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קבוצה 7"/>
          <p:cNvGrpSpPr/>
          <p:nvPr/>
        </p:nvGrpSpPr>
        <p:grpSpPr>
          <a:xfrm>
            <a:off x="1547664" y="1556792"/>
            <a:ext cx="6143219" cy="4479193"/>
            <a:chOff x="757398" y="1124744"/>
            <a:chExt cx="4822714" cy="5014657"/>
          </a:xfrm>
        </p:grpSpPr>
        <p:grpSp>
          <p:nvGrpSpPr>
            <p:cNvPr id="10" name="קבוצה 9"/>
            <p:cNvGrpSpPr/>
            <p:nvPr/>
          </p:nvGrpSpPr>
          <p:grpSpPr>
            <a:xfrm>
              <a:off x="757398" y="1152525"/>
              <a:ext cx="1438338" cy="1353170"/>
              <a:chOff x="37318" y="504453"/>
              <a:chExt cx="1438338" cy="135317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7318" y="1340768"/>
                <a:ext cx="143833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7" name="מחבר חץ ישר 36"/>
              <p:cNvCxnSpPr/>
              <p:nvPr/>
            </p:nvCxnSpPr>
            <p:spPr>
              <a:xfrm flipV="1">
                <a:off x="1329694" y="504453"/>
                <a:ext cx="0" cy="90832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קבוצה 10"/>
            <p:cNvGrpSpPr/>
            <p:nvPr/>
          </p:nvGrpSpPr>
          <p:grpSpPr>
            <a:xfrm>
              <a:off x="1475656" y="1124744"/>
              <a:ext cx="1472394" cy="2510796"/>
              <a:chOff x="115044" y="-293133"/>
              <a:chExt cx="1472394" cy="251079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15044" y="1700808"/>
                <a:ext cx="147239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4" name="מחבר חץ ישר 33"/>
              <p:cNvCxnSpPr/>
              <p:nvPr/>
            </p:nvCxnSpPr>
            <p:spPr>
              <a:xfrm flipV="1">
                <a:off x="1343072" y="-293133"/>
                <a:ext cx="0" cy="1705909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2987824" y="4571836"/>
              <a:ext cx="1224136" cy="4479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sz="2000" dirty="0"/>
            </a:p>
          </p:txBody>
        </p:sp>
        <p:grpSp>
          <p:nvGrpSpPr>
            <p:cNvPr id="15" name="קבוצה 14"/>
            <p:cNvGrpSpPr/>
            <p:nvPr/>
          </p:nvGrpSpPr>
          <p:grpSpPr>
            <a:xfrm>
              <a:off x="4149177" y="1124744"/>
              <a:ext cx="1430935" cy="5014657"/>
              <a:chOff x="44721" y="-2728081"/>
              <a:chExt cx="1430935" cy="501465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44721" y="1700808"/>
                <a:ext cx="1430935" cy="5857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ba,8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מחבר חץ ישר 21"/>
              <p:cNvCxnSpPr/>
              <p:nvPr/>
            </p:nvCxnSpPr>
            <p:spPr>
              <a:xfrm flipV="1">
                <a:off x="1331640" y="-2728081"/>
                <a:ext cx="0" cy="4140857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395536" y="658537"/>
            <a:ext cx="9361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</a:t>
            </a:r>
            <a:endParaRPr lang="he-I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4919" y="4883347"/>
            <a:ext cx="349248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1</a:t>
            </a:r>
            <a:r>
              <a:rPr lang="en-US" sz="2800" dirty="0">
                <a:latin typeface="Comic Sans MS" panose="030F0702030302020204" pitchFamily="66" charset="0"/>
              </a:rPr>
              <a:t> =     </a:t>
            </a:r>
            <a:r>
              <a:rPr lang="en-US" sz="2800" b="1" dirty="0">
                <a:latin typeface="Comic Sans MS" panose="030F0702030302020204" pitchFamily="66" charset="0"/>
              </a:rPr>
              <a:t>ab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 =  </a:t>
            </a:r>
            <a:r>
              <a:rPr lang="en-US" sz="2800" b="1" dirty="0" err="1">
                <a:latin typeface="Comic Sans MS" panose="030F0702030302020204" pitchFamily="66" charset="0"/>
              </a:rPr>
              <a:t>abb</a:t>
            </a:r>
            <a:r>
              <a:rPr lang="en-US" sz="2800" dirty="0">
                <a:latin typeface="Comic Sans MS" panose="030F0702030302020204" pitchFamily="66" charset="0"/>
              </a:rPr>
              <a:t>{1, 10}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 =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{1,10} </a:t>
            </a:r>
            <a:r>
              <a:rPr lang="en-US" sz="2800" b="1" dirty="0" err="1">
                <a:latin typeface="Comic Sans MS" panose="030F0702030302020204" pitchFamily="66" charset="0"/>
              </a:rPr>
              <a:t>ba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l" rtl="0"/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2" name="אליפסה 1"/>
          <p:cNvSpPr/>
          <p:nvPr/>
        </p:nvSpPr>
        <p:spPr>
          <a:xfrm>
            <a:off x="5580112" y="5512765"/>
            <a:ext cx="2736304" cy="7245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10086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קבוצה 171"/>
          <p:cNvGrpSpPr/>
          <p:nvPr/>
        </p:nvGrpSpPr>
        <p:grpSpPr>
          <a:xfrm>
            <a:off x="484807" y="1484784"/>
            <a:ext cx="1998961" cy="2598292"/>
            <a:chOff x="308942" y="476672"/>
            <a:chExt cx="1998961" cy="2598292"/>
          </a:xfrm>
        </p:grpSpPr>
        <p:grpSp>
          <p:nvGrpSpPr>
            <p:cNvPr id="173" name="קבוצה 172"/>
            <p:cNvGrpSpPr/>
            <p:nvPr/>
          </p:nvGrpSpPr>
          <p:grpSpPr>
            <a:xfrm>
              <a:off x="308942" y="476672"/>
              <a:ext cx="1998961" cy="2598292"/>
              <a:chOff x="2176042" y="495069"/>
              <a:chExt cx="1998961" cy="2598292"/>
            </a:xfrm>
          </p:grpSpPr>
          <p:sp>
            <p:nvSpPr>
              <p:cNvPr id="178" name="משולש שווה שוקיים 177"/>
              <p:cNvSpPr/>
              <p:nvPr/>
            </p:nvSpPr>
            <p:spPr>
              <a:xfrm>
                <a:off x="2203067" y="495069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2251104" y="571748"/>
                <a:ext cx="111405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/>
                <a:r>
                  <a:rPr lang="en-US" sz="2400" b="1" dirty="0"/>
                  <a:t>T </a:t>
                </a:r>
                <a:r>
                  <a:rPr lang="en-US" sz="2400" b="1" baseline="-25000" dirty="0" err="1"/>
                  <a:t>abb</a:t>
                </a:r>
                <a:endParaRPr lang="he-IL" sz="2400" b="1" baseline="-25000" dirty="0"/>
              </a:p>
            </p:txBody>
          </p:sp>
          <p:grpSp>
            <p:nvGrpSpPr>
              <p:cNvPr id="177" name="קבוצה 176"/>
              <p:cNvGrpSpPr/>
              <p:nvPr/>
            </p:nvGrpSpPr>
            <p:grpSpPr>
              <a:xfrm>
                <a:off x="2176042" y="1833856"/>
                <a:ext cx="1862855" cy="1259505"/>
                <a:chOff x="2176042" y="1833856"/>
                <a:chExt cx="1862855" cy="1259505"/>
              </a:xfrm>
            </p:grpSpPr>
            <p:grpSp>
              <p:nvGrpSpPr>
                <p:cNvPr id="179" name="קבוצה 178"/>
                <p:cNvGrpSpPr/>
                <p:nvPr/>
              </p:nvGrpSpPr>
              <p:grpSpPr>
                <a:xfrm>
                  <a:off x="2673148" y="1988840"/>
                  <a:ext cx="1034756" cy="65183"/>
                  <a:chOff x="902117" y="3126260"/>
                  <a:chExt cx="1280232" cy="95100"/>
                </a:xfrm>
              </p:grpSpPr>
              <p:sp>
                <p:nvSpPr>
                  <p:cNvPr id="193" name="אליפסה 192"/>
                  <p:cNvSpPr/>
                  <p:nvPr/>
                </p:nvSpPr>
                <p:spPr>
                  <a:xfrm>
                    <a:off x="2110341" y="3149353"/>
                    <a:ext cx="72008" cy="7200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194" name="אליפסה 193"/>
                  <p:cNvSpPr/>
                  <p:nvPr/>
                </p:nvSpPr>
                <p:spPr>
                  <a:xfrm rot="15589299">
                    <a:off x="892583" y="3135794"/>
                    <a:ext cx="81816" cy="6274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r>
                      <a:rPr lang="he-IL" dirty="0"/>
                      <a:t> </a:t>
                    </a:r>
                  </a:p>
                </p:txBody>
              </p:sp>
            </p:grpSp>
            <p:grpSp>
              <p:nvGrpSpPr>
                <p:cNvPr id="180" name="קבוצה 179"/>
                <p:cNvGrpSpPr/>
                <p:nvPr/>
              </p:nvGrpSpPr>
              <p:grpSpPr>
                <a:xfrm>
                  <a:off x="2407607" y="2588327"/>
                  <a:ext cx="1461605" cy="505034"/>
                  <a:chOff x="1044797" y="3247864"/>
                  <a:chExt cx="1461605" cy="505034"/>
                </a:xfrm>
              </p:grpSpPr>
              <p:grpSp>
                <p:nvGrpSpPr>
                  <p:cNvPr id="186" name="קבוצה 185"/>
                  <p:cNvGrpSpPr/>
                  <p:nvPr/>
                </p:nvGrpSpPr>
                <p:grpSpPr>
                  <a:xfrm>
                    <a:off x="1979712" y="3247864"/>
                    <a:ext cx="526690" cy="487754"/>
                    <a:chOff x="1957078" y="3247864"/>
                    <a:chExt cx="526690" cy="487754"/>
                  </a:xfrm>
                </p:grpSpPr>
                <p:sp>
                  <p:nvSpPr>
                    <p:cNvPr id="191" name="מלבן מעוגל 190"/>
                    <p:cNvSpPr/>
                    <p:nvPr/>
                  </p:nvSpPr>
                  <p:spPr>
                    <a:xfrm>
                      <a:off x="1957078" y="3260423"/>
                      <a:ext cx="526690" cy="475195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192" name="TextBox 191"/>
                    <p:cNvSpPr txBox="1"/>
                    <p:nvPr/>
                  </p:nvSpPr>
                  <p:spPr>
                    <a:xfrm>
                      <a:off x="1979712" y="3247864"/>
                      <a:ext cx="42208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sz="2400" dirty="0"/>
                        <a:t>4</a:t>
                      </a:r>
                      <a:endParaRPr lang="he-IL" sz="2400" dirty="0"/>
                    </a:p>
                  </p:txBody>
                </p:sp>
              </p:grpSp>
              <p:sp>
                <p:nvSpPr>
                  <p:cNvPr id="190" name="TextBox 189"/>
                  <p:cNvSpPr txBox="1"/>
                  <p:nvPr/>
                </p:nvSpPr>
                <p:spPr>
                  <a:xfrm>
                    <a:off x="1044797" y="3291233"/>
                    <a:ext cx="422087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sz="2400" dirty="0"/>
                      <a:t>6</a:t>
                    </a:r>
                    <a:endParaRPr lang="he-IL" sz="2400" dirty="0"/>
                  </a:p>
                </p:txBody>
              </p:sp>
            </p:grpSp>
            <p:sp>
              <p:nvSpPr>
                <p:cNvPr id="184" name="מלבן מעוגל 183"/>
                <p:cNvSpPr/>
                <p:nvPr/>
              </p:nvSpPr>
              <p:spPr>
                <a:xfrm>
                  <a:off x="2347529" y="2607915"/>
                  <a:ext cx="526690" cy="485446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2176042" y="1833856"/>
                  <a:ext cx="918841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c,d</a:t>
                  </a:r>
                  <a:r>
                    <a:rPr lang="en-US" sz="2400" baseline="-25000" dirty="0"/>
                    <a:t>]</a:t>
                  </a:r>
                  <a:endParaRPr lang="he-IL" sz="2400" baseline="-25000" dirty="0"/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3094883" y="1833856"/>
                  <a:ext cx="94401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d,c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</p:grpSp>
        </p:grpSp>
        <p:cxnSp>
          <p:nvCxnSpPr>
            <p:cNvPr id="174" name="מחבר חץ ישר 173"/>
            <p:cNvCxnSpPr/>
            <p:nvPr/>
          </p:nvCxnSpPr>
          <p:spPr>
            <a:xfrm>
              <a:off x="801492" y="2267087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מחבר חץ ישר 174"/>
            <p:cNvCxnSpPr/>
            <p:nvPr/>
          </p:nvCxnSpPr>
          <p:spPr>
            <a:xfrm>
              <a:off x="1749630" y="2267224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43</a:t>
            </a:fld>
            <a:endParaRPr lang="he-IL"/>
          </a:p>
        </p:txBody>
      </p:sp>
      <p:sp>
        <p:nvSpPr>
          <p:cNvPr id="7" name="אליפסה 6"/>
          <p:cNvSpPr/>
          <p:nvPr/>
        </p:nvSpPr>
        <p:spPr>
          <a:xfrm rot="15589299">
            <a:off x="6009361" y="2291307"/>
            <a:ext cx="81816" cy="627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</a:t>
            </a:r>
          </a:p>
        </p:txBody>
      </p:sp>
      <p:grpSp>
        <p:nvGrpSpPr>
          <p:cNvPr id="10" name="קבוצה 9"/>
          <p:cNvGrpSpPr/>
          <p:nvPr/>
        </p:nvGrpSpPr>
        <p:grpSpPr>
          <a:xfrm>
            <a:off x="2249576" y="5517232"/>
            <a:ext cx="882264" cy="65179"/>
            <a:chOff x="902117" y="3126260"/>
            <a:chExt cx="1091563" cy="95095"/>
          </a:xfrm>
        </p:grpSpPr>
        <p:sp>
          <p:nvSpPr>
            <p:cNvPr id="11" name="אליפסה 10"/>
            <p:cNvSpPr/>
            <p:nvPr/>
          </p:nvSpPr>
          <p:spPr>
            <a:xfrm>
              <a:off x="1921672" y="314934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אליפסה 11"/>
            <p:cNvSpPr/>
            <p:nvPr/>
          </p:nvSpPr>
          <p:spPr>
            <a:xfrm rot="15589299">
              <a:off x="892583" y="3135794"/>
              <a:ext cx="81816" cy="627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dirty="0"/>
                <a:t> </a:t>
              </a:r>
            </a:p>
          </p:txBody>
        </p:sp>
      </p:grpSp>
      <p:cxnSp>
        <p:nvCxnSpPr>
          <p:cNvPr id="13" name="מחבר מעוקל 12"/>
          <p:cNvCxnSpPr/>
          <p:nvPr/>
        </p:nvCxnSpPr>
        <p:spPr>
          <a:xfrm rot="10800000">
            <a:off x="2928144" y="2276875"/>
            <a:ext cx="2446078" cy="2117073"/>
          </a:xfrm>
          <a:prstGeom prst="curvedConnector3">
            <a:avLst>
              <a:gd name="adj1" fmla="val 76762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מעוקל 13"/>
          <p:cNvCxnSpPr/>
          <p:nvPr/>
        </p:nvCxnSpPr>
        <p:spPr>
          <a:xfrm rot="10800000">
            <a:off x="4115352" y="2238169"/>
            <a:ext cx="2876263" cy="2019860"/>
          </a:xfrm>
          <a:prstGeom prst="curvedConnector3">
            <a:avLst>
              <a:gd name="adj1" fmla="val 73482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אליפסה 14"/>
          <p:cNvSpPr/>
          <p:nvPr/>
        </p:nvSpPr>
        <p:spPr>
          <a:xfrm rot="15589299">
            <a:off x="7737553" y="2291307"/>
            <a:ext cx="81816" cy="627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</a:t>
            </a:r>
          </a:p>
        </p:txBody>
      </p:sp>
      <p:grpSp>
        <p:nvGrpSpPr>
          <p:cNvPr id="16" name="קבוצה 15"/>
          <p:cNvGrpSpPr/>
          <p:nvPr/>
        </p:nvGrpSpPr>
        <p:grpSpPr>
          <a:xfrm>
            <a:off x="5004048" y="471471"/>
            <a:ext cx="3672408" cy="4981191"/>
            <a:chOff x="5004048" y="471471"/>
            <a:chExt cx="3672408" cy="4981191"/>
          </a:xfrm>
        </p:grpSpPr>
        <p:grpSp>
          <p:nvGrpSpPr>
            <p:cNvPr id="54" name="קבוצה 53"/>
            <p:cNvGrpSpPr/>
            <p:nvPr/>
          </p:nvGrpSpPr>
          <p:grpSpPr>
            <a:xfrm>
              <a:off x="5220072" y="3284983"/>
              <a:ext cx="1274023" cy="1339795"/>
              <a:chOff x="6156176" y="3284983"/>
              <a:chExt cx="1274023" cy="1339795"/>
            </a:xfrm>
          </p:grpSpPr>
          <p:sp>
            <p:nvSpPr>
              <p:cNvPr id="67" name="מלבן מעוגל 66"/>
              <p:cNvSpPr/>
              <p:nvPr/>
            </p:nvSpPr>
            <p:spPr>
              <a:xfrm>
                <a:off x="6310326" y="3284983"/>
                <a:ext cx="1119873" cy="488947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58" name="קבוצה 57"/>
              <p:cNvGrpSpPr/>
              <p:nvPr/>
            </p:nvGrpSpPr>
            <p:grpSpPr>
              <a:xfrm>
                <a:off x="6165508" y="3284984"/>
                <a:ext cx="1214800" cy="1339794"/>
                <a:chOff x="6416519" y="1804416"/>
                <a:chExt cx="929924" cy="1339794"/>
              </a:xfrm>
            </p:grpSpPr>
            <p:sp>
              <p:nvSpPr>
                <p:cNvPr id="65" name="מלבן מעוגל 64"/>
                <p:cNvSpPr/>
                <p:nvPr/>
              </p:nvSpPr>
              <p:spPr>
                <a:xfrm>
                  <a:off x="6527377" y="2668511"/>
                  <a:ext cx="819066" cy="475699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6416519" y="1804416"/>
                  <a:ext cx="929924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sz="2400" dirty="0"/>
                    <a:t>*</a:t>
                  </a:r>
                  <a:r>
                    <a:rPr lang="en-US" sz="2400" baseline="-25000" dirty="0" err="1"/>
                    <a:t>abb</a:t>
                  </a:r>
                  <a:r>
                    <a:rPr lang="en-US" sz="2400" baseline="-25000" dirty="0"/>
                    <a:t> </a:t>
                  </a:r>
                  <a:r>
                    <a:rPr lang="en-US" sz="2400" dirty="0">
                      <a:latin typeface="Arial"/>
                      <a:cs typeface="Arial"/>
                    </a:rPr>
                    <a:t>,</a:t>
                  </a:r>
                  <a:r>
                    <a:rPr lang="en-US" dirty="0">
                      <a:latin typeface="Arial"/>
                      <a:cs typeface="Arial"/>
                    </a:rPr>
                    <a:t>4</a:t>
                  </a:r>
                  <a:endParaRPr lang="he-IL" sz="2400" dirty="0"/>
                </a:p>
              </p:txBody>
            </p:sp>
          </p:grpSp>
          <p:sp>
            <p:nvSpPr>
              <p:cNvPr id="64" name="TextBox 63"/>
              <p:cNvSpPr txBox="1"/>
              <p:nvPr/>
            </p:nvSpPr>
            <p:spPr>
              <a:xfrm>
                <a:off x="6156176" y="4149080"/>
                <a:ext cx="113857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dirty="0"/>
                  <a:t>*</a:t>
                </a:r>
                <a:r>
                  <a:rPr lang="en-US" sz="2400" baseline="-25000" dirty="0"/>
                  <a:t>ab </a:t>
                </a:r>
                <a:r>
                  <a:rPr lang="en-US" sz="2400" dirty="0">
                    <a:latin typeface="Arial"/>
                    <a:cs typeface="Arial"/>
                  </a:rPr>
                  <a:t>,</a:t>
                </a:r>
                <a:r>
                  <a:rPr lang="en-US" dirty="0">
                    <a:latin typeface="Arial"/>
                    <a:cs typeface="Arial"/>
                  </a:rPr>
                  <a:t>3</a:t>
                </a:r>
                <a:endParaRPr lang="he-IL" sz="2400" dirty="0"/>
              </a:p>
            </p:txBody>
          </p:sp>
          <p:cxnSp>
            <p:nvCxnSpPr>
              <p:cNvPr id="62" name="מחבר חץ ישר 61"/>
              <p:cNvCxnSpPr/>
              <p:nvPr/>
            </p:nvCxnSpPr>
            <p:spPr>
              <a:xfrm>
                <a:off x="6946984" y="3773931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קבוצה 17"/>
            <p:cNvGrpSpPr/>
            <p:nvPr/>
          </p:nvGrpSpPr>
          <p:grpSpPr>
            <a:xfrm>
              <a:off x="7020272" y="4020425"/>
              <a:ext cx="1512168" cy="1432237"/>
              <a:chOff x="7650906" y="4112041"/>
              <a:chExt cx="1512168" cy="1432237"/>
            </a:xfrm>
          </p:grpSpPr>
          <p:sp>
            <p:nvSpPr>
              <p:cNvPr id="52" name="מלבן מעוגל 51"/>
              <p:cNvSpPr/>
              <p:nvPr/>
            </p:nvSpPr>
            <p:spPr>
              <a:xfrm>
                <a:off x="7667886" y="4112041"/>
                <a:ext cx="1495187" cy="488695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667889" y="4118813"/>
                <a:ext cx="120715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dirty="0"/>
                  <a:t>*</a:t>
                </a:r>
                <a:r>
                  <a:rPr lang="en-US" sz="2400" baseline="-25000" dirty="0"/>
                  <a:t>ab </a:t>
                </a:r>
                <a:r>
                  <a:rPr lang="en-US" sz="2400" dirty="0">
                    <a:latin typeface="Arial"/>
                    <a:cs typeface="Arial"/>
                  </a:rPr>
                  <a:t>,</a:t>
                </a:r>
                <a:r>
                  <a:rPr lang="en-US" dirty="0">
                    <a:latin typeface="Arial"/>
                    <a:cs typeface="Arial"/>
                  </a:rPr>
                  <a:t>5</a:t>
                </a:r>
                <a:endParaRPr lang="he-IL" sz="2400" dirty="0"/>
              </a:p>
            </p:txBody>
          </p:sp>
          <p:sp>
            <p:nvSpPr>
              <p:cNvPr id="46" name="מלבן מעוגל 45"/>
              <p:cNvSpPr/>
              <p:nvPr/>
            </p:nvSpPr>
            <p:spPr>
              <a:xfrm>
                <a:off x="7667889" y="4953105"/>
                <a:ext cx="1495185" cy="527811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650906" y="4986177"/>
                <a:ext cx="118248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dirty="0"/>
                  <a:t>*</a:t>
                </a:r>
                <a:r>
                  <a:rPr lang="en-US" sz="2400" baseline="-25000" dirty="0"/>
                  <a:t>ab </a:t>
                </a:r>
                <a:r>
                  <a:rPr lang="en-US" sz="2400" dirty="0">
                    <a:latin typeface="Arial"/>
                    <a:cs typeface="Arial"/>
                  </a:rPr>
                  <a:t>,</a:t>
                </a:r>
                <a:r>
                  <a:rPr lang="en-US" dirty="0">
                    <a:latin typeface="Arial"/>
                    <a:cs typeface="Arial"/>
                  </a:rPr>
                  <a:t>2</a:t>
                </a:r>
                <a:endParaRPr lang="he-IL" sz="2400" dirty="0"/>
              </a:p>
            </p:txBody>
          </p:sp>
          <p:cxnSp>
            <p:nvCxnSpPr>
              <p:cNvPr id="34" name="מחבר ישר 33"/>
              <p:cNvCxnSpPr/>
              <p:nvPr/>
            </p:nvCxnSpPr>
            <p:spPr>
              <a:xfrm>
                <a:off x="7959850" y="4816760"/>
                <a:ext cx="987200" cy="72751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קבוצה 18"/>
            <p:cNvGrpSpPr/>
            <p:nvPr/>
          </p:nvGrpSpPr>
          <p:grpSpPr>
            <a:xfrm>
              <a:off x="5004048" y="471471"/>
              <a:ext cx="3672408" cy="2820537"/>
              <a:chOff x="5004048" y="471471"/>
              <a:chExt cx="3672408" cy="2820537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6991614" y="673532"/>
                <a:ext cx="1086399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b="1" dirty="0"/>
                  <a:t>T </a:t>
                </a:r>
                <a:r>
                  <a:rPr lang="en-US" sz="2800" b="1" baseline="-25000" dirty="0" err="1"/>
                  <a:t>ba</a:t>
                </a:r>
                <a:endParaRPr lang="he-IL" sz="2800" b="1" baseline="-25000" dirty="0"/>
              </a:p>
            </p:txBody>
          </p:sp>
          <p:sp>
            <p:nvSpPr>
              <p:cNvPr id="22" name="משולש שווה שוקיים 21"/>
              <p:cNvSpPr/>
              <p:nvPr/>
            </p:nvSpPr>
            <p:spPr>
              <a:xfrm>
                <a:off x="5004048" y="471471"/>
                <a:ext cx="3672408" cy="2337588"/>
              </a:xfrm>
              <a:prstGeom prst="triangle">
                <a:avLst>
                  <a:gd name="adj" fmla="val 50849"/>
                </a:avLst>
              </a:prstGeom>
              <a:solidFill>
                <a:srgbClr val="92D050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23" name="מחבר חץ ישר 22"/>
              <p:cNvCxnSpPr/>
              <p:nvPr/>
            </p:nvCxnSpPr>
            <p:spPr>
              <a:xfrm>
                <a:off x="6084168" y="2666529"/>
                <a:ext cx="4210" cy="62547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מחבר חץ ישר 24"/>
              <p:cNvCxnSpPr>
                <a:endCxn id="212" idx="0"/>
              </p:cNvCxnSpPr>
              <p:nvPr/>
            </p:nvCxnSpPr>
            <p:spPr>
              <a:xfrm>
                <a:off x="7769802" y="2780928"/>
                <a:ext cx="5411" cy="43204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5172730" y="2204864"/>
                <a:ext cx="13434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 err="1">
                    <a:latin typeface="Pristina" panose="03060402040406080204" pitchFamily="66" charset="0"/>
                    <a:ea typeface="Microsoft JhengHei" panose="020B0604030504040204" pitchFamily="34" charset="-120"/>
                    <a:cs typeface="BN Golani" panose="02000000000000000000" pitchFamily="2" charset="-79"/>
                  </a:rPr>
                  <a:t>L</a:t>
                </a:r>
                <a:r>
                  <a:rPr lang="en-US" sz="2400" b="1" baseline="-25000" dirty="0" err="1"/>
                  <a:t>ba</a:t>
                </a:r>
                <a:r>
                  <a:rPr lang="en-US" sz="2400" b="1" baseline="-25000" dirty="0"/>
                  <a:t>,[</a:t>
                </a:r>
                <a:r>
                  <a:rPr lang="en-US" sz="2400" b="1" baseline="-25000" dirty="0" err="1"/>
                  <a:t>d,c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809159" y="2204864"/>
                <a:ext cx="120687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 err="1">
                    <a:latin typeface="Pristina" panose="03060402040406080204" pitchFamily="66" charset="0"/>
                    <a:ea typeface="Microsoft JhengHei" panose="020B0604030504040204" pitchFamily="34" charset="-120"/>
                    <a:cs typeface="BN Golani" panose="02000000000000000000" pitchFamily="2" charset="-79"/>
                  </a:rPr>
                  <a:t>L</a:t>
                </a:r>
                <a:r>
                  <a:rPr lang="en-US" sz="2400" b="1" baseline="-25000" dirty="0" err="1"/>
                  <a:t>ba</a:t>
                </a:r>
                <a:r>
                  <a:rPr lang="en-US" sz="2400" b="1" baseline="-25000" dirty="0"/>
                  <a:t>,[</a:t>
                </a:r>
                <a:r>
                  <a:rPr lang="en-US" sz="2400" b="1" baseline="-25000" dirty="0" err="1"/>
                  <a:t>c,d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</p:grpSp>
      </p:grpSp>
      <p:cxnSp>
        <p:nvCxnSpPr>
          <p:cNvPr id="139" name="מחבר מעוקל 138"/>
          <p:cNvCxnSpPr/>
          <p:nvPr/>
        </p:nvCxnSpPr>
        <p:spPr>
          <a:xfrm rot="10800000">
            <a:off x="2006893" y="3578043"/>
            <a:ext cx="3367330" cy="4336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קבוצה 139"/>
          <p:cNvGrpSpPr/>
          <p:nvPr/>
        </p:nvGrpSpPr>
        <p:grpSpPr>
          <a:xfrm>
            <a:off x="2211927" y="218502"/>
            <a:ext cx="2360073" cy="3282506"/>
            <a:chOff x="2613281" y="279045"/>
            <a:chExt cx="2360073" cy="3282506"/>
          </a:xfrm>
        </p:grpSpPr>
        <p:grpSp>
          <p:nvGrpSpPr>
            <p:cNvPr id="141" name="קבוצה 140"/>
            <p:cNvGrpSpPr/>
            <p:nvPr/>
          </p:nvGrpSpPr>
          <p:grpSpPr>
            <a:xfrm>
              <a:off x="2613281" y="279045"/>
              <a:ext cx="2360073" cy="3282506"/>
              <a:chOff x="2097303" y="495069"/>
              <a:chExt cx="2077700" cy="3282506"/>
            </a:xfrm>
          </p:grpSpPr>
          <p:sp>
            <p:nvSpPr>
              <p:cNvPr id="146" name="משולש שווה שוקיים 145"/>
              <p:cNvSpPr/>
              <p:nvPr/>
            </p:nvSpPr>
            <p:spPr>
              <a:xfrm>
                <a:off x="2203067" y="495069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2251104" y="571748"/>
                <a:ext cx="69770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/>
                  <a:t>T </a:t>
                </a:r>
                <a:r>
                  <a:rPr lang="en-US" sz="2400" b="1" baseline="-25000" dirty="0"/>
                  <a:t>ab</a:t>
                </a:r>
                <a:endParaRPr lang="he-IL" sz="2400" b="1" baseline="-25000" dirty="0"/>
              </a:p>
            </p:txBody>
          </p:sp>
          <p:grpSp>
            <p:nvGrpSpPr>
              <p:cNvPr id="145" name="קבוצה 144"/>
              <p:cNvGrpSpPr/>
              <p:nvPr/>
            </p:nvGrpSpPr>
            <p:grpSpPr>
              <a:xfrm>
                <a:off x="2097303" y="1916832"/>
                <a:ext cx="2077700" cy="1860743"/>
                <a:chOff x="2097303" y="1916832"/>
                <a:chExt cx="2077700" cy="1860743"/>
              </a:xfrm>
            </p:grpSpPr>
            <p:grpSp>
              <p:nvGrpSpPr>
                <p:cNvPr id="147" name="קבוצה 146"/>
                <p:cNvGrpSpPr/>
                <p:nvPr/>
              </p:nvGrpSpPr>
              <p:grpSpPr>
                <a:xfrm>
                  <a:off x="2673148" y="1988840"/>
                  <a:ext cx="1034756" cy="65183"/>
                  <a:chOff x="902117" y="3126260"/>
                  <a:chExt cx="1280232" cy="95100"/>
                </a:xfrm>
              </p:grpSpPr>
              <p:sp>
                <p:nvSpPr>
                  <p:cNvPr id="170" name="אליפסה 169"/>
                  <p:cNvSpPr/>
                  <p:nvPr/>
                </p:nvSpPr>
                <p:spPr>
                  <a:xfrm>
                    <a:off x="2110341" y="3149353"/>
                    <a:ext cx="72008" cy="7200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171" name="אליפסה 170"/>
                  <p:cNvSpPr/>
                  <p:nvPr/>
                </p:nvSpPr>
                <p:spPr>
                  <a:xfrm rot="15589299">
                    <a:off x="892583" y="3135794"/>
                    <a:ext cx="81816" cy="6274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r>
                      <a:rPr lang="he-IL" dirty="0"/>
                      <a:t> </a:t>
                    </a:r>
                  </a:p>
                </p:txBody>
              </p:sp>
            </p:grpSp>
            <p:grpSp>
              <p:nvGrpSpPr>
                <p:cNvPr id="148" name="קבוצה 147"/>
                <p:cNvGrpSpPr/>
                <p:nvPr/>
              </p:nvGrpSpPr>
              <p:grpSpPr>
                <a:xfrm>
                  <a:off x="3331603" y="2600886"/>
                  <a:ext cx="537609" cy="1176689"/>
                  <a:chOff x="1968793" y="3260423"/>
                  <a:chExt cx="537609" cy="1176689"/>
                </a:xfrm>
              </p:grpSpPr>
              <p:sp>
                <p:nvSpPr>
                  <p:cNvPr id="168" name="מלבן מעוגל 167"/>
                  <p:cNvSpPr/>
                  <p:nvPr/>
                </p:nvSpPr>
                <p:spPr>
                  <a:xfrm>
                    <a:off x="1979712" y="3260423"/>
                    <a:ext cx="526690" cy="463615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2000"/>
                  </a:p>
                </p:txBody>
              </p:sp>
              <p:grpSp>
                <p:nvGrpSpPr>
                  <p:cNvPr id="160" name="קבוצה 159"/>
                  <p:cNvGrpSpPr/>
                  <p:nvPr/>
                </p:nvGrpSpPr>
                <p:grpSpPr>
                  <a:xfrm>
                    <a:off x="1968793" y="3282688"/>
                    <a:ext cx="526690" cy="1112079"/>
                    <a:chOff x="1957078" y="2682064"/>
                    <a:chExt cx="526690" cy="1112079"/>
                  </a:xfrm>
                </p:grpSpPr>
                <p:sp>
                  <p:nvSpPr>
                    <p:cNvPr id="166" name="מלבן מעוגל 165"/>
                    <p:cNvSpPr/>
                    <p:nvPr/>
                  </p:nvSpPr>
                  <p:spPr>
                    <a:xfrm>
                      <a:off x="1957078" y="3361025"/>
                      <a:ext cx="526690" cy="433118"/>
                    </a:xfrm>
                    <a:prstGeom prst="round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sp>
                  <p:nvSpPr>
                    <p:cNvPr id="167" name="TextBox 166"/>
                    <p:cNvSpPr txBox="1"/>
                    <p:nvPr/>
                  </p:nvSpPr>
                  <p:spPr>
                    <a:xfrm>
                      <a:off x="2007923" y="2682064"/>
                      <a:ext cx="422087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1">
                      <a:spAutoFit/>
                    </a:bodyPr>
                    <a:lstStyle/>
                    <a:p>
                      <a:r>
                        <a:rPr lang="en-US" sz="2400" dirty="0"/>
                        <a:t>5</a:t>
                      </a:r>
                      <a:endParaRPr lang="he-IL" sz="2400" dirty="0"/>
                    </a:p>
                  </p:txBody>
                </p:sp>
              </p:grpSp>
              <p:sp>
                <p:nvSpPr>
                  <p:cNvPr id="165" name="TextBox 164"/>
                  <p:cNvSpPr txBox="1"/>
                  <p:nvPr/>
                </p:nvSpPr>
                <p:spPr>
                  <a:xfrm>
                    <a:off x="1988090" y="3975447"/>
                    <a:ext cx="422087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sz="2400" dirty="0"/>
                      <a:t>2</a:t>
                    </a:r>
                    <a:endParaRPr lang="he-IL" sz="2400" dirty="0"/>
                  </a:p>
                </p:txBody>
              </p:sp>
              <p:cxnSp>
                <p:nvCxnSpPr>
                  <p:cNvPr id="162" name="מחבר חץ ישר 161"/>
                  <p:cNvCxnSpPr/>
                  <p:nvPr/>
                </p:nvCxnSpPr>
                <p:spPr>
                  <a:xfrm>
                    <a:off x="2266464" y="3717032"/>
                    <a:ext cx="1280" cy="244617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9" name="קבוצה 148"/>
                <p:cNvGrpSpPr/>
                <p:nvPr/>
              </p:nvGrpSpPr>
              <p:grpSpPr>
                <a:xfrm>
                  <a:off x="2347529" y="2607914"/>
                  <a:ext cx="526690" cy="481371"/>
                  <a:chOff x="1979712" y="3260423"/>
                  <a:chExt cx="526690" cy="481371"/>
                </a:xfrm>
              </p:grpSpPr>
              <p:sp>
                <p:nvSpPr>
                  <p:cNvPr id="157" name="מלבן מעוגל 156"/>
                  <p:cNvSpPr/>
                  <p:nvPr/>
                </p:nvSpPr>
                <p:spPr>
                  <a:xfrm>
                    <a:off x="1979712" y="3260423"/>
                    <a:ext cx="526690" cy="471287"/>
                  </a:xfrm>
                  <a:prstGeom prst="round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156" name="TextBox 155"/>
                  <p:cNvSpPr txBox="1"/>
                  <p:nvPr/>
                </p:nvSpPr>
                <p:spPr>
                  <a:xfrm>
                    <a:off x="2027820" y="3280129"/>
                    <a:ext cx="422087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r>
                      <a:rPr lang="en-US" sz="2400" dirty="0"/>
                      <a:t>3</a:t>
                    </a:r>
                    <a:endParaRPr lang="he-IL" sz="2400" dirty="0"/>
                  </a:p>
                </p:txBody>
              </p:sp>
            </p:grpSp>
            <p:sp>
              <p:nvSpPr>
                <p:cNvPr id="150" name="TextBox 149"/>
                <p:cNvSpPr txBox="1"/>
                <p:nvPr/>
              </p:nvSpPr>
              <p:spPr>
                <a:xfrm>
                  <a:off x="2097303" y="1916832"/>
                  <a:ext cx="1122333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d,c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3145961" y="1916832"/>
                  <a:ext cx="1029042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l-GR" sz="2400" b="1" dirty="0">
                      <a:latin typeface="Times New Roman"/>
                      <a:cs typeface="Times New Roman"/>
                    </a:rPr>
                    <a:t>τ</a:t>
                  </a:r>
                  <a:r>
                    <a:rPr lang="en-US" sz="2400" b="1" baseline="-25000" dirty="0"/>
                    <a:t>[</a:t>
                  </a:r>
                  <a:r>
                    <a:rPr lang="en-US" sz="2400" b="1" baseline="-25000" dirty="0" err="1"/>
                    <a:t>c,d</a:t>
                  </a:r>
                  <a:r>
                    <a:rPr lang="en-US" sz="2400" b="1" baseline="-25000" dirty="0"/>
                    <a:t>]</a:t>
                  </a:r>
                  <a:endParaRPr lang="he-IL" sz="2400" b="1" baseline="-25000" dirty="0"/>
                </a:p>
              </p:txBody>
            </p:sp>
          </p:grpSp>
        </p:grpSp>
        <p:cxnSp>
          <p:nvCxnSpPr>
            <p:cNvPr id="142" name="מחבר חץ ישר 141"/>
            <p:cNvCxnSpPr>
              <a:stCxn id="151" idx="2"/>
            </p:cNvCxnSpPr>
            <p:nvPr/>
          </p:nvCxnSpPr>
          <p:spPr>
            <a:xfrm>
              <a:off x="4388906" y="2162473"/>
              <a:ext cx="53867" cy="20983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מחבר חץ ישר 142"/>
            <p:cNvCxnSpPr/>
            <p:nvPr/>
          </p:nvCxnSpPr>
          <p:spPr>
            <a:xfrm>
              <a:off x="3231137" y="2079659"/>
              <a:ext cx="0" cy="3419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קבוצה 194"/>
          <p:cNvGrpSpPr/>
          <p:nvPr/>
        </p:nvGrpSpPr>
        <p:grpSpPr>
          <a:xfrm>
            <a:off x="1130430" y="3933056"/>
            <a:ext cx="2865506" cy="2556960"/>
            <a:chOff x="203906" y="3625401"/>
            <a:chExt cx="2480961" cy="2556960"/>
          </a:xfrm>
        </p:grpSpPr>
        <p:sp>
          <p:nvSpPr>
            <p:cNvPr id="196" name="TextBox 195"/>
            <p:cNvSpPr txBox="1"/>
            <p:nvPr/>
          </p:nvSpPr>
          <p:spPr>
            <a:xfrm>
              <a:off x="203906" y="4664826"/>
              <a:ext cx="123798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b="1" dirty="0"/>
                <a:t>T </a:t>
              </a:r>
              <a:r>
                <a:rPr lang="en-US" sz="2400" b="1" baseline="-25000" dirty="0" err="1"/>
                <a:t>abaa</a:t>
              </a:r>
              <a:endParaRPr lang="he-IL" sz="2400" b="1" baseline="-25000" dirty="0"/>
            </a:p>
          </p:txBody>
        </p:sp>
        <p:grpSp>
          <p:nvGrpSpPr>
            <p:cNvPr id="197" name="קבוצה 196"/>
            <p:cNvGrpSpPr/>
            <p:nvPr/>
          </p:nvGrpSpPr>
          <p:grpSpPr>
            <a:xfrm>
              <a:off x="712931" y="3625401"/>
              <a:ext cx="1971936" cy="2556960"/>
              <a:chOff x="712931" y="3625401"/>
              <a:chExt cx="1971936" cy="2556960"/>
            </a:xfrm>
          </p:grpSpPr>
          <p:sp>
            <p:nvSpPr>
              <p:cNvPr id="202" name="משולש שווה שוקיים 201"/>
              <p:cNvSpPr/>
              <p:nvPr/>
            </p:nvSpPr>
            <p:spPr>
              <a:xfrm>
                <a:off x="712931" y="3625401"/>
                <a:ext cx="1971936" cy="1937455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98" name="קבוצה 197"/>
              <p:cNvGrpSpPr/>
              <p:nvPr/>
            </p:nvGrpSpPr>
            <p:grpSpPr>
              <a:xfrm>
                <a:off x="1788027" y="5720696"/>
                <a:ext cx="526690" cy="461665"/>
                <a:chOff x="2197441" y="3247864"/>
                <a:chExt cx="526690" cy="461665"/>
              </a:xfrm>
            </p:grpSpPr>
            <p:sp>
              <p:nvSpPr>
                <p:cNvPr id="207" name="מלבן מעוגל 206"/>
                <p:cNvSpPr/>
                <p:nvPr/>
              </p:nvSpPr>
              <p:spPr>
                <a:xfrm>
                  <a:off x="2197441" y="3312809"/>
                  <a:ext cx="526690" cy="360040"/>
                </a:xfrm>
                <a:prstGeom prst="round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08" name="TextBox 207"/>
                <p:cNvSpPr txBox="1"/>
                <p:nvPr/>
              </p:nvSpPr>
              <p:spPr>
                <a:xfrm>
                  <a:off x="2235781" y="3247864"/>
                  <a:ext cx="422087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2400" dirty="0"/>
                    <a:t>4</a:t>
                  </a:r>
                  <a:endParaRPr lang="he-IL" sz="2400" dirty="0"/>
                </a:p>
              </p:txBody>
            </p:sp>
          </p:grpSp>
          <p:sp>
            <p:nvSpPr>
              <p:cNvPr id="206" name="TextBox 205"/>
              <p:cNvSpPr txBox="1"/>
              <p:nvPr/>
            </p:nvSpPr>
            <p:spPr>
              <a:xfrm>
                <a:off x="895117" y="5720696"/>
                <a:ext cx="422087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he-IL" dirty="0"/>
              </a:p>
            </p:txBody>
          </p:sp>
          <p:sp>
            <p:nvSpPr>
              <p:cNvPr id="201" name="TextBox 200"/>
              <p:cNvSpPr txBox="1"/>
              <p:nvPr/>
            </p:nvSpPr>
            <p:spPr>
              <a:xfrm>
                <a:off x="1646056" y="5074207"/>
                <a:ext cx="85569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latin typeface="Times New Roman"/>
                    <a:cs typeface="Times New Roman"/>
                  </a:rPr>
                  <a:t>τ</a:t>
                </a:r>
                <a:r>
                  <a:rPr lang="en-US" sz="2400" b="1" baseline="-25000" dirty="0"/>
                  <a:t>[</a:t>
                </a:r>
                <a:r>
                  <a:rPr lang="en-US" sz="2400" b="1" baseline="-25000" dirty="0" err="1"/>
                  <a:t>c,d</a:t>
                </a:r>
                <a:r>
                  <a:rPr lang="en-US" sz="2400" b="1" baseline="-25000" dirty="0"/>
                  <a:t>]</a:t>
                </a:r>
                <a:endParaRPr lang="he-IL" sz="2400" b="1" baseline="-25000" dirty="0"/>
              </a:p>
            </p:txBody>
          </p:sp>
          <p:cxnSp>
            <p:nvCxnSpPr>
              <p:cNvPr id="204" name="מחבר חץ ישר 203"/>
              <p:cNvCxnSpPr/>
              <p:nvPr/>
            </p:nvCxnSpPr>
            <p:spPr>
              <a:xfrm>
                <a:off x="2064060" y="5500521"/>
                <a:ext cx="1280" cy="24461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3" name="TextBox 222"/>
          <p:cNvSpPr txBox="1"/>
          <p:nvPr/>
        </p:nvSpPr>
        <p:spPr>
          <a:xfrm>
            <a:off x="6398870" y="1196752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224" name="TextBox 223"/>
          <p:cNvSpPr txBox="1"/>
          <p:nvPr/>
        </p:nvSpPr>
        <p:spPr>
          <a:xfrm>
            <a:off x="2984462" y="982469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225" name="TextBox 224"/>
          <p:cNvSpPr txBox="1"/>
          <p:nvPr/>
        </p:nvSpPr>
        <p:spPr>
          <a:xfrm>
            <a:off x="2364251" y="4827342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sp>
        <p:nvSpPr>
          <p:cNvPr id="226" name="TextBox 225"/>
          <p:cNvSpPr txBox="1"/>
          <p:nvPr/>
        </p:nvSpPr>
        <p:spPr>
          <a:xfrm>
            <a:off x="1070420" y="2206605"/>
            <a:ext cx="837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Y-fast </a:t>
            </a:r>
            <a:r>
              <a:rPr lang="en-US" dirty="0" err="1"/>
              <a:t>trie</a:t>
            </a:r>
            <a:endParaRPr lang="he-IL" dirty="0"/>
          </a:p>
        </p:txBody>
      </p:sp>
      <p:cxnSp>
        <p:nvCxnSpPr>
          <p:cNvPr id="209" name="מחבר חץ ישר 208"/>
          <p:cNvCxnSpPr>
            <a:stCxn id="52" idx="2"/>
            <a:endCxn id="46" idx="0"/>
          </p:cNvCxnSpPr>
          <p:nvPr/>
        </p:nvCxnSpPr>
        <p:spPr>
          <a:xfrm>
            <a:off x="7784846" y="4509120"/>
            <a:ext cx="2" cy="35236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מלבן מעוגל 209"/>
          <p:cNvSpPr/>
          <p:nvPr/>
        </p:nvSpPr>
        <p:spPr>
          <a:xfrm>
            <a:off x="7007164" y="3212976"/>
            <a:ext cx="1495187" cy="48869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2" name="TextBox 211"/>
          <p:cNvSpPr txBox="1"/>
          <p:nvPr/>
        </p:nvSpPr>
        <p:spPr>
          <a:xfrm>
            <a:off x="7164288" y="3212976"/>
            <a:ext cx="122184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/>
              <a:t>*</a:t>
            </a:r>
            <a:r>
              <a:rPr lang="en-US" sz="2400" baseline="-25000" dirty="0" err="1"/>
              <a:t>abb</a:t>
            </a:r>
            <a:r>
              <a:rPr lang="en-US" sz="2400" baseline="-25000" dirty="0"/>
              <a:t> </a:t>
            </a:r>
            <a:r>
              <a:rPr lang="en-US" sz="2400" dirty="0">
                <a:latin typeface="Arial"/>
                <a:cs typeface="Arial"/>
              </a:rPr>
              <a:t>,</a:t>
            </a:r>
            <a:r>
              <a:rPr lang="en-US" dirty="0">
                <a:latin typeface="Arial"/>
                <a:cs typeface="Arial"/>
              </a:rPr>
              <a:t>6</a:t>
            </a:r>
            <a:endParaRPr lang="he-IL" sz="2400" dirty="0"/>
          </a:p>
        </p:txBody>
      </p:sp>
      <p:cxnSp>
        <p:nvCxnSpPr>
          <p:cNvPr id="213" name="מחבר חץ ישר 212"/>
          <p:cNvCxnSpPr/>
          <p:nvPr/>
        </p:nvCxnSpPr>
        <p:spPr>
          <a:xfrm>
            <a:off x="7792638" y="3717032"/>
            <a:ext cx="0" cy="278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מחבר מעוקל 213"/>
          <p:cNvCxnSpPr/>
          <p:nvPr/>
        </p:nvCxnSpPr>
        <p:spPr>
          <a:xfrm rot="10800000" flipV="1">
            <a:off x="973262" y="3717031"/>
            <a:ext cx="6262892" cy="285903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2001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Time &amp; Space uniformly bounded</a:t>
            </a:r>
            <a:endParaRPr lang="he-IL" sz="4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69160"/>
          </a:xfrm>
        </p:spPr>
        <p:txBody>
          <a:bodyPr>
            <a:noAutofit/>
          </a:bodyPr>
          <a:lstStyle/>
          <a:p>
            <a:pPr marL="68580" indent="0" algn="l" rtl="0">
              <a:buNone/>
            </a:pP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Preprocessing Time: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O(|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D|log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|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 </a:t>
            </a:r>
            <a:r>
              <a:rPr lang="en-US" sz="3200" dirty="0">
                <a:solidFill>
                  <a:schemeClr val="tx1"/>
                </a:solidFill>
                <a:sym typeface="Symbol"/>
              </a:rPr>
              <a:t>U </a:t>
            </a:r>
            <a:r>
              <a:rPr lang="el-GR" sz="32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Π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|) </a:t>
            </a:r>
          </a:p>
          <a:p>
            <a:pPr algn="l" rtl="0">
              <a:buNone/>
            </a:pPr>
            <a:endParaRPr lang="en-US" sz="3200" b="1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anose="030F0702030302020204" pitchFamily="66" charset="0"/>
              </a:rPr>
              <a:t>Time per text location:</a:t>
            </a:r>
          </a:p>
          <a:p>
            <a:pPr algn="l" rtl="0">
              <a:buNone/>
            </a:pP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O(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plsc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  <a:sym typeface="Symbol"/>
              </a:rPr>
              <a:t></a:t>
            </a: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δ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(G</a:t>
            </a:r>
            <a:r>
              <a:rPr lang="en-US" sz="3200" baseline="-25000" dirty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)log(|</a:t>
            </a:r>
            <a:r>
              <a:rPr lang="en-US" sz="32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</a:t>
            </a:r>
            <a:r>
              <a:rPr lang="el-GR" sz="32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|log|</a:t>
            </a:r>
            <a:r>
              <a:rPr lang="en-US" sz="32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 </a:t>
            </a:r>
            <a:r>
              <a:rPr lang="el-GR" sz="32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l-GR" sz="3200" dirty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|)+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pocc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) </a:t>
            </a:r>
          </a:p>
          <a:p>
            <a:pPr algn="l" rtl="0">
              <a:buNone/>
            </a:pP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l" rtl="0">
              <a:buNone/>
            </a:pPr>
            <a:r>
              <a:rPr lang="en-US" sz="3200" dirty="0">
                <a:latin typeface="Comic Sans MS" panose="030F0702030302020204" pitchFamily="66" charset="0"/>
              </a:rPr>
              <a:t>	</a:t>
            </a: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Space:</a:t>
            </a:r>
            <a:r>
              <a:rPr lang="en-US" sz="3200" dirty="0">
                <a:latin typeface="Comic Sans MS" pitchFamily="66" charset="0"/>
              </a:rPr>
              <a:t> </a:t>
            </a:r>
          </a:p>
          <a:p>
            <a:pPr algn="l" rtl="0">
              <a:buNone/>
            </a:pPr>
            <a:r>
              <a:rPr lang="en-US" sz="3200" dirty="0">
                <a:solidFill>
                  <a:schemeClr val="tx1"/>
                </a:solidFill>
                <a:latin typeface="Comic Sans MS" pitchFamily="66" charset="0"/>
              </a:rPr>
              <a:t>O(|D| + </a:t>
            </a: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δ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(G</a:t>
            </a:r>
            <a:r>
              <a:rPr lang="en-US" sz="3200" baseline="-25000" dirty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  <a:sym typeface="Symbol"/>
              </a:rPr>
              <a:t></a:t>
            </a:r>
            <a:r>
              <a:rPr lang="en-US" sz="3200" dirty="0" err="1">
                <a:solidFill>
                  <a:schemeClr val="tx1"/>
                </a:solidFill>
                <a:latin typeface="Comic Sans MS" pitchFamily="66" charset="0"/>
              </a:rPr>
              <a:t>plsc</a:t>
            </a:r>
            <a:r>
              <a:rPr lang="en-US" sz="3200" dirty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l-GR" sz="3200" dirty="0">
                <a:solidFill>
                  <a:schemeClr val="tx1"/>
                </a:solidFill>
                <a:latin typeface="Times New Roman"/>
                <a:cs typeface="Times New Roman"/>
              </a:rPr>
              <a:t>β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-</a:t>
            </a:r>
            <a:r>
              <a:rPr lang="el-GR" sz="32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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+M</a:t>
            </a:r>
            <a:r>
              <a:rPr lang="en-US" sz="3200" dirty="0">
                <a:solidFill>
                  <a:schemeClr val="tx1"/>
                </a:solidFill>
                <a:latin typeface="Comic Sans MS" pitchFamily="66" charset="0"/>
              </a:rPr>
              <a:t>) +</a:t>
            </a:r>
            <a:r>
              <a:rPr lang="en-US" sz="3200" dirty="0" err="1">
                <a:solidFill>
                  <a:schemeClr val="tx1"/>
                </a:solidFill>
                <a:latin typeface="Comic Sans MS" pitchFamily="66" charset="0"/>
              </a:rPr>
              <a:t>plsc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  <a:sym typeface="Symbol"/>
              </a:rPr>
              <a:t></a:t>
            </a:r>
            <a:r>
              <a:rPr lang="el-GR" sz="32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</a:t>
            </a:r>
            <a:r>
              <a:rPr lang="en-US" sz="3200" dirty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4806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44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70029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קבוצה 8"/>
          <p:cNvGrpSpPr/>
          <p:nvPr/>
        </p:nvGrpSpPr>
        <p:grpSpPr>
          <a:xfrm>
            <a:off x="2915816" y="2286358"/>
            <a:ext cx="3336682" cy="2029933"/>
            <a:chOff x="3757749" y="2795847"/>
            <a:chExt cx="4108367" cy="2119221"/>
          </a:xfrm>
        </p:grpSpPr>
        <p:cxnSp>
          <p:nvCxnSpPr>
            <p:cNvPr id="15" name="מחבר ישר 14"/>
            <p:cNvCxnSpPr>
              <a:stCxn id="24" idx="6"/>
            </p:cNvCxnSpPr>
            <p:nvPr/>
          </p:nvCxnSpPr>
          <p:spPr>
            <a:xfrm>
              <a:off x="4624696" y="3028761"/>
              <a:ext cx="2716379" cy="457976"/>
            </a:xfrm>
            <a:prstGeom prst="line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ישר 9"/>
            <p:cNvCxnSpPr>
              <a:stCxn id="26" idx="6"/>
              <a:endCxn id="36" idx="3"/>
            </p:cNvCxnSpPr>
            <p:nvPr/>
          </p:nvCxnSpPr>
          <p:spPr>
            <a:xfrm flipV="1">
              <a:off x="4841626" y="3843323"/>
              <a:ext cx="2597070" cy="838832"/>
            </a:xfrm>
            <a:prstGeom prst="line">
              <a:avLst/>
            </a:prstGeom>
            <a:ln w="5715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מחבר ישר 10"/>
            <p:cNvCxnSpPr>
              <a:endCxn id="39" idx="1"/>
            </p:cNvCxnSpPr>
            <p:nvPr/>
          </p:nvCxnSpPr>
          <p:spPr>
            <a:xfrm flipV="1">
              <a:off x="4855317" y="3679526"/>
              <a:ext cx="2469602" cy="163797"/>
            </a:xfrm>
            <a:prstGeom prst="line">
              <a:avLst/>
            </a:prstGeom>
            <a:ln w="5715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קבוצה 12"/>
            <p:cNvGrpSpPr/>
            <p:nvPr/>
          </p:nvGrpSpPr>
          <p:grpSpPr>
            <a:xfrm>
              <a:off x="7324918" y="2998225"/>
              <a:ext cx="541198" cy="913317"/>
              <a:chOff x="6930798" y="3322300"/>
              <a:chExt cx="541198" cy="913317"/>
            </a:xfrm>
          </p:grpSpPr>
          <p:sp>
            <p:nvSpPr>
              <p:cNvPr id="36" name="אליפסה 35"/>
              <p:cNvSpPr/>
              <p:nvPr/>
            </p:nvSpPr>
            <p:spPr>
              <a:xfrm>
                <a:off x="6972568" y="3769790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930798" y="3810812"/>
                <a:ext cx="541198" cy="38557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 err="1">
                    <a:latin typeface="Comic Sans MS" panose="030F0702030302020204" pitchFamily="66" charset="0"/>
                  </a:rPr>
                  <a:t>ba</a:t>
                </a:r>
                <a:endParaRPr lang="he-IL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990104" y="3322300"/>
                <a:ext cx="333443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v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1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7" name="קבוצה 16"/>
            <p:cNvGrpSpPr/>
            <p:nvPr/>
          </p:nvGrpSpPr>
          <p:grpSpPr>
            <a:xfrm>
              <a:off x="3757749" y="2795847"/>
              <a:ext cx="1250995" cy="2119221"/>
              <a:chOff x="3765432" y="2898472"/>
              <a:chExt cx="1250995" cy="2119221"/>
            </a:xfrm>
          </p:grpSpPr>
          <p:sp>
            <p:nvSpPr>
              <p:cNvPr id="24" name="אליפסה 23"/>
              <p:cNvSpPr/>
              <p:nvPr/>
            </p:nvSpPr>
            <p:spPr>
              <a:xfrm>
                <a:off x="4140674" y="2898472"/>
                <a:ext cx="491706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אליפסה 24"/>
              <p:cNvSpPr/>
              <p:nvPr/>
            </p:nvSpPr>
            <p:spPr>
              <a:xfrm>
                <a:off x="4129178" y="3740988"/>
                <a:ext cx="674840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26" name="אליפסה 25"/>
              <p:cNvSpPr/>
              <p:nvPr/>
            </p:nvSpPr>
            <p:spPr>
              <a:xfrm>
                <a:off x="4120549" y="4551866"/>
                <a:ext cx="728761" cy="465827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>
                  <a:latin typeface="Comic Sans MS" panose="030F0702030302020204" pitchFamily="66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200620" y="2932989"/>
                <a:ext cx="400657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ab</a:t>
                </a:r>
                <a:endParaRPr lang="he-IL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132778" y="3775498"/>
                <a:ext cx="883649" cy="3855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/>
                <a:r>
                  <a:rPr lang="en-US" dirty="0" err="1">
                    <a:latin typeface="Comic Sans MS" panose="030F0702030302020204" pitchFamily="66" charset="0"/>
                  </a:rPr>
                  <a:t>abb</a:t>
                </a:r>
                <a:endParaRPr lang="he-IL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953431" y="4560265"/>
                <a:ext cx="895878" cy="38557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 err="1">
                    <a:latin typeface="Comic Sans MS" panose="030F0702030302020204" pitchFamily="66" charset="0"/>
                  </a:rPr>
                  <a:t>abaa</a:t>
                </a:r>
                <a:endParaRPr lang="he-IL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783058" y="2938743"/>
                <a:ext cx="340748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u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1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765432" y="3781253"/>
                <a:ext cx="364127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u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2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765432" y="4574885"/>
                <a:ext cx="364127" cy="28522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u</a:t>
                </a:r>
                <a:r>
                  <a:rPr lang="en-US" baseline="-25000" dirty="0">
                    <a:latin typeface="Comic Sans MS" panose="030F0702030302020204" pitchFamily="66" charset="0"/>
                  </a:rPr>
                  <a:t>3</a:t>
                </a:r>
                <a:endParaRPr lang="he-IL" baseline="-25000" dirty="0"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69787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45</a:t>
            </a:fld>
            <a:endParaRPr lang="he-IL"/>
          </a:p>
        </p:txBody>
      </p:sp>
      <p:sp>
        <p:nvSpPr>
          <p:cNvPr id="6" name="כותרת 1"/>
          <p:cNvSpPr>
            <a:spLocks noGrp="1"/>
          </p:cNvSpPr>
          <p:nvPr>
            <p:ph type="title"/>
          </p:nvPr>
        </p:nvSpPr>
        <p:spPr>
          <a:xfrm>
            <a:off x="450404" y="404664"/>
            <a:ext cx="8352928" cy="1477968"/>
          </a:xfrm>
        </p:spPr>
        <p:txBody>
          <a:bodyPr>
            <a:normAutofit/>
          </a:bodyPr>
          <a:lstStyle/>
          <a:p>
            <a:pPr rtl="0"/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Non-Uniformly Bounded Gaps</a:t>
            </a:r>
            <a:endParaRPr lang="he-IL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אליפסה 48"/>
          <p:cNvSpPr/>
          <p:nvPr/>
        </p:nvSpPr>
        <p:spPr>
          <a:xfrm>
            <a:off x="467544" y="2060848"/>
            <a:ext cx="2376264" cy="2671891"/>
          </a:xfrm>
          <a:prstGeom prst="ellipse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TextBox 49"/>
          <p:cNvSpPr txBox="1"/>
          <p:nvPr/>
        </p:nvSpPr>
        <p:spPr>
          <a:xfrm>
            <a:off x="376269" y="2058216"/>
            <a:ext cx="2467539" cy="24622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200" dirty="0">
                <a:latin typeface="Comic Sans MS" panose="030F0702030302020204" pitchFamily="66" charset="0"/>
              </a:rPr>
              <a:t>Data </a:t>
            </a:r>
          </a:p>
          <a:p>
            <a:pPr algn="ctr"/>
            <a:r>
              <a:rPr lang="en-US" sz="2200" dirty="0">
                <a:latin typeface="Comic Sans MS" panose="030F0702030302020204" pitchFamily="66" charset="0"/>
              </a:rPr>
              <a:t>Structures</a:t>
            </a:r>
          </a:p>
          <a:p>
            <a:pPr algn="ctr"/>
            <a:r>
              <a:rPr lang="en-US" sz="2200" dirty="0">
                <a:latin typeface="Comic Sans MS" panose="030F0702030302020204" pitchFamily="66" charset="0"/>
              </a:rPr>
              <a:t> saving the time of p-appearances of </a:t>
            </a:r>
            <a:r>
              <a:rPr lang="en-US" sz="2200" dirty="0" err="1">
                <a:latin typeface="Comic Sans MS" panose="030F0702030302020204" pitchFamily="66" charset="0"/>
              </a:rPr>
              <a:t>u</a:t>
            </a:r>
            <a:r>
              <a:rPr lang="en-US" sz="2200" baseline="-25000" dirty="0" err="1">
                <a:latin typeface="Comic Sans MS" panose="030F0702030302020204" pitchFamily="66" charset="0"/>
              </a:rPr>
              <a:t>i</a:t>
            </a:r>
            <a:r>
              <a:rPr lang="en-US" sz="2200" dirty="0">
                <a:latin typeface="Comic Sans MS" panose="030F0702030302020204" pitchFamily="66" charset="0"/>
              </a:rPr>
              <a:t> according to the mapping permutations.</a:t>
            </a:r>
            <a:endParaRPr lang="he-IL" sz="2200" dirty="0">
              <a:latin typeface="Comic Sans MS" panose="030F0702030302020204" pitchFamily="66" charset="0"/>
            </a:endParaRPr>
          </a:p>
        </p:txBody>
      </p:sp>
      <p:sp>
        <p:nvSpPr>
          <p:cNvPr id="51" name="אליפסה 50"/>
          <p:cNvSpPr/>
          <p:nvPr/>
        </p:nvSpPr>
        <p:spPr>
          <a:xfrm>
            <a:off x="6266627" y="1772816"/>
            <a:ext cx="2376264" cy="3096343"/>
          </a:xfrm>
          <a:prstGeom prst="ellipse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TextBox 51"/>
          <p:cNvSpPr txBox="1"/>
          <p:nvPr/>
        </p:nvSpPr>
        <p:spPr>
          <a:xfrm>
            <a:off x="6313472" y="1835496"/>
            <a:ext cx="2249996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200" dirty="0">
                <a:latin typeface="Comic Sans MS" panose="030F0702030302020204" pitchFamily="66" charset="0"/>
              </a:rPr>
              <a:t>Data structures  saving the located mapping permutations of </a:t>
            </a:r>
            <a:r>
              <a:rPr lang="en-US" sz="2200" dirty="0" err="1">
                <a:latin typeface="Comic Sans MS" panose="030F0702030302020204" pitchFamily="66" charset="0"/>
              </a:rPr>
              <a:t>u</a:t>
            </a:r>
            <a:r>
              <a:rPr lang="en-US" sz="2200" baseline="-25000" dirty="0" err="1">
                <a:latin typeface="Comic Sans MS" panose="030F0702030302020204" pitchFamily="66" charset="0"/>
              </a:rPr>
              <a:t>i</a:t>
            </a:r>
            <a:r>
              <a:rPr lang="en-US" sz="2200" baseline="-25000" dirty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responsible of</a:t>
            </a:r>
            <a:r>
              <a:rPr lang="en-US" sz="2200" baseline="-25000" dirty="0">
                <a:latin typeface="Comic Sans MS" panose="030F0702030302020204" pitchFamily="66" charset="0"/>
              </a:rPr>
              <a:t> </a:t>
            </a:r>
            <a:r>
              <a:rPr lang="en-US" sz="2200" dirty="0">
                <a:latin typeface="Comic Sans MS" panose="030F0702030302020204" pitchFamily="66" charset="0"/>
              </a:rPr>
              <a:t>v</a:t>
            </a:r>
            <a:r>
              <a:rPr lang="en-US" sz="2200" baseline="-25000" dirty="0">
                <a:latin typeface="Comic Sans MS" panose="030F0702030302020204" pitchFamily="66" charset="0"/>
              </a:rPr>
              <a:t>i</a:t>
            </a:r>
            <a:r>
              <a:rPr lang="en-US" sz="2200" dirty="0">
                <a:latin typeface="Comic Sans MS" panose="030F0702030302020204" pitchFamily="66" charset="0"/>
              </a:rPr>
              <a:t> </a:t>
            </a:r>
            <a:endParaRPr lang="he-IL" sz="22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53301" y="3764271"/>
            <a:ext cx="86119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{4,12}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89929" y="2899219"/>
            <a:ext cx="10245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{10,35}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21143" y="2276872"/>
            <a:ext cx="86119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{1,8}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7544" y="4869160"/>
            <a:ext cx="809592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latin typeface="Comic Sans MS" panose="030F0702030302020204" pitchFamily="66" charset="0"/>
              </a:rPr>
              <a:t>PROBLEM: not  all the saved information is relevant as output!!!</a:t>
            </a:r>
          </a:p>
          <a:p>
            <a:pPr algn="ctr"/>
            <a:r>
              <a:rPr lang="en-US" sz="2800" b="1" dirty="0">
                <a:latin typeface="Comic Sans MS" panose="030F0702030302020204" pitchFamily="66" charset="0"/>
              </a:rPr>
              <a:t>(Due to different gap boundaries.)</a:t>
            </a:r>
            <a:endParaRPr lang="he-IL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0062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48064" y="6093296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46</a:t>
            </a:fld>
            <a:endParaRPr lang="he-IL"/>
          </a:p>
        </p:txBody>
      </p:sp>
      <p:sp>
        <p:nvSpPr>
          <p:cNvPr id="8" name="כותרת 1"/>
          <p:cNvSpPr>
            <a:spLocks noGrp="1"/>
          </p:cNvSpPr>
          <p:nvPr>
            <p:ph type="title"/>
          </p:nvPr>
        </p:nvSpPr>
        <p:spPr>
          <a:xfrm>
            <a:off x="450404" y="404664"/>
            <a:ext cx="8514084" cy="1477968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Non-Uniformly Bounded Gaps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95536" y="1988840"/>
            <a:ext cx="813690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00B0F0"/>
                </a:solidFill>
                <a:latin typeface="Comic Sans MS" panose="030F0702030302020204" pitchFamily="66" charset="0"/>
              </a:rPr>
              <a:t>Solution</a:t>
            </a:r>
            <a:r>
              <a:rPr lang="en-US" sz="2800" dirty="0">
                <a:latin typeface="Comic Sans MS" panose="030F0702030302020204" pitchFamily="66" charset="0"/>
              </a:rPr>
              <a:t>: Use data structures that support </a:t>
            </a:r>
            <a:r>
              <a:rPr lang="en-US" sz="2800" b="1" dirty="0">
                <a:latin typeface="Comic Sans MS" panose="030F0702030302020204" pitchFamily="66" charset="0"/>
              </a:rPr>
              <a:t>range reporting queries</a:t>
            </a:r>
            <a:r>
              <a:rPr lang="en-US" sz="2800" dirty="0">
                <a:latin typeface="Comic Sans MS" panose="030F0702030302020204" pitchFamily="66" charset="0"/>
              </a:rPr>
              <a:t>!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We use Mortensen [SICOMP, 2006] dynamic range reporting data structure. </a:t>
            </a:r>
          </a:p>
          <a:p>
            <a:pPr algn="l" rtl="0"/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b="1" dirty="0">
                <a:solidFill>
                  <a:srgbClr val="00B0F0"/>
                </a:solidFill>
                <a:latin typeface="Comic Sans MS" panose="030F0702030302020204" pitchFamily="66" charset="0"/>
              </a:rPr>
              <a:t>Problem:</a:t>
            </a:r>
            <a:r>
              <a:rPr lang="en-US" sz="2800" dirty="0">
                <a:latin typeface="Comic Sans MS" panose="030F0702030302020204" pitchFamily="66" charset="0"/>
              </a:rPr>
              <a:t> What about the identification of the matching permutation?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Convert it to a lexicographic number too!</a:t>
            </a:r>
          </a:p>
          <a:p>
            <a:pPr algn="l"/>
            <a:endParaRPr lang="en-US" sz="2800" dirty="0">
              <a:latin typeface="Comic Sans MS" panose="030F0702030302020204" pitchFamily="66" charset="0"/>
            </a:endParaRPr>
          </a:p>
          <a:p>
            <a:pPr algn="l"/>
            <a:r>
              <a:rPr lang="en-US" sz="2400" dirty="0">
                <a:latin typeface="Comic Sans MS" panose="030F0702030302020204" pitchFamily="66" charset="0"/>
              </a:rPr>
              <a:t>[</a:t>
            </a:r>
            <a:r>
              <a:rPr lang="en-US" sz="2400" dirty="0" err="1">
                <a:latin typeface="Comic Sans MS" panose="030F0702030302020204" pitchFamily="66" charset="0"/>
              </a:rPr>
              <a:t>a,b,c</a:t>
            </a:r>
            <a:r>
              <a:rPr lang="en-US" sz="2400" dirty="0">
                <a:latin typeface="Comic Sans MS" panose="030F0702030302020204" pitchFamily="66" charset="0"/>
              </a:rPr>
              <a:t>]</a:t>
            </a:r>
            <a:r>
              <a:rPr lang="en-US" sz="2400" dirty="0">
                <a:latin typeface="Comic Sans MS" panose="030F0702030302020204" pitchFamily="66" charset="0"/>
                <a:sym typeface="Symbol"/>
              </a:rPr>
              <a:t>  </a:t>
            </a:r>
            <a:r>
              <a:rPr lang="en-US" sz="2400" dirty="0">
                <a:latin typeface="Comic Sans MS" panose="030F0702030302020204" pitchFamily="66" charset="0"/>
              </a:rPr>
              <a:t>012, [</a:t>
            </a:r>
            <a:r>
              <a:rPr lang="en-US" sz="2400" dirty="0" err="1">
                <a:latin typeface="Comic Sans MS" panose="030F0702030302020204" pitchFamily="66" charset="0"/>
              </a:rPr>
              <a:t>a,c,b</a:t>
            </a:r>
            <a:r>
              <a:rPr lang="en-US" sz="2400" dirty="0">
                <a:latin typeface="Comic Sans MS" panose="030F0702030302020204" pitchFamily="66" charset="0"/>
              </a:rPr>
              <a:t>]</a:t>
            </a:r>
            <a:r>
              <a:rPr lang="en-US" sz="2400" dirty="0">
                <a:latin typeface="Comic Sans MS" panose="030F0702030302020204" pitchFamily="66" charset="0"/>
                <a:sym typeface="Symbol"/>
              </a:rPr>
              <a:t> </a:t>
            </a:r>
            <a:r>
              <a:rPr lang="en-US" sz="2400" dirty="0">
                <a:latin typeface="Comic Sans MS" panose="030F0702030302020204" pitchFamily="66" charset="0"/>
              </a:rPr>
              <a:t>021, [</a:t>
            </a:r>
            <a:r>
              <a:rPr lang="en-US" sz="2400" dirty="0" err="1">
                <a:latin typeface="Comic Sans MS" panose="030F0702030302020204" pitchFamily="66" charset="0"/>
              </a:rPr>
              <a:t>b,a,c</a:t>
            </a:r>
            <a:r>
              <a:rPr lang="en-US" sz="2400" dirty="0">
                <a:latin typeface="Comic Sans MS" panose="030F0702030302020204" pitchFamily="66" charset="0"/>
              </a:rPr>
              <a:t>] </a:t>
            </a:r>
            <a:r>
              <a:rPr lang="en-US" sz="2400" dirty="0">
                <a:latin typeface="Comic Sans MS" panose="030F0702030302020204" pitchFamily="66" charset="0"/>
                <a:sym typeface="Symbol"/>
              </a:rPr>
              <a:t></a:t>
            </a:r>
            <a:r>
              <a:rPr lang="en-US" sz="2400" dirty="0">
                <a:latin typeface="Comic Sans MS" panose="030F0702030302020204" pitchFamily="66" charset="0"/>
              </a:rPr>
              <a:t>102 [</a:t>
            </a:r>
            <a:r>
              <a:rPr lang="en-US" sz="2400" dirty="0" err="1">
                <a:latin typeface="Comic Sans MS" panose="030F0702030302020204" pitchFamily="66" charset="0"/>
              </a:rPr>
              <a:t>b,c,a</a:t>
            </a:r>
            <a:r>
              <a:rPr lang="en-US" sz="2400" dirty="0">
                <a:latin typeface="Comic Sans MS" panose="030F0702030302020204" pitchFamily="66" charset="0"/>
              </a:rPr>
              <a:t>] </a:t>
            </a:r>
            <a:r>
              <a:rPr lang="en-US" sz="2400" dirty="0">
                <a:latin typeface="Comic Sans MS" panose="030F0702030302020204" pitchFamily="66" charset="0"/>
                <a:sym typeface="Symbol"/>
              </a:rPr>
              <a:t> </a:t>
            </a:r>
            <a:r>
              <a:rPr lang="en-US" sz="2400" dirty="0">
                <a:latin typeface="Comic Sans MS" panose="030F0702030302020204" pitchFamily="66" charset="0"/>
              </a:rPr>
              <a:t>120</a:t>
            </a:r>
          </a:p>
        </p:txBody>
      </p:sp>
    </p:spTree>
    <p:extLst>
      <p:ext uri="{BB962C8B-B14F-4D97-AF65-F5344CB8AC3E}">
        <p14:creationId xmlns:p14="http://schemas.microsoft.com/office/powerpoint/2010/main" val="39143362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47</a:t>
            </a:fld>
            <a:endParaRPr lang="he-IL"/>
          </a:p>
        </p:txBody>
      </p:sp>
      <p:sp>
        <p:nvSpPr>
          <p:cNvPr id="6" name="מציין מיקום תוכן 4"/>
          <p:cNvSpPr txBox="1">
            <a:spLocks/>
          </p:cNvSpPr>
          <p:nvPr/>
        </p:nvSpPr>
        <p:spPr>
          <a:xfrm>
            <a:off x="467544" y="1270714"/>
            <a:ext cx="81156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0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2824759" y="1418820"/>
            <a:ext cx="2196670" cy="3234316"/>
            <a:chOff x="1403648" y="1202796"/>
            <a:chExt cx="2196670" cy="3234316"/>
          </a:xfrm>
        </p:grpSpPr>
        <p:sp>
          <p:nvSpPr>
            <p:cNvPr id="2" name="מלבן מעוגל 1"/>
            <p:cNvSpPr/>
            <p:nvPr/>
          </p:nvSpPr>
          <p:spPr>
            <a:xfrm>
              <a:off x="1620629" y="1202796"/>
              <a:ext cx="1979689" cy="3234316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2367532" y="3832155"/>
              <a:ext cx="1047408" cy="461665"/>
              <a:chOff x="4355976" y="5667292"/>
              <a:chExt cx="1224136" cy="461665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(2, 01)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" name="מלבן מעוגל 4"/>
              <p:cNvSpPr/>
              <p:nvPr/>
            </p:nvSpPr>
            <p:spPr>
              <a:xfrm>
                <a:off x="4453372" y="5667292"/>
                <a:ext cx="1126740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600"/>
              </a:p>
            </p:txBody>
          </p:sp>
        </p:grpSp>
        <p:grpSp>
          <p:nvGrpSpPr>
            <p:cNvPr id="32" name="קבוצה 31"/>
            <p:cNvGrpSpPr/>
            <p:nvPr/>
          </p:nvGrpSpPr>
          <p:grpSpPr>
            <a:xfrm>
              <a:off x="1403648" y="2164793"/>
              <a:ext cx="1224136" cy="400111"/>
              <a:chOff x="4355976" y="5667292"/>
              <a:chExt cx="1224136" cy="400111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(7, 10)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מלבן מעוגל 33"/>
              <p:cNvSpPr/>
              <p:nvPr/>
            </p:nvSpPr>
            <p:spPr>
              <a:xfrm>
                <a:off x="4669380" y="5667293"/>
                <a:ext cx="910732" cy="40011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5" name="קבוצה 34"/>
            <p:cNvGrpSpPr/>
            <p:nvPr/>
          </p:nvGrpSpPr>
          <p:grpSpPr>
            <a:xfrm>
              <a:off x="1664093" y="3267368"/>
              <a:ext cx="982740" cy="461665"/>
              <a:chOff x="4483166" y="5577668"/>
              <a:chExt cx="1224136" cy="46166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483166" y="5577668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(3, 10)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7" name="מלבן מעוגל 36"/>
              <p:cNvSpPr/>
              <p:nvPr/>
            </p:nvSpPr>
            <p:spPr>
              <a:xfrm>
                <a:off x="4580563" y="5577668"/>
                <a:ext cx="1126739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8" name="קבוצה 37"/>
            <p:cNvGrpSpPr/>
            <p:nvPr/>
          </p:nvGrpSpPr>
          <p:grpSpPr>
            <a:xfrm>
              <a:off x="2276994" y="1484755"/>
              <a:ext cx="1224136" cy="461665"/>
              <a:chOff x="4355976" y="5605737"/>
              <a:chExt cx="1286305" cy="461665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4355976" y="5667292"/>
                <a:ext cx="119573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(8, 01)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0" name="מלבן מעוגל 39"/>
              <p:cNvSpPr/>
              <p:nvPr/>
            </p:nvSpPr>
            <p:spPr>
              <a:xfrm>
                <a:off x="4641788" y="5605737"/>
                <a:ext cx="1000493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41" name="קבוצה 40"/>
            <p:cNvGrpSpPr/>
            <p:nvPr/>
          </p:nvGrpSpPr>
          <p:grpSpPr>
            <a:xfrm>
              <a:off x="2367531" y="2708920"/>
              <a:ext cx="1047409" cy="461665"/>
              <a:chOff x="4355976" y="5667292"/>
              <a:chExt cx="1224136" cy="461665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(5, 01)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מלבן מעוגל 42"/>
              <p:cNvSpPr/>
              <p:nvPr/>
            </p:nvSpPr>
            <p:spPr>
              <a:xfrm>
                <a:off x="4453372" y="5667292"/>
                <a:ext cx="1126740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2267744" y="1268760"/>
            <a:ext cx="7925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-25000" dirty="0"/>
              <a:t>ab</a:t>
            </a:r>
            <a:endParaRPr lang="he-IL" sz="2400" b="1" baseline="-25000" dirty="0"/>
          </a:p>
        </p:txBody>
      </p:sp>
      <p:grpSp>
        <p:nvGrpSpPr>
          <p:cNvPr id="24" name="קבוצה 23"/>
          <p:cNvGrpSpPr/>
          <p:nvPr/>
        </p:nvGrpSpPr>
        <p:grpSpPr>
          <a:xfrm>
            <a:off x="467544" y="2178437"/>
            <a:ext cx="2196670" cy="2204574"/>
            <a:chOff x="1403648" y="1202796"/>
            <a:chExt cx="2196670" cy="2204574"/>
          </a:xfrm>
        </p:grpSpPr>
        <p:sp>
          <p:nvSpPr>
            <p:cNvPr id="25" name="מלבן מעוגל 24"/>
            <p:cNvSpPr/>
            <p:nvPr/>
          </p:nvSpPr>
          <p:spPr>
            <a:xfrm>
              <a:off x="1620629" y="1202796"/>
              <a:ext cx="1979689" cy="2204574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7" name="קבוצה 26"/>
            <p:cNvGrpSpPr/>
            <p:nvPr/>
          </p:nvGrpSpPr>
          <p:grpSpPr>
            <a:xfrm>
              <a:off x="1403648" y="2164793"/>
              <a:ext cx="1224136" cy="400111"/>
              <a:chOff x="4355976" y="5667292"/>
              <a:chExt cx="1224136" cy="400111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(4, 10)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1" name="מלבן מעוגל 50"/>
              <p:cNvSpPr/>
              <p:nvPr/>
            </p:nvSpPr>
            <p:spPr>
              <a:xfrm>
                <a:off x="4669380" y="5667293"/>
                <a:ext cx="910732" cy="40011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29" name="קבוצה 28"/>
            <p:cNvGrpSpPr/>
            <p:nvPr/>
          </p:nvGrpSpPr>
          <p:grpSpPr>
            <a:xfrm>
              <a:off x="2276994" y="1484755"/>
              <a:ext cx="1224136" cy="461665"/>
              <a:chOff x="4355976" y="5605737"/>
              <a:chExt cx="1286305" cy="461665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4355976" y="5667292"/>
                <a:ext cx="119573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(9, 01)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7" name="מלבן מעוגל 46"/>
              <p:cNvSpPr/>
              <p:nvPr/>
            </p:nvSpPr>
            <p:spPr>
              <a:xfrm>
                <a:off x="4641788" y="5605737"/>
                <a:ext cx="1000493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0" name="קבוצה 29"/>
            <p:cNvGrpSpPr/>
            <p:nvPr/>
          </p:nvGrpSpPr>
          <p:grpSpPr>
            <a:xfrm>
              <a:off x="2367531" y="2708920"/>
              <a:ext cx="1047409" cy="461665"/>
              <a:chOff x="4355976" y="5667292"/>
              <a:chExt cx="1224136" cy="461665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(6, 01)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5" name="מלבן מעוגל 44"/>
              <p:cNvSpPr/>
              <p:nvPr/>
            </p:nvSpPr>
            <p:spPr>
              <a:xfrm>
                <a:off x="4453372" y="5667292"/>
                <a:ext cx="1126740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  <p:sp>
        <p:nvSpPr>
          <p:cNvPr id="54" name="TextBox 53"/>
          <p:cNvSpPr txBox="1"/>
          <p:nvPr/>
        </p:nvSpPr>
        <p:spPr>
          <a:xfrm>
            <a:off x="881845" y="1531936"/>
            <a:ext cx="7925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/>
              <a:t>S</a:t>
            </a:r>
            <a:r>
              <a:rPr lang="en-US" sz="2400" b="1" baseline="-25000" dirty="0" err="1"/>
              <a:t>abb</a:t>
            </a:r>
            <a:endParaRPr lang="he-IL" sz="2400" b="1" baseline="-25000" dirty="0"/>
          </a:p>
        </p:txBody>
      </p:sp>
      <p:grpSp>
        <p:nvGrpSpPr>
          <p:cNvPr id="56" name="קבוצה 55"/>
          <p:cNvGrpSpPr/>
          <p:nvPr/>
        </p:nvGrpSpPr>
        <p:grpSpPr>
          <a:xfrm>
            <a:off x="2052146" y="4850165"/>
            <a:ext cx="2106441" cy="1529831"/>
            <a:chOff x="1729370" y="2137568"/>
            <a:chExt cx="2106441" cy="1529831"/>
          </a:xfrm>
        </p:grpSpPr>
        <p:sp>
          <p:nvSpPr>
            <p:cNvPr id="57" name="מלבן מעוגל 56"/>
            <p:cNvSpPr/>
            <p:nvPr/>
          </p:nvSpPr>
          <p:spPr>
            <a:xfrm>
              <a:off x="1856122" y="2137568"/>
              <a:ext cx="1979689" cy="152983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58" name="קבוצה 57"/>
            <p:cNvGrpSpPr/>
            <p:nvPr/>
          </p:nvGrpSpPr>
          <p:grpSpPr>
            <a:xfrm>
              <a:off x="1729370" y="2444595"/>
              <a:ext cx="1224136" cy="400110"/>
              <a:chOff x="4681698" y="5947094"/>
              <a:chExt cx="1224136" cy="400110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4681698" y="5947094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(4, 01)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6" name="מלבן מעוגל 65"/>
              <p:cNvSpPr/>
              <p:nvPr/>
            </p:nvSpPr>
            <p:spPr>
              <a:xfrm>
                <a:off x="4941013" y="5947094"/>
                <a:ext cx="910732" cy="40011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59" name="קבוצה 58"/>
            <p:cNvGrpSpPr/>
            <p:nvPr/>
          </p:nvGrpSpPr>
          <p:grpSpPr>
            <a:xfrm>
              <a:off x="2570860" y="3019776"/>
              <a:ext cx="1137946" cy="461665"/>
              <a:chOff x="4664768" y="7140758"/>
              <a:chExt cx="1195738" cy="461665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4664768" y="7202313"/>
                <a:ext cx="119573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(9, 10)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4" name="מלבן מעוגל 63"/>
              <p:cNvSpPr/>
              <p:nvPr/>
            </p:nvSpPr>
            <p:spPr>
              <a:xfrm>
                <a:off x="4860013" y="7140758"/>
                <a:ext cx="1000493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  <p:sp>
        <p:nvSpPr>
          <p:cNvPr id="67" name="TextBox 66"/>
          <p:cNvSpPr txBox="1"/>
          <p:nvPr/>
        </p:nvSpPr>
        <p:spPr>
          <a:xfrm>
            <a:off x="1079612" y="4695527"/>
            <a:ext cx="10428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/>
              <a:t>S</a:t>
            </a:r>
            <a:r>
              <a:rPr lang="en-US" sz="2400" b="1" baseline="-25000" dirty="0" err="1"/>
              <a:t>abaa</a:t>
            </a:r>
            <a:endParaRPr lang="he-IL" sz="2400" b="1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5220072" y="1601371"/>
            <a:ext cx="3435152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For every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we save a range query data structure </a:t>
            </a:r>
            <a:r>
              <a:rPr lang="en-US" sz="2800" dirty="0" err="1">
                <a:latin typeface="Comic Sans MS" panose="030F0702030302020204" pitchFamily="66" charset="0"/>
              </a:rPr>
              <a:t>S</a:t>
            </a:r>
            <a:r>
              <a:rPr lang="en-US" sz="2800" baseline="-25000" dirty="0" err="1">
                <a:latin typeface="Comic Sans MS" panose="030F0702030302020204" pitchFamily="66" charset="0"/>
              </a:rPr>
              <a:t>lp</a:t>
            </a:r>
            <a:r>
              <a:rPr lang="en-US" sz="2800" baseline="-38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,  maintaining  points in R</a:t>
            </a:r>
            <a:r>
              <a:rPr lang="en-US" sz="2800" baseline="30000" dirty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 representing time stamps of a p-match of </a:t>
            </a:r>
            <a:r>
              <a:rPr lang="en-US" sz="2800" dirty="0" err="1">
                <a:latin typeface="Comic Sans MS" panose="030F0702030302020204" pitchFamily="66" charset="0"/>
              </a:rPr>
              <a:t>lpi</a:t>
            </a:r>
            <a:r>
              <a:rPr lang="en-US" sz="2800" dirty="0">
                <a:latin typeface="Comic Sans MS" panose="030F0702030302020204" pitchFamily="66" charset="0"/>
              </a:rPr>
              <a:t>, and the number of the matching permutation.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69" name="כותרת 1"/>
          <p:cNvSpPr>
            <a:spLocks noGrp="1"/>
          </p:cNvSpPr>
          <p:nvPr>
            <p:ph type="title"/>
          </p:nvPr>
        </p:nvSpPr>
        <p:spPr>
          <a:xfrm>
            <a:off x="467544" y="404663"/>
            <a:ext cx="8352928" cy="812907"/>
          </a:xfrm>
        </p:spPr>
        <p:txBody>
          <a:bodyPr>
            <a:normAutofit/>
          </a:bodyPr>
          <a:lstStyle/>
          <a:p>
            <a:pPr rtl="0"/>
            <a:r>
              <a:rPr 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Non-Uniformly Bounded Gaps – Data Structures</a:t>
            </a:r>
            <a:endParaRPr lang="he-IL" sz="28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336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48</a:t>
            </a:fld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316654"/>
              </p:ext>
            </p:extLst>
          </p:nvPr>
        </p:nvGraphicFramePr>
        <p:xfrm>
          <a:off x="1043608" y="640548"/>
          <a:ext cx="7654977" cy="1036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614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8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קבוצה 7"/>
          <p:cNvGrpSpPr/>
          <p:nvPr/>
        </p:nvGrpSpPr>
        <p:grpSpPr>
          <a:xfrm>
            <a:off x="395536" y="1556792"/>
            <a:ext cx="7295347" cy="4588485"/>
            <a:chOff x="-147076" y="1124744"/>
            <a:chExt cx="5727188" cy="5137015"/>
          </a:xfrm>
        </p:grpSpPr>
        <p:grpSp>
          <p:nvGrpSpPr>
            <p:cNvPr id="9" name="קבוצה 8"/>
            <p:cNvGrpSpPr/>
            <p:nvPr/>
          </p:nvGrpSpPr>
          <p:grpSpPr>
            <a:xfrm>
              <a:off x="-147076" y="1124744"/>
              <a:ext cx="1752418" cy="1205111"/>
              <a:chOff x="-147076" y="1124744"/>
              <a:chExt cx="1752418" cy="1205111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-147076" y="1261690"/>
                <a:ext cx="1752418" cy="10681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ab,2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r>
                  <a:rPr lang="en-US" sz="28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01 </a:t>
                </a:r>
                <a:endParaRPr lang="he-IL" sz="2800" b="1" dirty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0" name="מחבר חץ ישר 39"/>
              <p:cNvCxnSpPr/>
              <p:nvPr/>
            </p:nvCxnSpPr>
            <p:spPr>
              <a:xfrm flipV="1">
                <a:off x="1435754" y="1124744"/>
                <a:ext cx="0" cy="28803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קבוצה 9"/>
            <p:cNvGrpSpPr/>
            <p:nvPr/>
          </p:nvGrpSpPr>
          <p:grpSpPr>
            <a:xfrm>
              <a:off x="757398" y="1152525"/>
              <a:ext cx="1438338" cy="1904481"/>
              <a:chOff x="37318" y="504453"/>
              <a:chExt cx="1438338" cy="1904481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7318" y="1340768"/>
                <a:ext cx="1438338" cy="106816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ab,3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7" name="מחבר חץ ישר 36"/>
              <p:cNvCxnSpPr/>
              <p:nvPr/>
            </p:nvCxnSpPr>
            <p:spPr>
              <a:xfrm flipV="1">
                <a:off x="1329694" y="504453"/>
                <a:ext cx="0" cy="90832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קבוצה 11"/>
            <p:cNvGrpSpPr/>
            <p:nvPr/>
          </p:nvGrpSpPr>
          <p:grpSpPr>
            <a:xfrm>
              <a:off x="2195737" y="1124744"/>
              <a:ext cx="1368151" cy="3444430"/>
              <a:chOff x="107505" y="-1035496"/>
              <a:chExt cx="1368151" cy="34444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107505" y="1340768"/>
                <a:ext cx="1368151" cy="106816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ab,5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r>
                  <a:rPr lang="en-US" sz="28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01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1" name="מחבר חץ ישר 30"/>
              <p:cNvCxnSpPr/>
              <p:nvPr/>
            </p:nvCxnSpPr>
            <p:spPr>
              <a:xfrm flipV="1">
                <a:off x="1265171" y="-1035496"/>
                <a:ext cx="0" cy="24482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2987824" y="4571836"/>
              <a:ext cx="1224136" cy="4479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sz="2000" dirty="0"/>
            </a:p>
          </p:txBody>
        </p:sp>
        <p:grpSp>
          <p:nvGrpSpPr>
            <p:cNvPr id="14" name="קבוצה 13"/>
            <p:cNvGrpSpPr/>
            <p:nvPr/>
          </p:nvGrpSpPr>
          <p:grpSpPr>
            <a:xfrm>
              <a:off x="3353403" y="1152525"/>
              <a:ext cx="1506629" cy="4401334"/>
              <a:chOff x="-30973" y="-2042936"/>
              <a:chExt cx="1506629" cy="4401334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-30973" y="1290232"/>
                <a:ext cx="1506629" cy="106816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ab,7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he-IL" sz="28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he-IL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  <p:cxnSp>
            <p:nvCxnSpPr>
              <p:cNvPr id="25" name="מחבר חץ ישר 24"/>
              <p:cNvCxnSpPr/>
              <p:nvPr/>
            </p:nvCxnSpPr>
            <p:spPr>
              <a:xfrm flipH="1" flipV="1">
                <a:off x="1386502" y="-2042936"/>
                <a:ext cx="3523" cy="345571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קבוצה 14"/>
            <p:cNvGrpSpPr/>
            <p:nvPr/>
          </p:nvGrpSpPr>
          <p:grpSpPr>
            <a:xfrm>
              <a:off x="3979588" y="1124744"/>
              <a:ext cx="1600524" cy="5137015"/>
              <a:chOff x="-124868" y="-2728081"/>
              <a:chExt cx="1600524" cy="5137015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-124868" y="1340768"/>
                <a:ext cx="1600524" cy="106816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8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ab,8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r>
                  <a:rPr lang="en-US" sz="28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01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he-I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מחבר חץ ישר 21"/>
              <p:cNvCxnSpPr/>
              <p:nvPr/>
            </p:nvCxnSpPr>
            <p:spPr>
              <a:xfrm flipV="1">
                <a:off x="1331640" y="-2728081"/>
                <a:ext cx="0" cy="4140857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/>
          <p:cNvSpPr txBox="1"/>
          <p:nvPr/>
        </p:nvSpPr>
        <p:spPr>
          <a:xfrm>
            <a:off x="35496" y="720720"/>
            <a:ext cx="1404155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 =</a:t>
            </a:r>
            <a:endParaRPr lang="he-I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919" y="4883347"/>
            <a:ext cx="349248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1</a:t>
            </a:r>
            <a:r>
              <a:rPr lang="en-US" sz="2800" dirty="0">
                <a:latin typeface="Comic Sans MS" panose="030F0702030302020204" pitchFamily="66" charset="0"/>
              </a:rPr>
              <a:t> =     </a:t>
            </a:r>
            <a:r>
              <a:rPr lang="en-US" sz="2800" b="1" dirty="0">
                <a:solidFill>
                  <a:srgbClr val="00B0F0"/>
                </a:solidFill>
                <a:latin typeface="Comic Sans MS" panose="030F0702030302020204" pitchFamily="66" charset="0"/>
              </a:rPr>
              <a:t>ab</a:t>
            </a:r>
            <a:r>
              <a:rPr lang="en-US" sz="2800" dirty="0">
                <a:latin typeface="Comic Sans MS" panose="030F0702030302020204" pitchFamily="66" charset="0"/>
              </a:rPr>
              <a:t>{2,4}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 =  </a:t>
            </a:r>
            <a:r>
              <a:rPr lang="en-US" sz="2800" b="1" dirty="0" err="1">
                <a:latin typeface="Comic Sans MS" panose="030F0702030302020204" pitchFamily="66" charset="0"/>
              </a:rPr>
              <a:t>abb</a:t>
            </a:r>
            <a:r>
              <a:rPr lang="en-US" sz="2800" dirty="0">
                <a:latin typeface="Comic Sans MS" panose="030F0702030302020204" pitchFamily="66" charset="0"/>
              </a:rPr>
              <a:t>{3, 6}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 =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{2,5} </a:t>
            </a:r>
            <a:r>
              <a:rPr lang="en-US" sz="2800" b="1" dirty="0" err="1">
                <a:latin typeface="Comic Sans MS" panose="030F0702030302020204" pitchFamily="66" charset="0"/>
              </a:rPr>
              <a:t>ba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l" rtl="0"/>
            <a:endParaRPr lang="he-IL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4394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5508104" y="1484784"/>
            <a:ext cx="2735242" cy="4464496"/>
          </a:xfrm>
          <a:prstGeom prst="roundRect">
            <a:avLst/>
          </a:prstGeom>
          <a:solidFill>
            <a:srgbClr val="92D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49</a:t>
            </a:fld>
            <a:endParaRPr lang="he-IL"/>
          </a:p>
        </p:txBody>
      </p:sp>
      <p:sp>
        <p:nvSpPr>
          <p:cNvPr id="6" name="מציין מיקום תוכן 4"/>
          <p:cNvSpPr txBox="1">
            <a:spLocks/>
          </p:cNvSpPr>
          <p:nvPr/>
        </p:nvSpPr>
        <p:spPr>
          <a:xfrm>
            <a:off x="467544" y="1270714"/>
            <a:ext cx="81156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0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grpSp>
        <p:nvGrpSpPr>
          <p:cNvPr id="32" name="קבוצה 31"/>
          <p:cNvGrpSpPr/>
          <p:nvPr/>
        </p:nvGrpSpPr>
        <p:grpSpPr>
          <a:xfrm>
            <a:off x="5796137" y="1815207"/>
            <a:ext cx="1656185" cy="461665"/>
            <a:chOff x="4355976" y="3621451"/>
            <a:chExt cx="1279779" cy="461665"/>
          </a:xfrm>
        </p:grpSpPr>
        <p:sp>
          <p:nvSpPr>
            <p:cNvPr id="33" name="TextBox 32"/>
            <p:cNvSpPr txBox="1"/>
            <p:nvPr/>
          </p:nvSpPr>
          <p:spPr>
            <a:xfrm>
              <a:off x="4355976" y="3621451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latin typeface="Comic Sans MS" panose="030F0702030302020204" pitchFamily="66" charset="0"/>
                </a:rPr>
                <a:t>(5, 7, 01)</a:t>
              </a:r>
              <a:endParaRPr lang="he-IL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34" name="מלבן מעוגל 33"/>
            <p:cNvSpPr/>
            <p:nvPr/>
          </p:nvSpPr>
          <p:spPr>
            <a:xfrm>
              <a:off x="4509015" y="3621451"/>
              <a:ext cx="1126740" cy="46166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847084" y="1311151"/>
            <a:ext cx="7925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/>
              <a:t>S</a:t>
            </a:r>
            <a:r>
              <a:rPr lang="en-US" sz="2400" b="1" baseline="-25000" dirty="0" err="1"/>
              <a:t>ba</a:t>
            </a:r>
            <a:endParaRPr lang="he-IL" sz="2400" b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57447" y="1590986"/>
            <a:ext cx="460851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For every </a:t>
            </a:r>
            <a:r>
              <a:rPr lang="en-US" sz="2800" dirty="0" err="1">
                <a:latin typeface="Comic Sans MS" panose="030F0702030302020204" pitchFamily="66" charset="0"/>
              </a:rPr>
              <a:t>rp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,  we save a range query data structure, maintaining points in R</a:t>
            </a:r>
            <a:r>
              <a:rPr lang="en-US" sz="2800" baseline="300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  representing all time intervals and mapping permutations in which occurrence of </a:t>
            </a:r>
            <a:r>
              <a:rPr lang="en-US" sz="2800" dirty="0" err="1">
                <a:latin typeface="Comic Sans MS" panose="030F0702030302020204" pitchFamily="66" charset="0"/>
              </a:rPr>
              <a:t>rp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, implies p-matching of P</a:t>
            </a:r>
            <a:r>
              <a:rPr lang="en-US" sz="2800" baseline="-25000" dirty="0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,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due to a responsible 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. 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46" name="מלבן מעוגל 45"/>
          <p:cNvSpPr/>
          <p:nvPr/>
        </p:nvSpPr>
        <p:spPr>
          <a:xfrm>
            <a:off x="5859157" y="2564904"/>
            <a:ext cx="1458134" cy="4616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TextBox 46"/>
          <p:cNvSpPr txBox="1"/>
          <p:nvPr/>
        </p:nvSpPr>
        <p:spPr>
          <a:xfrm>
            <a:off x="5759577" y="2564904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(6, 8, 10)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48" name="מלבן מעוגל 47"/>
          <p:cNvSpPr/>
          <p:nvPr/>
        </p:nvSpPr>
        <p:spPr>
          <a:xfrm>
            <a:off x="5796136" y="4119463"/>
            <a:ext cx="1458134" cy="4616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TextBox 48"/>
          <p:cNvSpPr txBox="1"/>
          <p:nvPr/>
        </p:nvSpPr>
        <p:spPr>
          <a:xfrm>
            <a:off x="6249460" y="3284984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(8, 11, 10)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50" name="כותרת 1"/>
          <p:cNvSpPr>
            <a:spLocks noGrp="1"/>
          </p:cNvSpPr>
          <p:nvPr>
            <p:ph type="title"/>
          </p:nvPr>
        </p:nvSpPr>
        <p:spPr>
          <a:xfrm>
            <a:off x="486528" y="498244"/>
            <a:ext cx="8352928" cy="812907"/>
          </a:xfrm>
        </p:spPr>
        <p:txBody>
          <a:bodyPr>
            <a:normAutofit fontScale="90000"/>
          </a:bodyPr>
          <a:lstStyle/>
          <a:p>
            <a:pPr rtl="0"/>
            <a:r>
              <a:rPr lang="en-US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Non-Uniformly Bounded Gaps – Data Structures</a:t>
            </a:r>
            <a:endParaRPr lang="he-IL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2118" y="4088401"/>
            <a:ext cx="16561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(8, 10, 01)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6372200" y="3284984"/>
            <a:ext cx="1458134" cy="4616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>
            <a:off x="6156176" y="4797152"/>
            <a:ext cx="1690908" cy="4616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6094435" y="4797152"/>
            <a:ext cx="178993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(10, 13, 01)</a:t>
            </a:r>
            <a:endParaRPr lang="he-IL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0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DMOG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70921" y="6122890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5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dirty="0">
                <a:solidFill>
                  <a:srgbClr val="7030A0"/>
                </a:solidFill>
                <a:latin typeface="Comic Sans MS" pitchFamily="66" charset="0"/>
              </a:rPr>
              <a:t>Dictionary: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200" b="1" dirty="0">
                <a:latin typeface="Comic Sans MS" pitchFamily="66" charset="0"/>
              </a:rPr>
              <a:t>P</a:t>
            </a:r>
            <a:r>
              <a:rPr lang="en-US" sz="3200" b="1" baseline="-25000" dirty="0">
                <a:latin typeface="Comic Sans MS" pitchFamily="66" charset="0"/>
              </a:rPr>
              <a:t>1 </a:t>
            </a:r>
            <a:r>
              <a:rPr lang="en-US" sz="3200" b="1" dirty="0">
                <a:latin typeface="Comic Sans MS" pitchFamily="66" charset="0"/>
              </a:rPr>
              <a:t>=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aba</a:t>
            </a:r>
            <a:r>
              <a:rPr lang="en-US" sz="3200" dirty="0">
                <a:latin typeface="Comic Sans MS" pitchFamily="66" charset="0"/>
              </a:rPr>
              <a:t>{2,4} </a:t>
            </a:r>
            <a:r>
              <a:rPr lang="en-US" sz="3200" dirty="0" err="1">
                <a:solidFill>
                  <a:srgbClr val="7030A0"/>
                </a:solidFill>
                <a:latin typeface="Comic Sans MS" pitchFamily="66" charset="0"/>
              </a:rPr>
              <a:t>cbb</a:t>
            </a:r>
            <a:endParaRPr lang="en-US" sz="3200" dirty="0">
              <a:solidFill>
                <a:srgbClr val="7030A0"/>
              </a:solidFill>
              <a:latin typeface="Comic Sans MS" pitchFamily="66" charset="0"/>
            </a:endParaRPr>
          </a:p>
          <a:p>
            <a:pPr algn="l" rtl="0"/>
            <a:r>
              <a:rPr lang="en-US" sz="3200" dirty="0">
                <a:latin typeface="Comic Sans MS" pitchFamily="66" charset="0"/>
              </a:rPr>
              <a:t>		</a:t>
            </a:r>
            <a:r>
              <a:rPr lang="en-US" sz="3200" b="1" dirty="0">
                <a:latin typeface="Comic Sans MS" pitchFamily="66" charset="0"/>
              </a:rPr>
              <a:t>   P</a:t>
            </a:r>
            <a:r>
              <a:rPr lang="en-US" sz="3200" b="1" baseline="-25000" dirty="0">
                <a:latin typeface="Comic Sans MS" pitchFamily="66" charset="0"/>
              </a:rPr>
              <a:t>2 </a:t>
            </a:r>
            <a:r>
              <a:rPr lang="en-US" sz="3200" b="1" dirty="0">
                <a:latin typeface="Comic Sans MS" pitchFamily="66" charset="0"/>
              </a:rPr>
              <a:t>=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ab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 </a:t>
            </a:r>
            <a:r>
              <a:rPr lang="en-US" sz="3200" dirty="0">
                <a:latin typeface="Comic Sans MS" pitchFamily="66" charset="0"/>
              </a:rPr>
              <a:t>{1,6}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bb</a:t>
            </a:r>
          </a:p>
          <a:p>
            <a:pPr algn="l" rtl="0"/>
            <a:r>
              <a:rPr lang="en-US" sz="3200" dirty="0">
                <a:latin typeface="Comic Sans MS" pitchFamily="66" charset="0"/>
              </a:rPr>
              <a:t>		    </a:t>
            </a:r>
            <a:r>
              <a:rPr lang="en-US" sz="3200" b="1" dirty="0">
                <a:latin typeface="Comic Sans MS" pitchFamily="66" charset="0"/>
              </a:rPr>
              <a:t>P</a:t>
            </a:r>
            <a:r>
              <a:rPr lang="en-US" sz="3200" b="1" baseline="-25000" dirty="0">
                <a:latin typeface="Comic Sans MS" pitchFamily="66" charset="0"/>
              </a:rPr>
              <a:t>3 </a:t>
            </a:r>
            <a:r>
              <a:rPr lang="en-US" sz="3200" b="1" dirty="0">
                <a:latin typeface="Comic Sans MS" pitchFamily="66" charset="0"/>
              </a:rPr>
              <a:t>= </a:t>
            </a:r>
            <a:r>
              <a:rPr lang="en-US" sz="3200" dirty="0" err="1">
                <a:solidFill>
                  <a:srgbClr val="7030A0"/>
                </a:solidFill>
                <a:latin typeface="Comic Sans MS" pitchFamily="66" charset="0"/>
              </a:rPr>
              <a:t>ba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 </a:t>
            </a:r>
            <a:r>
              <a:rPr lang="en-US" sz="3200" dirty="0">
                <a:latin typeface="Comic Sans MS" pitchFamily="66" charset="0"/>
              </a:rPr>
              <a:t>{3,6}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ac</a:t>
            </a: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Query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1  2  3  4  5  6  7  8  9  10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</a:t>
            </a:r>
            <a:endParaRPr lang="en-US" sz="4000" dirty="0"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text: </a:t>
            </a:r>
            <a:r>
              <a:rPr lang="en-US" sz="4000" dirty="0">
                <a:latin typeface="Comic Sans MS" pitchFamily="66" charset="0"/>
              </a:rPr>
              <a:t> a  b a  </a:t>
            </a:r>
            <a:r>
              <a:rPr lang="en-US" sz="4000" dirty="0" err="1">
                <a:latin typeface="Comic Sans MS" pitchFamily="66" charset="0"/>
              </a:rPr>
              <a:t>a</a:t>
            </a:r>
            <a:r>
              <a:rPr lang="en-US" sz="4000" dirty="0">
                <a:latin typeface="Comic Sans MS" pitchFamily="66" charset="0"/>
              </a:rPr>
              <a:t>  b a  c  b  </a:t>
            </a:r>
            <a:r>
              <a:rPr lang="en-US" sz="4000" dirty="0" err="1">
                <a:latin typeface="Comic Sans MS" pitchFamily="66" charset="0"/>
              </a:rPr>
              <a:t>b</a:t>
            </a:r>
            <a:r>
              <a:rPr lang="en-US" sz="4000" dirty="0">
                <a:latin typeface="Comic Sans MS" pitchFamily="66" charset="0"/>
              </a:rPr>
              <a:t>  a  c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2107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50</a:t>
            </a:fld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163691"/>
              </p:ext>
            </p:extLst>
          </p:nvPr>
        </p:nvGraphicFramePr>
        <p:xfrm>
          <a:off x="1115616" y="640548"/>
          <a:ext cx="7654977" cy="914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6147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he-IL" sz="3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287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e-IL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קבוצה 7"/>
          <p:cNvGrpSpPr/>
          <p:nvPr/>
        </p:nvGrpSpPr>
        <p:grpSpPr>
          <a:xfrm>
            <a:off x="395536" y="1556792"/>
            <a:ext cx="8212592" cy="5028314"/>
            <a:chOff x="-147076" y="1124744"/>
            <a:chExt cx="6447268" cy="5629423"/>
          </a:xfrm>
        </p:grpSpPr>
        <p:grpSp>
          <p:nvGrpSpPr>
            <p:cNvPr id="9" name="קבוצה 8"/>
            <p:cNvGrpSpPr/>
            <p:nvPr/>
          </p:nvGrpSpPr>
          <p:grpSpPr>
            <a:xfrm>
              <a:off x="-147076" y="1124744"/>
              <a:ext cx="1752418" cy="653801"/>
              <a:chOff x="-147076" y="1124744"/>
              <a:chExt cx="1752418" cy="653801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-147076" y="1261690"/>
                <a:ext cx="175241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="1" baseline="-250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ab,2</a:t>
                </a:r>
                <a:r>
                  <a:rPr lang="en-US" sz="24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b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0" name="מחבר חץ ישר 39"/>
              <p:cNvCxnSpPr/>
              <p:nvPr/>
            </p:nvCxnSpPr>
            <p:spPr>
              <a:xfrm flipV="1">
                <a:off x="1435754" y="1124744"/>
                <a:ext cx="0" cy="28803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קבוצה 9"/>
            <p:cNvGrpSpPr/>
            <p:nvPr/>
          </p:nvGrpSpPr>
          <p:grpSpPr>
            <a:xfrm>
              <a:off x="757398" y="1152525"/>
              <a:ext cx="1438338" cy="1353170"/>
              <a:chOff x="37318" y="504453"/>
              <a:chExt cx="1438338" cy="135317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7318" y="1340768"/>
                <a:ext cx="1438338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7" name="מחבר חץ ישר 36"/>
              <p:cNvCxnSpPr/>
              <p:nvPr/>
            </p:nvCxnSpPr>
            <p:spPr>
              <a:xfrm flipV="1">
                <a:off x="1329694" y="504453"/>
                <a:ext cx="0" cy="908323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קבוצה 10"/>
            <p:cNvGrpSpPr/>
            <p:nvPr/>
          </p:nvGrpSpPr>
          <p:grpSpPr>
            <a:xfrm>
              <a:off x="1475656" y="1124744"/>
              <a:ext cx="1472394" cy="2510796"/>
              <a:chOff x="115044" y="-293133"/>
              <a:chExt cx="1472394" cy="2510796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79512" y="1340768"/>
                <a:ext cx="140792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abaa,4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15044" y="1700808"/>
                <a:ext cx="147239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 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4" name="מחבר חץ ישר 33"/>
              <p:cNvCxnSpPr/>
              <p:nvPr/>
            </p:nvCxnSpPr>
            <p:spPr>
              <a:xfrm flipV="1">
                <a:off x="1343072" y="-293133"/>
                <a:ext cx="0" cy="1705909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קבוצה 11"/>
            <p:cNvGrpSpPr/>
            <p:nvPr/>
          </p:nvGrpSpPr>
          <p:grpSpPr>
            <a:xfrm>
              <a:off x="2339752" y="1124744"/>
              <a:ext cx="1224136" cy="2893119"/>
              <a:chOff x="251520" y="-1035496"/>
              <a:chExt cx="1224136" cy="2893119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1" name="מחבר חץ ישר 30"/>
              <p:cNvCxnSpPr/>
              <p:nvPr/>
            </p:nvCxnSpPr>
            <p:spPr>
              <a:xfrm flipV="1">
                <a:off x="1265171" y="-1035496"/>
                <a:ext cx="0" cy="24482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קבוצה 12"/>
            <p:cNvGrpSpPr/>
            <p:nvPr/>
          </p:nvGrpSpPr>
          <p:grpSpPr>
            <a:xfrm>
              <a:off x="2749116" y="1124744"/>
              <a:ext cx="1462844" cy="3895033"/>
              <a:chOff x="12812" y="-1746284"/>
              <a:chExt cx="1462844" cy="3895033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2812" y="1340768"/>
                <a:ext cx="1462844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abb,6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51520" y="1700808"/>
                <a:ext cx="1224136" cy="4479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he-IL" sz="2000" dirty="0"/>
              </a:p>
            </p:txBody>
          </p:sp>
          <p:cxnSp>
            <p:nvCxnSpPr>
              <p:cNvPr id="28" name="מחבר חץ ישר 27"/>
              <p:cNvCxnSpPr/>
              <p:nvPr/>
            </p:nvCxnSpPr>
            <p:spPr>
              <a:xfrm flipV="1">
                <a:off x="1331640" y="-1746284"/>
                <a:ext cx="0" cy="315906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קבוצה 13"/>
            <p:cNvGrpSpPr/>
            <p:nvPr/>
          </p:nvGrpSpPr>
          <p:grpSpPr>
            <a:xfrm>
              <a:off x="3635896" y="1152525"/>
              <a:ext cx="1224136" cy="4260599"/>
              <a:chOff x="251520" y="-2042936"/>
              <a:chExt cx="1224136" cy="4260599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ab,7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51520" y="170080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ba,7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5" name="מחבר חץ ישר 24"/>
              <p:cNvCxnSpPr/>
              <p:nvPr/>
            </p:nvCxnSpPr>
            <p:spPr>
              <a:xfrm flipH="1" flipV="1">
                <a:off x="1386502" y="-2042936"/>
                <a:ext cx="3523" cy="345571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קבוצה 14"/>
            <p:cNvGrpSpPr/>
            <p:nvPr/>
          </p:nvGrpSpPr>
          <p:grpSpPr>
            <a:xfrm>
              <a:off x="4355976" y="1124744"/>
              <a:ext cx="1224136" cy="4945744"/>
              <a:chOff x="251520" y="-2728081"/>
              <a:chExt cx="1224136" cy="4945744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51520" y="134076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ab,8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51520" y="1700808"/>
                <a:ext cx="1224136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ba,8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" name="מחבר חץ ישר 21"/>
              <p:cNvCxnSpPr/>
              <p:nvPr/>
            </p:nvCxnSpPr>
            <p:spPr>
              <a:xfrm flipV="1">
                <a:off x="1331640" y="-2728081"/>
                <a:ext cx="0" cy="4140857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קבוצה 15"/>
            <p:cNvGrpSpPr/>
            <p:nvPr/>
          </p:nvGrpSpPr>
          <p:grpSpPr>
            <a:xfrm>
              <a:off x="4752020" y="1124744"/>
              <a:ext cx="1548172" cy="5629423"/>
              <a:chOff x="-72516" y="-3411760"/>
              <a:chExt cx="1548172" cy="5629423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-72516" y="1340768"/>
                <a:ext cx="1548172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abaa,9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d,c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-72516" y="1700808"/>
                <a:ext cx="1548172" cy="516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l-G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abb,9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=[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c,d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he-IL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" name="מחבר חץ ישר 18"/>
              <p:cNvCxnSpPr/>
              <p:nvPr/>
            </p:nvCxnSpPr>
            <p:spPr>
              <a:xfrm flipV="1">
                <a:off x="1295636" y="-3411760"/>
                <a:ext cx="0" cy="4824536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395536" y="658537"/>
            <a:ext cx="9361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</a:t>
            </a:r>
            <a:endParaRPr lang="he-I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4919" y="4883347"/>
            <a:ext cx="3492483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1</a:t>
            </a:r>
            <a:r>
              <a:rPr lang="en-US" sz="2800" dirty="0">
                <a:latin typeface="Comic Sans MS" panose="030F0702030302020204" pitchFamily="66" charset="0"/>
              </a:rPr>
              <a:t> =     </a:t>
            </a:r>
            <a:r>
              <a:rPr lang="en-US" sz="2800" b="1" dirty="0">
                <a:latin typeface="Comic Sans MS" panose="030F0702030302020204" pitchFamily="66" charset="0"/>
              </a:rPr>
              <a:t>ab</a:t>
            </a:r>
            <a:r>
              <a:rPr lang="en-US" sz="2800" dirty="0">
                <a:latin typeface="Comic Sans MS" panose="030F0702030302020204" pitchFamily="66" charset="0"/>
              </a:rPr>
              <a:t>{2,4}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 =  </a:t>
            </a:r>
            <a:r>
              <a:rPr lang="en-US" sz="2800" b="1" dirty="0" err="1">
                <a:latin typeface="Comic Sans MS" panose="030F0702030302020204" pitchFamily="66" charset="0"/>
              </a:rPr>
              <a:t>abb</a:t>
            </a:r>
            <a:r>
              <a:rPr lang="en-US" sz="2800" dirty="0">
                <a:latin typeface="Comic Sans MS" panose="030F0702030302020204" pitchFamily="66" charset="0"/>
              </a:rPr>
              <a:t>{3, 6}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P</a:t>
            </a:r>
            <a:r>
              <a:rPr lang="en-US" sz="2800" baseline="-25000" dirty="0">
                <a:latin typeface="Comic Sans MS" panose="030F0702030302020204" pitchFamily="66" charset="0"/>
              </a:rPr>
              <a:t>3</a:t>
            </a:r>
            <a:r>
              <a:rPr lang="en-US" sz="2800" dirty="0">
                <a:latin typeface="Comic Sans MS" panose="030F0702030302020204" pitchFamily="66" charset="0"/>
              </a:rPr>
              <a:t> =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{2,5} </a:t>
            </a:r>
            <a:r>
              <a:rPr lang="en-US" sz="2800" b="1" dirty="0" err="1">
                <a:latin typeface="Comic Sans MS" panose="030F0702030302020204" pitchFamily="66" charset="0"/>
              </a:rPr>
              <a:t>ba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algn="l" rtl="0"/>
            <a:endParaRPr lang="he-IL" sz="2800" dirty="0">
              <a:latin typeface="Comic Sans MS" panose="030F0702030302020204" pitchFamily="66" charset="0"/>
            </a:endParaRPr>
          </a:p>
        </p:txBody>
      </p:sp>
      <p:cxnSp>
        <p:nvCxnSpPr>
          <p:cNvPr id="4" name="מחבר חץ ישר 3"/>
          <p:cNvCxnSpPr/>
          <p:nvPr/>
        </p:nvCxnSpPr>
        <p:spPr>
          <a:xfrm>
            <a:off x="4854479" y="1909947"/>
            <a:ext cx="1810082" cy="0"/>
          </a:xfrm>
          <a:prstGeom prst="straightConnector1">
            <a:avLst/>
          </a:prstGeom>
          <a:ln w="47625"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415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51</a:t>
            </a:fld>
            <a:endParaRPr lang="he-IL"/>
          </a:p>
        </p:txBody>
      </p:sp>
      <p:sp>
        <p:nvSpPr>
          <p:cNvPr id="5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916832"/>
            <a:ext cx="7992888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At time t, if </a:t>
            </a:r>
            <a:r>
              <a:rPr lang="en-US" sz="2800" b="1" dirty="0" err="1">
                <a:latin typeface="Comic Sans MS" panose="030F0702030302020204" pitchFamily="66" charset="0"/>
              </a:rPr>
              <a:t>lp</a:t>
            </a:r>
            <a:r>
              <a:rPr lang="en-US" sz="2800" b="1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baseline="-25000" dirty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is p-matched by </a:t>
            </a:r>
            <a:r>
              <a:rPr lang="el-GR" sz="2800" dirty="0">
                <a:latin typeface="Comic Sans MS" panose="030F0702030302020204" pitchFamily="66" charset="0"/>
              </a:rPr>
              <a:t>π </a:t>
            </a:r>
            <a:r>
              <a:rPr lang="en-US" sz="2800" dirty="0">
                <a:latin typeface="Comic Sans MS" panose="030F0702030302020204" pitchFamily="66" charset="0"/>
              </a:rPr>
              <a:t>:</a:t>
            </a:r>
          </a:p>
          <a:p>
            <a:pPr algn="l" rtl="0"/>
            <a:endParaRPr lang="en-US" sz="2800" dirty="0">
              <a:latin typeface="Comic Sans MS" panose="030F0702030302020204" pitchFamily="66" charset="0"/>
            </a:endParaRPr>
          </a:p>
          <a:p>
            <a:pPr marL="514350" indent="-514350" algn="l" rtl="0">
              <a:buAutoNum type="arabicPeriod"/>
            </a:pPr>
            <a:r>
              <a:rPr lang="en-US" sz="2800" dirty="0">
                <a:latin typeface="Comic Sans MS" panose="030F0702030302020204" pitchFamily="66" charset="0"/>
              </a:rPr>
              <a:t>The point (t, </a:t>
            </a:r>
            <a:r>
              <a:rPr lang="en-US" sz="2800" dirty="0" err="1">
                <a:latin typeface="Comic Sans MS" panose="030F0702030302020204" pitchFamily="66" charset="0"/>
              </a:rPr>
              <a:t>num</a:t>
            </a:r>
            <a:r>
              <a:rPr lang="en-US" sz="2800" dirty="0">
                <a:latin typeface="Comic Sans MS" panose="030F0702030302020204" pitchFamily="66" charset="0"/>
              </a:rPr>
              <a:t>(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)) is inserted to </a:t>
            </a:r>
            <a:r>
              <a:rPr lang="en-US" sz="2800" dirty="0" err="1">
                <a:latin typeface="Comic Sans MS" panose="030F0702030302020204" pitchFamily="66" charset="0"/>
              </a:rPr>
              <a:t>S</a:t>
            </a:r>
            <a:r>
              <a:rPr lang="en-US" sz="2800" baseline="-25000" dirty="0" err="1">
                <a:latin typeface="Comic Sans MS" panose="030F0702030302020204" pitchFamily="66" charset="0"/>
              </a:rPr>
              <a:t>lpi</a:t>
            </a:r>
            <a:r>
              <a:rPr lang="en-US" sz="2800" dirty="0">
                <a:latin typeface="Comic Sans MS" panose="030F0702030302020204" pitchFamily="66" charset="0"/>
              </a:rPr>
              <a:t>. </a:t>
            </a:r>
          </a:p>
          <a:p>
            <a:pPr marL="514350" indent="-514350" algn="l" rtl="0">
              <a:buAutoNum type="arabicPeriod"/>
            </a:pPr>
            <a:endParaRPr lang="en-US" sz="2800" dirty="0">
              <a:latin typeface="Comic Sans MS" panose="030F0702030302020204" pitchFamily="66" charset="0"/>
            </a:endParaRPr>
          </a:p>
          <a:p>
            <a:pPr marL="514350" indent="-514350" algn="l" rtl="0">
              <a:buAutoNum type="arabicPeriod"/>
            </a:pPr>
            <a:r>
              <a:rPr lang="en-US" sz="2800" dirty="0">
                <a:latin typeface="Comic Sans MS" panose="030F0702030302020204" pitchFamily="66" charset="0"/>
              </a:rPr>
              <a:t>The point (t+</a:t>
            </a:r>
            <a:r>
              <a:rPr lang="el-GR" sz="2800" dirty="0">
                <a:latin typeface="Comic Sans MS"/>
              </a:rPr>
              <a:t>α</a:t>
            </a:r>
            <a:r>
              <a:rPr lang="en-US" sz="2800" baseline="-25000" dirty="0">
                <a:latin typeface="Comic Sans MS"/>
              </a:rPr>
              <a:t>i</a:t>
            </a:r>
            <a:r>
              <a:rPr lang="en-US" sz="2800" dirty="0">
                <a:latin typeface="Comic Sans MS"/>
              </a:rPr>
              <a:t>+1, t+</a:t>
            </a:r>
            <a:r>
              <a:rPr lang="el-GR" sz="2800" dirty="0">
                <a:latin typeface="Comic Sans MS"/>
              </a:rPr>
              <a:t>β</a:t>
            </a:r>
            <a:r>
              <a:rPr lang="en-US" sz="2800" baseline="-25000" dirty="0">
                <a:latin typeface="Comic Sans MS"/>
              </a:rPr>
              <a:t>i</a:t>
            </a:r>
            <a:r>
              <a:rPr lang="en-US" sz="2800" dirty="0">
                <a:latin typeface="Comic Sans MS"/>
              </a:rPr>
              <a:t>+1, </a:t>
            </a:r>
            <a:r>
              <a:rPr lang="en-US" sz="2800" dirty="0" err="1">
                <a:latin typeface="Comic Sans MS"/>
              </a:rPr>
              <a:t>num</a:t>
            </a:r>
            <a:r>
              <a:rPr lang="en-US" sz="2800" dirty="0">
                <a:latin typeface="Comic Sans MS"/>
              </a:rPr>
              <a:t>(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))</a:t>
            </a:r>
            <a:r>
              <a:rPr lang="el-GR" sz="2800" dirty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is inserted to </a:t>
            </a:r>
            <a:r>
              <a:rPr lang="en-US" sz="2800" dirty="0" err="1">
                <a:latin typeface="Comic Sans MS" panose="030F0702030302020204" pitchFamily="66" charset="0"/>
              </a:rPr>
              <a:t>S</a:t>
            </a:r>
            <a:r>
              <a:rPr lang="en-US" sz="2800" baseline="-25000" dirty="0" err="1">
                <a:latin typeface="Comic Sans MS" panose="030F0702030302020204" pitchFamily="66" charset="0"/>
              </a:rPr>
              <a:t>rpi</a:t>
            </a:r>
            <a:r>
              <a:rPr lang="en-US" sz="2800" dirty="0">
                <a:latin typeface="Comic Sans MS" panose="030F0702030302020204" pitchFamily="66" charset="0"/>
              </a:rPr>
              <a:t>  for every  </a:t>
            </a:r>
            <a:r>
              <a:rPr lang="en-US" sz="2800" dirty="0" err="1">
                <a:latin typeface="Comic Sans MS" panose="030F0702030302020204" pitchFamily="66" charset="0"/>
              </a:rPr>
              <a:t>rp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that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is   responsible for. </a:t>
            </a:r>
          </a:p>
          <a:p>
            <a:pPr marL="514350" indent="-514350" algn="l" rtl="0">
              <a:buAutoNum type="arabicPeriod"/>
            </a:pPr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Example: At t=2 “ab” was p-matched by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=[</a:t>
            </a:r>
            <a:r>
              <a:rPr lang="en-US" sz="2800" dirty="0" err="1">
                <a:latin typeface="Comic Sans MS" panose="030F0702030302020204" pitchFamily="66" charset="0"/>
              </a:rPr>
              <a:t>c,d</a:t>
            </a:r>
            <a:r>
              <a:rPr lang="en-US" sz="2800" dirty="0">
                <a:latin typeface="Comic Sans MS" panose="030F0702030302020204" pitchFamily="66" charset="0"/>
              </a:rPr>
              <a:t>], so insert (2+3,2+5,01) = (5,7,01) to </a:t>
            </a:r>
            <a:r>
              <a:rPr lang="en-US" sz="2800" dirty="0" err="1">
                <a:latin typeface="Comic Sans MS" panose="030F0702030302020204" pitchFamily="66" charset="0"/>
              </a:rPr>
              <a:t>S</a:t>
            </a:r>
            <a:r>
              <a:rPr lang="en-US" sz="2800" baseline="-25000" dirty="0" err="1">
                <a:latin typeface="Comic Sans MS" panose="030F0702030302020204" pitchFamily="66" charset="0"/>
              </a:rPr>
              <a:t>ba</a:t>
            </a:r>
            <a:r>
              <a:rPr lang="en-US" sz="2800" baseline="-25000" dirty="0">
                <a:latin typeface="Comic Sans MS" panose="030F0702030302020204" pitchFamily="66" charset="0"/>
              </a:rPr>
              <a:t>.</a:t>
            </a:r>
            <a:r>
              <a:rPr lang="en-US" sz="2800" dirty="0">
                <a:latin typeface="Comic Sans MS" panose="030F0702030302020204" pitchFamily="66" charset="0"/>
              </a:rPr>
              <a:t> 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96944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Non-Uniformly Bounded Gaps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3042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52</a:t>
            </a:fld>
            <a:endParaRPr lang="he-IL"/>
          </a:p>
        </p:txBody>
      </p:sp>
      <p:sp>
        <p:nvSpPr>
          <p:cNvPr id="5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050970"/>
            <a:ext cx="8496944" cy="41242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000" dirty="0">
                <a:latin typeface="Comic Sans MS" panose="030F0702030302020204" pitchFamily="66" charset="0"/>
              </a:rPr>
              <a:t>At time t, if </a:t>
            </a:r>
            <a:r>
              <a:rPr lang="en-US" sz="3000" b="1" dirty="0" err="1">
                <a:latin typeface="Comic Sans MS" panose="030F0702030302020204" pitchFamily="66" charset="0"/>
              </a:rPr>
              <a:t>rp</a:t>
            </a:r>
            <a:r>
              <a:rPr lang="en-US" sz="3000" b="1" baseline="-25000" dirty="0" err="1">
                <a:latin typeface="Comic Sans MS" panose="030F0702030302020204" pitchFamily="66" charset="0"/>
              </a:rPr>
              <a:t>i</a:t>
            </a:r>
            <a:r>
              <a:rPr lang="en-US" sz="3000" dirty="0">
                <a:latin typeface="Comic Sans MS" panose="030F0702030302020204" pitchFamily="66" charset="0"/>
              </a:rPr>
              <a:t> is p-matched by </a:t>
            </a:r>
            <a:r>
              <a:rPr lang="el-GR" sz="3000" dirty="0">
                <a:latin typeface="Comic Sans MS" panose="030F0702030302020204" pitchFamily="66" charset="0"/>
              </a:rPr>
              <a:t>π</a:t>
            </a:r>
            <a:r>
              <a:rPr lang="en-US" sz="3000" dirty="0">
                <a:latin typeface="Comic Sans MS" panose="030F0702030302020204" pitchFamily="66" charset="0"/>
              </a:rPr>
              <a:t>:</a:t>
            </a:r>
          </a:p>
          <a:p>
            <a:pPr marL="514350" indent="-514350" algn="l" rtl="0">
              <a:buAutoNum type="arabicPeriod"/>
            </a:pPr>
            <a:endParaRPr lang="en-US" sz="3000" dirty="0">
              <a:latin typeface="Comic Sans MS" panose="030F0702030302020204" pitchFamily="66" charset="0"/>
            </a:endParaRPr>
          </a:p>
          <a:p>
            <a:pPr algn="l" rtl="0"/>
            <a:r>
              <a:rPr lang="en-US" sz="3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lang="en-US" sz="3000" dirty="0">
                <a:latin typeface="Comic Sans MS" panose="030F0702030302020204" pitchFamily="66" charset="0"/>
              </a:rPr>
              <a:t>. Perform the following range query over </a:t>
            </a:r>
            <a:r>
              <a:rPr lang="en-US" sz="3000" dirty="0" err="1">
                <a:latin typeface="Comic Sans MS" panose="030F0702030302020204" pitchFamily="66" charset="0"/>
              </a:rPr>
              <a:t>S</a:t>
            </a:r>
            <a:r>
              <a:rPr lang="en-US" sz="3000" baseline="-25000" dirty="0" err="1">
                <a:latin typeface="Comic Sans MS" panose="030F0702030302020204" pitchFamily="66" charset="0"/>
              </a:rPr>
              <a:t>rp</a:t>
            </a:r>
            <a:r>
              <a:rPr lang="en-US" sz="3000" baseline="-40000" dirty="0" err="1">
                <a:latin typeface="Comic Sans MS" panose="030F0702030302020204" pitchFamily="66" charset="0"/>
              </a:rPr>
              <a:t>i</a:t>
            </a:r>
            <a:r>
              <a:rPr lang="en-US" sz="3000" b="1" baseline="-25000" dirty="0"/>
              <a:t>.</a:t>
            </a:r>
          </a:p>
          <a:p>
            <a:pPr algn="l" rtl="0"/>
            <a:r>
              <a:rPr lang="en-US" sz="3000" dirty="0">
                <a:latin typeface="Comic Sans MS" panose="030F0702030302020204" pitchFamily="66" charset="0"/>
              </a:rPr>
              <a:t>  [0, t-|</a:t>
            </a:r>
            <a:r>
              <a:rPr lang="en-US" sz="3000" dirty="0" err="1">
                <a:latin typeface="Comic Sans MS" panose="030F0702030302020204" pitchFamily="66" charset="0"/>
              </a:rPr>
              <a:t>rp</a:t>
            </a:r>
            <a:r>
              <a:rPr lang="en-US" sz="3000" baseline="-25000" dirty="0" err="1">
                <a:latin typeface="Comic Sans MS" panose="030F0702030302020204" pitchFamily="66" charset="0"/>
              </a:rPr>
              <a:t>i</a:t>
            </a:r>
            <a:r>
              <a:rPr lang="en-US" sz="3000" dirty="0">
                <a:latin typeface="Comic Sans MS" panose="030F0702030302020204" pitchFamily="66" charset="0"/>
              </a:rPr>
              <a:t>|+1]</a:t>
            </a:r>
            <a:r>
              <a:rPr lang="en-US" sz="3000" dirty="0"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3000" dirty="0">
                <a:latin typeface="Comic Sans MS" panose="030F0702030302020204" pitchFamily="66" charset="0"/>
              </a:rPr>
              <a:t>[t-|</a:t>
            </a:r>
            <a:r>
              <a:rPr lang="en-US" sz="3000" dirty="0" err="1">
                <a:latin typeface="Comic Sans MS" panose="030F0702030302020204" pitchFamily="66" charset="0"/>
              </a:rPr>
              <a:t>rp</a:t>
            </a:r>
            <a:r>
              <a:rPr lang="en-US" sz="3000" baseline="-25000" dirty="0" err="1">
                <a:latin typeface="Comic Sans MS" panose="030F0702030302020204" pitchFamily="66" charset="0"/>
              </a:rPr>
              <a:t>i</a:t>
            </a:r>
            <a:r>
              <a:rPr lang="en-US" sz="3000" dirty="0">
                <a:latin typeface="Comic Sans MS" panose="030F0702030302020204" pitchFamily="66" charset="0"/>
              </a:rPr>
              <a:t>|+1, </a:t>
            </a:r>
            <a:r>
              <a:rPr lang="en-US" sz="3000" dirty="0">
                <a:latin typeface="Comic Sans MS"/>
              </a:rPr>
              <a:t>∞</a:t>
            </a:r>
            <a:r>
              <a:rPr lang="en-US" sz="3000" dirty="0">
                <a:latin typeface="Comic Sans MS" panose="030F0702030302020204" pitchFamily="66" charset="0"/>
              </a:rPr>
              <a:t>]</a:t>
            </a:r>
            <a:r>
              <a:rPr lang="en-US" sz="3000" dirty="0">
                <a:latin typeface="Comic Sans MS" panose="030F0702030302020204" pitchFamily="66" charset="0"/>
                <a:sym typeface="Symbol"/>
              </a:rPr>
              <a:t></a:t>
            </a:r>
            <a:r>
              <a:rPr lang="en-US" sz="3000" dirty="0">
                <a:latin typeface="Comic Sans MS" panose="030F0702030302020204" pitchFamily="66" charset="0"/>
              </a:rPr>
              <a:t>[</a:t>
            </a:r>
            <a:r>
              <a:rPr lang="en-US" sz="3000" dirty="0" err="1">
                <a:latin typeface="Comic Sans MS" panose="030F0702030302020204" pitchFamily="66" charset="0"/>
              </a:rPr>
              <a:t>num</a:t>
            </a:r>
            <a:r>
              <a:rPr lang="en-US" sz="3000" dirty="0">
                <a:latin typeface="Comic Sans MS" panose="030F0702030302020204" pitchFamily="66" charset="0"/>
              </a:rPr>
              <a:t>(</a:t>
            </a:r>
            <a:r>
              <a:rPr lang="el-GR" sz="3000" dirty="0">
                <a:latin typeface="Comic Sans MS" panose="030F0702030302020204" pitchFamily="66" charset="0"/>
              </a:rPr>
              <a:t>π</a:t>
            </a:r>
            <a:r>
              <a:rPr lang="en-US" sz="3000" dirty="0">
                <a:latin typeface="Comic Sans MS" panose="030F0702030302020204" pitchFamily="66" charset="0"/>
              </a:rPr>
              <a:t>), </a:t>
            </a:r>
            <a:r>
              <a:rPr lang="en-US" sz="3000" dirty="0" err="1">
                <a:latin typeface="Comic Sans MS" panose="030F0702030302020204" pitchFamily="66" charset="0"/>
              </a:rPr>
              <a:t>num</a:t>
            </a:r>
            <a:r>
              <a:rPr lang="en-US" sz="3000" dirty="0">
                <a:latin typeface="Comic Sans MS" panose="030F0702030302020204" pitchFamily="66" charset="0"/>
              </a:rPr>
              <a:t>(</a:t>
            </a:r>
            <a:r>
              <a:rPr lang="el-GR" sz="3000" dirty="0">
                <a:latin typeface="Comic Sans MS" panose="030F0702030302020204" pitchFamily="66" charset="0"/>
              </a:rPr>
              <a:t>π</a:t>
            </a:r>
            <a:r>
              <a:rPr lang="en-US" sz="3000" dirty="0">
                <a:latin typeface="Comic Sans MS" panose="030F0702030302020204" pitchFamily="66" charset="0"/>
              </a:rPr>
              <a:t>)]</a:t>
            </a:r>
          </a:p>
          <a:p>
            <a:pPr algn="l" rtl="0"/>
            <a:endParaRPr lang="en-US" sz="30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Example: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r>
              <a:rPr lang="en-US" sz="2800" dirty="0">
                <a:latin typeface="Comic Sans MS" panose="030F0702030302020204" pitchFamily="66" charset="0"/>
              </a:rPr>
              <a:t> located at t=8 by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=[dc]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We query </a:t>
            </a:r>
            <a:r>
              <a:rPr lang="en-US" sz="2800" b="1" dirty="0" err="1"/>
              <a:t>S</a:t>
            </a:r>
            <a:r>
              <a:rPr lang="en-US" sz="2800" b="1" baseline="-25000" dirty="0" err="1"/>
              <a:t>ba</a:t>
            </a:r>
            <a:r>
              <a:rPr lang="en-US" sz="2800" b="1" baseline="-25000" dirty="0"/>
              <a:t> </a:t>
            </a:r>
            <a:r>
              <a:rPr lang="en-US" sz="2800" dirty="0">
                <a:latin typeface="Comic Sans MS" panose="030F0702030302020204" pitchFamily="66" charset="0"/>
              </a:rPr>
              <a:t> by range [0, 7]</a:t>
            </a:r>
            <a:r>
              <a:rPr lang="en-US" sz="2800" dirty="0">
                <a:latin typeface="Comic Sans MS" panose="030F0702030302020204" pitchFamily="66" charset="0"/>
                <a:sym typeface="Symbol"/>
              </a:rPr>
              <a:t> </a:t>
            </a:r>
            <a:r>
              <a:rPr lang="en-US" sz="2800" dirty="0">
                <a:latin typeface="Comic Sans MS" panose="030F0702030302020204" pitchFamily="66" charset="0"/>
              </a:rPr>
              <a:t> [7,</a:t>
            </a:r>
            <a:r>
              <a:rPr lang="en-US" sz="2800" dirty="0">
                <a:latin typeface="Comic Sans MS"/>
              </a:rPr>
              <a:t> ∞</a:t>
            </a:r>
            <a:r>
              <a:rPr lang="en-US" sz="2800" dirty="0">
                <a:latin typeface="Comic Sans MS" panose="030F0702030302020204" pitchFamily="66" charset="0"/>
              </a:rPr>
              <a:t>] </a:t>
            </a:r>
            <a:r>
              <a:rPr lang="en-US" sz="2800" dirty="0">
                <a:latin typeface="Comic Sans MS" panose="030F0702030302020204" pitchFamily="66" charset="0"/>
                <a:sym typeface="Symbol"/>
              </a:rPr>
              <a:t> [10, 10]</a:t>
            </a:r>
          </a:p>
          <a:p>
            <a:pPr algn="l" rtl="0"/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. 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96944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Non-Uniformly Bounded Gaps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118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5508104" y="1484784"/>
            <a:ext cx="2735242" cy="4464496"/>
          </a:xfrm>
          <a:prstGeom prst="roundRect">
            <a:avLst/>
          </a:prstGeom>
          <a:solidFill>
            <a:srgbClr val="92D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53</a:t>
            </a:fld>
            <a:endParaRPr lang="he-IL"/>
          </a:p>
        </p:txBody>
      </p:sp>
      <p:sp>
        <p:nvSpPr>
          <p:cNvPr id="6" name="מציין מיקום תוכן 4"/>
          <p:cNvSpPr txBox="1">
            <a:spLocks/>
          </p:cNvSpPr>
          <p:nvPr/>
        </p:nvSpPr>
        <p:spPr>
          <a:xfrm>
            <a:off x="467544" y="1270714"/>
            <a:ext cx="81156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0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grpSp>
        <p:nvGrpSpPr>
          <p:cNvPr id="32" name="קבוצה 31"/>
          <p:cNvGrpSpPr/>
          <p:nvPr/>
        </p:nvGrpSpPr>
        <p:grpSpPr>
          <a:xfrm>
            <a:off x="5796137" y="1815207"/>
            <a:ext cx="1656185" cy="461665"/>
            <a:chOff x="4355976" y="3621451"/>
            <a:chExt cx="1279779" cy="461665"/>
          </a:xfrm>
        </p:grpSpPr>
        <p:sp>
          <p:nvSpPr>
            <p:cNvPr id="33" name="TextBox 32"/>
            <p:cNvSpPr txBox="1"/>
            <p:nvPr/>
          </p:nvSpPr>
          <p:spPr>
            <a:xfrm>
              <a:off x="4355976" y="3621451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latin typeface="Comic Sans MS" panose="030F0702030302020204" pitchFamily="66" charset="0"/>
                </a:rPr>
                <a:t>(5, 7, 01)</a:t>
              </a:r>
              <a:endParaRPr lang="he-IL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34" name="מלבן מעוגל 33"/>
            <p:cNvSpPr/>
            <p:nvPr/>
          </p:nvSpPr>
          <p:spPr>
            <a:xfrm>
              <a:off x="4509015" y="3621451"/>
              <a:ext cx="1126740" cy="46166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847084" y="1311151"/>
            <a:ext cx="7925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/>
              <a:t>S</a:t>
            </a:r>
            <a:r>
              <a:rPr lang="en-US" sz="2400" b="1" baseline="-25000" dirty="0" err="1"/>
              <a:t>ba</a:t>
            </a:r>
            <a:endParaRPr lang="he-IL" sz="2400" b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57447" y="2406367"/>
            <a:ext cx="4608512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Example: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r>
              <a:rPr lang="en-US" sz="2800" dirty="0">
                <a:latin typeface="Comic Sans MS" panose="030F0702030302020204" pitchFamily="66" charset="0"/>
              </a:rPr>
              <a:t> located at t=8 by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=[dc]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We query  </a:t>
            </a:r>
            <a:r>
              <a:rPr lang="en-US" sz="2800" b="1" dirty="0" err="1"/>
              <a:t>S</a:t>
            </a:r>
            <a:r>
              <a:rPr lang="en-US" sz="2800" b="1" baseline="-25000" dirty="0" err="1"/>
              <a:t>ba</a:t>
            </a:r>
            <a:r>
              <a:rPr lang="en-US" sz="2800" b="1" baseline="-25000" dirty="0"/>
              <a:t>  </a:t>
            </a:r>
            <a:r>
              <a:rPr lang="en-US" sz="2800" dirty="0">
                <a:latin typeface="Comic Sans MS" panose="030F0702030302020204" pitchFamily="66" charset="0"/>
              </a:rPr>
              <a:t>by range 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 [0, 7]</a:t>
            </a:r>
            <a:r>
              <a:rPr lang="en-US" sz="2800" dirty="0">
                <a:latin typeface="Comic Sans MS" panose="030F0702030302020204" pitchFamily="66" charset="0"/>
                <a:sym typeface="Symbol"/>
              </a:rPr>
              <a:t> </a:t>
            </a:r>
            <a:r>
              <a:rPr lang="en-US" sz="2800" dirty="0">
                <a:latin typeface="Comic Sans MS" panose="030F0702030302020204" pitchFamily="66" charset="0"/>
              </a:rPr>
              <a:t> [7,</a:t>
            </a:r>
            <a:r>
              <a:rPr lang="en-US" sz="2800" dirty="0">
                <a:latin typeface="Comic Sans MS"/>
              </a:rPr>
              <a:t> ∞</a:t>
            </a:r>
            <a:r>
              <a:rPr lang="en-US" sz="2800" dirty="0">
                <a:latin typeface="Comic Sans MS" panose="030F0702030302020204" pitchFamily="66" charset="0"/>
              </a:rPr>
              <a:t>] </a:t>
            </a:r>
            <a:r>
              <a:rPr lang="en-US" sz="2800" dirty="0">
                <a:latin typeface="Comic Sans MS" panose="030F0702030302020204" pitchFamily="66" charset="0"/>
                <a:sym typeface="Symbol"/>
              </a:rPr>
              <a:t> [10, 10]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. 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46" name="מלבן מעוגל 45"/>
          <p:cNvSpPr/>
          <p:nvPr/>
        </p:nvSpPr>
        <p:spPr>
          <a:xfrm>
            <a:off x="5859157" y="2564904"/>
            <a:ext cx="1458134" cy="4616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TextBox 46"/>
          <p:cNvSpPr txBox="1"/>
          <p:nvPr/>
        </p:nvSpPr>
        <p:spPr>
          <a:xfrm>
            <a:off x="5759577" y="2564904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(6, 8, 10)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48" name="מלבן מעוגל 47"/>
          <p:cNvSpPr/>
          <p:nvPr/>
        </p:nvSpPr>
        <p:spPr>
          <a:xfrm>
            <a:off x="5796136" y="4119463"/>
            <a:ext cx="1458134" cy="4616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TextBox 48"/>
          <p:cNvSpPr txBox="1"/>
          <p:nvPr/>
        </p:nvSpPr>
        <p:spPr>
          <a:xfrm>
            <a:off x="6249460" y="3284984"/>
            <a:ext cx="15841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(8, 11, 10)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50" name="כותרת 1"/>
          <p:cNvSpPr>
            <a:spLocks noGrp="1"/>
          </p:cNvSpPr>
          <p:nvPr>
            <p:ph type="title"/>
          </p:nvPr>
        </p:nvSpPr>
        <p:spPr>
          <a:xfrm>
            <a:off x="486528" y="498244"/>
            <a:ext cx="8352928" cy="812907"/>
          </a:xfrm>
        </p:spPr>
        <p:txBody>
          <a:bodyPr>
            <a:normAutofit fontScale="90000"/>
          </a:bodyPr>
          <a:lstStyle/>
          <a:p>
            <a:pPr rtl="0"/>
            <a:r>
              <a:rPr lang="en-US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Non-Uniformly Bounded Gaps – Data Structures</a:t>
            </a:r>
            <a:endParaRPr lang="he-IL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2118" y="4088401"/>
            <a:ext cx="16561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(8, 10, 01)</a:t>
            </a:r>
            <a:endParaRPr lang="he-IL" sz="2400" dirty="0">
              <a:latin typeface="Comic Sans MS" panose="030F0702030302020204" pitchFamily="66" charset="0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6372200" y="3284984"/>
            <a:ext cx="1458134" cy="4616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>
            <a:off x="6156176" y="4797152"/>
            <a:ext cx="1690908" cy="4616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6094435" y="4797152"/>
            <a:ext cx="178993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(10, 13, 01)</a:t>
            </a:r>
            <a:endParaRPr lang="he-IL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158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0C63-9B2A-464C-A678-CA604CA3BBD6}" type="slidenum">
              <a:rPr lang="he-IL" smtClean="0"/>
              <a:pPr/>
              <a:t>54</a:t>
            </a:fld>
            <a:endParaRPr lang="he-IL"/>
          </a:p>
        </p:txBody>
      </p:sp>
      <p:sp>
        <p:nvSpPr>
          <p:cNvPr id="5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204864"/>
            <a:ext cx="820891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At time t, if </a:t>
            </a:r>
            <a:r>
              <a:rPr lang="en-US" sz="2800" b="1" dirty="0" err="1">
                <a:latin typeface="Comic Sans MS" panose="030F0702030302020204" pitchFamily="66" charset="0"/>
              </a:rPr>
              <a:t>rpi</a:t>
            </a:r>
            <a:r>
              <a:rPr lang="en-US" sz="2800" dirty="0">
                <a:latin typeface="Comic Sans MS" panose="030F0702030302020204" pitchFamily="66" charset="0"/>
              </a:rPr>
              <a:t> is p-matched by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:</a:t>
            </a:r>
          </a:p>
          <a:p>
            <a:pPr algn="l" rtl="0"/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en-US" sz="2800" dirty="0">
                <a:latin typeface="Comic Sans MS" panose="030F0702030302020204" pitchFamily="66" charset="0"/>
              </a:rPr>
              <a:t>. Perform the following range query over </a:t>
            </a:r>
            <a:r>
              <a:rPr lang="en-US" sz="2800" dirty="0" err="1">
                <a:latin typeface="Comic Sans MS" panose="030F0702030302020204" pitchFamily="66" charset="0"/>
              </a:rPr>
              <a:t>S</a:t>
            </a:r>
            <a:r>
              <a:rPr lang="en-US" sz="2800" baseline="-25000" dirty="0" err="1">
                <a:latin typeface="Comic Sans MS" panose="030F0702030302020204" pitchFamily="66" charset="0"/>
              </a:rPr>
              <a:t>lpi</a:t>
            </a:r>
            <a:r>
              <a:rPr lang="en-US" sz="2800" dirty="0">
                <a:latin typeface="Comic Sans MS" panose="030F0702030302020204" pitchFamily="66" charset="0"/>
              </a:rPr>
              <a:t>, for every </a:t>
            </a:r>
            <a:r>
              <a:rPr lang="en-US" sz="2800" dirty="0" err="1">
                <a:latin typeface="Comic Sans MS" panose="030F0702030302020204" pitchFamily="66" charset="0"/>
              </a:rPr>
              <a:t>lp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that </a:t>
            </a:r>
            <a:r>
              <a:rPr lang="en-US" sz="2800" dirty="0" err="1">
                <a:latin typeface="Comic Sans MS" panose="030F0702030302020204" pitchFamily="66" charset="0"/>
              </a:rPr>
              <a:t>rp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 is responsible for: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 [t-||</a:t>
            </a:r>
            <a:r>
              <a:rPr lang="en-US" sz="2800" dirty="0" err="1">
                <a:latin typeface="Comic Sans MS" panose="030F0702030302020204" pitchFamily="66" charset="0"/>
              </a:rPr>
              <a:t>rp</a:t>
            </a:r>
            <a:r>
              <a:rPr lang="en-US" sz="2800" baseline="-25000" dirty="0" err="1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|-</a:t>
            </a:r>
            <a:r>
              <a:rPr lang="el-GR" sz="2800" dirty="0">
                <a:latin typeface="Comic Sans MS"/>
              </a:rPr>
              <a:t>β</a:t>
            </a:r>
            <a:r>
              <a:rPr lang="en-US" sz="2800" baseline="-25000" dirty="0" err="1">
                <a:latin typeface="Comic Sans MS"/>
              </a:rPr>
              <a:t>i</a:t>
            </a:r>
            <a:r>
              <a:rPr lang="en-US" sz="2800" dirty="0">
                <a:latin typeface="Comic Sans MS"/>
              </a:rPr>
              <a:t>, t-|</a:t>
            </a:r>
            <a:r>
              <a:rPr lang="en-US" sz="2800" dirty="0" err="1">
                <a:latin typeface="Comic Sans MS"/>
              </a:rPr>
              <a:t>rpi</a:t>
            </a:r>
            <a:r>
              <a:rPr lang="en-US" sz="2800" dirty="0">
                <a:latin typeface="Comic Sans MS"/>
              </a:rPr>
              <a:t>|-</a:t>
            </a:r>
            <a:r>
              <a:rPr lang="el-GR" sz="2800" dirty="0">
                <a:latin typeface="Comic Sans MS"/>
              </a:rPr>
              <a:t>α</a:t>
            </a:r>
            <a:r>
              <a:rPr lang="en-US" sz="2800" baseline="-25000" dirty="0" err="1">
                <a:latin typeface="Comic Sans MS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]</a:t>
            </a:r>
            <a:r>
              <a:rPr lang="en-US" sz="2800" dirty="0">
                <a:latin typeface="Comic Sans MS" panose="030F0702030302020204" pitchFamily="66" charset="0"/>
                <a:sym typeface="Symbol"/>
              </a:rPr>
              <a:t>  </a:t>
            </a:r>
            <a:r>
              <a:rPr lang="en-US" sz="2800" dirty="0">
                <a:latin typeface="Comic Sans MS" panose="030F0702030302020204" pitchFamily="66" charset="0"/>
              </a:rPr>
              <a:t>[</a:t>
            </a:r>
            <a:r>
              <a:rPr lang="en-US" sz="2800" dirty="0" err="1">
                <a:latin typeface="Comic Sans MS" panose="030F0702030302020204" pitchFamily="66" charset="0"/>
              </a:rPr>
              <a:t>num</a:t>
            </a:r>
            <a:r>
              <a:rPr lang="en-US" sz="2800" dirty="0">
                <a:latin typeface="Comic Sans MS" panose="030F0702030302020204" pitchFamily="66" charset="0"/>
              </a:rPr>
              <a:t>(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), </a:t>
            </a:r>
            <a:r>
              <a:rPr lang="en-US" sz="2800" dirty="0" err="1">
                <a:latin typeface="Comic Sans MS" panose="030F0702030302020204" pitchFamily="66" charset="0"/>
              </a:rPr>
              <a:t>num</a:t>
            </a:r>
            <a:r>
              <a:rPr lang="en-US" sz="2800" dirty="0">
                <a:latin typeface="Comic Sans MS" panose="030F0702030302020204" pitchFamily="66" charset="0"/>
              </a:rPr>
              <a:t>(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)]. </a:t>
            </a:r>
          </a:p>
          <a:p>
            <a:pPr algn="l" rtl="0"/>
            <a:endParaRPr lang="en-US" sz="2800" dirty="0">
              <a:latin typeface="Comic Sans MS" panose="030F0702030302020204" pitchFamily="66" charset="0"/>
            </a:endParaRP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Example: 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r>
              <a:rPr lang="en-US" sz="2800" dirty="0">
                <a:latin typeface="Comic Sans MS" panose="030F0702030302020204" pitchFamily="66" charset="0"/>
              </a:rPr>
              <a:t> located at t=8 by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=[dc]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And is responsible for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 with gap={2,5}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We query </a:t>
            </a:r>
            <a:r>
              <a:rPr lang="en-US" sz="2800" dirty="0" err="1">
                <a:latin typeface="Comic Sans MS" panose="030F0702030302020204" pitchFamily="66" charset="0"/>
              </a:rPr>
              <a:t>Sabaa</a:t>
            </a:r>
            <a:r>
              <a:rPr lang="en-US" sz="2800" dirty="0">
                <a:latin typeface="Comic Sans MS" panose="030F0702030302020204" pitchFamily="66" charset="0"/>
              </a:rPr>
              <a:t> [1,4]</a:t>
            </a:r>
            <a:r>
              <a:rPr lang="en-US" sz="2800" dirty="0">
                <a:latin typeface="Comic Sans MS" panose="030F0702030302020204" pitchFamily="66" charset="0"/>
                <a:sym typeface="Symbol"/>
              </a:rPr>
              <a:t>  [10, 10]</a:t>
            </a: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96944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C00000"/>
                </a:solidFill>
                <a:latin typeface="Comic Sans MS" panose="030F0702030302020204" pitchFamily="66" charset="0"/>
              </a:rPr>
              <a:t>Solution for Non-Uniformly Bounded Gaps</a:t>
            </a:r>
            <a:endParaRPr lang="he-IL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803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55</a:t>
            </a:fld>
            <a:endParaRPr lang="he-IL"/>
          </a:p>
        </p:txBody>
      </p:sp>
      <p:sp>
        <p:nvSpPr>
          <p:cNvPr id="6" name="מציין מיקום תוכן 4"/>
          <p:cNvSpPr txBox="1">
            <a:spLocks/>
          </p:cNvSpPr>
          <p:nvPr/>
        </p:nvSpPr>
        <p:spPr>
          <a:xfrm>
            <a:off x="467544" y="1270714"/>
            <a:ext cx="811567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0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7430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2824759" y="932380"/>
            <a:ext cx="2196670" cy="3234316"/>
            <a:chOff x="1403648" y="1202796"/>
            <a:chExt cx="2196670" cy="3234316"/>
          </a:xfrm>
        </p:grpSpPr>
        <p:sp>
          <p:nvSpPr>
            <p:cNvPr id="2" name="מלבן מעוגל 1"/>
            <p:cNvSpPr/>
            <p:nvPr/>
          </p:nvSpPr>
          <p:spPr>
            <a:xfrm>
              <a:off x="1620629" y="1202796"/>
              <a:ext cx="1979689" cy="3234316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2367532" y="3832155"/>
              <a:ext cx="1047408" cy="461665"/>
              <a:chOff x="4355976" y="5667292"/>
              <a:chExt cx="1224136" cy="461665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(2, 01)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" name="מלבן מעוגל 4"/>
              <p:cNvSpPr/>
              <p:nvPr/>
            </p:nvSpPr>
            <p:spPr>
              <a:xfrm>
                <a:off x="4453372" y="5667292"/>
                <a:ext cx="1126740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600"/>
              </a:p>
            </p:txBody>
          </p:sp>
        </p:grpSp>
        <p:grpSp>
          <p:nvGrpSpPr>
            <p:cNvPr id="32" name="קבוצה 31"/>
            <p:cNvGrpSpPr/>
            <p:nvPr/>
          </p:nvGrpSpPr>
          <p:grpSpPr>
            <a:xfrm>
              <a:off x="1403648" y="2164793"/>
              <a:ext cx="1224136" cy="400111"/>
              <a:chOff x="4355976" y="5667292"/>
              <a:chExt cx="1224136" cy="400111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(7, 10)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מלבן מעוגל 33"/>
              <p:cNvSpPr/>
              <p:nvPr/>
            </p:nvSpPr>
            <p:spPr>
              <a:xfrm>
                <a:off x="4669380" y="5667293"/>
                <a:ext cx="910732" cy="40011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5" name="קבוצה 34"/>
            <p:cNvGrpSpPr/>
            <p:nvPr/>
          </p:nvGrpSpPr>
          <p:grpSpPr>
            <a:xfrm>
              <a:off x="1664093" y="3267368"/>
              <a:ext cx="982740" cy="461665"/>
              <a:chOff x="4483166" y="5577668"/>
              <a:chExt cx="1224136" cy="46166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483166" y="5577668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(3, 10)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37" name="מלבן מעוגל 36"/>
              <p:cNvSpPr/>
              <p:nvPr/>
            </p:nvSpPr>
            <p:spPr>
              <a:xfrm>
                <a:off x="4580563" y="5577668"/>
                <a:ext cx="1126739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8" name="קבוצה 37"/>
            <p:cNvGrpSpPr/>
            <p:nvPr/>
          </p:nvGrpSpPr>
          <p:grpSpPr>
            <a:xfrm>
              <a:off x="2276994" y="1484755"/>
              <a:ext cx="1224136" cy="461665"/>
              <a:chOff x="4355976" y="5605737"/>
              <a:chExt cx="1286305" cy="461665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4355976" y="5667292"/>
                <a:ext cx="119573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(8, 01)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0" name="מלבן מעוגל 39"/>
              <p:cNvSpPr/>
              <p:nvPr/>
            </p:nvSpPr>
            <p:spPr>
              <a:xfrm>
                <a:off x="4641788" y="5605737"/>
                <a:ext cx="1000493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41" name="קבוצה 40"/>
            <p:cNvGrpSpPr/>
            <p:nvPr/>
          </p:nvGrpSpPr>
          <p:grpSpPr>
            <a:xfrm>
              <a:off x="2367531" y="2708920"/>
              <a:ext cx="1047409" cy="461665"/>
              <a:chOff x="4355976" y="5667292"/>
              <a:chExt cx="1224136" cy="461665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(5, 01)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מלבן מעוגל 42"/>
              <p:cNvSpPr/>
              <p:nvPr/>
            </p:nvSpPr>
            <p:spPr>
              <a:xfrm>
                <a:off x="4453372" y="5667292"/>
                <a:ext cx="1126740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2428497" y="479787"/>
            <a:ext cx="7925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-25000" dirty="0"/>
              <a:t>ab</a:t>
            </a:r>
            <a:endParaRPr lang="he-IL" sz="2400" b="1" baseline="-25000" dirty="0"/>
          </a:p>
        </p:txBody>
      </p:sp>
      <p:grpSp>
        <p:nvGrpSpPr>
          <p:cNvPr id="24" name="קבוצה 23"/>
          <p:cNvGrpSpPr/>
          <p:nvPr/>
        </p:nvGrpSpPr>
        <p:grpSpPr>
          <a:xfrm>
            <a:off x="467544" y="2178437"/>
            <a:ext cx="2196670" cy="2204574"/>
            <a:chOff x="1403648" y="1202796"/>
            <a:chExt cx="2196670" cy="2204574"/>
          </a:xfrm>
        </p:grpSpPr>
        <p:sp>
          <p:nvSpPr>
            <p:cNvPr id="25" name="מלבן מעוגל 24"/>
            <p:cNvSpPr/>
            <p:nvPr/>
          </p:nvSpPr>
          <p:spPr>
            <a:xfrm>
              <a:off x="1620629" y="1202796"/>
              <a:ext cx="1979689" cy="2204574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7" name="קבוצה 26"/>
            <p:cNvGrpSpPr/>
            <p:nvPr/>
          </p:nvGrpSpPr>
          <p:grpSpPr>
            <a:xfrm>
              <a:off x="1403648" y="2164793"/>
              <a:ext cx="1224136" cy="400111"/>
              <a:chOff x="4355976" y="5667292"/>
              <a:chExt cx="1224136" cy="400111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(4, 10)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1" name="מלבן מעוגל 50"/>
              <p:cNvSpPr/>
              <p:nvPr/>
            </p:nvSpPr>
            <p:spPr>
              <a:xfrm>
                <a:off x="4669380" y="5667293"/>
                <a:ext cx="910732" cy="40011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29" name="קבוצה 28"/>
            <p:cNvGrpSpPr/>
            <p:nvPr/>
          </p:nvGrpSpPr>
          <p:grpSpPr>
            <a:xfrm>
              <a:off x="2276994" y="1484755"/>
              <a:ext cx="1224136" cy="461665"/>
              <a:chOff x="4355976" y="5605737"/>
              <a:chExt cx="1286305" cy="461665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4355976" y="5667292"/>
                <a:ext cx="119573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(9, 01)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7" name="מלבן מעוגל 46"/>
              <p:cNvSpPr/>
              <p:nvPr/>
            </p:nvSpPr>
            <p:spPr>
              <a:xfrm>
                <a:off x="4641788" y="5605737"/>
                <a:ext cx="1000493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30" name="קבוצה 29"/>
            <p:cNvGrpSpPr/>
            <p:nvPr/>
          </p:nvGrpSpPr>
          <p:grpSpPr>
            <a:xfrm>
              <a:off x="2367531" y="2708920"/>
              <a:ext cx="1047409" cy="461665"/>
              <a:chOff x="4355976" y="5667292"/>
              <a:chExt cx="1224136" cy="461665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4355976" y="5667292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(6, 01)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5" name="מלבן מעוגל 44"/>
              <p:cNvSpPr/>
              <p:nvPr/>
            </p:nvSpPr>
            <p:spPr>
              <a:xfrm>
                <a:off x="4453372" y="5667292"/>
                <a:ext cx="1126740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  <p:sp>
        <p:nvSpPr>
          <p:cNvPr id="54" name="TextBox 53"/>
          <p:cNvSpPr txBox="1"/>
          <p:nvPr/>
        </p:nvSpPr>
        <p:spPr>
          <a:xfrm>
            <a:off x="881845" y="1531936"/>
            <a:ext cx="7925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/>
              <a:t>S</a:t>
            </a:r>
            <a:r>
              <a:rPr lang="en-US" sz="2400" b="1" baseline="-25000" dirty="0" err="1"/>
              <a:t>abb</a:t>
            </a:r>
            <a:endParaRPr lang="he-IL" sz="2400" b="1" baseline="-25000" dirty="0"/>
          </a:p>
        </p:txBody>
      </p:sp>
      <p:grpSp>
        <p:nvGrpSpPr>
          <p:cNvPr id="56" name="קבוצה 55"/>
          <p:cNvGrpSpPr/>
          <p:nvPr/>
        </p:nvGrpSpPr>
        <p:grpSpPr>
          <a:xfrm>
            <a:off x="2052146" y="4850165"/>
            <a:ext cx="2106441" cy="1529831"/>
            <a:chOff x="1729370" y="2137568"/>
            <a:chExt cx="2106441" cy="1529831"/>
          </a:xfrm>
        </p:grpSpPr>
        <p:sp>
          <p:nvSpPr>
            <p:cNvPr id="57" name="מלבן מעוגל 56"/>
            <p:cNvSpPr/>
            <p:nvPr/>
          </p:nvSpPr>
          <p:spPr>
            <a:xfrm>
              <a:off x="1856122" y="2137568"/>
              <a:ext cx="1979689" cy="152983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58" name="קבוצה 57"/>
            <p:cNvGrpSpPr/>
            <p:nvPr/>
          </p:nvGrpSpPr>
          <p:grpSpPr>
            <a:xfrm>
              <a:off x="1729370" y="2444595"/>
              <a:ext cx="1224136" cy="400110"/>
              <a:chOff x="4681698" y="5947094"/>
              <a:chExt cx="1224136" cy="400110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4681698" y="5947094"/>
                <a:ext cx="1224136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(4, 01)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6" name="מלבן מעוגל 65"/>
              <p:cNvSpPr/>
              <p:nvPr/>
            </p:nvSpPr>
            <p:spPr>
              <a:xfrm>
                <a:off x="4941013" y="5947094"/>
                <a:ext cx="910732" cy="40011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grpSp>
          <p:nvGrpSpPr>
            <p:cNvPr id="59" name="קבוצה 58"/>
            <p:cNvGrpSpPr/>
            <p:nvPr/>
          </p:nvGrpSpPr>
          <p:grpSpPr>
            <a:xfrm>
              <a:off x="2570860" y="3019776"/>
              <a:ext cx="1137946" cy="461665"/>
              <a:chOff x="4664768" y="7140758"/>
              <a:chExt cx="1195738" cy="461665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4664768" y="7202313"/>
                <a:ext cx="1195738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(9, 10)</a:t>
                </a:r>
                <a:endParaRPr lang="he-IL" sz="20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4" name="מלבן מעוגל 63"/>
              <p:cNvSpPr/>
              <p:nvPr/>
            </p:nvSpPr>
            <p:spPr>
              <a:xfrm>
                <a:off x="4860013" y="7140758"/>
                <a:ext cx="1000493" cy="46166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  <p:sp>
        <p:nvSpPr>
          <p:cNvPr id="67" name="TextBox 66"/>
          <p:cNvSpPr txBox="1"/>
          <p:nvPr/>
        </p:nvSpPr>
        <p:spPr>
          <a:xfrm>
            <a:off x="1079612" y="4695527"/>
            <a:ext cx="10428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/>
              <a:t>S</a:t>
            </a:r>
            <a:r>
              <a:rPr lang="en-US" sz="2400" b="1" baseline="-25000" dirty="0" err="1"/>
              <a:t>abaa</a:t>
            </a:r>
            <a:endParaRPr lang="he-IL" sz="2400" b="1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5436096" y="1260043"/>
            <a:ext cx="314712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Example:  </a:t>
            </a:r>
            <a:r>
              <a:rPr lang="en-US" sz="2800" dirty="0" err="1">
                <a:latin typeface="Comic Sans MS" panose="030F0702030302020204" pitchFamily="66" charset="0"/>
              </a:rPr>
              <a:t>ba</a:t>
            </a:r>
            <a:r>
              <a:rPr lang="en-US" sz="2800" dirty="0">
                <a:latin typeface="Comic Sans MS" panose="030F0702030302020204" pitchFamily="66" charset="0"/>
              </a:rPr>
              <a:t> located at t=8 by </a:t>
            </a:r>
            <a:r>
              <a:rPr lang="el-GR" sz="2800" dirty="0">
                <a:latin typeface="Comic Sans MS" panose="030F0702030302020204" pitchFamily="66" charset="0"/>
              </a:rPr>
              <a:t>π</a:t>
            </a:r>
            <a:r>
              <a:rPr lang="en-US" sz="2800" dirty="0">
                <a:latin typeface="Comic Sans MS" panose="030F0702030302020204" pitchFamily="66" charset="0"/>
              </a:rPr>
              <a:t>=[dc] And is responsible for </a:t>
            </a:r>
            <a:r>
              <a:rPr lang="en-US" sz="2800" dirty="0" err="1">
                <a:latin typeface="Comic Sans MS" panose="030F0702030302020204" pitchFamily="66" charset="0"/>
              </a:rPr>
              <a:t>abaa</a:t>
            </a:r>
            <a:r>
              <a:rPr lang="en-US" sz="2800" dirty="0">
                <a:latin typeface="Comic Sans MS" panose="030F0702030302020204" pitchFamily="66" charset="0"/>
              </a:rPr>
              <a:t> with gap={2,5}</a:t>
            </a:r>
          </a:p>
          <a:p>
            <a:pPr algn="l" rtl="0"/>
            <a:r>
              <a:rPr lang="en-US" sz="2800" dirty="0">
                <a:latin typeface="Comic Sans MS" panose="030F0702030302020204" pitchFamily="66" charset="0"/>
              </a:rPr>
              <a:t>We query </a:t>
            </a:r>
            <a:r>
              <a:rPr lang="en-US" sz="2800" dirty="0" err="1">
                <a:latin typeface="Comic Sans MS" panose="030F0702030302020204" pitchFamily="66" charset="0"/>
              </a:rPr>
              <a:t>Sabaa</a:t>
            </a:r>
            <a:r>
              <a:rPr lang="en-US" sz="2800" dirty="0">
                <a:latin typeface="Comic Sans MS" panose="030F0702030302020204" pitchFamily="66" charset="0"/>
              </a:rPr>
              <a:t> [1,4]</a:t>
            </a:r>
            <a:r>
              <a:rPr lang="en-US" sz="2800" dirty="0">
                <a:latin typeface="Comic Sans MS" panose="030F0702030302020204" pitchFamily="66" charset="0"/>
                <a:sym typeface="Symbol"/>
              </a:rPr>
              <a:t>  [10, 10]</a:t>
            </a:r>
            <a:endParaRPr lang="he-IL" sz="2800" dirty="0">
              <a:latin typeface="Comic Sans MS" panose="030F0702030302020204" pitchFamily="66" charset="0"/>
            </a:endParaRPr>
          </a:p>
          <a:p>
            <a:pPr algn="l" rtl="0"/>
            <a:endParaRPr lang="he-IL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764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467544" y="620688"/>
            <a:ext cx="843528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Time &amp; Space Non-Uniformly Bounded Gaps</a:t>
            </a:r>
            <a:endParaRPr lang="he-IL" sz="4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400600"/>
          </a:xfrm>
        </p:spPr>
        <p:txBody>
          <a:bodyPr>
            <a:noAutofit/>
          </a:bodyPr>
          <a:lstStyle/>
          <a:p>
            <a:pPr marL="68580" indent="0" algn="l" rtl="0">
              <a:buNone/>
            </a:pPr>
            <a:r>
              <a:rPr lang="en-US" sz="2800" dirty="0">
                <a:latin typeface="Comic Sans MS" panose="030F0702030302020204" pitchFamily="66" charset="0"/>
              </a:rPr>
              <a:t> </a:t>
            </a:r>
          </a:p>
          <a:p>
            <a:pPr marL="68580" indent="0" algn="l" rtl="0">
              <a:buNone/>
            </a:pPr>
            <a:r>
              <a:rPr lang="en-US" sz="2800" b="1" dirty="0">
                <a:solidFill>
                  <a:srgbClr val="00B0F0"/>
                </a:solidFill>
                <a:latin typeface="Comic Sans MS" panose="030F0702030302020204" pitchFamily="66" charset="0"/>
              </a:rPr>
              <a:t>Preprocessing Time: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O(|</a:t>
            </a:r>
            <a:r>
              <a:rPr lang="en-US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D|log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|</a:t>
            </a:r>
            <a:r>
              <a:rPr lang="en-US" sz="2800" dirty="0">
                <a:solidFill>
                  <a:srgbClr val="0070C0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 </a:t>
            </a:r>
            <a:r>
              <a:rPr lang="en-US" sz="2800" dirty="0">
                <a:solidFill>
                  <a:schemeClr val="tx1"/>
                </a:solidFill>
                <a:sym typeface="Symbol"/>
              </a:rPr>
              <a:t>U </a:t>
            </a:r>
            <a:r>
              <a:rPr lang="el-GR" sz="28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Π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|) </a:t>
            </a:r>
          </a:p>
          <a:p>
            <a:pPr algn="l" rtl="0">
              <a:buNone/>
            </a:pPr>
            <a:endParaRPr lang="en-US" sz="2800" b="1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algn="l" rtl="0">
              <a:buNone/>
            </a:pPr>
            <a:r>
              <a:rPr lang="en-US" sz="2800" b="1" dirty="0">
                <a:solidFill>
                  <a:srgbClr val="00B0F0"/>
                </a:solidFill>
                <a:latin typeface="Comic Sans MS" panose="030F0702030302020204" pitchFamily="66" charset="0"/>
              </a:rPr>
              <a:t>Time per text location:</a:t>
            </a:r>
          </a:p>
          <a:p>
            <a:pPr algn="l" rtl="0">
              <a:buNone/>
            </a:pP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O(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plsc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  <a:sym typeface="Symbol"/>
              </a:rPr>
              <a:t></a:t>
            </a:r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δ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(G</a:t>
            </a:r>
            <a:r>
              <a:rPr lang="en-US" sz="2800" baseline="-25000" dirty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log</a:t>
            </a:r>
            <a:r>
              <a:rPr lang="en-US" sz="2800" baseline="30000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(</a:t>
            </a:r>
            <a:r>
              <a:rPr lang="en-US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plsc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(</a:t>
            </a:r>
            <a:r>
              <a:rPr lang="el-GR" sz="2800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</a:rPr>
              <a:t>β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</a:rPr>
              <a:t>*- </a:t>
            </a:r>
            <a:r>
              <a:rPr lang="el-GR" sz="2800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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* +M)) 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+ </a:t>
            </a:r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pocc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</a:p>
          <a:p>
            <a:pPr algn="l" rtl="0">
              <a:buNone/>
            </a:pP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Where </a:t>
            </a:r>
            <a:r>
              <a:rPr lang="el-GR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</a:rPr>
              <a:t>β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</a:rPr>
              <a:t>* is the largest </a:t>
            </a:r>
            <a:r>
              <a:rPr lang="el-GR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</a:rPr>
              <a:t>β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</a:rPr>
              <a:t>, </a:t>
            </a:r>
            <a:r>
              <a:rPr lang="el-GR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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* is the smallest </a:t>
            </a:r>
            <a:r>
              <a:rPr lang="el-GR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 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  <a:cs typeface="Times New Roman"/>
              <a:sym typeface="Symbol"/>
            </a:endParaRPr>
          </a:p>
          <a:p>
            <a:pPr algn="l" rtl="0">
              <a:buNone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 and M is the length of the longest </a:t>
            </a:r>
            <a:r>
              <a:rPr lang="en-US" dirty="0" err="1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subpattern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.</a:t>
            </a:r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l" rtl="0">
              <a:buNone/>
            </a:pPr>
            <a:endParaRPr lang="en-US" sz="2800" b="1" dirty="0">
              <a:solidFill>
                <a:srgbClr val="00B0F0"/>
              </a:solidFill>
              <a:latin typeface="Comic Sans MS" pitchFamily="66" charset="0"/>
            </a:endParaRPr>
          </a:p>
          <a:p>
            <a:pPr algn="l" rtl="0">
              <a:buNone/>
            </a:pPr>
            <a:r>
              <a:rPr lang="en-US" sz="2800" b="1" dirty="0">
                <a:solidFill>
                  <a:srgbClr val="00B0F0"/>
                </a:solidFill>
                <a:latin typeface="Comic Sans MS" pitchFamily="66" charset="0"/>
              </a:rPr>
              <a:t>Space: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O(|D| + </a:t>
            </a:r>
            <a:r>
              <a:rPr lang="el-G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δ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(G</a:t>
            </a:r>
            <a:r>
              <a:rPr lang="en-US" sz="2800" baseline="-25000" dirty="0">
                <a:solidFill>
                  <a:schemeClr val="tx1"/>
                </a:solidFill>
                <a:latin typeface="Comic Sans MS" panose="030F0702030302020204" pitchFamily="66" charset="0"/>
              </a:rPr>
              <a:t>D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  <a:sym typeface="Symbol"/>
              </a:rPr>
              <a:t></a:t>
            </a:r>
            <a:r>
              <a:rPr lang="en-US" sz="2800" dirty="0" err="1">
                <a:solidFill>
                  <a:schemeClr val="tx1"/>
                </a:solidFill>
                <a:latin typeface="Comic Sans MS" pitchFamily="66" charset="0"/>
              </a:rPr>
              <a:t>plsc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(</a:t>
            </a:r>
            <a:r>
              <a:rPr lang="el-GR" sz="2800" dirty="0">
                <a:solidFill>
                  <a:schemeClr val="tx1"/>
                </a:solidFill>
                <a:latin typeface="Times New Roman"/>
                <a:cs typeface="Times New Roman"/>
              </a:rPr>
              <a:t>β</a:t>
            </a: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</a:rPr>
              <a:t>*- </a:t>
            </a:r>
            <a:r>
              <a:rPr lang="el-GR" sz="28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</a:t>
            </a: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* +M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) + </a:t>
            </a:r>
            <a:r>
              <a:rPr lang="en-US" sz="2800" dirty="0" err="1">
                <a:solidFill>
                  <a:schemeClr val="tx1"/>
                </a:solidFill>
                <a:latin typeface="Comic Sans MS" pitchFamily="66" charset="0"/>
              </a:rPr>
              <a:t>plsc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  <a:sym typeface="Symbol"/>
              </a:rPr>
              <a:t></a:t>
            </a:r>
            <a:r>
              <a:rPr lang="el-GR" sz="28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</a:t>
            </a:r>
            <a:r>
              <a:rPr lang="en-US" sz="2800" dirty="0">
                <a:solidFill>
                  <a:schemeClr val="tx1"/>
                </a:solidFill>
                <a:latin typeface="Times New Roman"/>
                <a:cs typeface="Times New Roman"/>
                <a:sym typeface="Symbol"/>
              </a:rPr>
              <a:t>*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</a:rPr>
              <a:t>)</a:t>
            </a:r>
          </a:p>
          <a:p>
            <a:pPr algn="l" rtl="0">
              <a:buNone/>
            </a:pPr>
            <a:r>
              <a:rPr lang="en-US" sz="2800" dirty="0">
                <a:latin typeface="Comic Sans MS" pitchFamily="66" charset="0"/>
              </a:rPr>
              <a:t>	</a:t>
            </a:r>
          </a:p>
          <a:p>
            <a:pPr algn="l" rtl="0">
              <a:buNone/>
            </a:pPr>
            <a:endParaRPr lang="he-IL" sz="2800" dirty="0">
              <a:latin typeface="Comic Sans MS" panose="030F0702030302020204" pitchFamily="66" charset="0"/>
            </a:endParaRPr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514806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56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7641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024744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Open Problems</a:t>
            </a:r>
            <a:endParaRPr lang="he-IL" sz="4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44824"/>
            <a:ext cx="7766248" cy="3951337"/>
          </a:xfrm>
        </p:spPr>
        <p:txBody>
          <a:bodyPr>
            <a:noAutofit/>
          </a:bodyPr>
          <a:lstStyle/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Other encryption techniques. </a:t>
            </a:r>
          </a:p>
          <a:p>
            <a:pPr algn="l" rtl="0"/>
            <a:r>
              <a:rPr lang="en-US" sz="3200" dirty="0">
                <a:latin typeface="Comic Sans MS" panose="030F0702030302020204" pitchFamily="66" charset="0"/>
              </a:rPr>
              <a:t>Reducing the dependency on the size </a:t>
            </a:r>
            <a:r>
              <a:rPr lang="en-US" sz="3200" dirty="0">
                <a:latin typeface="Comic Sans MS" panose="030F0702030302020204" pitchFamily="66" charset="0"/>
                <a:sym typeface="Symbol"/>
              </a:rPr>
              <a:t>.</a:t>
            </a:r>
          </a:p>
          <a:p>
            <a:pPr algn="l" rtl="0"/>
            <a:r>
              <a:rPr lang="en-US" sz="3200" dirty="0">
                <a:latin typeface="Comic Sans MS" panose="030F0702030302020204" pitchFamily="66" charset="0"/>
                <a:sym typeface="Symbol"/>
              </a:rPr>
              <a:t>Eliminating the requirement of matching permutations</a:t>
            </a:r>
          </a:p>
          <a:p>
            <a:pPr marL="68580" indent="0" algn="l" rtl="0">
              <a:buNone/>
            </a:pPr>
            <a:r>
              <a:rPr lang="en-US" sz="3200" dirty="0">
                <a:latin typeface="Comic Sans MS" panose="030F0702030302020204" pitchFamily="66" charset="0"/>
                <a:sym typeface="Symbol"/>
              </a:rPr>
              <a:t> </a:t>
            </a:r>
            <a:r>
              <a:rPr lang="en-US" sz="1800" dirty="0">
                <a:latin typeface="Comic Sans MS" panose="030F0702030302020204" pitchFamily="66" charset="0"/>
                <a:sym typeface="Symbol"/>
              </a:rPr>
              <a:t>(to appear in the follow up ).</a:t>
            </a:r>
          </a:p>
          <a:p>
            <a:pPr algn="l" rtl="0"/>
            <a:endParaRPr lang="en-US" sz="4000" dirty="0">
              <a:latin typeface="Comic Sans MS" panose="030F0702030302020204" pitchFamily="66" charset="0"/>
              <a:sym typeface="Symbol"/>
            </a:endParaRPr>
          </a:p>
          <a:p>
            <a:pPr algn="l" rtl="0"/>
            <a:endParaRPr lang="he-IL" sz="4000" dirty="0">
              <a:latin typeface="Comic Sans MS" panose="030F0702030302020204" pitchFamily="66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48064" y="6165304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57</a:t>
            </a:fld>
            <a:endParaRPr lang="he-IL"/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797152"/>
            <a:ext cx="3528392" cy="132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6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041440" cy="14426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b="1" dirty="0">
                <a:solidFill>
                  <a:srgbClr val="C00000"/>
                </a:solidFill>
                <a:latin typeface="Jokerman" panose="04090605060D06020702" pitchFamily="82" charset="0"/>
              </a:rPr>
              <a:t>Thank You!</a:t>
            </a:r>
            <a:endParaRPr lang="he-IL" sz="9600" b="1" dirty="0">
              <a:solidFill>
                <a:srgbClr val="C00000"/>
              </a:solidFill>
              <a:latin typeface="Jokerman" panose="04090605060D06020702" pitchFamily="82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220072" y="6093296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58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742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DMOG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70921" y="6122890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dirty="0">
                <a:solidFill>
                  <a:srgbClr val="7030A0"/>
                </a:solidFill>
                <a:latin typeface="Comic Sans MS" pitchFamily="66" charset="0"/>
              </a:rPr>
              <a:t>Dictionary: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200" b="1" dirty="0">
                <a:latin typeface="Comic Sans MS" pitchFamily="66" charset="0"/>
              </a:rPr>
              <a:t>P</a:t>
            </a:r>
            <a:r>
              <a:rPr lang="en-US" sz="3200" b="1" baseline="-25000" dirty="0">
                <a:latin typeface="Comic Sans MS" pitchFamily="66" charset="0"/>
              </a:rPr>
              <a:t>1 </a:t>
            </a:r>
            <a:r>
              <a:rPr lang="en-US" sz="3200" b="1" dirty="0">
                <a:latin typeface="Comic Sans MS" pitchFamily="66" charset="0"/>
              </a:rPr>
              <a:t>=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aba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{2,4} </a:t>
            </a:r>
            <a:r>
              <a:rPr lang="en-US" sz="3200" dirty="0" err="1">
                <a:solidFill>
                  <a:srgbClr val="7030A0"/>
                </a:solidFill>
                <a:latin typeface="Comic Sans MS" pitchFamily="66" charset="0"/>
              </a:rPr>
              <a:t>cbb</a:t>
            </a:r>
            <a:endParaRPr lang="en-US" sz="3200" dirty="0">
              <a:solidFill>
                <a:srgbClr val="7030A0"/>
              </a:solidFill>
              <a:latin typeface="Comic Sans MS" pitchFamily="66" charset="0"/>
            </a:endParaRPr>
          </a:p>
          <a:p>
            <a:pPr algn="l" rtl="0"/>
            <a:r>
              <a:rPr lang="en-US" sz="3200" dirty="0">
                <a:latin typeface="Comic Sans MS" pitchFamily="66" charset="0"/>
              </a:rPr>
              <a:t>		</a:t>
            </a:r>
            <a:r>
              <a:rPr lang="en-US" sz="3200" b="1" dirty="0">
                <a:latin typeface="Comic Sans MS" pitchFamily="66" charset="0"/>
              </a:rPr>
              <a:t>   P</a:t>
            </a:r>
            <a:r>
              <a:rPr lang="en-US" sz="3200" b="1" baseline="-25000" dirty="0">
                <a:latin typeface="Comic Sans MS" pitchFamily="66" charset="0"/>
              </a:rPr>
              <a:t>2 </a:t>
            </a:r>
            <a:r>
              <a:rPr lang="en-US" sz="3200" b="1" dirty="0">
                <a:latin typeface="Comic Sans MS" pitchFamily="66" charset="0"/>
              </a:rPr>
              <a:t>=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ab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{1,6}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bb</a:t>
            </a:r>
          </a:p>
          <a:p>
            <a:pPr algn="l" rtl="0"/>
            <a:r>
              <a:rPr lang="en-US" sz="3200" dirty="0">
                <a:latin typeface="Comic Sans MS" pitchFamily="66" charset="0"/>
              </a:rPr>
              <a:t>		    </a:t>
            </a:r>
            <a:r>
              <a:rPr lang="en-US" sz="3200" b="1" dirty="0">
                <a:latin typeface="Comic Sans MS" pitchFamily="66" charset="0"/>
              </a:rPr>
              <a:t>P</a:t>
            </a:r>
            <a:r>
              <a:rPr lang="en-US" sz="3200" b="1" baseline="-25000" dirty="0">
                <a:latin typeface="Comic Sans MS" pitchFamily="66" charset="0"/>
              </a:rPr>
              <a:t>3 </a:t>
            </a:r>
            <a:r>
              <a:rPr lang="en-US" sz="3200" b="1" dirty="0">
                <a:latin typeface="Comic Sans MS" pitchFamily="66" charset="0"/>
              </a:rPr>
              <a:t>= </a:t>
            </a:r>
            <a:r>
              <a:rPr lang="en-US" sz="3200" dirty="0" err="1">
                <a:solidFill>
                  <a:srgbClr val="7030A0"/>
                </a:solidFill>
                <a:latin typeface="Comic Sans MS" pitchFamily="66" charset="0"/>
              </a:rPr>
              <a:t>ba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{3,6}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ac</a:t>
            </a: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Query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1  2  3  4  5  6  7  8  9  10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</a:t>
            </a:r>
            <a:endParaRPr lang="en-US" sz="4000" dirty="0"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text: </a:t>
            </a:r>
            <a:r>
              <a:rPr lang="en-US" sz="4000" dirty="0">
                <a:latin typeface="Comic Sans MS" pitchFamily="66" charset="0"/>
              </a:rPr>
              <a:t> a  b a  </a:t>
            </a:r>
            <a:r>
              <a:rPr lang="en-US" sz="4000" dirty="0" err="1">
                <a:latin typeface="Comic Sans MS" pitchFamily="66" charset="0"/>
              </a:rPr>
              <a:t>a</a:t>
            </a:r>
            <a:r>
              <a:rPr lang="en-US" sz="4000" dirty="0">
                <a:latin typeface="Comic Sans MS" pitchFamily="66" charset="0"/>
              </a:rPr>
              <a:t>  b a  c  b  </a:t>
            </a:r>
            <a:r>
              <a:rPr lang="en-US" sz="4000" dirty="0" err="1">
                <a:latin typeface="Comic Sans MS" pitchFamily="66" charset="0"/>
              </a:rPr>
              <a:t>b</a:t>
            </a:r>
            <a:r>
              <a:rPr lang="en-US" sz="4000" dirty="0">
                <a:latin typeface="Comic Sans MS" pitchFamily="66" charset="0"/>
              </a:rPr>
              <a:t>  a  c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280" y="4725144"/>
            <a:ext cx="6480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</a:t>
            </a:r>
            <a:r>
              <a:rPr lang="en-US" sz="2800" b="1" baseline="-25000" dirty="0">
                <a:solidFill>
                  <a:srgbClr val="C00000"/>
                </a:solidFill>
              </a:rPr>
              <a:t>1</a:t>
            </a:r>
            <a:endParaRPr lang="he-IL" sz="2800" b="1" baseline="-250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8038" y="3926373"/>
            <a:ext cx="1575850" cy="726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5246422" y="3913805"/>
            <a:ext cx="1664041" cy="7205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5" name="קבוצה 14"/>
          <p:cNvGrpSpPr/>
          <p:nvPr/>
        </p:nvGrpSpPr>
        <p:grpSpPr>
          <a:xfrm>
            <a:off x="3590238" y="4797152"/>
            <a:ext cx="1656184" cy="189602"/>
            <a:chOff x="3707904" y="4797152"/>
            <a:chExt cx="1656184" cy="189602"/>
          </a:xfrm>
        </p:grpSpPr>
        <p:cxnSp>
          <p:nvCxnSpPr>
            <p:cNvPr id="10" name="מחבר ישר 9"/>
            <p:cNvCxnSpPr/>
            <p:nvPr/>
          </p:nvCxnSpPr>
          <p:spPr>
            <a:xfrm>
              <a:off x="3707904" y="4986754"/>
              <a:ext cx="1656184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ישר 11"/>
            <p:cNvCxnSpPr/>
            <p:nvPr/>
          </p:nvCxnSpPr>
          <p:spPr>
            <a:xfrm>
              <a:off x="3707904" y="4797152"/>
              <a:ext cx="0" cy="189602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מחבר ישר 15"/>
            <p:cNvCxnSpPr/>
            <p:nvPr/>
          </p:nvCxnSpPr>
          <p:spPr>
            <a:xfrm>
              <a:off x="5364088" y="4797152"/>
              <a:ext cx="0" cy="189602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521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 animBg="1"/>
      <p:bldP spid="8" grpId="1" animBg="1"/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DMOG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70921" y="6122890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7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83301" y="1347858"/>
            <a:ext cx="8280920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dirty="0">
                <a:solidFill>
                  <a:srgbClr val="7030A0"/>
                </a:solidFill>
                <a:latin typeface="Comic Sans MS" pitchFamily="66" charset="0"/>
              </a:rPr>
              <a:t>Dictionary: </a:t>
            </a:r>
            <a:r>
              <a:rPr lang="en-US" sz="3200" b="1" dirty="0">
                <a:latin typeface="Comic Sans MS" pitchFamily="66" charset="0"/>
              </a:rPr>
              <a:t>P</a:t>
            </a:r>
            <a:r>
              <a:rPr lang="en-US" sz="3200" b="1" baseline="-25000" dirty="0">
                <a:latin typeface="Comic Sans MS" pitchFamily="66" charset="0"/>
              </a:rPr>
              <a:t>1 </a:t>
            </a:r>
            <a:r>
              <a:rPr lang="en-US" sz="3200" b="1" dirty="0">
                <a:latin typeface="Comic Sans MS" pitchFamily="66" charset="0"/>
              </a:rPr>
              <a:t>=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aba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{2,4} </a:t>
            </a:r>
            <a:r>
              <a:rPr lang="en-US" sz="3200" dirty="0" err="1">
                <a:solidFill>
                  <a:srgbClr val="7030A0"/>
                </a:solidFill>
                <a:latin typeface="Comic Sans MS" pitchFamily="66" charset="0"/>
              </a:rPr>
              <a:t>cbb</a:t>
            </a:r>
            <a:endParaRPr lang="en-US" sz="3200" dirty="0">
              <a:solidFill>
                <a:srgbClr val="7030A0"/>
              </a:solidFill>
              <a:latin typeface="Comic Sans MS" pitchFamily="66" charset="0"/>
            </a:endParaRPr>
          </a:p>
          <a:p>
            <a:pPr algn="l" rtl="0"/>
            <a:r>
              <a:rPr lang="en-US" sz="3200" dirty="0">
                <a:latin typeface="Comic Sans MS" pitchFamily="66" charset="0"/>
              </a:rPr>
              <a:t>		</a:t>
            </a:r>
            <a:r>
              <a:rPr lang="en-US" sz="3200" b="1" dirty="0">
                <a:latin typeface="Comic Sans MS" pitchFamily="66" charset="0"/>
              </a:rPr>
              <a:t>   P</a:t>
            </a:r>
            <a:r>
              <a:rPr lang="en-US" sz="3200" b="1" baseline="-25000" dirty="0">
                <a:latin typeface="Comic Sans MS" pitchFamily="66" charset="0"/>
              </a:rPr>
              <a:t>2 </a:t>
            </a:r>
            <a:r>
              <a:rPr lang="en-US" sz="3200" b="1" dirty="0">
                <a:latin typeface="Comic Sans MS" pitchFamily="66" charset="0"/>
              </a:rPr>
              <a:t>=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ab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{1,6}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bb</a:t>
            </a:r>
          </a:p>
          <a:p>
            <a:pPr algn="l" rtl="0"/>
            <a:r>
              <a:rPr lang="en-US" sz="3200" dirty="0">
                <a:latin typeface="Comic Sans MS" pitchFamily="66" charset="0"/>
              </a:rPr>
              <a:t>		    </a:t>
            </a:r>
            <a:r>
              <a:rPr lang="en-US" sz="3200" b="1" dirty="0">
                <a:latin typeface="Comic Sans MS" pitchFamily="66" charset="0"/>
              </a:rPr>
              <a:t>P</a:t>
            </a:r>
            <a:r>
              <a:rPr lang="en-US" sz="3200" b="1" baseline="-25000" dirty="0">
                <a:latin typeface="Comic Sans MS" pitchFamily="66" charset="0"/>
              </a:rPr>
              <a:t>3 </a:t>
            </a:r>
            <a:r>
              <a:rPr lang="en-US" sz="3200" b="1" dirty="0">
                <a:latin typeface="Comic Sans MS" pitchFamily="66" charset="0"/>
              </a:rPr>
              <a:t>= </a:t>
            </a:r>
            <a:r>
              <a:rPr lang="en-US" sz="3200" dirty="0" err="1">
                <a:solidFill>
                  <a:srgbClr val="7030A0"/>
                </a:solidFill>
                <a:latin typeface="Comic Sans MS" pitchFamily="66" charset="0"/>
              </a:rPr>
              <a:t>ba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{3,6}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ac</a:t>
            </a: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Query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1  2  3  4  5  6  7  8  9  10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</a:t>
            </a:r>
            <a:endParaRPr lang="en-US" sz="4000" dirty="0"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text: </a:t>
            </a:r>
            <a:r>
              <a:rPr lang="en-US" sz="4000" dirty="0">
                <a:latin typeface="Comic Sans MS" pitchFamily="66" charset="0"/>
              </a:rPr>
              <a:t> a  b a  </a:t>
            </a:r>
            <a:r>
              <a:rPr lang="en-US" sz="4000" dirty="0" err="1">
                <a:latin typeface="Comic Sans MS" pitchFamily="66" charset="0"/>
              </a:rPr>
              <a:t>a</a:t>
            </a:r>
            <a:r>
              <a:rPr lang="en-US" sz="4000" dirty="0">
                <a:latin typeface="Comic Sans MS" pitchFamily="66" charset="0"/>
              </a:rPr>
              <a:t>  b a  c  b  </a:t>
            </a:r>
            <a:r>
              <a:rPr lang="en-US" sz="4000" dirty="0" err="1">
                <a:latin typeface="Comic Sans MS" pitchFamily="66" charset="0"/>
              </a:rPr>
              <a:t>b</a:t>
            </a:r>
            <a:r>
              <a:rPr lang="en-US" sz="4000" dirty="0">
                <a:latin typeface="Comic Sans MS" pitchFamily="66" charset="0"/>
              </a:rPr>
              <a:t>  a  c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280" y="4725144"/>
            <a:ext cx="6480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</a:t>
            </a:r>
            <a:r>
              <a:rPr lang="en-US" sz="2800" b="1" baseline="-25000" dirty="0">
                <a:solidFill>
                  <a:srgbClr val="C00000"/>
                </a:solidFill>
              </a:rPr>
              <a:t>1</a:t>
            </a:r>
            <a:endParaRPr lang="he-IL" sz="2800" b="1" baseline="-250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8038" y="3926373"/>
            <a:ext cx="1575850" cy="726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5246422" y="3913805"/>
            <a:ext cx="1664041" cy="7205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2130788" y="3989383"/>
            <a:ext cx="929044" cy="57606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6227236" y="5328747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P</a:t>
            </a:r>
            <a:r>
              <a:rPr lang="en-US" sz="2400" b="1" baseline="-25000" dirty="0">
                <a:solidFill>
                  <a:srgbClr val="00B0F0"/>
                </a:solidFill>
              </a:rPr>
              <a:t>2</a:t>
            </a:r>
            <a:endParaRPr lang="he-IL" sz="2400" b="1" baseline="-25000" dirty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65616" y="3989383"/>
            <a:ext cx="1038632" cy="57606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3" name="קבוצה 12"/>
          <p:cNvGrpSpPr/>
          <p:nvPr/>
        </p:nvGrpSpPr>
        <p:grpSpPr>
          <a:xfrm>
            <a:off x="3203848" y="4797152"/>
            <a:ext cx="2561768" cy="288032"/>
            <a:chOff x="3707904" y="4797152"/>
            <a:chExt cx="1656184" cy="189602"/>
          </a:xfrm>
        </p:grpSpPr>
        <p:cxnSp>
          <p:nvCxnSpPr>
            <p:cNvPr id="15" name="מחבר ישר 14"/>
            <p:cNvCxnSpPr/>
            <p:nvPr/>
          </p:nvCxnSpPr>
          <p:spPr>
            <a:xfrm>
              <a:off x="3707904" y="4986754"/>
              <a:ext cx="1656184" cy="0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מחבר ישר 15"/>
            <p:cNvCxnSpPr/>
            <p:nvPr/>
          </p:nvCxnSpPr>
          <p:spPr>
            <a:xfrm>
              <a:off x="3707904" y="4797152"/>
              <a:ext cx="0" cy="189602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מחבר ישר 16"/>
            <p:cNvCxnSpPr/>
            <p:nvPr/>
          </p:nvCxnSpPr>
          <p:spPr>
            <a:xfrm>
              <a:off x="5364088" y="4797152"/>
              <a:ext cx="0" cy="189602"/>
            </a:xfrm>
            <a:prstGeom prst="line">
              <a:avLst/>
            </a:prstGeom>
            <a:ln w="317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059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/>
      <p:bldP spid="12" grpId="1"/>
      <p:bldP spid="14" grpId="0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67545" y="44624"/>
            <a:ext cx="7992244" cy="1143000"/>
          </a:xfrm>
        </p:spPr>
        <p:txBody>
          <a:bodyPr>
            <a:noAutofit/>
          </a:bodyPr>
          <a:lstStyle/>
          <a:p>
            <a:pPr rtl="0"/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DMOG Example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5170921" y="6122890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8</a:t>
            </a:fld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536" y="1340768"/>
            <a:ext cx="8280920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b="1" dirty="0">
                <a:solidFill>
                  <a:srgbClr val="7030A0"/>
                </a:solidFill>
                <a:latin typeface="Comic Sans MS" pitchFamily="66" charset="0"/>
              </a:rPr>
              <a:t>Dictionary: </a:t>
            </a:r>
            <a:r>
              <a:rPr lang="en-US" sz="3200" b="1" dirty="0">
                <a:latin typeface="Comic Sans MS" pitchFamily="66" charset="0"/>
              </a:rPr>
              <a:t>P</a:t>
            </a:r>
            <a:r>
              <a:rPr lang="en-US" sz="3200" b="1" baseline="-25000" dirty="0">
                <a:latin typeface="Comic Sans MS" pitchFamily="66" charset="0"/>
              </a:rPr>
              <a:t>1 </a:t>
            </a:r>
            <a:r>
              <a:rPr lang="en-US" sz="3200" b="1" dirty="0">
                <a:latin typeface="Comic Sans MS" pitchFamily="66" charset="0"/>
              </a:rPr>
              <a:t>=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aba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{2,4} </a:t>
            </a:r>
            <a:r>
              <a:rPr lang="en-US" sz="3200" dirty="0" err="1">
                <a:solidFill>
                  <a:srgbClr val="7030A0"/>
                </a:solidFill>
                <a:latin typeface="Comic Sans MS" pitchFamily="66" charset="0"/>
              </a:rPr>
              <a:t>cbb</a:t>
            </a:r>
            <a:endParaRPr lang="en-US" sz="3200" dirty="0">
              <a:solidFill>
                <a:srgbClr val="7030A0"/>
              </a:solidFill>
              <a:latin typeface="Comic Sans MS" pitchFamily="66" charset="0"/>
            </a:endParaRPr>
          </a:p>
          <a:p>
            <a:pPr algn="l" rtl="0"/>
            <a:r>
              <a:rPr lang="en-US" sz="3200" dirty="0">
                <a:latin typeface="Comic Sans MS" pitchFamily="66" charset="0"/>
              </a:rPr>
              <a:t>		</a:t>
            </a:r>
            <a:r>
              <a:rPr lang="en-US" sz="3200" b="1" dirty="0">
                <a:latin typeface="Comic Sans MS" pitchFamily="66" charset="0"/>
              </a:rPr>
              <a:t>   P</a:t>
            </a:r>
            <a:r>
              <a:rPr lang="en-US" sz="3200" b="1" baseline="-25000" dirty="0">
                <a:latin typeface="Comic Sans MS" pitchFamily="66" charset="0"/>
              </a:rPr>
              <a:t>2 </a:t>
            </a:r>
            <a:r>
              <a:rPr lang="en-US" sz="3200" b="1" dirty="0">
                <a:latin typeface="Comic Sans MS" pitchFamily="66" charset="0"/>
              </a:rPr>
              <a:t>=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ab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{1,6}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bb</a:t>
            </a:r>
          </a:p>
          <a:p>
            <a:pPr algn="l" rtl="0"/>
            <a:r>
              <a:rPr lang="en-US" sz="3200" dirty="0">
                <a:latin typeface="Comic Sans MS" pitchFamily="66" charset="0"/>
              </a:rPr>
              <a:t>		    </a:t>
            </a:r>
            <a:r>
              <a:rPr lang="en-US" sz="3200" b="1" dirty="0">
                <a:latin typeface="Comic Sans MS" pitchFamily="66" charset="0"/>
              </a:rPr>
              <a:t>P</a:t>
            </a:r>
            <a:r>
              <a:rPr lang="en-US" sz="3200" b="1" baseline="-25000" dirty="0">
                <a:latin typeface="Comic Sans MS" pitchFamily="66" charset="0"/>
              </a:rPr>
              <a:t>3 </a:t>
            </a:r>
            <a:r>
              <a:rPr lang="en-US" sz="3200" b="1" dirty="0">
                <a:latin typeface="Comic Sans MS" pitchFamily="66" charset="0"/>
              </a:rPr>
              <a:t>= </a:t>
            </a:r>
            <a:r>
              <a:rPr lang="en-US" sz="3200" dirty="0" err="1">
                <a:solidFill>
                  <a:srgbClr val="7030A0"/>
                </a:solidFill>
                <a:latin typeface="Comic Sans MS" pitchFamily="66" charset="0"/>
              </a:rPr>
              <a:t>ba</a:t>
            </a:r>
            <a:r>
              <a:rPr lang="en-US" sz="3200" dirty="0">
                <a:solidFill>
                  <a:schemeClr val="accent1"/>
                </a:solidFill>
                <a:latin typeface="Comic Sans MS" pitchFamily="66" charset="0"/>
              </a:rPr>
              <a:t> </a:t>
            </a:r>
            <a:r>
              <a:rPr lang="en-US" sz="3200" dirty="0">
                <a:latin typeface="Comic Sans MS" pitchFamily="66" charset="0"/>
              </a:rPr>
              <a:t>{3,6} </a:t>
            </a:r>
            <a:r>
              <a:rPr lang="en-US" sz="3200" dirty="0">
                <a:solidFill>
                  <a:srgbClr val="7030A0"/>
                </a:solidFill>
                <a:latin typeface="Comic Sans MS" pitchFamily="66" charset="0"/>
              </a:rPr>
              <a:t>ac</a:t>
            </a:r>
          </a:p>
          <a:p>
            <a:pPr algn="l" rtl="0"/>
            <a:endParaRPr lang="en-US" sz="3200" b="1" dirty="0">
              <a:solidFill>
                <a:schemeClr val="accent4"/>
              </a:solidFill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Query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1  2  3  4  5  6  7  8  9  10</a:t>
            </a:r>
            <a:r>
              <a:rPr lang="en-US" sz="3200" b="1" dirty="0">
                <a:solidFill>
                  <a:schemeClr val="accent4"/>
                </a:solidFill>
                <a:latin typeface="Comic Sans MS" pitchFamily="66" charset="0"/>
              </a:rPr>
              <a:t> </a:t>
            </a:r>
            <a:r>
              <a:rPr lang="en-US" sz="2800" b="1" dirty="0">
                <a:solidFill>
                  <a:schemeClr val="accent4"/>
                </a:solidFill>
                <a:latin typeface="Comic Sans MS" pitchFamily="66" charset="0"/>
              </a:rPr>
              <a:t>11</a:t>
            </a:r>
            <a:endParaRPr lang="en-US" sz="4000" dirty="0">
              <a:latin typeface="Comic Sans MS" pitchFamily="66" charset="0"/>
            </a:endParaRPr>
          </a:p>
          <a:p>
            <a:pPr algn="l" rtl="0"/>
            <a:r>
              <a:rPr lang="en-US" sz="4000" b="1" dirty="0">
                <a:solidFill>
                  <a:schemeClr val="accent4"/>
                </a:solidFill>
                <a:latin typeface="Comic Sans MS" pitchFamily="66" charset="0"/>
              </a:rPr>
              <a:t>text: </a:t>
            </a:r>
            <a:r>
              <a:rPr lang="en-US" sz="4000" dirty="0">
                <a:latin typeface="Comic Sans MS" pitchFamily="66" charset="0"/>
              </a:rPr>
              <a:t> a  b a  </a:t>
            </a:r>
            <a:r>
              <a:rPr lang="en-US" sz="4000" dirty="0" err="1">
                <a:latin typeface="Comic Sans MS" pitchFamily="66" charset="0"/>
              </a:rPr>
              <a:t>a</a:t>
            </a:r>
            <a:r>
              <a:rPr lang="en-US" sz="4000" dirty="0">
                <a:latin typeface="Comic Sans MS" pitchFamily="66" charset="0"/>
              </a:rPr>
              <a:t>  b a  c  b  </a:t>
            </a:r>
            <a:r>
              <a:rPr lang="en-US" sz="4000" dirty="0" err="1">
                <a:latin typeface="Comic Sans MS" pitchFamily="66" charset="0"/>
              </a:rPr>
              <a:t>b</a:t>
            </a:r>
            <a:r>
              <a:rPr lang="en-US" sz="4000" dirty="0">
                <a:latin typeface="Comic Sans MS" pitchFamily="66" charset="0"/>
              </a:rPr>
              <a:t>  a  c</a:t>
            </a:r>
          </a:p>
          <a:p>
            <a:pPr algn="l" rtl="0"/>
            <a:endParaRPr lang="en-US" sz="4000" dirty="0">
              <a:latin typeface="Comic Sans MS" pitchFamily="66" charset="0"/>
            </a:endParaRPr>
          </a:p>
          <a:p>
            <a:pPr algn="l" rtl="0"/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280" y="5296896"/>
            <a:ext cx="6480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</a:t>
            </a:r>
            <a:r>
              <a:rPr lang="en-US" sz="2800" b="1" baseline="-25000" dirty="0">
                <a:solidFill>
                  <a:srgbClr val="C00000"/>
                </a:solidFill>
              </a:rPr>
              <a:t>1</a:t>
            </a:r>
            <a:endParaRPr lang="he-IL" sz="2800" b="1" baseline="-250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8038" y="3926373"/>
            <a:ext cx="1575850" cy="7267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5246422" y="3913805"/>
            <a:ext cx="1664041" cy="7205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2130788" y="3989383"/>
            <a:ext cx="929044" cy="57606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6227236" y="5631631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P</a:t>
            </a:r>
            <a:r>
              <a:rPr lang="en-US" sz="2400" b="1" baseline="-25000" dirty="0">
                <a:solidFill>
                  <a:srgbClr val="00B0F0"/>
                </a:solidFill>
              </a:rPr>
              <a:t>2</a:t>
            </a:r>
            <a:endParaRPr lang="he-IL" sz="2400" b="1" baseline="-25000" dirty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65616" y="3989383"/>
            <a:ext cx="1038632" cy="57606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2622988" y="3861049"/>
            <a:ext cx="868892" cy="77328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TextBox 15"/>
          <p:cNvSpPr txBox="1"/>
          <p:nvPr/>
        </p:nvSpPr>
        <p:spPr>
          <a:xfrm>
            <a:off x="7452320" y="5257893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P</a:t>
            </a:r>
            <a:r>
              <a:rPr lang="en-US" sz="2400" b="1" baseline="-25000" dirty="0">
                <a:solidFill>
                  <a:srgbClr val="00B050"/>
                </a:solidFill>
              </a:rPr>
              <a:t>3</a:t>
            </a:r>
            <a:endParaRPr lang="he-IL" sz="2400" b="1" baseline="-25000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20272" y="3933054"/>
            <a:ext cx="1080120" cy="68872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Rectangle 14"/>
          <p:cNvSpPr/>
          <p:nvPr/>
        </p:nvSpPr>
        <p:spPr>
          <a:xfrm>
            <a:off x="4174111" y="3913805"/>
            <a:ext cx="975529" cy="70797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TextBox 20"/>
          <p:cNvSpPr txBox="1"/>
          <p:nvPr/>
        </p:nvSpPr>
        <p:spPr>
          <a:xfrm>
            <a:off x="7452320" y="4755921"/>
            <a:ext cx="6480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P</a:t>
            </a:r>
            <a:r>
              <a:rPr lang="en-US" sz="2400" b="1" baseline="-25000" dirty="0">
                <a:solidFill>
                  <a:srgbClr val="00B050"/>
                </a:solidFill>
              </a:rPr>
              <a:t>3</a:t>
            </a:r>
            <a:endParaRPr lang="he-IL" b="1" baseline="-25000" dirty="0">
              <a:solidFill>
                <a:srgbClr val="00B050"/>
              </a:solidFill>
            </a:endParaRPr>
          </a:p>
        </p:txBody>
      </p:sp>
      <p:grpSp>
        <p:nvGrpSpPr>
          <p:cNvPr id="18" name="קבוצה 17"/>
          <p:cNvGrpSpPr/>
          <p:nvPr/>
        </p:nvGrpSpPr>
        <p:grpSpPr>
          <a:xfrm>
            <a:off x="5149640" y="4725144"/>
            <a:ext cx="1798624" cy="196860"/>
            <a:chOff x="3707904" y="4797152"/>
            <a:chExt cx="1656184" cy="189602"/>
          </a:xfrm>
        </p:grpSpPr>
        <p:cxnSp>
          <p:nvCxnSpPr>
            <p:cNvPr id="22" name="מחבר ישר 21"/>
            <p:cNvCxnSpPr/>
            <p:nvPr/>
          </p:nvCxnSpPr>
          <p:spPr>
            <a:xfrm>
              <a:off x="3707904" y="4986754"/>
              <a:ext cx="1656184" cy="0"/>
            </a:xfrm>
            <a:prstGeom prst="line">
              <a:avLst/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מחבר ישר 22"/>
            <p:cNvCxnSpPr/>
            <p:nvPr/>
          </p:nvCxnSpPr>
          <p:spPr>
            <a:xfrm>
              <a:off x="3707904" y="4797152"/>
              <a:ext cx="0" cy="189602"/>
            </a:xfrm>
            <a:prstGeom prst="line">
              <a:avLst/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מחבר ישר 23"/>
            <p:cNvCxnSpPr/>
            <p:nvPr/>
          </p:nvCxnSpPr>
          <p:spPr>
            <a:xfrm>
              <a:off x="5364088" y="4797152"/>
              <a:ext cx="0" cy="189602"/>
            </a:xfrm>
            <a:prstGeom prst="line">
              <a:avLst/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קבוצה 24"/>
          <p:cNvGrpSpPr/>
          <p:nvPr/>
        </p:nvGrpSpPr>
        <p:grpSpPr>
          <a:xfrm>
            <a:off x="3491880" y="4994012"/>
            <a:ext cx="3442472" cy="223574"/>
            <a:chOff x="3707904" y="4797152"/>
            <a:chExt cx="1656184" cy="189602"/>
          </a:xfrm>
        </p:grpSpPr>
        <p:cxnSp>
          <p:nvCxnSpPr>
            <p:cNvPr id="26" name="מחבר ישר 25"/>
            <p:cNvCxnSpPr/>
            <p:nvPr/>
          </p:nvCxnSpPr>
          <p:spPr>
            <a:xfrm>
              <a:off x="3707904" y="4986754"/>
              <a:ext cx="1656184" cy="0"/>
            </a:xfrm>
            <a:prstGeom prst="line">
              <a:avLst/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מחבר ישר 26"/>
            <p:cNvCxnSpPr/>
            <p:nvPr/>
          </p:nvCxnSpPr>
          <p:spPr>
            <a:xfrm>
              <a:off x="3707904" y="4797152"/>
              <a:ext cx="0" cy="189602"/>
            </a:xfrm>
            <a:prstGeom prst="line">
              <a:avLst/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/>
            <p:cNvCxnSpPr/>
            <p:nvPr/>
          </p:nvCxnSpPr>
          <p:spPr>
            <a:xfrm>
              <a:off x="5364088" y="4797152"/>
              <a:ext cx="0" cy="189602"/>
            </a:xfrm>
            <a:prstGeom prst="line">
              <a:avLst/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446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1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/>
      <p:bldP spid="12" grpId="1"/>
      <p:bldP spid="14" grpId="0" animBg="1"/>
      <p:bldP spid="14" grpId="1" animBg="1"/>
      <p:bldP spid="15" grpId="0" animBg="1"/>
      <p:bldP spid="15" grpId="1" animBg="1"/>
      <p:bldP spid="16" grpId="0"/>
      <p:bldP spid="16" grpId="1"/>
      <p:bldP spid="17" grpId="0" animBg="1"/>
      <p:bldP spid="17" grpId="1" animBg="1"/>
      <p:bldP spid="20" grpId="0" animBg="1"/>
      <p:bldP spid="20" grpId="1" animBg="1"/>
      <p:bldP spid="21" grpId="0"/>
      <p:bldP spid="2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629816"/>
            <a:ext cx="8208911" cy="1143000"/>
          </a:xfrm>
        </p:spPr>
        <p:txBody>
          <a:bodyPr>
            <a:noAutofit/>
          </a:bodyPr>
          <a:lstStyle/>
          <a:p>
            <a:pPr rtl="0"/>
            <a:r>
              <a:rPr lang="en-US" sz="4000" b="1" dirty="0">
                <a:solidFill>
                  <a:srgbClr val="C00000"/>
                </a:solidFill>
                <a:latin typeface="Comic Sans MS" pitchFamily="66" charset="0"/>
              </a:rPr>
              <a:t>Definition: Parameterized Matching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67544" y="2060848"/>
            <a:ext cx="8153400" cy="4320480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 Input</a:t>
            </a:r>
            <a:r>
              <a:rPr lang="en-US" sz="3200" dirty="0">
                <a:solidFill>
                  <a:srgbClr val="00B0F0"/>
                </a:solidFill>
                <a:latin typeface="Comic Sans MS" pitchFamily="66" charset="0"/>
              </a:rPr>
              <a:t>: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 text T and a pattern P, both over alphabet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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sym typeface="Symbol"/>
              </a:rPr>
              <a:t>U </a:t>
            </a:r>
            <a:r>
              <a:rPr lang="el-GR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,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where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 |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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∩ </a:t>
            </a:r>
            <a:r>
              <a:rPr lang="el-GR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| = 0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.</a:t>
            </a:r>
            <a:endParaRPr lang="el-GR" sz="320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pPr marL="68580" indent="0" algn="l" rtl="0">
              <a:buNone/>
            </a:pPr>
            <a:endParaRPr lang="en-US" sz="3200" b="1" dirty="0">
              <a:solidFill>
                <a:srgbClr val="00B0F0"/>
              </a:solidFill>
              <a:latin typeface="Comic Sans MS" pitchFamily="66" charset="0"/>
            </a:endParaRPr>
          </a:p>
          <a:p>
            <a:pPr marL="68580" indent="0" algn="l" rtl="0">
              <a:buNone/>
            </a:pPr>
            <a:r>
              <a:rPr lang="en-US" sz="3200" b="1" dirty="0">
                <a:solidFill>
                  <a:srgbClr val="00B0F0"/>
                </a:solidFill>
                <a:latin typeface="Comic Sans MS" pitchFamily="66" charset="0"/>
              </a:rPr>
              <a:t>Output: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all locations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l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in T where there exists a bijection  f:</a:t>
            </a:r>
            <a:r>
              <a:rPr lang="el-GR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 Π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Arial"/>
              </a:rPr>
              <a:t> →</a:t>
            </a:r>
            <a:r>
              <a:rPr lang="el-GR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 Π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such that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:</a:t>
            </a:r>
          </a:p>
          <a:p>
            <a:pPr marL="68580" indent="0" algn="l" rtl="0">
              <a:buNone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If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 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P[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] in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,   P[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] =T[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+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  <a:cs typeface="BN Golani" panose="02000000000000000000" pitchFamily="2" charset="-79"/>
              </a:rPr>
              <a:t> -1]</a:t>
            </a:r>
          </a:p>
          <a:p>
            <a:pPr marL="68580" indent="0" algn="l" rtl="0">
              <a:buNone/>
            </a:pP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 If  P[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  <a:cs typeface="Times New Roman"/>
                <a:sym typeface="Symbol"/>
              </a:rPr>
              <a:t>] in </a:t>
            </a:r>
            <a:r>
              <a:rPr lang="el-GR" sz="3600" dirty="0">
                <a:solidFill>
                  <a:schemeClr val="bg2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Π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, 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f(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P[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]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  <a:sym typeface="Symbol"/>
              </a:rPr>
              <a:t> =T[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Brush Script MT" panose="03060802040406070304" pitchFamily="66" charset="0"/>
                <a:cs typeface="BN Golani" panose="02000000000000000000" pitchFamily="2" charset="-79"/>
              </a:rPr>
              <a:t> l +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  <a:cs typeface="BN Golani" panose="02000000000000000000" pitchFamily="2" charset="-79"/>
              </a:rPr>
              <a:t>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Baskerville Old Face" panose="02020602080505020303" pitchFamily="18" charset="0"/>
                <a:cs typeface="BN Golani" panose="02000000000000000000" pitchFamily="2" charset="-79"/>
              </a:rPr>
              <a:t> -1]</a:t>
            </a:r>
          </a:p>
          <a:p>
            <a:pPr marL="68580" indent="0" algn="l" rtl="0">
              <a:buNone/>
            </a:pPr>
            <a:endParaRPr lang="en-US" sz="3200" baseline="-25000" dirty="0">
              <a:latin typeface="Baskerville Old Face" panose="02020602080505020303" pitchFamily="18" charset="0"/>
            </a:endParaRPr>
          </a:p>
          <a:p>
            <a:pPr algn="l" rtl="0">
              <a:buNone/>
            </a:pP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5148064" y="6093296"/>
            <a:ext cx="3502152" cy="365125"/>
          </a:xfrm>
        </p:spPr>
        <p:txBody>
          <a:bodyPr/>
          <a:lstStyle/>
          <a:p>
            <a:r>
              <a:rPr lang="en-US">
                <a:solidFill>
                  <a:srgbClr val="00B0F0"/>
                </a:solidFill>
              </a:rPr>
              <a:t>Prague Stringology Conference 2019</a:t>
            </a:r>
            <a:endParaRPr lang="he-IL" dirty="0">
              <a:solidFill>
                <a:srgbClr val="00B0F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FA50C63-9B2A-464C-A678-CA604CA3BBD6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251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התאמה אישית 5">
      <a:dk1>
        <a:sysClr val="windowText" lastClr="000000"/>
      </a:dk1>
      <a:lt1>
        <a:sysClr val="window" lastClr="FFFFFF"/>
      </a:lt1>
      <a:dk2>
        <a:srgbClr val="7030A0"/>
      </a:dk2>
      <a:lt2>
        <a:srgbClr val="00A3D6"/>
      </a:lt2>
      <a:accent1>
        <a:srgbClr val="D16349"/>
      </a:accent1>
      <a:accent2>
        <a:srgbClr val="00B05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9729</TotalTime>
  <Words>4633</Words>
  <Application>Microsoft Office PowerPoint</Application>
  <PresentationFormat>Předvádění na obrazovce (4:3)</PresentationFormat>
  <Paragraphs>1022</Paragraphs>
  <Slides>58</Slides>
  <Notes>44</Notes>
  <HiddenSlides>0</HiddenSlides>
  <MMClips>0</MMClips>
  <ScaleCrop>false</ScaleCrop>
  <HeadingPairs>
    <vt:vector size="6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72" baseType="lpstr">
      <vt:lpstr>Arial</vt:lpstr>
      <vt:lpstr>Baskerville Old Face</vt:lpstr>
      <vt:lpstr>Brush Script MT</vt:lpstr>
      <vt:lpstr>Calibri</vt:lpstr>
      <vt:lpstr>Cambria Math</vt:lpstr>
      <vt:lpstr>Century Gothic</vt:lpstr>
      <vt:lpstr>Comic Sans MS</vt:lpstr>
      <vt:lpstr>Freestyle Script</vt:lpstr>
      <vt:lpstr>Jokerman</vt:lpstr>
      <vt:lpstr>Pristina</vt:lpstr>
      <vt:lpstr>Times New Roman</vt:lpstr>
      <vt:lpstr>Wingdings</vt:lpstr>
      <vt:lpstr>Wingdings 2</vt:lpstr>
      <vt:lpstr>אוסטין</vt:lpstr>
      <vt:lpstr>Online Parameterized Dictionary Matching  with One Gap</vt:lpstr>
      <vt:lpstr>Outline</vt:lpstr>
      <vt:lpstr>Definition: Gapped Patterns</vt:lpstr>
      <vt:lpstr>Definition: The Dictionary Matching with One Gap Problem (DMOG)</vt:lpstr>
      <vt:lpstr>DMOG Example</vt:lpstr>
      <vt:lpstr>DMOG Example</vt:lpstr>
      <vt:lpstr>DMOG Example</vt:lpstr>
      <vt:lpstr>DMOG Example</vt:lpstr>
      <vt:lpstr>Definition: Parameterized Matching</vt:lpstr>
      <vt:lpstr>p-Matching Example</vt:lpstr>
      <vt:lpstr>p-Matching Example</vt:lpstr>
      <vt:lpstr>Definition: The Online parameterized DMOG Problem (pDMOG)</vt:lpstr>
      <vt:lpstr>Definition: The Online Parameterized DMOG Problem (Online pDMOG)</vt:lpstr>
      <vt:lpstr>pDMOG Example</vt:lpstr>
      <vt:lpstr>pDMOG Example</vt:lpstr>
      <vt:lpstr>Definition:The Strict Online Parameterized DMOG Problem   (Strict Online pDMOG)</vt:lpstr>
      <vt:lpstr>Definition:The Strict Online Parameterized DMOG Problem   (Strict Online pDMOG)</vt:lpstr>
      <vt:lpstr>Strict Online pDMOG Example</vt:lpstr>
      <vt:lpstr>Strict Online pDMOG Example</vt:lpstr>
      <vt:lpstr>Strict Online pDMOG </vt:lpstr>
      <vt:lpstr>Motivation</vt:lpstr>
      <vt:lpstr>Previous Work</vt:lpstr>
      <vt:lpstr>Framework: The Bipartite Graph G_D</vt:lpstr>
      <vt:lpstr>Framework: The Bipartite Graph G_D</vt:lpstr>
      <vt:lpstr>Prezentace aplikace PowerPoint</vt:lpstr>
      <vt:lpstr>Framework: Solution for Sparse Graphs</vt:lpstr>
      <vt:lpstr> p-matching by prev function</vt:lpstr>
      <vt:lpstr> Locating all prev(lpi), prev(rpi) in prev(T).</vt:lpstr>
      <vt:lpstr>Prezentace aplikace PowerPoint</vt:lpstr>
      <vt:lpstr>Suffix of prev(lpi)/prev(rpi)</vt:lpstr>
      <vt:lpstr> p-suffix Relations</vt:lpstr>
      <vt:lpstr>Solution for Uniformly Bounded Gaps</vt:lpstr>
      <vt:lpstr>Prezentace aplikace PowerPoint</vt:lpstr>
      <vt:lpstr>Solution for Uniformly Bounded Gaps</vt:lpstr>
      <vt:lpstr>Uniformly Bounded Gaps – Data Structures</vt:lpstr>
      <vt:lpstr>Uniformly Bounded Gaps – Data Structures</vt:lpstr>
      <vt:lpstr>Prezentace aplikace PowerPoint</vt:lpstr>
      <vt:lpstr>Prezentace aplikace PowerPoint</vt:lpstr>
      <vt:lpstr>Prezentace aplikace PowerPoint</vt:lpstr>
      <vt:lpstr>Solution for Uniformly Bounded Gaps</vt:lpstr>
      <vt:lpstr>Solution for Uniformly Bounded Gaps</vt:lpstr>
      <vt:lpstr>Prezentace aplikace PowerPoint</vt:lpstr>
      <vt:lpstr>Prezentace aplikace PowerPoint</vt:lpstr>
      <vt:lpstr>Time &amp; Space uniformly bounded</vt:lpstr>
      <vt:lpstr>Solution for Non-Uniformly Bounded Gaps</vt:lpstr>
      <vt:lpstr>Solution for Non-Uniformly Bounded Gaps</vt:lpstr>
      <vt:lpstr>Non-Uniformly Bounded Gaps – Data Structures</vt:lpstr>
      <vt:lpstr>Prezentace aplikace PowerPoint</vt:lpstr>
      <vt:lpstr>Non-Uniformly Bounded Gaps – Data Structures</vt:lpstr>
      <vt:lpstr>Prezentace aplikace PowerPoint</vt:lpstr>
      <vt:lpstr>Solution for Non-Uniformly Bounded Gaps</vt:lpstr>
      <vt:lpstr>Solution for Non-Uniformly Bounded Gaps</vt:lpstr>
      <vt:lpstr>Non-Uniformly Bounded Gaps – Data Structures</vt:lpstr>
      <vt:lpstr>Solution for Non-Uniformly Bounded Gaps</vt:lpstr>
      <vt:lpstr>Prezentace aplikace PowerPoint</vt:lpstr>
      <vt:lpstr>Time &amp; Space Non-Uniformly Bounded Gaps</vt:lpstr>
      <vt:lpstr>Open Problems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Common Subsequence in k Length Substrings</dc:title>
  <dc:creator>Shalom</dc:creator>
  <cp:lastModifiedBy>Ing. Ondřej Cvacho</cp:lastModifiedBy>
  <cp:revision>1407</cp:revision>
  <dcterms:created xsi:type="dcterms:W3CDTF">2013-09-09T07:46:52Z</dcterms:created>
  <dcterms:modified xsi:type="dcterms:W3CDTF">2019-08-26T12:20:35Z</dcterms:modified>
</cp:coreProperties>
</file>