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89" r:id="rId2"/>
    <p:sldId id="278" r:id="rId3"/>
    <p:sldId id="291" r:id="rId4"/>
    <p:sldId id="292" r:id="rId5"/>
    <p:sldId id="293" r:id="rId6"/>
    <p:sldId id="290" r:id="rId7"/>
    <p:sldId id="279" r:id="rId8"/>
    <p:sldId id="283" r:id="rId9"/>
    <p:sldId id="284" r:id="rId10"/>
    <p:sldId id="285" r:id="rId11"/>
    <p:sldId id="256" r:id="rId12"/>
    <p:sldId id="286" r:id="rId13"/>
    <p:sldId id="287" r:id="rId14"/>
    <p:sldId id="257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9" r:id="rId24"/>
    <p:sldId id="274" r:id="rId25"/>
    <p:sldId id="275" r:id="rId26"/>
    <p:sldId id="270" r:id="rId27"/>
    <p:sldId id="271" r:id="rId28"/>
    <p:sldId id="272" r:id="rId29"/>
    <p:sldId id="273" r:id="rId30"/>
    <p:sldId id="294" r:id="rId31"/>
    <p:sldId id="276" r:id="rId32"/>
    <p:sldId id="277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575FF"/>
    <a:srgbClr val="294983"/>
    <a:srgbClr val="007D9B"/>
    <a:srgbClr val="009BC0"/>
    <a:srgbClr val="00C8E8"/>
    <a:srgbClr val="00C39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2" autoAdjust="0"/>
    <p:restoredTop sz="85311" autoAdjust="0"/>
  </p:normalViewPr>
  <p:slideViewPr>
    <p:cSldViewPr snapToGrid="0">
      <p:cViewPr varScale="1">
        <p:scale>
          <a:sx n="77" d="100"/>
          <a:sy n="77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FDDEF-385B-4026-99BF-3658AEF4C22B}" type="datetimeFigureOut">
              <a:rPr lang="uk-UA" smtClean="0"/>
              <a:t>02.09.2020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491F6-377E-430C-993C-D7703BCCBD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2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6161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28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3150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601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172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400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5725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685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268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01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54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38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77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44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04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40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889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46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491F6-377E-430C-993C-D7703BCCBDA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9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3E9DD-C61C-40B4-AAFF-AF78ABEA3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553D5AC-AF99-442E-8825-C7F5BF37B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ABB951-9418-437D-BF30-1D74169F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8F8C-D63A-414B-A881-48ECF816F719}" type="datetime1">
              <a:rPr lang="uk-UA" smtClean="0"/>
              <a:t>02.09.2020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73840A-54D5-4D04-9DAA-78F36F86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F5F895-1B19-4FD8-9382-67646462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35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9D5D2-5239-4D57-A088-229E5DCA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8629A38-B705-4AE2-B0C9-15E6CEF22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CFAAF34-AC0C-4F03-A336-0D6C35035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C6A12D-27D1-4E1F-AC21-CDC0CF1E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7133-D478-4303-9093-0D46A5166844}" type="datetime1">
              <a:rPr lang="uk-UA" smtClean="0"/>
              <a:t>02.09.2020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CF3B8C-423F-44AF-B444-43373637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1AFD22-20B9-4E30-9D52-21DE6390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34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B3ACB-303D-4CA0-9477-EDCA264B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A69375E-096E-44A0-85A7-699D89357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707E76-7BBF-4AB4-97D8-0EAABC45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FC73-4966-4A7B-9ADE-EDF81BA302C7}" type="datetime1">
              <a:rPr lang="uk-UA" smtClean="0"/>
              <a:t>02.09.2020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CCF011-70C4-468D-8794-FDA080E3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625B46-383B-4B30-B283-809E5346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27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5B714E8-D79D-4A49-9639-72EDDFCCB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1DE952-AD5D-4232-834B-2CFA6820B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0A27B9-72E5-4E59-81C1-8ACFCD5F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8287-7FA0-4C67-B4F8-6711ECA29510}" type="datetime1">
              <a:rPr lang="uk-UA" smtClean="0"/>
              <a:t>02.09.2020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5B5615-1135-44C9-BBE6-E34B439E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70E1D7-214B-4FD9-A960-295BAEE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164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009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8630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6304B-2CA3-4FCC-AD34-9D6ACEA6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6800A8-173A-4C86-9A40-8E1D80EAA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5DE3BB-8775-481E-AECC-3A020FA9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A6ED-0546-4EC5-9EB7-784CA959E18D}" type="datetime1">
              <a:rPr lang="uk-UA" smtClean="0"/>
              <a:t>02.09.2020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325B5E-5663-4B79-9752-5EEECADD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540AB1-C4DF-46A3-B562-3B7D892A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59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F1944-6FB2-40EF-B52D-71D4A6B9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BF7A6C-8408-4D71-B544-F778C5016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DF18E9-678D-43CB-9AAF-10655621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DDFD-9EB1-42A8-A912-399C08EAA9F7}" type="datetime1">
              <a:rPr lang="uk-UA" smtClean="0"/>
              <a:t>02.09.2020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CA792F-CF5D-47B2-B8F0-4C00BAF1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CDFD96-4397-44B6-B35F-C7ED427E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796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9CCC6-2C27-4DC0-928A-EB3D6759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CD7C61-661F-4F28-AF35-0773EF949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65184A-B8FB-4FCC-9A64-E4D5D21A9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844226-87F6-4546-B9AC-6AD501C7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6DCE-DE1B-47CE-9E90-3DE3D9CCE123}" type="datetime1">
              <a:rPr lang="uk-UA" smtClean="0"/>
              <a:t>02.09.2020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760091-7BEA-4B0E-A717-D4D80832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9E5CE2-5888-4C91-8D52-296EB9DF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10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D9B5B-1D0A-4BA9-930A-2078A8A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38782B-CF88-4E86-AD12-B3EEBA69F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DA3CD9-6FE9-47EC-98FB-D0F731A3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D4309C-3DDD-45AC-B60C-268C0BEC8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5EA308A-47E4-4633-A3F5-956F13898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67B563D-84B2-481A-8756-AEF09044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BABD-A7B2-4D9F-8425-AE11E8780EE9}" type="datetime1">
              <a:rPr lang="uk-UA" smtClean="0"/>
              <a:t>02.09.2020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D4D37E-CA39-4DA4-A508-AA6DE607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F313C21-B3F0-4D12-A5A3-2CDBF491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467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435D0-0B81-4A57-951E-669AD43C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F9ECF0E-9247-4E54-A8EC-795CDD16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20F6-B377-4713-8A07-8D90CE1EF3D6}" type="datetime1">
              <a:rPr lang="uk-UA" smtClean="0"/>
              <a:t>02.09.2020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002589-7671-46BB-9466-ACD1F5A6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D2FA9CF-9DE1-4D05-ABFA-0DD2D6FA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15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5626025-2EA5-4097-9D2A-3CA704B6D779}"/>
              </a:ext>
            </a:extLst>
          </p:cNvPr>
          <p:cNvSpPr/>
          <p:nvPr userDrawn="1"/>
        </p:nvSpPr>
        <p:spPr>
          <a:xfrm>
            <a:off x="174171" y="769257"/>
            <a:ext cx="11843658" cy="59522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5EEF7DD-B96F-4CC1-BEE5-AF24D14F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E61F-AB83-43DB-BE40-B1B4C25B3810}" type="datetime1">
              <a:rPr lang="uk-UA" smtClean="0"/>
              <a:t>02.09.2020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A94396-6BBE-4BFE-92F4-7F4C9A9C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6466A34-FAC4-4D00-BDE3-2291B4E4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BC116D4-4EB6-4227-8578-777FC2D3AA1C}"/>
              </a:ext>
            </a:extLst>
          </p:cNvPr>
          <p:cNvSpPr/>
          <p:nvPr userDrawn="1"/>
        </p:nvSpPr>
        <p:spPr>
          <a:xfrm>
            <a:off x="-464457" y="130629"/>
            <a:ext cx="13454743" cy="783771"/>
          </a:xfrm>
          <a:prstGeom prst="rect">
            <a:avLst/>
          </a:prstGeom>
          <a:gradFill flip="none" rotWithShape="1">
            <a:gsLst>
              <a:gs pos="0">
                <a:srgbClr val="009BC0"/>
              </a:gs>
              <a:gs pos="100000">
                <a:srgbClr val="007D9B"/>
              </a:gs>
            </a:gsLst>
            <a:lin ang="10800000" scaled="1"/>
            <a:tileRect/>
          </a:gra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uk-UA" sz="3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3E39DFBC-A792-422B-83D6-F3AA03087C6C}"/>
              </a:ext>
            </a:extLst>
          </p:cNvPr>
          <p:cNvSpPr/>
          <p:nvPr userDrawn="1"/>
        </p:nvSpPr>
        <p:spPr>
          <a:xfrm>
            <a:off x="11065102" y="322459"/>
            <a:ext cx="1018651" cy="400110"/>
          </a:xfrm>
          <a:prstGeom prst="roundRect">
            <a:avLst/>
          </a:prstGeom>
          <a:solidFill>
            <a:schemeClr val="bg1">
              <a:alpha val="98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DEA3C-B52E-42C4-BA64-E0BF83EEF3BD}"/>
              </a:ext>
            </a:extLst>
          </p:cNvPr>
          <p:cNvSpPr txBox="1"/>
          <p:nvPr userDrawn="1"/>
        </p:nvSpPr>
        <p:spPr>
          <a:xfrm>
            <a:off x="11129434" y="337848"/>
            <a:ext cx="1132041" cy="3693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fld id="{D6773EE1-8975-4E1E-8CAB-EB8EB77A9D38}" type="slidenum">
              <a:rPr lang="uk-UA" sz="1800" smtClean="0">
                <a:latin typeface="Rubik Medium" panose="00000600000000000000" pitchFamily="2" charset="-79"/>
                <a:cs typeface="Rubik Medium" panose="00000600000000000000" pitchFamily="2" charset="-79"/>
              </a:rPr>
              <a:t>‹№›</a:t>
            </a:fld>
            <a:r>
              <a:rPr lang="uk-UA" sz="1800" dirty="0">
                <a:latin typeface="Rubik Medium" panose="00000600000000000000" pitchFamily="2" charset="-79"/>
                <a:cs typeface="Rubik Medium" panose="00000600000000000000" pitchFamily="2" charset="-79"/>
              </a:rPr>
              <a:t> / 32</a:t>
            </a:r>
          </a:p>
        </p:txBody>
      </p:sp>
    </p:spTree>
    <p:extLst>
      <p:ext uri="{BB962C8B-B14F-4D97-AF65-F5344CB8AC3E}">
        <p14:creationId xmlns:p14="http://schemas.microsoft.com/office/powerpoint/2010/main" val="362239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5626025-2EA5-4097-9D2A-3CA704B6D779}"/>
              </a:ext>
            </a:extLst>
          </p:cNvPr>
          <p:cNvSpPr/>
          <p:nvPr userDrawn="1"/>
        </p:nvSpPr>
        <p:spPr>
          <a:xfrm>
            <a:off x="174171" y="769257"/>
            <a:ext cx="11843658" cy="59522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5EEF7DD-B96F-4CC1-BEE5-AF24D14F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E61F-AB83-43DB-BE40-B1B4C25B3810}" type="datetime1">
              <a:rPr lang="uk-UA" smtClean="0"/>
              <a:t>02.09.2020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A94396-6BBE-4BFE-92F4-7F4C9A9C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6466A34-FAC4-4D00-BDE3-2291B4E4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BC116D4-4EB6-4227-8578-777FC2D3AA1C}"/>
              </a:ext>
            </a:extLst>
          </p:cNvPr>
          <p:cNvSpPr/>
          <p:nvPr userDrawn="1"/>
        </p:nvSpPr>
        <p:spPr>
          <a:xfrm>
            <a:off x="-464457" y="130629"/>
            <a:ext cx="13454743" cy="783771"/>
          </a:xfrm>
          <a:prstGeom prst="rect">
            <a:avLst/>
          </a:prstGeom>
          <a:gradFill flip="none" rotWithShape="1">
            <a:gsLst>
              <a:gs pos="0">
                <a:srgbClr val="009BC0"/>
              </a:gs>
              <a:gs pos="100000">
                <a:srgbClr val="007D9B"/>
              </a:gs>
            </a:gsLst>
            <a:lin ang="10800000" scaled="1"/>
            <a:tileRect/>
          </a:gra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uk-UA" sz="3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99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BC413-5902-4E29-8BDB-0CAEB644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8F5976-C984-4AE9-A211-F48121B8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7EB1D20-92E5-469B-B343-A7D009D04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9ACE1E0-A77E-4D8C-8C94-E9655DFB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736-6311-4CA8-B89F-26E927F1CE0D}" type="datetime1">
              <a:rPr lang="uk-UA" smtClean="0"/>
              <a:t>02.09.2020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B36F49-8829-4DF1-864A-B21DC6E8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DC63D35-A669-4C17-8591-63CCB946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02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3B1F107-BF79-4E7F-9848-61274C67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00A52F-1384-4E3A-832E-45162B28E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6FB1C6-82C6-47FD-B3BB-844BBE397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D67-8809-4144-90E9-9199A2ECFF88}" type="datetime1">
              <a:rPr lang="uk-UA" smtClean="0"/>
              <a:t>02.09.2020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CFBFA3-9AA1-41EA-BD56-8D27E645B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FD16C1-7289-4A95-BB07-CCF2EFB1E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E76F-CB6D-4B74-ABD2-B287FBBC88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6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4"/><Relationship Id="rId7" Type="http://schemas.openxmlformats.org/officeDocument/2006/relationships/image" Target="../media/image7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4.mp4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microsoft.com/office/2007/relationships/media" Target="../media/media6.mp4"/><Relationship Id="rId7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video" Target="../media/media7.mp4"/><Relationship Id="rId5" Type="http://schemas.microsoft.com/office/2007/relationships/media" Target="../media/media7.mp4"/><Relationship Id="rId10" Type="http://schemas.openxmlformats.org/officeDocument/2006/relationships/image" Target="../media/image12.png"/><Relationship Id="rId4" Type="http://schemas.openxmlformats.org/officeDocument/2006/relationships/video" Target="../media/media6.mp4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 anchorCtr="0"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Fast exact pattern matching in a bitstream and 256-ary strings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311E871E-2CB0-48DA-B3C2-37AC9BF784F9}"/>
              </a:ext>
            </a:extLst>
          </p:cNvPr>
          <p:cNvSpPr txBox="1">
            <a:spLocks/>
          </p:cNvSpPr>
          <p:nvPr/>
        </p:nvSpPr>
        <p:spPr>
          <a:xfrm>
            <a:off x="838200" y="5431667"/>
            <a:ext cx="6955172" cy="524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National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Taras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Shevchenko University of Kyiv</a:t>
            </a:r>
            <a:endParaRPr lang="uk-UA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ідзаголовок 2">
            <a:extLst>
              <a:ext uri="{FF2B5EF4-FFF2-40B4-BE49-F238E27FC236}">
                <a16:creationId xmlns:a16="http://schemas.microsoft.com/office/drawing/2014/main" id="{0FCC72F1-7A26-499E-B7CF-272BC246C251}"/>
              </a:ext>
            </a:extLst>
          </p:cNvPr>
          <p:cNvSpPr txBox="1">
            <a:spLocks/>
          </p:cNvSpPr>
          <p:nvPr/>
        </p:nvSpPr>
        <p:spPr>
          <a:xfrm>
            <a:off x="838200" y="3705770"/>
            <a:ext cx="6955172" cy="524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Igor 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Zavadskyi</a:t>
            </a:r>
            <a:endParaRPr lang="uk-UA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DC611-F796-4BDF-9E5F-0A8F6088CB0C}"/>
              </a:ext>
            </a:extLst>
          </p:cNvPr>
          <p:cNvSpPr txBox="1"/>
          <p:nvPr/>
        </p:nvSpPr>
        <p:spPr>
          <a:xfrm>
            <a:off x="521812" y="193649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1.5-byte read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6B32D-7A54-4170-B419-28B19475E9FD}"/>
              </a:ext>
            </a:extLst>
          </p:cNvPr>
          <p:cNvSpPr txBox="1"/>
          <p:nvPr/>
        </p:nvSpPr>
        <p:spPr>
          <a:xfrm>
            <a:off x="729237" y="1280620"/>
            <a:ext cx="674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pos </a:t>
            </a:r>
            <a:r>
              <a:rPr lang="en-US" sz="3200" dirty="0">
                <a:sym typeface="Symbol" panose="05050102010706020507" pitchFamily="18" charset="2"/>
              </a:rPr>
              <a:t></a:t>
            </a:r>
            <a:r>
              <a:rPr lang="en-US" sz="3200" dirty="0"/>
              <a:t> pos + Z[word(T[</a:t>
            </a:r>
            <a:r>
              <a:rPr lang="en-US" sz="3200" dirty="0" err="1"/>
              <a:t>i</a:t>
            </a:r>
            <a:r>
              <a:rPr lang="en-US" sz="3200" dirty="0"/>
              <a:t>],T[i+1])</a:t>
            </a:r>
            <a:r>
              <a:rPr lang="en-US" sz="3200" dirty="0">
                <a:solidFill>
                  <a:srgbClr val="FF0000"/>
                </a:solidFill>
              </a:rPr>
              <a:t>&amp;mask</a:t>
            </a:r>
            <a:r>
              <a:rPr lang="en-US" sz="3200" dirty="0"/>
              <a:t>] </a:t>
            </a:r>
            <a:endParaRPr lang="uk-UA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BBB1A-FF23-41CA-BFC9-DA81CC6CA5C0}"/>
              </a:ext>
            </a:extLst>
          </p:cNvPr>
          <p:cNvSpPr txBox="1"/>
          <p:nvPr/>
        </p:nvSpPr>
        <p:spPr>
          <a:xfrm>
            <a:off x="729237" y="2181549"/>
            <a:ext cx="1078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mask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/>
              <a:t>contains between </a:t>
            </a:r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16</a:t>
            </a:r>
            <a:r>
              <a:rPr lang="en-US" sz="3200" dirty="0"/>
              <a:t> significant bits.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uk-UA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C53C3-FD2D-4F03-B4E4-61F79B947E73}"/>
              </a:ext>
            </a:extLst>
          </p:cNvPr>
          <p:cNvSpPr txBox="1"/>
          <p:nvPr/>
        </p:nvSpPr>
        <p:spPr>
          <a:xfrm>
            <a:off x="729237" y="4582910"/>
            <a:ext cx="109560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CMCSC10"/>
              </a:rPr>
              <a:t>B. W. Watson, F. Franek, J. Holub, C. Iliopoulos, and B. Smyth</a:t>
            </a:r>
            <a:r>
              <a:rPr lang="en-US" sz="2800" b="0" i="0" u="none" strike="noStrike" baseline="0" dirty="0">
                <a:latin typeface="CMR10"/>
              </a:rPr>
              <a:t>: </a:t>
            </a:r>
            <a:r>
              <a:rPr lang="en-US" sz="2800" b="0" i="0" u="none" strike="noStrike" baseline="0" dirty="0">
                <a:latin typeface="CMTI10"/>
              </a:rPr>
              <a:t>Fractional </a:t>
            </a:r>
            <a:br>
              <a:rPr lang="en-US" sz="2800" b="0" i="0" u="none" strike="noStrike" baseline="0" dirty="0">
                <a:latin typeface="CMTI10"/>
              </a:rPr>
            </a:br>
            <a:r>
              <a:rPr lang="en-US" sz="2800" b="0" i="0" u="none" strike="noStrike" baseline="0" dirty="0">
                <a:latin typeface="CMTI10"/>
              </a:rPr>
              <a:t>n-grams for shifting</a:t>
            </a:r>
            <a:r>
              <a:rPr lang="en-US" sz="2800" b="0" i="0" u="none" strike="noStrike" baseline="0" dirty="0">
                <a:latin typeface="CMR10"/>
              </a:rPr>
              <a:t>. Idea presented at </a:t>
            </a:r>
            <a:r>
              <a:rPr lang="en-US" sz="2800" b="0" i="0" u="none" strike="noStrike" baseline="0" dirty="0" err="1">
                <a:latin typeface="CMR10"/>
              </a:rPr>
              <a:t>StringMasters</a:t>
            </a:r>
            <a:r>
              <a:rPr lang="en-US" sz="2800" b="0" i="0" u="none" strike="noStrike" baseline="0" dirty="0">
                <a:latin typeface="CMR10"/>
              </a:rPr>
              <a:t> 2014 at McMaster University, Hamilton, Ontario, Canada, 2014.</a:t>
            </a:r>
            <a:endParaRPr lang="en-US" sz="2800" b="0" i="0" u="none" strike="noStrike" baseline="0" dirty="0">
              <a:latin typeface="CMCSC10"/>
            </a:endParaRPr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3E911874-33BB-448F-AF04-6A739486B236}"/>
              </a:ext>
            </a:extLst>
          </p:cNvPr>
          <p:cNvGrpSpPr/>
          <p:nvPr/>
        </p:nvGrpSpPr>
        <p:grpSpPr>
          <a:xfrm>
            <a:off x="3765550" y="3257550"/>
            <a:ext cx="1954530" cy="424431"/>
            <a:chOff x="2952750" y="3082478"/>
            <a:chExt cx="1600200" cy="342900"/>
          </a:xfrm>
          <a:solidFill>
            <a:schemeClr val="accent6"/>
          </a:solidFill>
        </p:grpSpPr>
        <p:grpSp>
          <p:nvGrpSpPr>
            <p:cNvPr id="6" name="Групувати 5">
              <a:extLst>
                <a:ext uri="{FF2B5EF4-FFF2-40B4-BE49-F238E27FC236}">
                  <a16:creationId xmlns:a16="http://schemas.microsoft.com/office/drawing/2014/main" id="{BBBC9879-6EAE-47FA-ACC5-502B461D8EC2}"/>
                </a:ext>
              </a:extLst>
            </p:cNvPr>
            <p:cNvGrpSpPr/>
            <p:nvPr/>
          </p:nvGrpSpPr>
          <p:grpSpPr>
            <a:xfrm>
              <a:off x="2952750" y="3082478"/>
              <a:ext cx="400050" cy="342900"/>
              <a:chOff x="2952750" y="3086100"/>
              <a:chExt cx="400050" cy="342900"/>
            </a:xfrm>
            <a:grpFill/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651694C6-97B2-420A-BF7E-6468000D63B7}"/>
                  </a:ext>
                </a:extLst>
              </p:cNvPr>
              <p:cNvSpPr/>
              <p:nvPr/>
            </p:nvSpPr>
            <p:spPr>
              <a:xfrm>
                <a:off x="2952750" y="3086100"/>
                <a:ext cx="200025" cy="3429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9737AEA6-D7E1-4A86-87BA-81CAA79B52FA}"/>
                  </a:ext>
                </a:extLst>
              </p:cNvPr>
              <p:cNvSpPr/>
              <p:nvPr/>
            </p:nvSpPr>
            <p:spPr>
              <a:xfrm>
                <a:off x="3152775" y="3086100"/>
                <a:ext cx="200025" cy="3429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1EFDCEFC-9000-495C-AC21-41BCD86D5272}"/>
                </a:ext>
              </a:extLst>
            </p:cNvPr>
            <p:cNvGrpSpPr/>
            <p:nvPr/>
          </p:nvGrpSpPr>
          <p:grpSpPr>
            <a:xfrm>
              <a:off x="3352800" y="3082478"/>
              <a:ext cx="400050" cy="342900"/>
              <a:chOff x="2952750" y="3086100"/>
              <a:chExt cx="400050" cy="342900"/>
            </a:xfrm>
            <a:grpFill/>
          </p:grpSpPr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6C355584-445B-45B9-A117-0675D9D77AAF}"/>
                  </a:ext>
                </a:extLst>
              </p:cNvPr>
              <p:cNvSpPr/>
              <p:nvPr/>
            </p:nvSpPr>
            <p:spPr>
              <a:xfrm>
                <a:off x="2952750" y="3086100"/>
                <a:ext cx="200025" cy="3429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" name="Прямокутник 14">
                <a:extLst>
                  <a:ext uri="{FF2B5EF4-FFF2-40B4-BE49-F238E27FC236}">
                    <a16:creationId xmlns:a16="http://schemas.microsoft.com/office/drawing/2014/main" id="{0C82EA58-219A-4B3A-9A44-924E652CA076}"/>
                  </a:ext>
                </a:extLst>
              </p:cNvPr>
              <p:cNvSpPr/>
              <p:nvPr/>
            </p:nvSpPr>
            <p:spPr>
              <a:xfrm>
                <a:off x="3152775" y="3086100"/>
                <a:ext cx="200025" cy="3429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7" name="Групувати 16">
              <a:extLst>
                <a:ext uri="{FF2B5EF4-FFF2-40B4-BE49-F238E27FC236}">
                  <a16:creationId xmlns:a16="http://schemas.microsoft.com/office/drawing/2014/main" id="{8C3B22D2-04DE-4DDB-8662-7E1C952BEFF3}"/>
                </a:ext>
              </a:extLst>
            </p:cNvPr>
            <p:cNvGrpSpPr/>
            <p:nvPr/>
          </p:nvGrpSpPr>
          <p:grpSpPr>
            <a:xfrm>
              <a:off x="3752850" y="3082478"/>
              <a:ext cx="400050" cy="342900"/>
              <a:chOff x="2952750" y="3086100"/>
              <a:chExt cx="400050" cy="342900"/>
            </a:xfrm>
            <a:grpFill/>
          </p:grpSpPr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0BA73AE9-9D3F-4045-9EE1-6FD970113DDC}"/>
                  </a:ext>
                </a:extLst>
              </p:cNvPr>
              <p:cNvSpPr/>
              <p:nvPr/>
            </p:nvSpPr>
            <p:spPr>
              <a:xfrm>
                <a:off x="2952750" y="3086100"/>
                <a:ext cx="200025" cy="3429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2FD0CCDE-90EF-48DD-891E-E8A08E42DD19}"/>
                  </a:ext>
                </a:extLst>
              </p:cNvPr>
              <p:cNvSpPr/>
              <p:nvPr/>
            </p:nvSpPr>
            <p:spPr>
              <a:xfrm>
                <a:off x="3152775" y="3086100"/>
                <a:ext cx="200025" cy="3429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8" name="Групувати 17">
              <a:extLst>
                <a:ext uri="{FF2B5EF4-FFF2-40B4-BE49-F238E27FC236}">
                  <a16:creationId xmlns:a16="http://schemas.microsoft.com/office/drawing/2014/main" id="{0286FC32-45A0-4306-88F2-FEF57A32E5B5}"/>
                </a:ext>
              </a:extLst>
            </p:cNvPr>
            <p:cNvGrpSpPr/>
            <p:nvPr/>
          </p:nvGrpSpPr>
          <p:grpSpPr>
            <a:xfrm>
              <a:off x="4152900" y="3082478"/>
              <a:ext cx="400050" cy="342900"/>
              <a:chOff x="2952750" y="3086100"/>
              <a:chExt cx="400050" cy="342900"/>
            </a:xfrm>
            <a:grpFill/>
          </p:grpSpPr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ACED0443-E342-47C9-925B-EDCB97EDA1D9}"/>
                  </a:ext>
                </a:extLst>
              </p:cNvPr>
              <p:cNvSpPr/>
              <p:nvPr/>
            </p:nvSpPr>
            <p:spPr>
              <a:xfrm>
                <a:off x="2952750" y="3086100"/>
                <a:ext cx="200025" cy="3429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359F9AB5-C167-4B53-B004-2C360A7EF91C}"/>
                  </a:ext>
                </a:extLst>
              </p:cNvPr>
              <p:cNvSpPr/>
              <p:nvPr/>
            </p:nvSpPr>
            <p:spPr>
              <a:xfrm>
                <a:off x="3152775" y="3086100"/>
                <a:ext cx="200025" cy="3429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026B8436-04EF-40D0-8C7F-3D5E03ED2841}"/>
              </a:ext>
            </a:extLst>
          </p:cNvPr>
          <p:cNvGrpSpPr/>
          <p:nvPr/>
        </p:nvGrpSpPr>
        <p:grpSpPr>
          <a:xfrm>
            <a:off x="5723890" y="3257550"/>
            <a:ext cx="2030730" cy="424687"/>
            <a:chOff x="2952750" y="3082478"/>
            <a:chExt cx="1600200" cy="342900"/>
          </a:xfrm>
        </p:grpSpPr>
        <p:grpSp>
          <p:nvGrpSpPr>
            <p:cNvPr id="25" name="Групувати 24">
              <a:extLst>
                <a:ext uri="{FF2B5EF4-FFF2-40B4-BE49-F238E27FC236}">
                  <a16:creationId xmlns:a16="http://schemas.microsoft.com/office/drawing/2014/main" id="{C40C1F75-E208-4014-81BD-5A004B97A9AB}"/>
                </a:ext>
              </a:extLst>
            </p:cNvPr>
            <p:cNvGrpSpPr/>
            <p:nvPr/>
          </p:nvGrpSpPr>
          <p:grpSpPr>
            <a:xfrm>
              <a:off x="2952750" y="3082478"/>
              <a:ext cx="400050" cy="342900"/>
              <a:chOff x="2952750" y="3086100"/>
              <a:chExt cx="400050" cy="342900"/>
            </a:xfrm>
          </p:grpSpPr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B256CAEE-7D1C-4479-8278-FA83E719A4D7}"/>
                  </a:ext>
                </a:extLst>
              </p:cNvPr>
              <p:cNvSpPr/>
              <p:nvPr/>
            </p:nvSpPr>
            <p:spPr>
              <a:xfrm>
                <a:off x="2952750" y="3086100"/>
                <a:ext cx="200025" cy="342900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6" name="Прямокутник 35">
                <a:extLst>
                  <a:ext uri="{FF2B5EF4-FFF2-40B4-BE49-F238E27FC236}">
                    <a16:creationId xmlns:a16="http://schemas.microsoft.com/office/drawing/2014/main" id="{301E7A8C-5DE1-425C-B7B6-77A2A9987E14}"/>
                  </a:ext>
                </a:extLst>
              </p:cNvPr>
              <p:cNvSpPr/>
              <p:nvPr/>
            </p:nvSpPr>
            <p:spPr>
              <a:xfrm>
                <a:off x="3152775" y="3086100"/>
                <a:ext cx="200025" cy="342900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DD0FF869-8C03-49AB-AEFB-998C20322ACB}"/>
                </a:ext>
              </a:extLst>
            </p:cNvPr>
            <p:cNvGrpSpPr/>
            <p:nvPr/>
          </p:nvGrpSpPr>
          <p:grpSpPr>
            <a:xfrm>
              <a:off x="3352800" y="3082478"/>
              <a:ext cx="400050" cy="342900"/>
              <a:chOff x="2952750" y="3086100"/>
              <a:chExt cx="400050" cy="342900"/>
            </a:xfrm>
          </p:grpSpPr>
          <p:sp>
            <p:nvSpPr>
              <p:cNvPr id="33" name="Прямокутник 32">
                <a:extLst>
                  <a:ext uri="{FF2B5EF4-FFF2-40B4-BE49-F238E27FC236}">
                    <a16:creationId xmlns:a16="http://schemas.microsoft.com/office/drawing/2014/main" id="{69F7D804-1905-4BA4-ADA9-55A6ECE20410}"/>
                  </a:ext>
                </a:extLst>
              </p:cNvPr>
              <p:cNvSpPr/>
              <p:nvPr/>
            </p:nvSpPr>
            <p:spPr>
              <a:xfrm>
                <a:off x="2952750" y="3086100"/>
                <a:ext cx="200025" cy="342900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id="{B02A06B8-91CC-497F-AA3B-73F6F2961E93}"/>
                  </a:ext>
                </a:extLst>
              </p:cNvPr>
              <p:cNvSpPr/>
              <p:nvPr/>
            </p:nvSpPr>
            <p:spPr>
              <a:xfrm>
                <a:off x="3152775" y="3086100"/>
                <a:ext cx="200025" cy="342900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27" name="Групувати 26">
              <a:extLst>
                <a:ext uri="{FF2B5EF4-FFF2-40B4-BE49-F238E27FC236}">
                  <a16:creationId xmlns:a16="http://schemas.microsoft.com/office/drawing/2014/main" id="{1023E05D-1B77-4739-A7E6-2E178CFC7747}"/>
                </a:ext>
              </a:extLst>
            </p:cNvPr>
            <p:cNvGrpSpPr/>
            <p:nvPr/>
          </p:nvGrpSpPr>
          <p:grpSpPr>
            <a:xfrm>
              <a:off x="3752850" y="3082478"/>
              <a:ext cx="400050" cy="342900"/>
              <a:chOff x="2952750" y="3086100"/>
              <a:chExt cx="400050" cy="342900"/>
            </a:xfrm>
          </p:grpSpPr>
          <p:sp>
            <p:nvSpPr>
              <p:cNvPr id="31" name="Прямокутник 30">
                <a:extLst>
                  <a:ext uri="{FF2B5EF4-FFF2-40B4-BE49-F238E27FC236}">
                    <a16:creationId xmlns:a16="http://schemas.microsoft.com/office/drawing/2014/main" id="{9331F743-42D6-49F2-B0D6-B91168A00475}"/>
                  </a:ext>
                </a:extLst>
              </p:cNvPr>
              <p:cNvSpPr/>
              <p:nvPr/>
            </p:nvSpPr>
            <p:spPr>
              <a:xfrm>
                <a:off x="2952750" y="3086100"/>
                <a:ext cx="200025" cy="3429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2" name="Прямокутник 31">
                <a:extLst>
                  <a:ext uri="{FF2B5EF4-FFF2-40B4-BE49-F238E27FC236}">
                    <a16:creationId xmlns:a16="http://schemas.microsoft.com/office/drawing/2014/main" id="{7F029AD0-A5A0-4932-AC12-97845D165D12}"/>
                  </a:ext>
                </a:extLst>
              </p:cNvPr>
              <p:cNvSpPr/>
              <p:nvPr/>
            </p:nvSpPr>
            <p:spPr>
              <a:xfrm>
                <a:off x="3152775" y="3086100"/>
                <a:ext cx="200025" cy="3429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2EFA901A-47B9-488A-90E7-16B2F83AA4FC}"/>
                </a:ext>
              </a:extLst>
            </p:cNvPr>
            <p:cNvGrpSpPr/>
            <p:nvPr/>
          </p:nvGrpSpPr>
          <p:grpSpPr>
            <a:xfrm>
              <a:off x="4152900" y="3082478"/>
              <a:ext cx="400050" cy="342900"/>
              <a:chOff x="2952750" y="3086100"/>
              <a:chExt cx="400050" cy="342900"/>
            </a:xfrm>
          </p:grpSpPr>
          <p:sp>
            <p:nvSpPr>
              <p:cNvPr id="29" name="Прямокутник 28">
                <a:extLst>
                  <a:ext uri="{FF2B5EF4-FFF2-40B4-BE49-F238E27FC236}">
                    <a16:creationId xmlns:a16="http://schemas.microsoft.com/office/drawing/2014/main" id="{CCE95FFA-CAD3-498F-92B7-B2930C9AD934}"/>
                  </a:ext>
                </a:extLst>
              </p:cNvPr>
              <p:cNvSpPr/>
              <p:nvPr/>
            </p:nvSpPr>
            <p:spPr>
              <a:xfrm>
                <a:off x="2952750" y="3086100"/>
                <a:ext cx="200025" cy="3429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EC77DC35-695A-4501-B28D-C97A6B6ED079}"/>
                  </a:ext>
                </a:extLst>
              </p:cNvPr>
              <p:cNvSpPr/>
              <p:nvPr/>
            </p:nvSpPr>
            <p:spPr>
              <a:xfrm>
                <a:off x="3152775" y="3086100"/>
                <a:ext cx="200025" cy="3429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7759D934-742A-4B9C-A45B-B83E115E6175}"/>
              </a:ext>
            </a:extLst>
          </p:cNvPr>
          <p:cNvCxnSpPr/>
          <p:nvPr/>
        </p:nvCxnSpPr>
        <p:spPr>
          <a:xfrm>
            <a:off x="3765550" y="3022600"/>
            <a:ext cx="0" cy="95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54ADF30C-C63E-47FB-B7F3-3608F82CA776}"/>
              </a:ext>
            </a:extLst>
          </p:cNvPr>
          <p:cNvCxnSpPr/>
          <p:nvPr/>
        </p:nvCxnSpPr>
        <p:spPr>
          <a:xfrm>
            <a:off x="5720082" y="3022600"/>
            <a:ext cx="0" cy="95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6CFE3821-2F13-4828-B880-DAE935B1EE6B}"/>
              </a:ext>
            </a:extLst>
          </p:cNvPr>
          <p:cNvCxnSpPr/>
          <p:nvPr/>
        </p:nvCxnSpPr>
        <p:spPr>
          <a:xfrm>
            <a:off x="7759704" y="3022600"/>
            <a:ext cx="0" cy="95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3BFA6C99-61DC-44A6-AB2D-CCBCC81C0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44881"/>
              </p:ext>
            </p:extLst>
          </p:nvPr>
        </p:nvGraphicFramePr>
        <p:xfrm>
          <a:off x="1112520" y="1053273"/>
          <a:ext cx="9966960" cy="5667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760">
                  <a:extLst>
                    <a:ext uri="{9D8B030D-6E8A-4147-A177-3AD203B41FA5}">
                      <a16:colId xmlns:a16="http://schemas.microsoft.com/office/drawing/2014/main" val="1524357982"/>
                    </a:ext>
                  </a:extLst>
                </a:gridCol>
                <a:gridCol w="2849880">
                  <a:extLst>
                    <a:ext uri="{9D8B030D-6E8A-4147-A177-3AD203B41FA5}">
                      <a16:colId xmlns:a16="http://schemas.microsoft.com/office/drawing/2014/main" val="2251389574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1235666704"/>
                    </a:ext>
                  </a:extLst>
                </a:gridCol>
              </a:tblGrid>
              <a:tr h="10237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Shift type</a:t>
                      </a:r>
                      <a:endParaRPr lang="uk-U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Probability of a maximal shift</a:t>
                      </a:r>
                      <a:endParaRPr lang="uk-UA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Shift table size</a:t>
                      </a:r>
                      <a:endParaRPr lang="uk-U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7257942"/>
                  </a:ext>
                </a:extLst>
              </a:tr>
              <a:tr h="1491807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r>
                        <a:rPr lang="en-US" sz="3200" dirty="0"/>
                        <a:t>1-byte</a:t>
                      </a:r>
                    </a:p>
                    <a:p>
                      <a:endParaRPr lang="uk-U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0.13</a:t>
                      </a:r>
                      <a:endParaRPr lang="uk-U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256 B</a:t>
                      </a:r>
                      <a:endParaRPr lang="uk-U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697089"/>
                  </a:ext>
                </a:extLst>
              </a:tr>
              <a:tr h="1491807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r>
                        <a:rPr lang="en-US" sz="3200" dirty="0"/>
                        <a:t>2-byte</a:t>
                      </a:r>
                    </a:p>
                    <a:p>
                      <a:endParaRPr lang="uk-U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0.99</a:t>
                      </a:r>
                      <a:endParaRPr lang="uk-U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64 K</a:t>
                      </a:r>
                      <a:endParaRPr lang="uk-U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268734"/>
                  </a:ext>
                </a:extLst>
              </a:tr>
              <a:tr h="1491807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r>
                        <a:rPr lang="en-US" sz="3200" dirty="0"/>
                        <a:t>14-bit</a:t>
                      </a:r>
                    </a:p>
                    <a:p>
                      <a:endParaRPr lang="uk-U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0.97</a:t>
                      </a:r>
                      <a:endParaRPr lang="uk-U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16 K</a:t>
                      </a:r>
                      <a:endParaRPr lang="uk-U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489269"/>
                  </a:ext>
                </a:extLst>
              </a:tr>
            </a:tbl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909CEC3-E0F6-4106-B334-4B06B2F3C5EB}"/>
              </a:ext>
            </a:extLst>
          </p:cNvPr>
          <p:cNvSpPr/>
          <p:nvPr/>
        </p:nvSpPr>
        <p:spPr>
          <a:xfrm>
            <a:off x="9639300" y="2820257"/>
            <a:ext cx="274320" cy="137160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9663B20-E7F9-45D5-B015-5AC6ED687DB5}"/>
              </a:ext>
            </a:extLst>
          </p:cNvPr>
          <p:cNvSpPr/>
          <p:nvPr/>
        </p:nvSpPr>
        <p:spPr>
          <a:xfrm>
            <a:off x="8854440" y="3795617"/>
            <a:ext cx="1844040" cy="1219200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F67E48A-2CD6-4481-8AC8-8B59DB63E39B}"/>
              </a:ext>
            </a:extLst>
          </p:cNvPr>
          <p:cNvSpPr/>
          <p:nvPr/>
        </p:nvSpPr>
        <p:spPr>
          <a:xfrm>
            <a:off x="9380220" y="5590817"/>
            <a:ext cx="792480" cy="708660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755CC02-3577-4EA7-AFB7-519A76EEFD04}"/>
              </a:ext>
            </a:extLst>
          </p:cNvPr>
          <p:cNvSpPr/>
          <p:nvPr/>
        </p:nvSpPr>
        <p:spPr>
          <a:xfrm>
            <a:off x="6256020" y="3231737"/>
            <a:ext cx="5334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56B520F-C051-4E92-971A-4252C0C784CB}"/>
              </a:ext>
            </a:extLst>
          </p:cNvPr>
          <p:cNvSpPr/>
          <p:nvPr/>
        </p:nvSpPr>
        <p:spPr>
          <a:xfrm>
            <a:off x="6256020" y="3765137"/>
            <a:ext cx="533400" cy="1211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112EEC1-D629-4CCC-B012-0121CC02F960}"/>
              </a:ext>
            </a:extLst>
          </p:cNvPr>
          <p:cNvSpPr/>
          <p:nvPr/>
        </p:nvSpPr>
        <p:spPr>
          <a:xfrm>
            <a:off x="6256020" y="5369147"/>
            <a:ext cx="533400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CAFC2-411F-4CF1-BEA8-314894CED9EA}"/>
              </a:ext>
            </a:extLst>
          </p:cNvPr>
          <p:cNvSpPr txBox="1"/>
          <p:nvPr/>
        </p:nvSpPr>
        <p:spPr>
          <a:xfrm>
            <a:off x="472440" y="190937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Shift probability and table size, m=512</a:t>
            </a:r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DA4CF7B-A469-497C-82B4-1BEDAF80A714}"/>
              </a:ext>
            </a:extLst>
          </p:cNvPr>
          <p:cNvSpPr/>
          <p:nvPr/>
        </p:nvSpPr>
        <p:spPr>
          <a:xfrm>
            <a:off x="9075420" y="2498947"/>
            <a:ext cx="1363980" cy="782320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240A889-32B1-4EBD-B8D0-15A6A72B9CCB}"/>
              </a:ext>
            </a:extLst>
          </p:cNvPr>
          <p:cNvSpPr/>
          <p:nvPr/>
        </p:nvSpPr>
        <p:spPr>
          <a:xfrm>
            <a:off x="9094470" y="4014057"/>
            <a:ext cx="1363980" cy="782320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F47D023B-38B0-4CC7-8E62-E403831D1B8E}"/>
              </a:ext>
            </a:extLst>
          </p:cNvPr>
          <p:cNvSpPr/>
          <p:nvPr/>
        </p:nvSpPr>
        <p:spPr>
          <a:xfrm>
            <a:off x="9094470" y="5553987"/>
            <a:ext cx="1363980" cy="782320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E1D761-68CD-4AED-AB2C-D2C3B6DD7C45}"/>
              </a:ext>
            </a:extLst>
          </p:cNvPr>
          <p:cNvSpPr txBox="1"/>
          <p:nvPr/>
        </p:nvSpPr>
        <p:spPr>
          <a:xfrm>
            <a:off x="10027285" y="2418937"/>
            <a:ext cx="82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L1</a:t>
            </a:r>
            <a:endParaRPr lang="uk-UA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6A118-D312-4D57-83C6-32AD170A199C}"/>
              </a:ext>
            </a:extLst>
          </p:cNvPr>
          <p:cNvSpPr txBox="1"/>
          <p:nvPr/>
        </p:nvSpPr>
        <p:spPr>
          <a:xfrm>
            <a:off x="2793442" y="6179736"/>
            <a:ext cx="14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…&amp;0xfffc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29F0CC-074D-4A39-AE27-E8FB9D70469C}"/>
              </a:ext>
            </a:extLst>
          </p:cNvPr>
          <p:cNvSpPr txBox="1"/>
          <p:nvPr/>
        </p:nvSpPr>
        <p:spPr>
          <a:xfrm>
            <a:off x="472440" y="170527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Overcoming the BMH shortcomings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249052-6217-4344-90F7-05A02B6AB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1568450"/>
            <a:ext cx="7200900" cy="2628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BA30F43-ED1C-4A5F-8492-570C96D8E33E}"/>
              </a:ext>
            </a:extLst>
          </p:cNvPr>
          <p:cNvSpPr/>
          <p:nvPr/>
        </p:nvSpPr>
        <p:spPr>
          <a:xfrm>
            <a:off x="1981199" y="3276599"/>
            <a:ext cx="5080537" cy="954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F273A289-CAE5-436A-BBB1-2465576AE490}"/>
              </a:ext>
            </a:extLst>
          </p:cNvPr>
          <p:cNvGrpSpPr/>
          <p:nvPr/>
        </p:nvGrpSpPr>
        <p:grpSpPr>
          <a:xfrm>
            <a:off x="7221765" y="4794248"/>
            <a:ext cx="4425950" cy="1650094"/>
            <a:chOff x="7410450" y="2660648"/>
            <a:chExt cx="4425950" cy="1650094"/>
          </a:xfrm>
        </p:grpSpPr>
        <p:sp>
          <p:nvSpPr>
            <p:cNvPr id="6" name="Прямокутник: округлені кути 5">
              <a:extLst>
                <a:ext uri="{FF2B5EF4-FFF2-40B4-BE49-F238E27FC236}">
                  <a16:creationId xmlns:a16="http://schemas.microsoft.com/office/drawing/2014/main" id="{31B12A84-F602-4CC8-91FF-B7A99F01767F}"/>
                </a:ext>
              </a:extLst>
            </p:cNvPr>
            <p:cNvSpPr/>
            <p:nvPr/>
          </p:nvSpPr>
          <p:spPr>
            <a:xfrm>
              <a:off x="7410450" y="2660649"/>
              <a:ext cx="4425950" cy="1650093"/>
            </a:xfrm>
            <a:prstGeom prst="roundRect">
              <a:avLst>
                <a:gd name="adj" fmla="val 8737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A780EBF5-14A6-4813-AAE9-ABCA11CD8F3D}"/>
                </a:ext>
              </a:extLst>
            </p:cNvPr>
            <p:cNvSpPr/>
            <p:nvPr/>
          </p:nvSpPr>
          <p:spPr>
            <a:xfrm>
              <a:off x="7410450" y="2660650"/>
              <a:ext cx="4425950" cy="295275"/>
            </a:xfrm>
            <a:prstGeom prst="roundRect">
              <a:avLst>
                <a:gd name="adj" fmla="val 48522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E9C628DB-07AB-477C-83D7-D2CDBC95FEEA}"/>
                </a:ext>
              </a:extLst>
            </p:cNvPr>
            <p:cNvSpPr/>
            <p:nvPr/>
          </p:nvSpPr>
          <p:spPr>
            <a:xfrm>
              <a:off x="7410450" y="2786490"/>
              <a:ext cx="4425950" cy="434121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81F95B-910E-4277-86B7-46D4B22CFEFA}"/>
                </a:ext>
              </a:extLst>
            </p:cNvPr>
            <p:cNvSpPr txBox="1"/>
            <p:nvPr/>
          </p:nvSpPr>
          <p:spPr>
            <a:xfrm>
              <a:off x="8352703" y="2660648"/>
              <a:ext cx="29394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  <a:latin typeface="Rubik Medium" panose="00000600000000000000" pitchFamily="2" charset="-79"/>
                  <a:cs typeface="Rubik Medium" panose="00000600000000000000" pitchFamily="2" charset="-79"/>
                </a:rPr>
                <a:t>Skip loop</a:t>
              </a:r>
              <a:r>
                <a:rPr lang="uk-UA" sz="3000" dirty="0">
                  <a:solidFill>
                    <a:schemeClr val="bg1"/>
                  </a:solidFill>
                  <a:latin typeface="Rubik Medium" panose="00000600000000000000" pitchFamily="2" charset="-79"/>
                  <a:cs typeface="Rubik Medium" panose="00000600000000000000" pitchFamily="2" charset="-79"/>
                </a:rPr>
                <a:t> (</a:t>
              </a:r>
              <a:r>
                <a:rPr lang="en-US" sz="3000" dirty="0">
                  <a:solidFill>
                    <a:schemeClr val="bg1"/>
                  </a:solidFill>
                  <a:latin typeface="Rubik Medium" panose="00000600000000000000" pitchFamily="2" charset="-79"/>
                  <a:cs typeface="Rubik Medium" panose="00000600000000000000" pitchFamily="2" charset="-79"/>
                </a:rPr>
                <a:t>FS</a:t>
              </a:r>
              <a:r>
                <a:rPr lang="uk-UA" sz="3000" dirty="0">
                  <a:solidFill>
                    <a:schemeClr val="bg1"/>
                  </a:solidFill>
                  <a:latin typeface="Rubik Medium" panose="00000600000000000000" pitchFamily="2" charset="-79"/>
                  <a:cs typeface="Rubik Medium" panose="00000600000000000000" pitchFamily="2" charset="-79"/>
                </a:rPr>
                <a:t>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56577E-BD27-439D-810D-8A554470CFC9}"/>
                </a:ext>
              </a:extLst>
            </p:cNvPr>
            <p:cNvSpPr txBox="1"/>
            <p:nvPr/>
          </p:nvSpPr>
          <p:spPr>
            <a:xfrm>
              <a:off x="7866744" y="3276600"/>
              <a:ext cx="31646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while( k = Z[T[pos]] )</a:t>
              </a:r>
            </a:p>
            <a:p>
              <a:r>
                <a:rPr lang="en-US" sz="2800" dirty="0"/>
                <a:t>     pos+=k;</a:t>
              </a:r>
              <a:endParaRPr lang="uk-UA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92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CA05EBEE-78A1-475D-8951-76548359E094}"/>
              </a:ext>
            </a:extLst>
          </p:cNvPr>
          <p:cNvSpPr/>
          <p:nvPr/>
        </p:nvSpPr>
        <p:spPr>
          <a:xfrm>
            <a:off x="7018380" y="4421331"/>
            <a:ext cx="4476932" cy="1616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00FF"/>
              </a:solidFill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1B9B4BB0-AB24-461C-B2B8-223BA4936109}"/>
              </a:ext>
            </a:extLst>
          </p:cNvPr>
          <p:cNvSpPr/>
          <p:nvPr/>
        </p:nvSpPr>
        <p:spPr>
          <a:xfrm>
            <a:off x="472439" y="4421331"/>
            <a:ext cx="4476932" cy="16166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29F0CC-074D-4A39-AE27-E8FB9D70469C}"/>
              </a:ext>
            </a:extLst>
          </p:cNvPr>
          <p:cNvSpPr txBox="1"/>
          <p:nvPr/>
        </p:nvSpPr>
        <p:spPr>
          <a:xfrm>
            <a:off x="472439" y="173726"/>
            <a:ext cx="1116801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Modified skip loop: avoid reading shift lengths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6577E-BD27-439D-810D-8A554470CFC9}"/>
              </a:ext>
            </a:extLst>
          </p:cNvPr>
          <p:cNvSpPr txBox="1"/>
          <p:nvPr/>
        </p:nvSpPr>
        <p:spPr>
          <a:xfrm>
            <a:off x="696688" y="4612381"/>
            <a:ext cx="4194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while( k = Z[T[pos]] )</a:t>
            </a:r>
          </a:p>
          <a:p>
            <a:r>
              <a:rPr lang="en-US" sz="3600" dirty="0"/>
              <a:t>     pos+=k;</a:t>
            </a:r>
            <a:endParaRPr lang="uk-UA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EC710-E317-4D8C-A29A-05142C7494EE}"/>
              </a:ext>
            </a:extLst>
          </p:cNvPr>
          <p:cNvSpPr txBox="1"/>
          <p:nvPr/>
        </p:nvSpPr>
        <p:spPr>
          <a:xfrm>
            <a:off x="957944" y="1175658"/>
            <a:ext cx="10682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If the maximal shift is highly probable, we can store not the shift lengths, but the </a:t>
            </a:r>
            <a:r>
              <a:rPr lang="en-US" sz="3200" dirty="0">
                <a:solidFill>
                  <a:srgbClr val="FF0000"/>
                </a:solidFill>
              </a:rPr>
              <a:t>flags</a:t>
            </a:r>
            <a:r>
              <a:rPr lang="en-US" sz="3200" dirty="0">
                <a:solidFill>
                  <a:srgbClr val="0000FF"/>
                </a:solidFill>
              </a:rPr>
              <a:t> indicating if the shift is maximal:</a:t>
            </a:r>
            <a:endParaRPr lang="uk-UA" sz="32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9458F-8CB8-4FA6-AF6B-783290EF34FD}"/>
              </a:ext>
            </a:extLst>
          </p:cNvPr>
          <p:cNvSpPr txBox="1"/>
          <p:nvPr/>
        </p:nvSpPr>
        <p:spPr>
          <a:xfrm>
            <a:off x="1861821" y="2859423"/>
            <a:ext cx="419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Z[x] = </a:t>
            </a:r>
            <a:endParaRPr lang="uk-UA" sz="3600" dirty="0"/>
          </a:p>
        </p:txBody>
      </p:sp>
      <p:sp>
        <p:nvSpPr>
          <p:cNvPr id="11" name="Ліва фігурна дужка 10">
            <a:extLst>
              <a:ext uri="{FF2B5EF4-FFF2-40B4-BE49-F238E27FC236}">
                <a16:creationId xmlns:a16="http://schemas.microsoft.com/office/drawing/2014/main" id="{5D6E8511-11E0-4374-8A58-30E9AC9CE66C}"/>
              </a:ext>
            </a:extLst>
          </p:cNvPr>
          <p:cNvSpPr/>
          <p:nvPr/>
        </p:nvSpPr>
        <p:spPr>
          <a:xfrm>
            <a:off x="3381829" y="2557044"/>
            <a:ext cx="188686" cy="12883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BEE4A-F1E1-4550-AD1C-64376FC7BF16}"/>
              </a:ext>
            </a:extLst>
          </p:cNvPr>
          <p:cNvSpPr txBox="1"/>
          <p:nvPr/>
        </p:nvSpPr>
        <p:spPr>
          <a:xfrm>
            <a:off x="3641814" y="2536447"/>
            <a:ext cx="4603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0, the shift is not maximal;</a:t>
            </a:r>
            <a:endParaRPr lang="uk-UA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C39B2-F8EA-4F4B-9DD1-E010BCE4F030}"/>
              </a:ext>
            </a:extLst>
          </p:cNvPr>
          <p:cNvSpPr txBox="1"/>
          <p:nvPr/>
        </p:nvSpPr>
        <p:spPr>
          <a:xfrm>
            <a:off x="3641814" y="3203608"/>
            <a:ext cx="3933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1, the shift is maximal.</a:t>
            </a:r>
            <a:endParaRPr lang="uk-UA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0AB13-ED1A-4A41-8025-27D73E1173BF}"/>
              </a:ext>
            </a:extLst>
          </p:cNvPr>
          <p:cNvSpPr txBox="1"/>
          <p:nvPr/>
        </p:nvSpPr>
        <p:spPr>
          <a:xfrm>
            <a:off x="7242629" y="4612381"/>
            <a:ext cx="4194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while( Z[T[pos]] )</a:t>
            </a:r>
          </a:p>
          <a:p>
            <a:r>
              <a:rPr lang="en-US" sz="3600" dirty="0">
                <a:solidFill>
                  <a:srgbClr val="0000FF"/>
                </a:solidFill>
              </a:rPr>
              <a:t>     pos+=m;</a:t>
            </a:r>
            <a:endParaRPr lang="uk-UA" sz="3600" dirty="0">
              <a:solidFill>
                <a:srgbClr val="0000FF"/>
              </a:solidFill>
            </a:endParaRPr>
          </a:p>
        </p:txBody>
      </p:sp>
      <p:sp>
        <p:nvSpPr>
          <p:cNvPr id="20" name="Стрілка: вправо 19">
            <a:extLst>
              <a:ext uri="{FF2B5EF4-FFF2-40B4-BE49-F238E27FC236}">
                <a16:creationId xmlns:a16="http://schemas.microsoft.com/office/drawing/2014/main" id="{24D455AB-2719-4B22-80B2-C640703694E9}"/>
              </a:ext>
            </a:extLst>
          </p:cNvPr>
          <p:cNvSpPr/>
          <p:nvPr/>
        </p:nvSpPr>
        <p:spPr>
          <a:xfrm>
            <a:off x="5591173" y="4996275"/>
            <a:ext cx="704850" cy="466724"/>
          </a:xfrm>
          <a:prstGeom prst="rightArrow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989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07178B8-E1BC-4036-A809-FF40D6123C15}"/>
              </a:ext>
            </a:extLst>
          </p:cNvPr>
          <p:cNvSpPr/>
          <p:nvPr/>
        </p:nvSpPr>
        <p:spPr>
          <a:xfrm>
            <a:off x="4736985" y="4472104"/>
            <a:ext cx="453005" cy="3103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752AA25-EA43-4026-B8DC-7D0FAFFCFC7C}"/>
              </a:ext>
            </a:extLst>
          </p:cNvPr>
          <p:cNvSpPr/>
          <p:nvPr/>
        </p:nvSpPr>
        <p:spPr>
          <a:xfrm>
            <a:off x="5189990" y="4472104"/>
            <a:ext cx="453005" cy="3103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0D8A093-0EB2-440E-B480-C358E396D48E}"/>
              </a:ext>
            </a:extLst>
          </p:cNvPr>
          <p:cNvSpPr/>
          <p:nvPr/>
        </p:nvSpPr>
        <p:spPr>
          <a:xfrm>
            <a:off x="5642995" y="4472104"/>
            <a:ext cx="453005" cy="310393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BB78069-227D-44BC-B99A-AC7357006A82}"/>
              </a:ext>
            </a:extLst>
          </p:cNvPr>
          <p:cNvSpPr/>
          <p:nvPr/>
        </p:nvSpPr>
        <p:spPr>
          <a:xfrm>
            <a:off x="6096000" y="4472104"/>
            <a:ext cx="453005" cy="310393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A7F08A1-A3F6-40B6-8442-4FAB0A783629}"/>
              </a:ext>
            </a:extLst>
          </p:cNvPr>
          <p:cNvSpPr/>
          <p:nvPr/>
        </p:nvSpPr>
        <p:spPr>
          <a:xfrm>
            <a:off x="6551297" y="4472104"/>
            <a:ext cx="453005" cy="3103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EA4A815-749D-4F05-B3BA-1E0931672C1A}"/>
              </a:ext>
            </a:extLst>
          </p:cNvPr>
          <p:cNvSpPr/>
          <p:nvPr/>
        </p:nvSpPr>
        <p:spPr>
          <a:xfrm>
            <a:off x="7004302" y="4472104"/>
            <a:ext cx="453005" cy="3103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2E31064-20AB-46C9-B1DD-37CEAC3F7184}"/>
              </a:ext>
            </a:extLst>
          </p:cNvPr>
          <p:cNvSpPr/>
          <p:nvPr/>
        </p:nvSpPr>
        <p:spPr>
          <a:xfrm>
            <a:off x="7457307" y="4472104"/>
            <a:ext cx="453005" cy="310393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0DE1D9C-8A33-4217-BC03-143BA150D8A1}"/>
              </a:ext>
            </a:extLst>
          </p:cNvPr>
          <p:cNvSpPr/>
          <p:nvPr/>
        </p:nvSpPr>
        <p:spPr>
          <a:xfrm>
            <a:off x="7910312" y="4472104"/>
            <a:ext cx="453005" cy="310393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7D8C993C-703C-4FC4-99F0-A15292D56A51}"/>
              </a:ext>
            </a:extLst>
          </p:cNvPr>
          <p:cNvGrpSpPr/>
          <p:nvPr/>
        </p:nvGrpSpPr>
        <p:grpSpPr>
          <a:xfrm>
            <a:off x="7457308" y="4472103"/>
            <a:ext cx="906009" cy="310393"/>
            <a:chOff x="3336345" y="604007"/>
            <a:chExt cx="906009" cy="310393"/>
          </a:xfrm>
          <a:solidFill>
            <a:schemeClr val="accent6"/>
          </a:solidFill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00D06EE0-AF19-4E39-9D10-473774200E51}"/>
                </a:ext>
              </a:extLst>
            </p:cNvPr>
            <p:cNvSpPr/>
            <p:nvPr/>
          </p:nvSpPr>
          <p:spPr>
            <a:xfrm>
              <a:off x="3789349" y="604007"/>
              <a:ext cx="453005" cy="310393"/>
            </a:xfrm>
            <a:prstGeom prst="rect">
              <a:avLst/>
            </a:prstGeom>
            <a:grp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6D63D6EC-9C25-4F45-AB2A-66383FCCF630}"/>
                </a:ext>
              </a:extLst>
            </p:cNvPr>
            <p:cNvSpPr/>
            <p:nvPr/>
          </p:nvSpPr>
          <p:spPr>
            <a:xfrm>
              <a:off x="3336345" y="604007"/>
              <a:ext cx="453005" cy="310393"/>
            </a:xfrm>
            <a:prstGeom prst="rect">
              <a:avLst/>
            </a:prstGeom>
            <a:grp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3AA27E3C-024F-46FB-80D7-3D74A556541D}"/>
              </a:ext>
            </a:extLst>
          </p:cNvPr>
          <p:cNvSpPr/>
          <p:nvPr/>
        </p:nvSpPr>
        <p:spPr>
          <a:xfrm>
            <a:off x="4283980" y="4472104"/>
            <a:ext cx="453005" cy="3103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8A81D020-DDBF-4B1A-9EB4-9080E79AD357}"/>
              </a:ext>
            </a:extLst>
          </p:cNvPr>
          <p:cNvGrpSpPr/>
          <p:nvPr/>
        </p:nvGrpSpPr>
        <p:grpSpPr>
          <a:xfrm>
            <a:off x="4283980" y="4927399"/>
            <a:ext cx="2265025" cy="310393"/>
            <a:chOff x="2586746" y="1143122"/>
            <a:chExt cx="2265025" cy="310393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87CDB5A7-0D72-4C26-9256-0309FAF50FC3}"/>
                </a:ext>
              </a:extLst>
            </p:cNvPr>
            <p:cNvSpPr/>
            <p:nvPr/>
          </p:nvSpPr>
          <p:spPr>
            <a:xfrm>
              <a:off x="3039751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58C52EE6-4306-48E5-B191-6E938B533DF7}"/>
                </a:ext>
              </a:extLst>
            </p:cNvPr>
            <p:cNvSpPr/>
            <p:nvPr/>
          </p:nvSpPr>
          <p:spPr>
            <a:xfrm>
              <a:off x="3492756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2D154D26-FAA5-4DD8-9856-65248FDE74EB}"/>
                </a:ext>
              </a:extLst>
            </p:cNvPr>
            <p:cNvSpPr/>
            <p:nvPr/>
          </p:nvSpPr>
          <p:spPr>
            <a:xfrm>
              <a:off x="3945761" y="1143122"/>
              <a:ext cx="453005" cy="310393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AE38E991-25D5-47E7-BE14-934FE916C5FF}"/>
                </a:ext>
              </a:extLst>
            </p:cNvPr>
            <p:cNvSpPr/>
            <p:nvPr/>
          </p:nvSpPr>
          <p:spPr>
            <a:xfrm>
              <a:off x="4398766" y="1143122"/>
              <a:ext cx="453005" cy="310393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0FC520F1-B0AC-48EB-A0BA-94294E41227B}"/>
                </a:ext>
              </a:extLst>
            </p:cNvPr>
            <p:cNvSpPr/>
            <p:nvPr/>
          </p:nvSpPr>
          <p:spPr>
            <a:xfrm>
              <a:off x="2586746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7FFB1310-28D7-43A4-932E-6F4DE70F5E44}"/>
              </a:ext>
            </a:extLst>
          </p:cNvPr>
          <p:cNvGrpSpPr/>
          <p:nvPr/>
        </p:nvGrpSpPr>
        <p:grpSpPr>
          <a:xfrm>
            <a:off x="6095995" y="4927399"/>
            <a:ext cx="2265025" cy="310393"/>
            <a:chOff x="2586746" y="1143122"/>
            <a:chExt cx="2265025" cy="310393"/>
          </a:xfrm>
        </p:grpSpPr>
        <p:sp>
          <p:nvSpPr>
            <p:cNvPr id="29" name="Прямокутник 28">
              <a:extLst>
                <a:ext uri="{FF2B5EF4-FFF2-40B4-BE49-F238E27FC236}">
                  <a16:creationId xmlns:a16="http://schemas.microsoft.com/office/drawing/2014/main" id="{FF2CA6CB-295D-4A24-9AA8-E255221A04EE}"/>
                </a:ext>
              </a:extLst>
            </p:cNvPr>
            <p:cNvSpPr/>
            <p:nvPr/>
          </p:nvSpPr>
          <p:spPr>
            <a:xfrm>
              <a:off x="3039751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кутник 29">
              <a:extLst>
                <a:ext uri="{FF2B5EF4-FFF2-40B4-BE49-F238E27FC236}">
                  <a16:creationId xmlns:a16="http://schemas.microsoft.com/office/drawing/2014/main" id="{97C5168C-286E-446A-9368-ECC34C1CC00C}"/>
                </a:ext>
              </a:extLst>
            </p:cNvPr>
            <p:cNvSpPr/>
            <p:nvPr/>
          </p:nvSpPr>
          <p:spPr>
            <a:xfrm>
              <a:off x="3492756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Прямокутник 30">
              <a:extLst>
                <a:ext uri="{FF2B5EF4-FFF2-40B4-BE49-F238E27FC236}">
                  <a16:creationId xmlns:a16="http://schemas.microsoft.com/office/drawing/2014/main" id="{4608AFF5-D9CC-42D1-BA72-9160DCC76CC8}"/>
                </a:ext>
              </a:extLst>
            </p:cNvPr>
            <p:cNvSpPr/>
            <p:nvPr/>
          </p:nvSpPr>
          <p:spPr>
            <a:xfrm>
              <a:off x="3945761" y="1143122"/>
              <a:ext cx="453005" cy="310393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Прямокутник 31">
              <a:extLst>
                <a:ext uri="{FF2B5EF4-FFF2-40B4-BE49-F238E27FC236}">
                  <a16:creationId xmlns:a16="http://schemas.microsoft.com/office/drawing/2014/main" id="{F60AE2D8-F1EB-4132-AF2A-1CDA6984F6AA}"/>
                </a:ext>
              </a:extLst>
            </p:cNvPr>
            <p:cNvSpPr/>
            <p:nvPr/>
          </p:nvSpPr>
          <p:spPr>
            <a:xfrm>
              <a:off x="4398766" y="1143122"/>
              <a:ext cx="453005" cy="310393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кутник 32">
              <a:extLst>
                <a:ext uri="{FF2B5EF4-FFF2-40B4-BE49-F238E27FC236}">
                  <a16:creationId xmlns:a16="http://schemas.microsoft.com/office/drawing/2014/main" id="{EA134FE4-CE1C-424A-A837-B9BA9592F5EA}"/>
                </a:ext>
              </a:extLst>
            </p:cNvPr>
            <p:cNvSpPr/>
            <p:nvPr/>
          </p:nvSpPr>
          <p:spPr>
            <a:xfrm>
              <a:off x="2586746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8D9161BE-E6EC-43BE-81F9-3F9F5AF015A5}"/>
              </a:ext>
            </a:extLst>
          </p:cNvPr>
          <p:cNvGrpSpPr/>
          <p:nvPr/>
        </p:nvGrpSpPr>
        <p:grpSpPr>
          <a:xfrm>
            <a:off x="7457305" y="4927398"/>
            <a:ext cx="2265025" cy="310393"/>
            <a:chOff x="2586746" y="1143122"/>
            <a:chExt cx="2265025" cy="310393"/>
          </a:xfrm>
        </p:grpSpPr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B4448B74-9AA8-41CF-9040-DA99D4AD1935}"/>
                </a:ext>
              </a:extLst>
            </p:cNvPr>
            <p:cNvSpPr/>
            <p:nvPr/>
          </p:nvSpPr>
          <p:spPr>
            <a:xfrm>
              <a:off x="3039751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6" name="Прямокутник 35">
              <a:extLst>
                <a:ext uri="{FF2B5EF4-FFF2-40B4-BE49-F238E27FC236}">
                  <a16:creationId xmlns:a16="http://schemas.microsoft.com/office/drawing/2014/main" id="{CAEAA20D-99F8-41B7-AE38-69A2FFC83121}"/>
                </a:ext>
              </a:extLst>
            </p:cNvPr>
            <p:cNvSpPr/>
            <p:nvPr/>
          </p:nvSpPr>
          <p:spPr>
            <a:xfrm>
              <a:off x="3492756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кутник 36">
              <a:extLst>
                <a:ext uri="{FF2B5EF4-FFF2-40B4-BE49-F238E27FC236}">
                  <a16:creationId xmlns:a16="http://schemas.microsoft.com/office/drawing/2014/main" id="{1CB04B5A-2FE3-4325-A020-90A5B0B23A04}"/>
                </a:ext>
              </a:extLst>
            </p:cNvPr>
            <p:cNvSpPr/>
            <p:nvPr/>
          </p:nvSpPr>
          <p:spPr>
            <a:xfrm>
              <a:off x="3945761" y="1143122"/>
              <a:ext cx="453005" cy="310393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Прямокутник 37">
              <a:extLst>
                <a:ext uri="{FF2B5EF4-FFF2-40B4-BE49-F238E27FC236}">
                  <a16:creationId xmlns:a16="http://schemas.microsoft.com/office/drawing/2014/main" id="{79420320-6D80-49F0-B360-5EEC3CA71C37}"/>
                </a:ext>
              </a:extLst>
            </p:cNvPr>
            <p:cNvSpPr/>
            <p:nvPr/>
          </p:nvSpPr>
          <p:spPr>
            <a:xfrm>
              <a:off x="4398766" y="1143122"/>
              <a:ext cx="453005" cy="310393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B67207E3-5736-4D37-AC81-54270AA536BE}"/>
                </a:ext>
              </a:extLst>
            </p:cNvPr>
            <p:cNvSpPr/>
            <p:nvPr/>
          </p:nvSpPr>
          <p:spPr>
            <a:xfrm>
              <a:off x="2586746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11038CFF-BA92-4455-B40E-3FE1895F052C}"/>
              </a:ext>
            </a:extLst>
          </p:cNvPr>
          <p:cNvSpPr/>
          <p:nvPr/>
        </p:nvSpPr>
        <p:spPr>
          <a:xfrm>
            <a:off x="8363316" y="4472102"/>
            <a:ext cx="453005" cy="3103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AFF4E0FD-BEBD-424E-ACD3-8CB13C87FAD0}"/>
              </a:ext>
            </a:extLst>
          </p:cNvPr>
          <p:cNvSpPr/>
          <p:nvPr/>
        </p:nvSpPr>
        <p:spPr>
          <a:xfrm>
            <a:off x="8816320" y="4472101"/>
            <a:ext cx="453005" cy="3103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F68CB460-EF47-4D61-AAB1-76CEB13170AE}"/>
              </a:ext>
            </a:extLst>
          </p:cNvPr>
          <p:cNvGrpSpPr/>
          <p:nvPr/>
        </p:nvGrpSpPr>
        <p:grpSpPr>
          <a:xfrm>
            <a:off x="5642992" y="4472101"/>
            <a:ext cx="906010" cy="310393"/>
            <a:chOff x="3139311" y="2097527"/>
            <a:chExt cx="906010" cy="310393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6DAAAD0E-8CA9-4864-B4B1-D42CE72E75C9}"/>
                </a:ext>
              </a:extLst>
            </p:cNvPr>
            <p:cNvSpPr/>
            <p:nvPr/>
          </p:nvSpPr>
          <p:spPr>
            <a:xfrm>
              <a:off x="3139311" y="2097527"/>
              <a:ext cx="453005" cy="31039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Прямокутник 42">
              <a:extLst>
                <a:ext uri="{FF2B5EF4-FFF2-40B4-BE49-F238E27FC236}">
                  <a16:creationId xmlns:a16="http://schemas.microsoft.com/office/drawing/2014/main" id="{6F38A0AC-F21E-4246-A5B9-9A6C6D26C5FA}"/>
                </a:ext>
              </a:extLst>
            </p:cNvPr>
            <p:cNvSpPr/>
            <p:nvPr/>
          </p:nvSpPr>
          <p:spPr>
            <a:xfrm>
              <a:off x="3592316" y="2097527"/>
              <a:ext cx="453005" cy="31039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" name="Права фігурна дужка 5">
            <a:extLst>
              <a:ext uri="{FF2B5EF4-FFF2-40B4-BE49-F238E27FC236}">
                <a16:creationId xmlns:a16="http://schemas.microsoft.com/office/drawing/2014/main" id="{313C63AE-1C74-4F3B-AFAA-1FD5DB140393}"/>
              </a:ext>
            </a:extLst>
          </p:cNvPr>
          <p:cNvSpPr/>
          <p:nvPr/>
        </p:nvSpPr>
        <p:spPr>
          <a:xfrm rot="16200000">
            <a:off x="5340075" y="3099243"/>
            <a:ext cx="152832" cy="226502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6FF0F-38DA-4B2C-94C2-61E661100FAD}"/>
              </a:ext>
            </a:extLst>
          </p:cNvPr>
          <p:cNvSpPr txBox="1"/>
          <p:nvPr/>
        </p:nvSpPr>
        <p:spPr>
          <a:xfrm>
            <a:off x="5189990" y="363926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</a:t>
            </a:r>
            <a:endParaRPr lang="uk-UA" sz="2800" i="1" dirty="0"/>
          </a:p>
        </p:txBody>
      </p: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A959B1D0-E684-4730-9586-AD0BE670930A}"/>
              </a:ext>
            </a:extLst>
          </p:cNvPr>
          <p:cNvGrpSpPr/>
          <p:nvPr/>
        </p:nvGrpSpPr>
        <p:grpSpPr>
          <a:xfrm>
            <a:off x="7002006" y="4475289"/>
            <a:ext cx="906009" cy="310393"/>
            <a:chOff x="3336345" y="604007"/>
            <a:chExt cx="906009" cy="310393"/>
          </a:xfrm>
          <a:solidFill>
            <a:srgbClr val="FF0000"/>
          </a:solidFill>
        </p:grpSpPr>
        <p:sp>
          <p:nvSpPr>
            <p:cNvPr id="85" name="Прямокутник 84">
              <a:extLst>
                <a:ext uri="{FF2B5EF4-FFF2-40B4-BE49-F238E27FC236}">
                  <a16:creationId xmlns:a16="http://schemas.microsoft.com/office/drawing/2014/main" id="{7923F685-6B78-4BFB-9F4E-77CFE5DA1905}"/>
                </a:ext>
              </a:extLst>
            </p:cNvPr>
            <p:cNvSpPr/>
            <p:nvPr/>
          </p:nvSpPr>
          <p:spPr>
            <a:xfrm>
              <a:off x="3789349" y="604007"/>
              <a:ext cx="453005" cy="310393"/>
            </a:xfrm>
            <a:prstGeom prst="rect">
              <a:avLst/>
            </a:prstGeom>
            <a:grp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6" name="Прямокутник 85">
              <a:extLst>
                <a:ext uri="{FF2B5EF4-FFF2-40B4-BE49-F238E27FC236}">
                  <a16:creationId xmlns:a16="http://schemas.microsoft.com/office/drawing/2014/main" id="{FD525CEF-FBD9-45DE-824D-80BA3DC81420}"/>
                </a:ext>
              </a:extLst>
            </p:cNvPr>
            <p:cNvSpPr/>
            <p:nvPr/>
          </p:nvSpPr>
          <p:spPr>
            <a:xfrm>
              <a:off x="3336345" y="604007"/>
              <a:ext cx="453005" cy="310393"/>
            </a:xfrm>
            <a:prstGeom prst="rect">
              <a:avLst/>
            </a:prstGeom>
            <a:grp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94DC550C-04F8-4E20-95CA-AD0220738881}"/>
              </a:ext>
            </a:extLst>
          </p:cNvPr>
          <p:cNvGrpSpPr/>
          <p:nvPr/>
        </p:nvGrpSpPr>
        <p:grpSpPr>
          <a:xfrm>
            <a:off x="5642989" y="4930584"/>
            <a:ext cx="2265025" cy="310393"/>
            <a:chOff x="2586746" y="1143122"/>
            <a:chExt cx="2265025" cy="310393"/>
          </a:xfrm>
        </p:grpSpPr>
        <p:sp>
          <p:nvSpPr>
            <p:cNvPr id="88" name="Прямокутник 87">
              <a:extLst>
                <a:ext uri="{FF2B5EF4-FFF2-40B4-BE49-F238E27FC236}">
                  <a16:creationId xmlns:a16="http://schemas.microsoft.com/office/drawing/2014/main" id="{85258EBA-ACC5-44BA-ABD7-368C529FD370}"/>
                </a:ext>
              </a:extLst>
            </p:cNvPr>
            <p:cNvSpPr/>
            <p:nvPr/>
          </p:nvSpPr>
          <p:spPr>
            <a:xfrm>
              <a:off x="3039751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9" name="Прямокутник 88">
              <a:extLst>
                <a:ext uri="{FF2B5EF4-FFF2-40B4-BE49-F238E27FC236}">
                  <a16:creationId xmlns:a16="http://schemas.microsoft.com/office/drawing/2014/main" id="{DB0AC545-CDBC-4659-9D93-330419850650}"/>
                </a:ext>
              </a:extLst>
            </p:cNvPr>
            <p:cNvSpPr/>
            <p:nvPr/>
          </p:nvSpPr>
          <p:spPr>
            <a:xfrm>
              <a:off x="3492756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0" name="Прямокутник 89">
              <a:extLst>
                <a:ext uri="{FF2B5EF4-FFF2-40B4-BE49-F238E27FC236}">
                  <a16:creationId xmlns:a16="http://schemas.microsoft.com/office/drawing/2014/main" id="{6B2FEBC7-0C8E-4846-AC41-90020966B35D}"/>
                </a:ext>
              </a:extLst>
            </p:cNvPr>
            <p:cNvSpPr/>
            <p:nvPr/>
          </p:nvSpPr>
          <p:spPr>
            <a:xfrm>
              <a:off x="3945761" y="1143122"/>
              <a:ext cx="453005" cy="310393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рямокутник 90">
              <a:extLst>
                <a:ext uri="{FF2B5EF4-FFF2-40B4-BE49-F238E27FC236}">
                  <a16:creationId xmlns:a16="http://schemas.microsoft.com/office/drawing/2014/main" id="{C6C239EE-6B67-4B03-A49F-34AA16F44420}"/>
                </a:ext>
              </a:extLst>
            </p:cNvPr>
            <p:cNvSpPr/>
            <p:nvPr/>
          </p:nvSpPr>
          <p:spPr>
            <a:xfrm>
              <a:off x="4398766" y="1143122"/>
              <a:ext cx="453005" cy="310393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рямокутник 91">
              <a:extLst>
                <a:ext uri="{FF2B5EF4-FFF2-40B4-BE49-F238E27FC236}">
                  <a16:creationId xmlns:a16="http://schemas.microsoft.com/office/drawing/2014/main" id="{E33991D7-4044-4816-AD1E-CE01706F6B4F}"/>
                </a:ext>
              </a:extLst>
            </p:cNvPr>
            <p:cNvSpPr/>
            <p:nvPr/>
          </p:nvSpPr>
          <p:spPr>
            <a:xfrm>
              <a:off x="2586746" y="1143122"/>
              <a:ext cx="453005" cy="31039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93" name="untitled1">
            <a:hlinkClick r:id="" action="ppaction://media"/>
            <a:extLst>
              <a:ext uri="{FF2B5EF4-FFF2-40B4-BE49-F238E27FC236}">
                <a16:creationId xmlns:a16="http://schemas.microsoft.com/office/drawing/2014/main" id="{E468B5A3-C5C3-45EF-9CE8-855EE7F007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5164" y="1232354"/>
            <a:ext cx="6877050" cy="2114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4EB1B5-C9C4-4D12-8CD9-DE79E2211EC3}"/>
              </a:ext>
            </a:extLst>
          </p:cNvPr>
          <p:cNvSpPr txBox="1"/>
          <p:nvPr/>
        </p:nvSpPr>
        <p:spPr>
          <a:xfrm>
            <a:off x="441960" y="173413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Double skip loop</a:t>
            </a:r>
            <a:endParaRPr lang="uk-UA" sz="3600" b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A68F2-081F-4F74-B496-BBDB041724F3}"/>
              </a:ext>
            </a:extLst>
          </p:cNvPr>
          <p:cNvSpPr txBox="1"/>
          <p:nvPr/>
        </p:nvSpPr>
        <p:spPr>
          <a:xfrm>
            <a:off x="721895" y="1997242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Single skip loop</a:t>
            </a:r>
            <a:endParaRPr lang="uk-UA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6ED6DC-03DC-4DD7-9364-EF3C0AEBC6EB}"/>
              </a:ext>
            </a:extLst>
          </p:cNvPr>
          <p:cNvSpPr txBox="1"/>
          <p:nvPr/>
        </p:nvSpPr>
        <p:spPr>
          <a:xfrm>
            <a:off x="634713" y="4497819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Double skip loop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0498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3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repeatCount="indefinite" fill="remove" display="0">
                  <p:stCondLst>
                    <p:cond delay="indefinite"/>
                  </p:stCondLst>
                </p:cTn>
                <p:tgtEl>
                  <p:spTgt spid="9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73D71-A99E-4225-8B10-0719A8C61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83" y="4229100"/>
            <a:ext cx="8334375" cy="2628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untitled1">
            <a:hlinkClick r:id="" action="ppaction://media"/>
            <a:extLst>
              <a:ext uri="{FF2B5EF4-FFF2-40B4-BE49-F238E27FC236}">
                <a16:creationId xmlns:a16="http://schemas.microsoft.com/office/drawing/2014/main" id="{614BF683-76E8-43AB-A7F5-CBF7EDEA1E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t="8784"/>
          <a:stretch/>
        </p:blipFill>
        <p:spPr>
          <a:xfrm>
            <a:off x="3833166" y="971549"/>
            <a:ext cx="6877050" cy="1928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115EE-BAF9-4D32-A9FD-BD10D4A47255}"/>
              </a:ext>
            </a:extLst>
          </p:cNvPr>
          <p:cNvSpPr txBox="1"/>
          <p:nvPr/>
        </p:nvSpPr>
        <p:spPr>
          <a:xfrm>
            <a:off x="460408" y="178022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Double skip loop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1F9E7-B673-452D-B9FE-1653A37F2370}"/>
              </a:ext>
            </a:extLst>
          </p:cNvPr>
          <p:cNvSpPr txBox="1"/>
          <p:nvPr/>
        </p:nvSpPr>
        <p:spPr>
          <a:xfrm>
            <a:off x="819752" y="1678872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Single skip loop</a:t>
            </a:r>
            <a:endParaRPr lang="uk-U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0B36D-8855-4607-ABA6-53423A88B89B}"/>
              </a:ext>
            </a:extLst>
          </p:cNvPr>
          <p:cNvSpPr txBox="1"/>
          <p:nvPr/>
        </p:nvSpPr>
        <p:spPr>
          <a:xfrm>
            <a:off x="819752" y="3075073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Double skip loop</a:t>
            </a:r>
            <a:endParaRPr lang="uk-UA" sz="3200" dirty="0"/>
          </a:p>
        </p:txBody>
      </p:sp>
      <p:pic>
        <p:nvPicPr>
          <p:cNvPr id="13" name="untitled3">
            <a:hlinkClick r:id="" action="ppaction://media"/>
            <a:extLst>
              <a:ext uri="{FF2B5EF4-FFF2-40B4-BE49-F238E27FC236}">
                <a16:creationId xmlns:a16="http://schemas.microsoft.com/office/drawing/2014/main" id="{47DAF497-6A4C-422A-B205-E360292064B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t="35471"/>
          <a:stretch/>
        </p:blipFill>
        <p:spPr>
          <a:xfrm>
            <a:off x="4207725" y="3075073"/>
            <a:ext cx="6877050" cy="1364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8115EE-BAF9-4D32-A9FD-BD10D4A47255}"/>
              </a:ext>
            </a:extLst>
          </p:cNvPr>
          <p:cNvSpPr txBox="1"/>
          <p:nvPr/>
        </p:nvSpPr>
        <p:spPr>
          <a:xfrm>
            <a:off x="530259" y="202354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Longer shifts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1F9E7-B673-452D-B9FE-1653A37F2370}"/>
              </a:ext>
            </a:extLst>
          </p:cNvPr>
          <p:cNvSpPr txBox="1"/>
          <p:nvPr/>
        </p:nvSpPr>
        <p:spPr>
          <a:xfrm>
            <a:off x="828749" y="1778594"/>
            <a:ext cx="3286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Shift of length m-1</a:t>
            </a:r>
            <a:endParaRPr lang="uk-UA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B7E909-3043-49EB-ADCA-5A3FAC371D5F}"/>
              </a:ext>
            </a:extLst>
          </p:cNvPr>
          <p:cNvSpPr txBox="1"/>
          <p:nvPr/>
        </p:nvSpPr>
        <p:spPr>
          <a:xfrm>
            <a:off x="830832" y="4347103"/>
            <a:ext cx="2953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Shift of length m</a:t>
            </a:r>
            <a:endParaRPr lang="uk-UA" sz="3200" dirty="0"/>
          </a:p>
        </p:txBody>
      </p:sp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id="{D370E1FC-F5AF-4C6B-8F54-009F032B69D5}"/>
              </a:ext>
            </a:extLst>
          </p:cNvPr>
          <p:cNvSpPr/>
          <p:nvPr/>
        </p:nvSpPr>
        <p:spPr>
          <a:xfrm>
            <a:off x="4855975" y="4347105"/>
            <a:ext cx="453005" cy="576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Права фігурна дужка 70">
            <a:extLst>
              <a:ext uri="{FF2B5EF4-FFF2-40B4-BE49-F238E27FC236}">
                <a16:creationId xmlns:a16="http://schemas.microsoft.com/office/drawing/2014/main" id="{71C67B28-338F-48EE-A725-BBAFFCE1D262}"/>
              </a:ext>
            </a:extLst>
          </p:cNvPr>
          <p:cNvSpPr/>
          <p:nvPr/>
        </p:nvSpPr>
        <p:spPr>
          <a:xfrm rot="16200000">
            <a:off x="6206917" y="2679397"/>
            <a:ext cx="181576" cy="288346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5B244D-9444-41D8-8876-CC3B7E0FF0B9}"/>
              </a:ext>
            </a:extLst>
          </p:cNvPr>
          <p:cNvSpPr txBox="1"/>
          <p:nvPr/>
        </p:nvSpPr>
        <p:spPr>
          <a:xfrm>
            <a:off x="6096000" y="349334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</a:t>
            </a:r>
            <a:endParaRPr lang="uk-UA" sz="2800" i="1" dirty="0"/>
          </a:p>
        </p:txBody>
      </p:sp>
      <p:sp>
        <p:nvSpPr>
          <p:cNvPr id="73" name="Прямокутник 72">
            <a:extLst>
              <a:ext uri="{FF2B5EF4-FFF2-40B4-BE49-F238E27FC236}">
                <a16:creationId xmlns:a16="http://schemas.microsoft.com/office/drawing/2014/main" id="{CDCAD214-6041-4ABC-B88B-8D48B9E9E323}"/>
              </a:ext>
            </a:extLst>
          </p:cNvPr>
          <p:cNvSpPr/>
          <p:nvPr/>
        </p:nvSpPr>
        <p:spPr>
          <a:xfrm>
            <a:off x="5307826" y="4347105"/>
            <a:ext cx="453005" cy="576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Прямокутник 73">
            <a:extLst>
              <a:ext uri="{FF2B5EF4-FFF2-40B4-BE49-F238E27FC236}">
                <a16:creationId xmlns:a16="http://schemas.microsoft.com/office/drawing/2014/main" id="{1C8B31E9-CD6F-4F72-A494-EACC3DD1C37C}"/>
              </a:ext>
            </a:extLst>
          </p:cNvPr>
          <p:cNvSpPr/>
          <p:nvPr/>
        </p:nvSpPr>
        <p:spPr>
          <a:xfrm>
            <a:off x="5759677" y="4347105"/>
            <a:ext cx="453005" cy="576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Прямокутник 74">
            <a:extLst>
              <a:ext uri="{FF2B5EF4-FFF2-40B4-BE49-F238E27FC236}">
                <a16:creationId xmlns:a16="http://schemas.microsoft.com/office/drawing/2014/main" id="{EB7CCEAA-173A-48F2-857E-C8E40B09DB22}"/>
              </a:ext>
            </a:extLst>
          </p:cNvPr>
          <p:cNvSpPr/>
          <p:nvPr/>
        </p:nvSpPr>
        <p:spPr>
          <a:xfrm>
            <a:off x="6214531" y="4347103"/>
            <a:ext cx="453005" cy="576107"/>
          </a:xfrm>
          <a:prstGeom prst="rect">
            <a:avLst/>
          </a:prstGeom>
          <a:solidFill>
            <a:srgbClr val="FF5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Прямокутник 75">
            <a:extLst>
              <a:ext uri="{FF2B5EF4-FFF2-40B4-BE49-F238E27FC236}">
                <a16:creationId xmlns:a16="http://schemas.microsoft.com/office/drawing/2014/main" id="{CE993705-311A-43BB-A03E-E01451CF4276}"/>
              </a:ext>
            </a:extLst>
          </p:cNvPr>
          <p:cNvSpPr/>
          <p:nvPr/>
        </p:nvSpPr>
        <p:spPr>
          <a:xfrm>
            <a:off x="6667536" y="4347103"/>
            <a:ext cx="1071899" cy="576107"/>
          </a:xfrm>
          <a:prstGeom prst="rect">
            <a:avLst/>
          </a:prstGeom>
          <a:solidFill>
            <a:srgbClr val="FF5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≠</a:t>
            </a:r>
            <a:r>
              <a:rPr lang="en-US" sz="3200" dirty="0">
                <a:solidFill>
                  <a:schemeClr val="tx1"/>
                </a:solidFill>
              </a:rPr>
              <a:t>P[0]</a:t>
            </a:r>
            <a:endParaRPr lang="uk-UA" sz="3200" dirty="0">
              <a:solidFill>
                <a:schemeClr val="tx1"/>
              </a:solidFill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1E8549-31B5-46F2-A154-169782CE228D}"/>
              </a:ext>
            </a:extLst>
          </p:cNvPr>
          <p:cNvGrpSpPr/>
          <p:nvPr/>
        </p:nvGrpSpPr>
        <p:grpSpPr>
          <a:xfrm>
            <a:off x="8597359" y="5154164"/>
            <a:ext cx="1811561" cy="576108"/>
            <a:chOff x="6215685" y="5087140"/>
            <a:chExt cx="1811561" cy="576108"/>
          </a:xfrm>
        </p:grpSpPr>
        <p:sp>
          <p:nvSpPr>
            <p:cNvPr id="77" name="Прямокутник 76">
              <a:extLst>
                <a:ext uri="{FF2B5EF4-FFF2-40B4-BE49-F238E27FC236}">
                  <a16:creationId xmlns:a16="http://schemas.microsoft.com/office/drawing/2014/main" id="{76076108-38C2-47CC-AA2B-861FF8CDA744}"/>
                </a:ext>
              </a:extLst>
            </p:cNvPr>
            <p:cNvSpPr/>
            <p:nvPr/>
          </p:nvSpPr>
          <p:spPr>
            <a:xfrm>
              <a:off x="6215685" y="5087142"/>
              <a:ext cx="453005" cy="57610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8" name="Прямокутник 77">
              <a:extLst>
                <a:ext uri="{FF2B5EF4-FFF2-40B4-BE49-F238E27FC236}">
                  <a16:creationId xmlns:a16="http://schemas.microsoft.com/office/drawing/2014/main" id="{24CD7E46-DC81-47D1-A4AA-3BDA8CBD61FB}"/>
                </a:ext>
              </a:extLst>
            </p:cNvPr>
            <p:cNvSpPr/>
            <p:nvPr/>
          </p:nvSpPr>
          <p:spPr>
            <a:xfrm>
              <a:off x="6667536" y="5087142"/>
              <a:ext cx="453005" cy="57610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9" name="Прямокутник 78">
              <a:extLst>
                <a:ext uri="{FF2B5EF4-FFF2-40B4-BE49-F238E27FC236}">
                  <a16:creationId xmlns:a16="http://schemas.microsoft.com/office/drawing/2014/main" id="{EAA3261C-2479-4FB2-BBB4-D7A05FDE6721}"/>
                </a:ext>
              </a:extLst>
            </p:cNvPr>
            <p:cNvSpPr/>
            <p:nvPr/>
          </p:nvSpPr>
          <p:spPr>
            <a:xfrm>
              <a:off x="7119387" y="5087142"/>
              <a:ext cx="453005" cy="57610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0" name="Прямокутник 79">
              <a:extLst>
                <a:ext uri="{FF2B5EF4-FFF2-40B4-BE49-F238E27FC236}">
                  <a16:creationId xmlns:a16="http://schemas.microsoft.com/office/drawing/2014/main" id="{840AB981-6CBA-49D7-99C6-A520646D15D4}"/>
                </a:ext>
              </a:extLst>
            </p:cNvPr>
            <p:cNvSpPr/>
            <p:nvPr/>
          </p:nvSpPr>
          <p:spPr>
            <a:xfrm>
              <a:off x="7574241" y="5087140"/>
              <a:ext cx="453005" cy="57610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1" name="Прямокутник 80">
            <a:extLst>
              <a:ext uri="{FF2B5EF4-FFF2-40B4-BE49-F238E27FC236}">
                <a16:creationId xmlns:a16="http://schemas.microsoft.com/office/drawing/2014/main" id="{3E17F104-7857-43D2-BD87-F4F8041FCEF8}"/>
              </a:ext>
            </a:extLst>
          </p:cNvPr>
          <p:cNvSpPr/>
          <p:nvPr/>
        </p:nvSpPr>
        <p:spPr>
          <a:xfrm>
            <a:off x="7739435" y="5154164"/>
            <a:ext cx="850329" cy="5761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P[0]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id="{F7ABF076-CD29-44B4-B191-875A5A15E8A9}"/>
              </a:ext>
            </a:extLst>
          </p:cNvPr>
          <p:cNvSpPr/>
          <p:nvPr/>
        </p:nvSpPr>
        <p:spPr>
          <a:xfrm>
            <a:off x="8597359" y="4351665"/>
            <a:ext cx="453005" cy="576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рямокутник 82">
            <a:extLst>
              <a:ext uri="{FF2B5EF4-FFF2-40B4-BE49-F238E27FC236}">
                <a16:creationId xmlns:a16="http://schemas.microsoft.com/office/drawing/2014/main" id="{BCEDFFEF-B784-4178-992E-8E087C976ACE}"/>
              </a:ext>
            </a:extLst>
          </p:cNvPr>
          <p:cNvSpPr/>
          <p:nvPr/>
        </p:nvSpPr>
        <p:spPr>
          <a:xfrm>
            <a:off x="9049210" y="4351665"/>
            <a:ext cx="453005" cy="576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Прямокутник 83">
            <a:extLst>
              <a:ext uri="{FF2B5EF4-FFF2-40B4-BE49-F238E27FC236}">
                <a16:creationId xmlns:a16="http://schemas.microsoft.com/office/drawing/2014/main" id="{E45CBFF8-D8DD-4CDE-89B0-DA7FC7700B39}"/>
              </a:ext>
            </a:extLst>
          </p:cNvPr>
          <p:cNvSpPr/>
          <p:nvPr/>
        </p:nvSpPr>
        <p:spPr>
          <a:xfrm>
            <a:off x="9501061" y="4351665"/>
            <a:ext cx="453005" cy="576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Прямокутник 84">
            <a:extLst>
              <a:ext uri="{FF2B5EF4-FFF2-40B4-BE49-F238E27FC236}">
                <a16:creationId xmlns:a16="http://schemas.microsoft.com/office/drawing/2014/main" id="{FA34CA85-3D8E-41D2-9149-9EB4DC6D47C7}"/>
              </a:ext>
            </a:extLst>
          </p:cNvPr>
          <p:cNvSpPr/>
          <p:nvPr/>
        </p:nvSpPr>
        <p:spPr>
          <a:xfrm>
            <a:off x="9955915" y="4351663"/>
            <a:ext cx="453005" cy="5761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Прямокутник 85">
            <a:extLst>
              <a:ext uri="{FF2B5EF4-FFF2-40B4-BE49-F238E27FC236}">
                <a16:creationId xmlns:a16="http://schemas.microsoft.com/office/drawing/2014/main" id="{9D1A5C51-63C7-4FA2-B513-610C47721CB8}"/>
              </a:ext>
            </a:extLst>
          </p:cNvPr>
          <p:cNvSpPr/>
          <p:nvPr/>
        </p:nvSpPr>
        <p:spPr>
          <a:xfrm>
            <a:off x="7746105" y="4348020"/>
            <a:ext cx="850329" cy="5761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87" name="Прямокутник 86">
            <a:extLst>
              <a:ext uri="{FF2B5EF4-FFF2-40B4-BE49-F238E27FC236}">
                <a16:creationId xmlns:a16="http://schemas.microsoft.com/office/drawing/2014/main" id="{764F7C5B-E5A7-454A-905D-D048A875198B}"/>
              </a:ext>
            </a:extLst>
          </p:cNvPr>
          <p:cNvSpPr/>
          <p:nvPr/>
        </p:nvSpPr>
        <p:spPr>
          <a:xfrm>
            <a:off x="4855975" y="1778602"/>
            <a:ext cx="453005" cy="576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ава фігурна дужка 87">
            <a:extLst>
              <a:ext uri="{FF2B5EF4-FFF2-40B4-BE49-F238E27FC236}">
                <a16:creationId xmlns:a16="http://schemas.microsoft.com/office/drawing/2014/main" id="{33635BEF-1A85-445C-9320-57CBB38115B1}"/>
              </a:ext>
            </a:extLst>
          </p:cNvPr>
          <p:cNvSpPr/>
          <p:nvPr/>
        </p:nvSpPr>
        <p:spPr>
          <a:xfrm rot="16200000">
            <a:off x="6206917" y="110894"/>
            <a:ext cx="181576" cy="288346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9376821-A025-410B-ACE3-0D8BBFCBFC71}"/>
              </a:ext>
            </a:extLst>
          </p:cNvPr>
          <p:cNvSpPr txBox="1"/>
          <p:nvPr/>
        </p:nvSpPr>
        <p:spPr>
          <a:xfrm>
            <a:off x="6096000" y="90377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</a:t>
            </a:r>
            <a:endParaRPr lang="uk-UA" sz="2800" i="1" dirty="0"/>
          </a:p>
        </p:txBody>
      </p:sp>
      <p:sp>
        <p:nvSpPr>
          <p:cNvPr id="90" name="Прямокутник 89">
            <a:extLst>
              <a:ext uri="{FF2B5EF4-FFF2-40B4-BE49-F238E27FC236}">
                <a16:creationId xmlns:a16="http://schemas.microsoft.com/office/drawing/2014/main" id="{0042713D-1686-403D-90C8-671E85A5447D}"/>
              </a:ext>
            </a:extLst>
          </p:cNvPr>
          <p:cNvSpPr/>
          <p:nvPr/>
        </p:nvSpPr>
        <p:spPr>
          <a:xfrm>
            <a:off x="5307826" y="1778602"/>
            <a:ext cx="453005" cy="576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Прямокутник 90">
            <a:extLst>
              <a:ext uri="{FF2B5EF4-FFF2-40B4-BE49-F238E27FC236}">
                <a16:creationId xmlns:a16="http://schemas.microsoft.com/office/drawing/2014/main" id="{5A2F954B-D252-47E0-B70E-77EF56D4371B}"/>
              </a:ext>
            </a:extLst>
          </p:cNvPr>
          <p:cNvSpPr/>
          <p:nvPr/>
        </p:nvSpPr>
        <p:spPr>
          <a:xfrm>
            <a:off x="5759677" y="1778602"/>
            <a:ext cx="453005" cy="5761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Прямокутник 91">
            <a:extLst>
              <a:ext uri="{FF2B5EF4-FFF2-40B4-BE49-F238E27FC236}">
                <a16:creationId xmlns:a16="http://schemas.microsoft.com/office/drawing/2014/main" id="{F559366E-B071-4B17-AD0F-6E800F9B397B}"/>
              </a:ext>
            </a:extLst>
          </p:cNvPr>
          <p:cNvSpPr/>
          <p:nvPr/>
        </p:nvSpPr>
        <p:spPr>
          <a:xfrm>
            <a:off x="6214531" y="1778600"/>
            <a:ext cx="453005" cy="576107"/>
          </a:xfrm>
          <a:prstGeom prst="rect">
            <a:avLst/>
          </a:prstGeom>
          <a:solidFill>
            <a:srgbClr val="FF5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рямокутник 92">
            <a:extLst>
              <a:ext uri="{FF2B5EF4-FFF2-40B4-BE49-F238E27FC236}">
                <a16:creationId xmlns:a16="http://schemas.microsoft.com/office/drawing/2014/main" id="{12BEE174-D1A9-4DFD-B6CE-52B027820018}"/>
              </a:ext>
            </a:extLst>
          </p:cNvPr>
          <p:cNvSpPr/>
          <p:nvPr/>
        </p:nvSpPr>
        <p:spPr>
          <a:xfrm>
            <a:off x="6667536" y="1778600"/>
            <a:ext cx="1071899" cy="576107"/>
          </a:xfrm>
          <a:prstGeom prst="rect">
            <a:avLst/>
          </a:prstGeom>
          <a:solidFill>
            <a:srgbClr val="FF5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P[0]</a:t>
            </a:r>
            <a:endParaRPr lang="uk-UA" sz="3200" dirty="0">
              <a:solidFill>
                <a:schemeClr val="tx1"/>
              </a:solidFill>
            </a:endParaRPr>
          </a:p>
        </p:txBody>
      </p: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943A9CB4-1F8B-4134-8E36-602DAF9C98BF}"/>
              </a:ext>
            </a:extLst>
          </p:cNvPr>
          <p:cNvGrpSpPr/>
          <p:nvPr/>
        </p:nvGrpSpPr>
        <p:grpSpPr>
          <a:xfrm>
            <a:off x="7740589" y="2591157"/>
            <a:ext cx="1811561" cy="576108"/>
            <a:chOff x="6215685" y="5087140"/>
            <a:chExt cx="1811561" cy="576108"/>
          </a:xfrm>
        </p:grpSpPr>
        <p:sp>
          <p:nvSpPr>
            <p:cNvPr id="95" name="Прямокутник 94">
              <a:extLst>
                <a:ext uri="{FF2B5EF4-FFF2-40B4-BE49-F238E27FC236}">
                  <a16:creationId xmlns:a16="http://schemas.microsoft.com/office/drawing/2014/main" id="{0E27F807-3FED-4FA9-9FBD-4D955C6D1C12}"/>
                </a:ext>
              </a:extLst>
            </p:cNvPr>
            <p:cNvSpPr/>
            <p:nvPr/>
          </p:nvSpPr>
          <p:spPr>
            <a:xfrm>
              <a:off x="6215685" y="5087142"/>
              <a:ext cx="453005" cy="57610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6" name="Прямокутник 95">
              <a:extLst>
                <a:ext uri="{FF2B5EF4-FFF2-40B4-BE49-F238E27FC236}">
                  <a16:creationId xmlns:a16="http://schemas.microsoft.com/office/drawing/2014/main" id="{1576EB3A-A4AC-4DD7-A3B9-6527A8F8C866}"/>
                </a:ext>
              </a:extLst>
            </p:cNvPr>
            <p:cNvSpPr/>
            <p:nvPr/>
          </p:nvSpPr>
          <p:spPr>
            <a:xfrm>
              <a:off x="6667536" y="5087142"/>
              <a:ext cx="453005" cy="57610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7" name="Прямокутник 96">
              <a:extLst>
                <a:ext uri="{FF2B5EF4-FFF2-40B4-BE49-F238E27FC236}">
                  <a16:creationId xmlns:a16="http://schemas.microsoft.com/office/drawing/2014/main" id="{B1EE3F72-F7ED-4561-9BC4-CFA2CFA17D1E}"/>
                </a:ext>
              </a:extLst>
            </p:cNvPr>
            <p:cNvSpPr/>
            <p:nvPr/>
          </p:nvSpPr>
          <p:spPr>
            <a:xfrm>
              <a:off x="7119387" y="5087142"/>
              <a:ext cx="453005" cy="57610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8" name="Прямокутник 97">
              <a:extLst>
                <a:ext uri="{FF2B5EF4-FFF2-40B4-BE49-F238E27FC236}">
                  <a16:creationId xmlns:a16="http://schemas.microsoft.com/office/drawing/2014/main" id="{BFE9BDF6-C57D-45F8-843B-5398D15B7EAF}"/>
                </a:ext>
              </a:extLst>
            </p:cNvPr>
            <p:cNvSpPr/>
            <p:nvPr/>
          </p:nvSpPr>
          <p:spPr>
            <a:xfrm>
              <a:off x="7574241" y="5087140"/>
              <a:ext cx="453005" cy="57610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9" name="Прямокутник 98">
            <a:extLst>
              <a:ext uri="{FF2B5EF4-FFF2-40B4-BE49-F238E27FC236}">
                <a16:creationId xmlns:a16="http://schemas.microsoft.com/office/drawing/2014/main" id="{F111AA05-D9BA-4A87-ACCE-DB5A34B6F8D4}"/>
              </a:ext>
            </a:extLst>
          </p:cNvPr>
          <p:cNvSpPr/>
          <p:nvPr/>
        </p:nvSpPr>
        <p:spPr>
          <a:xfrm>
            <a:off x="6667536" y="2590642"/>
            <a:ext cx="1071899" cy="5761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P[0]</a:t>
            </a:r>
            <a:endParaRPr lang="uk-UA" sz="3200" dirty="0">
              <a:solidFill>
                <a:schemeClr val="tx1"/>
              </a:solidFill>
            </a:endParaRPr>
          </a:p>
        </p:txBody>
      </p:sp>
      <p:grpSp>
        <p:nvGrpSpPr>
          <p:cNvPr id="105" name="Групувати 104">
            <a:extLst>
              <a:ext uri="{FF2B5EF4-FFF2-40B4-BE49-F238E27FC236}">
                <a16:creationId xmlns:a16="http://schemas.microsoft.com/office/drawing/2014/main" id="{9F09661A-7F4A-436C-9E32-E6AEF55B47E5}"/>
              </a:ext>
            </a:extLst>
          </p:cNvPr>
          <p:cNvGrpSpPr/>
          <p:nvPr/>
        </p:nvGrpSpPr>
        <p:grpSpPr>
          <a:xfrm>
            <a:off x="7739435" y="1778594"/>
            <a:ext cx="1811561" cy="576108"/>
            <a:chOff x="6215685" y="5087140"/>
            <a:chExt cx="1811561" cy="576108"/>
          </a:xfrm>
        </p:grpSpPr>
        <p:sp>
          <p:nvSpPr>
            <p:cNvPr id="106" name="Прямокутник 105">
              <a:extLst>
                <a:ext uri="{FF2B5EF4-FFF2-40B4-BE49-F238E27FC236}">
                  <a16:creationId xmlns:a16="http://schemas.microsoft.com/office/drawing/2014/main" id="{3937BF28-7FAB-472D-A215-AEA31978E394}"/>
                </a:ext>
              </a:extLst>
            </p:cNvPr>
            <p:cNvSpPr/>
            <p:nvPr/>
          </p:nvSpPr>
          <p:spPr>
            <a:xfrm>
              <a:off x="6215685" y="5087142"/>
              <a:ext cx="453005" cy="57610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" name="Прямокутник 106">
              <a:extLst>
                <a:ext uri="{FF2B5EF4-FFF2-40B4-BE49-F238E27FC236}">
                  <a16:creationId xmlns:a16="http://schemas.microsoft.com/office/drawing/2014/main" id="{0E859201-B0FC-4E5C-8ED0-9D9DC5B3A49C}"/>
                </a:ext>
              </a:extLst>
            </p:cNvPr>
            <p:cNvSpPr/>
            <p:nvPr/>
          </p:nvSpPr>
          <p:spPr>
            <a:xfrm>
              <a:off x="6667536" y="5087142"/>
              <a:ext cx="453005" cy="57610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" name="Прямокутник 107">
              <a:extLst>
                <a:ext uri="{FF2B5EF4-FFF2-40B4-BE49-F238E27FC236}">
                  <a16:creationId xmlns:a16="http://schemas.microsoft.com/office/drawing/2014/main" id="{B3C03F87-D841-48A5-A73A-A442E64B04A8}"/>
                </a:ext>
              </a:extLst>
            </p:cNvPr>
            <p:cNvSpPr/>
            <p:nvPr/>
          </p:nvSpPr>
          <p:spPr>
            <a:xfrm>
              <a:off x="7119387" y="5087142"/>
              <a:ext cx="453005" cy="57610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9" name="Прямокутник 108">
              <a:extLst>
                <a:ext uri="{FF2B5EF4-FFF2-40B4-BE49-F238E27FC236}">
                  <a16:creationId xmlns:a16="http://schemas.microsoft.com/office/drawing/2014/main" id="{AB0589E1-FF20-41C4-AA55-6D26A678271E}"/>
                </a:ext>
              </a:extLst>
            </p:cNvPr>
            <p:cNvSpPr/>
            <p:nvPr/>
          </p:nvSpPr>
          <p:spPr>
            <a:xfrm>
              <a:off x="7574241" y="5087140"/>
              <a:ext cx="453005" cy="57610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97229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8115EE-BAF9-4D32-A9FD-BD10D4A47255}"/>
              </a:ext>
            </a:extLst>
          </p:cNvPr>
          <p:cNvSpPr txBox="1"/>
          <p:nvPr/>
        </p:nvSpPr>
        <p:spPr>
          <a:xfrm>
            <a:off x="525780" y="200545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Longer shifts</a:t>
            </a:r>
            <a:endParaRPr lang="uk-U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2B5738-4091-43CF-B6DA-744164C664CB}"/>
              </a:ext>
            </a:extLst>
          </p:cNvPr>
          <p:cNvSpPr txBox="1"/>
          <p:nvPr/>
        </p:nvSpPr>
        <p:spPr>
          <a:xfrm>
            <a:off x="460408" y="1898031"/>
            <a:ext cx="10911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Idea             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If the last character of a search window is P[0],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	            consider the shift as non-maximal:</a:t>
            </a:r>
          </a:p>
          <a:p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ubik Medium" panose="00000600000000000000" pitchFamily="2" charset="-79"/>
            </a:endParaRPr>
          </a:p>
          <a:p>
            <a:pPr algn="ctr"/>
            <a:r>
              <a:rPr lang="en-US" sz="32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Z 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[</a:t>
            </a:r>
            <a:r>
              <a:rPr lang="en-US" sz="32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word 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(…,</a:t>
            </a:r>
            <a:r>
              <a:rPr lang="en-US" sz="32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P 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[0])&amp;</a:t>
            </a:r>
            <a:r>
              <a:rPr lang="en-US" sz="32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mask 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] 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  <a:sym typeface="Symbol" panose="05050102010706020507" pitchFamily="18" charset="2"/>
              </a:rPr>
              <a:t> 0</a:t>
            </a:r>
            <a:endParaRPr lang="uk-UA" sz="3200" dirty="0">
              <a:solidFill>
                <a:srgbClr val="0000FF"/>
              </a:solidFill>
              <a:latin typeface="Roboto" panose="02000000000000000000" pitchFamily="2" charset="0"/>
              <a:ea typeface="Roboto" panose="02000000000000000000" pitchFamily="2" charset="0"/>
              <a:cs typeface="Rubik Medium" panose="000006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E1FB1-51D9-4E6D-9CAB-F64DEF004208}"/>
              </a:ext>
            </a:extLst>
          </p:cNvPr>
          <p:cNvSpPr txBox="1"/>
          <p:nvPr/>
        </p:nvSpPr>
        <p:spPr>
          <a:xfrm>
            <a:off x="460408" y="4838109"/>
            <a:ext cx="1091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Then            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1. The length of the maximal shift can be m.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                     2. The probability of non-maximal shift</a:t>
            </a:r>
            <a:b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</a:b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                          increases by 1/256 at most.</a:t>
            </a:r>
            <a:endParaRPr lang="uk-UA" sz="3200" dirty="0">
              <a:latin typeface="Roboto" panose="02000000000000000000" pitchFamily="2" charset="0"/>
              <a:ea typeface="Roboto" panose="02000000000000000000" pitchFamily="2" charset="0"/>
              <a:cs typeface="Rubik Medium" panose="000006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337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8115EE-BAF9-4D32-A9FD-BD10D4A47255}"/>
              </a:ext>
            </a:extLst>
          </p:cNvPr>
          <p:cNvSpPr txBox="1"/>
          <p:nvPr/>
        </p:nvSpPr>
        <p:spPr>
          <a:xfrm>
            <a:off x="441960" y="185232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Endianness </a:t>
            </a:r>
            <a:endParaRPr lang="uk-U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2B5738-4091-43CF-B6DA-744164C664CB}"/>
              </a:ext>
            </a:extLst>
          </p:cNvPr>
          <p:cNvSpPr txBox="1"/>
          <p:nvPr/>
        </p:nvSpPr>
        <p:spPr>
          <a:xfrm>
            <a:off x="640080" y="1631331"/>
            <a:ext cx="1091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word 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(</a:t>
            </a:r>
            <a:r>
              <a:rPr lang="en-US" sz="32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T 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[ </a:t>
            </a:r>
            <a:r>
              <a:rPr lang="en-US" sz="3200" i="1" dirty="0" err="1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i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 ],</a:t>
            </a:r>
            <a:r>
              <a:rPr lang="en-US" sz="32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T 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[ </a:t>
            </a:r>
            <a:r>
              <a:rPr lang="en-US" sz="3200" i="1" dirty="0" err="1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i</a:t>
            </a:r>
            <a:r>
              <a:rPr lang="en-US" sz="32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+1 ])     </a:t>
            </a:r>
            <a:r>
              <a:rPr lang="en-US" sz="3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 =    </a:t>
            </a:r>
            <a:r>
              <a:rPr lang="en-US" sz="3200" b="1" dirty="0">
                <a:solidFill>
                  <a:srgbClr val="0000FF"/>
                </a:solidFill>
                <a:latin typeface="Courier New" panose="02070309020205020404" pitchFamily="49" charset="0"/>
                <a:ea typeface="Roboto" panose="02000000000000000000" pitchFamily="2" charset="0"/>
                <a:cs typeface="Courier New" panose="02070309020205020404" pitchFamily="49" charset="0"/>
              </a:rPr>
              <a:t>(unsigned short*)(</a:t>
            </a:r>
            <a:r>
              <a:rPr lang="en-US" sz="3200" b="1" dirty="0" err="1">
                <a:solidFill>
                  <a:srgbClr val="0000FF"/>
                </a:solidFill>
                <a:latin typeface="Courier New" panose="02070309020205020404" pitchFamily="49" charset="0"/>
                <a:ea typeface="Roboto" panose="02000000000000000000" pitchFamily="2" charset="0"/>
                <a:cs typeface="Courier New" panose="02070309020205020404" pitchFamily="49" charset="0"/>
              </a:rPr>
              <a:t>T+i</a:t>
            </a:r>
            <a:r>
              <a:rPr lang="en-US" sz="3200" b="1" dirty="0">
                <a:solidFill>
                  <a:srgbClr val="0000FF"/>
                </a:solidFill>
                <a:latin typeface="Courier New" panose="02070309020205020404" pitchFamily="49" charset="0"/>
                <a:ea typeface="Roboto" panose="02000000000000000000" pitchFamily="2" charset="0"/>
                <a:cs typeface="Courier New" panose="02070309020205020404" pitchFamily="49" charset="0"/>
              </a:rPr>
              <a:t>)</a:t>
            </a:r>
            <a:endParaRPr lang="uk-UA" sz="3200" b="1" dirty="0">
              <a:solidFill>
                <a:srgbClr val="0000FF"/>
              </a:solidFill>
              <a:latin typeface="Courier New" panose="02070309020205020404" pitchFamily="49" charset="0"/>
              <a:ea typeface="Roboto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E1FB1-51D9-4E6D-9CAB-F64DEF004208}"/>
              </a:ext>
            </a:extLst>
          </p:cNvPr>
          <p:cNvSpPr txBox="1"/>
          <p:nvPr/>
        </p:nvSpPr>
        <p:spPr>
          <a:xfrm>
            <a:off x="640080" y="2997048"/>
            <a:ext cx="1134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              Big endian machine		     Little endian machine</a:t>
            </a:r>
            <a:endParaRPr lang="uk-UA" sz="3200" dirty="0">
              <a:latin typeface="Roboto" panose="02000000000000000000" pitchFamily="2" charset="0"/>
              <a:ea typeface="Roboto" panose="02000000000000000000" pitchFamily="2" charset="0"/>
              <a:cs typeface="Rubik Medium" panose="00000600000000000000" pitchFamily="2" charset="-79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E88CA97-C6FA-4C1E-BE94-0971D1835C6F}"/>
              </a:ext>
            </a:extLst>
          </p:cNvPr>
          <p:cNvSpPr/>
          <p:nvPr/>
        </p:nvSpPr>
        <p:spPr>
          <a:xfrm>
            <a:off x="3035300" y="3968936"/>
            <a:ext cx="1168400" cy="69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T[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]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E44832E-3828-4992-971A-34EC89801B8C}"/>
              </a:ext>
            </a:extLst>
          </p:cNvPr>
          <p:cNvSpPr/>
          <p:nvPr/>
        </p:nvSpPr>
        <p:spPr>
          <a:xfrm>
            <a:off x="4203700" y="3968936"/>
            <a:ext cx="1168400" cy="69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T[i+1]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754C29E-C654-4047-AAF5-8A2DC5673B96}"/>
              </a:ext>
            </a:extLst>
          </p:cNvPr>
          <p:cNvSpPr/>
          <p:nvPr/>
        </p:nvSpPr>
        <p:spPr>
          <a:xfrm>
            <a:off x="3035300" y="5384800"/>
            <a:ext cx="1168400" cy="69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T[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]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C48CAC3-55DD-49C2-949D-1033347E3E00}"/>
              </a:ext>
            </a:extLst>
          </p:cNvPr>
          <p:cNvSpPr/>
          <p:nvPr/>
        </p:nvSpPr>
        <p:spPr>
          <a:xfrm>
            <a:off x="4203700" y="5384800"/>
            <a:ext cx="1168400" cy="69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T[i+1]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3FB10-EF38-4A94-B42C-C7478AEF4848}"/>
              </a:ext>
            </a:extLst>
          </p:cNvPr>
          <p:cNvSpPr txBox="1"/>
          <p:nvPr/>
        </p:nvSpPr>
        <p:spPr>
          <a:xfrm>
            <a:off x="206408" y="4025798"/>
            <a:ext cx="221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memory:</a:t>
            </a:r>
            <a:endParaRPr lang="uk-UA" sz="3200" b="1" dirty="0">
              <a:solidFill>
                <a:srgbClr val="0000FF"/>
              </a:solidFill>
              <a:latin typeface="Courier New" panose="02070309020205020404" pitchFamily="49" charset="0"/>
              <a:ea typeface="Roboto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0E086-0077-4B14-8F81-85C4C7E29DCC}"/>
              </a:ext>
            </a:extLst>
          </p:cNvPr>
          <p:cNvSpPr txBox="1"/>
          <p:nvPr/>
        </p:nvSpPr>
        <p:spPr>
          <a:xfrm>
            <a:off x="206408" y="5441662"/>
            <a:ext cx="263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CPU register:</a:t>
            </a:r>
            <a:endParaRPr lang="uk-UA" sz="3200" b="1" dirty="0">
              <a:solidFill>
                <a:srgbClr val="0000FF"/>
              </a:solidFill>
              <a:latin typeface="Courier New" panose="02070309020205020404" pitchFamily="49" charset="0"/>
              <a:ea typeface="Roboto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8766692-88D0-495D-BB49-FE09761EED0E}"/>
              </a:ext>
            </a:extLst>
          </p:cNvPr>
          <p:cNvSpPr/>
          <p:nvPr/>
        </p:nvSpPr>
        <p:spPr>
          <a:xfrm>
            <a:off x="8440420" y="3968936"/>
            <a:ext cx="1168400" cy="69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T[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]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FE24517-219A-4445-B507-C40C21A10037}"/>
              </a:ext>
            </a:extLst>
          </p:cNvPr>
          <p:cNvSpPr/>
          <p:nvPr/>
        </p:nvSpPr>
        <p:spPr>
          <a:xfrm>
            <a:off x="9608820" y="3968936"/>
            <a:ext cx="1168400" cy="69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T[i+1]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C423672-A906-4D12-AA16-39999403C21D}"/>
              </a:ext>
            </a:extLst>
          </p:cNvPr>
          <p:cNvSpPr/>
          <p:nvPr/>
        </p:nvSpPr>
        <p:spPr>
          <a:xfrm>
            <a:off x="8440420" y="5384800"/>
            <a:ext cx="1168400" cy="69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T[i+1]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69DB367-2933-465B-8B73-D6086644AF17}"/>
              </a:ext>
            </a:extLst>
          </p:cNvPr>
          <p:cNvSpPr/>
          <p:nvPr/>
        </p:nvSpPr>
        <p:spPr>
          <a:xfrm>
            <a:off x="9608820" y="5384800"/>
            <a:ext cx="1168400" cy="698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T[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]</a:t>
            </a:r>
            <a:endParaRPr lang="uk-UA" sz="3200" dirty="0">
              <a:solidFill>
                <a:schemeClr val="tx1"/>
              </a:solidFill>
            </a:endParaRPr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7BC8EB0A-38DC-405E-9E5F-068FDAA069D8}"/>
              </a:ext>
            </a:extLst>
          </p:cNvPr>
          <p:cNvCxnSpPr>
            <a:cxnSpLocks/>
          </p:cNvCxnSpPr>
          <p:nvPr/>
        </p:nvCxnSpPr>
        <p:spPr>
          <a:xfrm>
            <a:off x="3619500" y="4783328"/>
            <a:ext cx="0" cy="436372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4281ED09-7726-4322-BE80-FE9FC9B76E06}"/>
              </a:ext>
            </a:extLst>
          </p:cNvPr>
          <p:cNvCxnSpPr>
            <a:cxnSpLocks/>
          </p:cNvCxnSpPr>
          <p:nvPr/>
        </p:nvCxnSpPr>
        <p:spPr>
          <a:xfrm>
            <a:off x="4794250" y="4783328"/>
            <a:ext cx="0" cy="436372"/>
          </a:xfrm>
          <a:prstGeom prst="straightConnector1">
            <a:avLst/>
          </a:prstGeom>
          <a:ln w="28575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0413D8-F89E-4300-B367-97892E9929C8}"/>
              </a:ext>
            </a:extLst>
          </p:cNvPr>
          <p:cNvGrpSpPr/>
          <p:nvPr/>
        </p:nvGrpSpPr>
        <p:grpSpPr>
          <a:xfrm>
            <a:off x="9074150" y="4783328"/>
            <a:ext cx="1174750" cy="511048"/>
            <a:chOff x="9074150" y="4783328"/>
            <a:chExt cx="1174750" cy="511048"/>
          </a:xfrm>
        </p:grpSpPr>
        <p:cxnSp>
          <p:nvCxnSpPr>
            <p:cNvPr id="19" name="Пряма зі стрілкою 18">
              <a:extLst>
                <a:ext uri="{FF2B5EF4-FFF2-40B4-BE49-F238E27FC236}">
                  <a16:creationId xmlns:a16="http://schemas.microsoft.com/office/drawing/2014/main" id="{46E32385-F864-485D-8432-4D17456873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4150" y="4783328"/>
              <a:ext cx="1174750" cy="3175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зі стрілкою 19">
              <a:extLst>
                <a:ext uri="{FF2B5EF4-FFF2-40B4-BE49-F238E27FC236}">
                  <a16:creationId xmlns:a16="http://schemas.microsoft.com/office/drawing/2014/main" id="{FD805194-A8DF-400C-8995-1C7F42C691B1}"/>
                </a:ext>
              </a:extLst>
            </p:cNvPr>
            <p:cNvCxnSpPr>
              <a:cxnSpLocks/>
            </p:cNvCxnSpPr>
            <p:nvPr/>
          </p:nvCxnSpPr>
          <p:spPr>
            <a:xfrm>
              <a:off x="9074150" y="4783328"/>
              <a:ext cx="1174750" cy="3175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зі стрілкою 22">
              <a:extLst>
                <a:ext uri="{FF2B5EF4-FFF2-40B4-BE49-F238E27FC236}">
                  <a16:creationId xmlns:a16="http://schemas.microsoft.com/office/drawing/2014/main" id="{F3F9EA0B-E699-4EA2-9850-4A6D3259BDE6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756" y="5100828"/>
              <a:ext cx="0" cy="1935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 зі стрілкою 24">
              <a:extLst>
                <a:ext uri="{FF2B5EF4-FFF2-40B4-BE49-F238E27FC236}">
                  <a16:creationId xmlns:a16="http://schemas.microsoft.com/office/drawing/2014/main" id="{9DA7970E-CCC6-4DD3-A5B9-EA7C2BBC3C6A}"/>
                </a:ext>
              </a:extLst>
            </p:cNvPr>
            <p:cNvCxnSpPr>
              <a:cxnSpLocks/>
            </p:cNvCxnSpPr>
            <p:nvPr/>
          </p:nvCxnSpPr>
          <p:spPr>
            <a:xfrm>
              <a:off x="9079466" y="5092020"/>
              <a:ext cx="0" cy="1935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98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8115EE-BAF9-4D32-A9FD-BD10D4A47255}"/>
              </a:ext>
            </a:extLst>
          </p:cNvPr>
          <p:cNvSpPr txBox="1"/>
          <p:nvPr/>
        </p:nvSpPr>
        <p:spPr>
          <a:xfrm>
            <a:off x="460408" y="188621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uk-UA" dirty="0"/>
              <a:t>1</a:t>
            </a:r>
            <a:r>
              <a:rPr lang="en-US" dirty="0"/>
              <a:t>.5</a:t>
            </a:r>
            <a:r>
              <a:rPr lang="uk-UA" dirty="0"/>
              <a:t>-</a:t>
            </a:r>
            <a:r>
              <a:rPr lang="en-US" dirty="0"/>
              <a:t>byte read on a little-endian machine </a:t>
            </a:r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8766692-88D0-495D-BB49-FE09761EED0E}"/>
              </a:ext>
            </a:extLst>
          </p:cNvPr>
          <p:cNvSpPr/>
          <p:nvPr/>
        </p:nvSpPr>
        <p:spPr>
          <a:xfrm>
            <a:off x="8452567" y="3676601"/>
            <a:ext cx="1608836" cy="6985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419E4D8B-F962-481A-8E49-4BAA397E840D}"/>
              </a:ext>
            </a:extLst>
          </p:cNvPr>
          <p:cNvGrpSpPr/>
          <p:nvPr/>
        </p:nvGrpSpPr>
        <p:grpSpPr>
          <a:xfrm>
            <a:off x="10050735" y="3676601"/>
            <a:ext cx="1608836" cy="698500"/>
            <a:chOff x="3884676" y="1796078"/>
            <a:chExt cx="1608836" cy="698500"/>
          </a:xfrm>
        </p:grpSpPr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5EB63570-BD17-4805-972F-788C214EE65A}"/>
                </a:ext>
              </a:extLst>
            </p:cNvPr>
            <p:cNvSpPr/>
            <p:nvPr/>
          </p:nvSpPr>
          <p:spPr>
            <a:xfrm>
              <a:off x="3884676" y="1796078"/>
              <a:ext cx="1608836" cy="698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200" dirty="0">
                <a:solidFill>
                  <a:schemeClr val="tx1"/>
                </a:solidFill>
              </a:endParaRPr>
            </a:p>
          </p:txBody>
        </p:sp>
        <p:sp>
          <p:nvSpPr>
            <p:cNvPr id="3" name="Прямокутник 2">
              <a:extLst>
                <a:ext uri="{FF2B5EF4-FFF2-40B4-BE49-F238E27FC236}">
                  <a16:creationId xmlns:a16="http://schemas.microsoft.com/office/drawing/2014/main" id="{5768722A-8615-4BBA-80CF-B4DE032E5787}"/>
                </a:ext>
              </a:extLst>
            </p:cNvPr>
            <p:cNvSpPr/>
            <p:nvPr/>
          </p:nvSpPr>
          <p:spPr>
            <a:xfrm>
              <a:off x="4611833" y="1816720"/>
              <a:ext cx="875030" cy="6660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9B187ECD-8915-49C1-B9D4-C3C6BC9D9806}"/>
              </a:ext>
            </a:extLst>
          </p:cNvPr>
          <p:cNvGrpSpPr/>
          <p:nvPr/>
        </p:nvGrpSpPr>
        <p:grpSpPr>
          <a:xfrm>
            <a:off x="8452567" y="5426482"/>
            <a:ext cx="1608836" cy="698500"/>
            <a:chOff x="3884676" y="1796078"/>
            <a:chExt cx="1608836" cy="698500"/>
          </a:xfrm>
        </p:grpSpPr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819412DD-BD06-4573-A292-C0D7206FC0CC}"/>
                </a:ext>
              </a:extLst>
            </p:cNvPr>
            <p:cNvSpPr/>
            <p:nvPr/>
          </p:nvSpPr>
          <p:spPr>
            <a:xfrm>
              <a:off x="3884676" y="1796078"/>
              <a:ext cx="1608836" cy="698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200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C76A2095-DD93-4BFF-B427-B6AA2FC65F8A}"/>
                </a:ext>
              </a:extLst>
            </p:cNvPr>
            <p:cNvSpPr/>
            <p:nvPr/>
          </p:nvSpPr>
          <p:spPr>
            <a:xfrm>
              <a:off x="4611833" y="1816720"/>
              <a:ext cx="875030" cy="6660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A1CDC217-9040-4916-B7D9-65F2447E2BB5}"/>
              </a:ext>
            </a:extLst>
          </p:cNvPr>
          <p:cNvSpPr/>
          <p:nvPr/>
        </p:nvSpPr>
        <p:spPr>
          <a:xfrm>
            <a:off x="10061403" y="5426482"/>
            <a:ext cx="1608836" cy="6985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04AC8425-C600-42BD-8695-1251C25D893B}"/>
              </a:ext>
            </a:extLst>
          </p:cNvPr>
          <p:cNvGrpSpPr/>
          <p:nvPr/>
        </p:nvGrpSpPr>
        <p:grpSpPr>
          <a:xfrm>
            <a:off x="9474028" y="4649589"/>
            <a:ext cx="1174750" cy="511048"/>
            <a:chOff x="9074150" y="4783328"/>
            <a:chExt cx="1174750" cy="511048"/>
          </a:xfrm>
        </p:grpSpPr>
        <p:cxnSp>
          <p:nvCxnSpPr>
            <p:cNvPr id="30" name="Пряма зі стрілкою 29">
              <a:extLst>
                <a:ext uri="{FF2B5EF4-FFF2-40B4-BE49-F238E27FC236}">
                  <a16:creationId xmlns:a16="http://schemas.microsoft.com/office/drawing/2014/main" id="{A6F2FCB0-B656-4CDB-A016-5C1100F22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4150" y="4783328"/>
              <a:ext cx="1174750" cy="3175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зі стрілкою 30">
              <a:extLst>
                <a:ext uri="{FF2B5EF4-FFF2-40B4-BE49-F238E27FC236}">
                  <a16:creationId xmlns:a16="http://schemas.microsoft.com/office/drawing/2014/main" id="{CC651F1C-4B66-4496-B41A-4C1522FDF138}"/>
                </a:ext>
              </a:extLst>
            </p:cNvPr>
            <p:cNvCxnSpPr>
              <a:cxnSpLocks/>
            </p:cNvCxnSpPr>
            <p:nvPr/>
          </p:nvCxnSpPr>
          <p:spPr>
            <a:xfrm>
              <a:off x="9074150" y="4783328"/>
              <a:ext cx="1174750" cy="3175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зі стрілкою 31">
              <a:extLst>
                <a:ext uri="{FF2B5EF4-FFF2-40B4-BE49-F238E27FC236}">
                  <a16:creationId xmlns:a16="http://schemas.microsoft.com/office/drawing/2014/main" id="{5B2BC8E4-8999-46C9-A032-19767DB17AAA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756" y="5100828"/>
              <a:ext cx="0" cy="1935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зі стрілкою 32">
              <a:extLst>
                <a:ext uri="{FF2B5EF4-FFF2-40B4-BE49-F238E27FC236}">
                  <a16:creationId xmlns:a16="http://schemas.microsoft.com/office/drawing/2014/main" id="{C26F01ED-9F0A-41DA-8702-AF698C48B0CE}"/>
                </a:ext>
              </a:extLst>
            </p:cNvPr>
            <p:cNvCxnSpPr>
              <a:cxnSpLocks/>
            </p:cNvCxnSpPr>
            <p:nvPr/>
          </p:nvCxnSpPr>
          <p:spPr>
            <a:xfrm>
              <a:off x="9079466" y="5092020"/>
              <a:ext cx="0" cy="1935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4FEE4236-433D-4DD1-B026-6EB2899E9BC0}"/>
              </a:ext>
            </a:extLst>
          </p:cNvPr>
          <p:cNvSpPr/>
          <p:nvPr/>
        </p:nvSpPr>
        <p:spPr>
          <a:xfrm>
            <a:off x="5259031" y="3655959"/>
            <a:ext cx="1608836" cy="6985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711EED32-5575-4D60-A389-1349E941A7B6}"/>
              </a:ext>
            </a:extLst>
          </p:cNvPr>
          <p:cNvGrpSpPr/>
          <p:nvPr/>
        </p:nvGrpSpPr>
        <p:grpSpPr>
          <a:xfrm>
            <a:off x="3650195" y="3655959"/>
            <a:ext cx="1608836" cy="698500"/>
            <a:chOff x="3884676" y="1796078"/>
            <a:chExt cx="1608836" cy="698500"/>
          </a:xfrm>
        </p:grpSpPr>
        <p:sp>
          <p:nvSpPr>
            <p:cNvPr id="36" name="Прямокутник 35">
              <a:extLst>
                <a:ext uri="{FF2B5EF4-FFF2-40B4-BE49-F238E27FC236}">
                  <a16:creationId xmlns:a16="http://schemas.microsoft.com/office/drawing/2014/main" id="{2292FFE1-0CD9-4A39-8962-1FD5DD601C94}"/>
                </a:ext>
              </a:extLst>
            </p:cNvPr>
            <p:cNvSpPr/>
            <p:nvPr/>
          </p:nvSpPr>
          <p:spPr>
            <a:xfrm>
              <a:off x="3884676" y="1796078"/>
              <a:ext cx="1608836" cy="698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200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кутник 36">
              <a:extLst>
                <a:ext uri="{FF2B5EF4-FFF2-40B4-BE49-F238E27FC236}">
                  <a16:creationId xmlns:a16="http://schemas.microsoft.com/office/drawing/2014/main" id="{E7624E58-AA0F-492D-8041-8C09D96E7EB4}"/>
                </a:ext>
              </a:extLst>
            </p:cNvPr>
            <p:cNvSpPr/>
            <p:nvPr/>
          </p:nvSpPr>
          <p:spPr>
            <a:xfrm>
              <a:off x="4611833" y="1816720"/>
              <a:ext cx="875030" cy="6660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9DA7B4DB-AA0B-4CC5-9EF8-D0D5EE76EEB2}"/>
              </a:ext>
            </a:extLst>
          </p:cNvPr>
          <p:cNvGrpSpPr/>
          <p:nvPr/>
        </p:nvGrpSpPr>
        <p:grpSpPr>
          <a:xfrm>
            <a:off x="5234895" y="5373340"/>
            <a:ext cx="1608836" cy="698500"/>
            <a:chOff x="3884676" y="1796078"/>
            <a:chExt cx="1608836" cy="698500"/>
          </a:xfrm>
        </p:grpSpPr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2F743B1D-2CEF-48C0-901E-307FFA0E4D45}"/>
                </a:ext>
              </a:extLst>
            </p:cNvPr>
            <p:cNvSpPr/>
            <p:nvPr/>
          </p:nvSpPr>
          <p:spPr>
            <a:xfrm>
              <a:off x="3884676" y="1796078"/>
              <a:ext cx="1608836" cy="698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200" dirty="0">
                <a:solidFill>
                  <a:schemeClr val="tx1"/>
                </a:solidFill>
              </a:endParaRPr>
            </a:p>
          </p:txBody>
        </p:sp>
        <p:sp>
          <p:nvSpPr>
            <p:cNvPr id="40" name="Прямокутник 39">
              <a:extLst>
                <a:ext uri="{FF2B5EF4-FFF2-40B4-BE49-F238E27FC236}">
                  <a16:creationId xmlns:a16="http://schemas.microsoft.com/office/drawing/2014/main" id="{0B274924-5573-4CC7-8F65-C1F9D7FD941B}"/>
                </a:ext>
              </a:extLst>
            </p:cNvPr>
            <p:cNvSpPr/>
            <p:nvPr/>
          </p:nvSpPr>
          <p:spPr>
            <a:xfrm>
              <a:off x="4611833" y="1816720"/>
              <a:ext cx="875030" cy="6660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574FB590-CE04-478F-8513-1B8318C8CCAB}"/>
              </a:ext>
            </a:extLst>
          </p:cNvPr>
          <p:cNvSpPr/>
          <p:nvPr/>
        </p:nvSpPr>
        <p:spPr>
          <a:xfrm>
            <a:off x="3626059" y="5373340"/>
            <a:ext cx="1608836" cy="6985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72AF3033-6450-495A-B9E1-084849EE1CC4}"/>
              </a:ext>
            </a:extLst>
          </p:cNvPr>
          <p:cNvGrpSpPr/>
          <p:nvPr/>
        </p:nvGrpSpPr>
        <p:grpSpPr>
          <a:xfrm>
            <a:off x="4671656" y="4608305"/>
            <a:ext cx="1174750" cy="511048"/>
            <a:chOff x="9074150" y="4783328"/>
            <a:chExt cx="1174750" cy="511048"/>
          </a:xfrm>
        </p:grpSpPr>
        <p:cxnSp>
          <p:nvCxnSpPr>
            <p:cNvPr id="44" name="Пряма зі стрілкою 43">
              <a:extLst>
                <a:ext uri="{FF2B5EF4-FFF2-40B4-BE49-F238E27FC236}">
                  <a16:creationId xmlns:a16="http://schemas.microsoft.com/office/drawing/2014/main" id="{B5126933-11AA-4287-9615-01652B6C88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4150" y="4783328"/>
              <a:ext cx="1174750" cy="3175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зі стрілкою 44">
              <a:extLst>
                <a:ext uri="{FF2B5EF4-FFF2-40B4-BE49-F238E27FC236}">
                  <a16:creationId xmlns:a16="http://schemas.microsoft.com/office/drawing/2014/main" id="{236CCD8D-C1D3-4798-A0BC-332B16D1DC36}"/>
                </a:ext>
              </a:extLst>
            </p:cNvPr>
            <p:cNvCxnSpPr>
              <a:cxnSpLocks/>
            </p:cNvCxnSpPr>
            <p:nvPr/>
          </p:nvCxnSpPr>
          <p:spPr>
            <a:xfrm>
              <a:off x="9074150" y="4783328"/>
              <a:ext cx="1174750" cy="3175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зі стрілкою 45">
              <a:extLst>
                <a:ext uri="{FF2B5EF4-FFF2-40B4-BE49-F238E27FC236}">
                  <a16:creationId xmlns:a16="http://schemas.microsoft.com/office/drawing/2014/main" id="{1FE143A8-B45E-4BEB-9C3F-2C41019FBCCC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756" y="5100828"/>
              <a:ext cx="0" cy="1935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зі стрілкою 46">
              <a:extLst>
                <a:ext uri="{FF2B5EF4-FFF2-40B4-BE49-F238E27FC236}">
                  <a16:creationId xmlns:a16="http://schemas.microsoft.com/office/drawing/2014/main" id="{65FB6EFB-770A-4506-8581-37F94028BE82}"/>
                </a:ext>
              </a:extLst>
            </p:cNvPr>
            <p:cNvCxnSpPr>
              <a:cxnSpLocks/>
            </p:cNvCxnSpPr>
            <p:nvPr/>
          </p:nvCxnSpPr>
          <p:spPr>
            <a:xfrm>
              <a:off x="9079466" y="5092020"/>
              <a:ext cx="0" cy="1935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3C1A24C-28E1-40F7-93B6-442E165451F5}"/>
              </a:ext>
            </a:extLst>
          </p:cNvPr>
          <p:cNvSpPr txBox="1"/>
          <p:nvPr/>
        </p:nvSpPr>
        <p:spPr>
          <a:xfrm>
            <a:off x="400431" y="3733463"/>
            <a:ext cx="221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memory:</a:t>
            </a:r>
            <a:endParaRPr lang="uk-UA" sz="3600" b="1" dirty="0">
              <a:solidFill>
                <a:srgbClr val="0000FF"/>
              </a:solidFill>
              <a:latin typeface="Courier New" panose="02070309020205020404" pitchFamily="49" charset="0"/>
              <a:ea typeface="Roboto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3841C2-7139-48CE-9F88-587AB5E75A35}"/>
              </a:ext>
            </a:extLst>
          </p:cNvPr>
          <p:cNvSpPr txBox="1"/>
          <p:nvPr/>
        </p:nvSpPr>
        <p:spPr>
          <a:xfrm>
            <a:off x="405092" y="5421073"/>
            <a:ext cx="290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CPU register:</a:t>
            </a:r>
            <a:endParaRPr lang="uk-UA" sz="3600" b="1" dirty="0">
              <a:solidFill>
                <a:srgbClr val="0000FF"/>
              </a:solidFill>
              <a:latin typeface="Courier New" panose="02070309020205020404" pitchFamily="49" charset="0"/>
              <a:ea typeface="Roboto" panose="02000000000000000000" pitchFamily="2" charset="0"/>
              <a:cs typeface="Courier New" panose="02070309020205020404" pitchFamily="49" charset="0"/>
            </a:endParaRPr>
          </a:p>
        </p:txBody>
      </p: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BCB1609E-C4D1-4415-B75D-9B4188C1FB3C}"/>
              </a:ext>
            </a:extLst>
          </p:cNvPr>
          <p:cNvGrpSpPr/>
          <p:nvPr/>
        </p:nvGrpSpPr>
        <p:grpSpPr>
          <a:xfrm>
            <a:off x="5962052" y="1226939"/>
            <a:ext cx="6096000" cy="1845839"/>
            <a:chOff x="5949016" y="1580593"/>
            <a:chExt cx="6096000" cy="149919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715B78-2B67-4954-BF85-9D44CC9F6FBB}"/>
                </a:ext>
              </a:extLst>
            </p:cNvPr>
            <p:cNvSpPr txBox="1"/>
            <p:nvPr/>
          </p:nvSpPr>
          <p:spPr>
            <a:xfrm>
              <a:off x="5949016" y="1580593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</a:rPr>
                <a:t>Z </a:t>
              </a:r>
              <a:r>
                <a:rPr lang="en-US" sz="3200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</a:rPr>
                <a:t>[</a:t>
              </a:r>
              <a:r>
                <a:rPr lang="en-US" sz="3200" i="1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</a:rPr>
                <a:t>word </a:t>
              </a:r>
              <a:r>
                <a:rPr lang="en-US" sz="3200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</a:rPr>
                <a:t>(…,</a:t>
              </a:r>
              <a:r>
                <a:rPr lang="en-US" sz="3200" i="1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</a:rPr>
                <a:t>P </a:t>
              </a:r>
              <a:r>
                <a:rPr lang="en-US" sz="3200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</a:rPr>
                <a:t>[0])&amp;</a:t>
              </a:r>
              <a:r>
                <a:rPr lang="en-US" sz="3200" i="1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</a:rPr>
                <a:t>mask </a:t>
              </a:r>
              <a:r>
                <a:rPr lang="en-US" sz="3200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</a:rPr>
                <a:t>] </a:t>
              </a:r>
              <a:r>
                <a:rPr lang="en-US" sz="3200" dirty="0">
                  <a:solidFill>
                    <a:srgbClr val="0000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  <a:sym typeface="Symbol" panose="05050102010706020507" pitchFamily="18" charset="2"/>
                </a:rPr>
                <a:t> 0</a:t>
              </a:r>
              <a:endParaRPr lang="uk-UA" sz="32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endParaRPr>
            </a:p>
          </p:txBody>
        </p:sp>
        <p:sp>
          <p:nvSpPr>
            <p:cNvPr id="52" name="Прямокутник 51">
              <a:extLst>
                <a:ext uri="{FF2B5EF4-FFF2-40B4-BE49-F238E27FC236}">
                  <a16:creationId xmlns:a16="http://schemas.microsoft.com/office/drawing/2014/main" id="{D5EAB8F9-8005-4D7F-9010-D75EED9E405B}"/>
                </a:ext>
              </a:extLst>
            </p:cNvPr>
            <p:cNvSpPr/>
            <p:nvPr/>
          </p:nvSpPr>
          <p:spPr>
            <a:xfrm>
              <a:off x="8469884" y="2381288"/>
              <a:ext cx="1608836" cy="698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200" dirty="0">
                <a:solidFill>
                  <a:schemeClr val="tx1"/>
                </a:solidFill>
                <a:highlight>
                  <a:srgbClr val="00FF00"/>
                </a:highlight>
              </a:endParaRPr>
            </a:p>
          </p:txBody>
        </p:sp>
        <p:grpSp>
          <p:nvGrpSpPr>
            <p:cNvPr id="56" name="Групувати 55">
              <a:extLst>
                <a:ext uri="{FF2B5EF4-FFF2-40B4-BE49-F238E27FC236}">
                  <a16:creationId xmlns:a16="http://schemas.microsoft.com/office/drawing/2014/main" id="{CF17E30F-5D1C-4146-B4E3-3BC60CA3057A}"/>
                </a:ext>
              </a:extLst>
            </p:cNvPr>
            <p:cNvGrpSpPr/>
            <p:nvPr/>
          </p:nvGrpSpPr>
          <p:grpSpPr>
            <a:xfrm>
              <a:off x="10068052" y="2381288"/>
              <a:ext cx="1608836" cy="698500"/>
              <a:chOff x="10068052" y="2368588"/>
              <a:chExt cx="1608836" cy="698500"/>
            </a:xfrm>
          </p:grpSpPr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03984940-1BA2-4B93-AFCD-0E5FE06A2EC6}"/>
                  </a:ext>
                </a:extLst>
              </p:cNvPr>
              <p:cNvSpPr/>
              <p:nvPr/>
            </p:nvSpPr>
            <p:spPr>
              <a:xfrm>
                <a:off x="10795209" y="2389230"/>
                <a:ext cx="875030" cy="666000"/>
              </a:xfrm>
              <a:prstGeom prst="rect">
                <a:avLst/>
              </a:prstGeom>
              <a:solidFill>
                <a:srgbClr val="00B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4" name="Прямокутник 53">
                <a:extLst>
                  <a:ext uri="{FF2B5EF4-FFF2-40B4-BE49-F238E27FC236}">
                    <a16:creationId xmlns:a16="http://schemas.microsoft.com/office/drawing/2014/main" id="{2C6A3B60-5B0C-4129-8FD5-1B9C0D148065}"/>
                  </a:ext>
                </a:extLst>
              </p:cNvPr>
              <p:cNvSpPr/>
              <p:nvPr/>
            </p:nvSpPr>
            <p:spPr>
              <a:xfrm>
                <a:off x="10068052" y="2368588"/>
                <a:ext cx="1608836" cy="6985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P[0]</a:t>
                </a:r>
                <a:endParaRPr lang="uk-UA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2A97B780-AA3D-4DAF-B813-7B69875EC4C5}"/>
              </a:ext>
            </a:extLst>
          </p:cNvPr>
          <p:cNvGrpSpPr/>
          <p:nvPr/>
        </p:nvGrpSpPr>
        <p:grpSpPr>
          <a:xfrm>
            <a:off x="988021" y="2184352"/>
            <a:ext cx="6933184" cy="1015663"/>
            <a:chOff x="1131316" y="2179992"/>
            <a:chExt cx="6933184" cy="101566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74F90E1-FBD7-4584-A152-C5B3DDEA47C8}"/>
                </a:ext>
              </a:extLst>
            </p:cNvPr>
            <p:cNvSpPr txBox="1"/>
            <p:nvPr/>
          </p:nvSpPr>
          <p:spPr>
            <a:xfrm>
              <a:off x="1131316" y="2179992"/>
              <a:ext cx="619393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>
                  <a:latin typeface="Roboto" panose="02000000000000000000" pitchFamily="2" charset="0"/>
                  <a:ea typeface="Roboto" panose="02000000000000000000" pitchFamily="2" charset="0"/>
                  <a:cs typeface="Rubik Medium" panose="00000600000000000000" pitchFamily="2" charset="-79"/>
                </a:rPr>
                <a:t>The probability of maximal shift decreases by 1/16 (if using 12 bits)</a:t>
              </a:r>
              <a:endParaRPr lang="uk-UA" sz="3000" dirty="0"/>
            </a:p>
          </p:txBody>
        </p:sp>
        <p:cxnSp>
          <p:nvCxnSpPr>
            <p:cNvPr id="61" name="Пряма зі стрілкою 60">
              <a:extLst>
                <a:ext uri="{FF2B5EF4-FFF2-40B4-BE49-F238E27FC236}">
                  <a16:creationId xmlns:a16="http://schemas.microsoft.com/office/drawing/2014/main" id="{90A36FA7-1F5F-4797-8FE3-B53EF5CEE443}"/>
                </a:ext>
              </a:extLst>
            </p:cNvPr>
            <p:cNvCxnSpPr>
              <a:cxnSpLocks/>
            </p:cNvCxnSpPr>
            <p:nvPr/>
          </p:nvCxnSpPr>
          <p:spPr>
            <a:xfrm>
              <a:off x="7526215" y="2730538"/>
              <a:ext cx="5382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25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1E4990-4B63-4ADF-893D-E731477C020B}"/>
              </a:ext>
            </a:extLst>
          </p:cNvPr>
          <p:cNvSpPr txBox="1"/>
          <p:nvPr/>
        </p:nvSpPr>
        <p:spPr>
          <a:xfrm>
            <a:off x="441960" y="192405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Bitstream search problem</a:t>
            </a:r>
            <a:endParaRPr lang="uk-UA" sz="3600" b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D091E0B6-3EEB-4763-B955-4C1FF948DC48}"/>
              </a:ext>
            </a:extLst>
          </p:cNvPr>
          <p:cNvGrpSpPr/>
          <p:nvPr/>
        </p:nvGrpSpPr>
        <p:grpSpPr>
          <a:xfrm>
            <a:off x="3476625" y="2463800"/>
            <a:ext cx="5238750" cy="1930400"/>
            <a:chOff x="3514725" y="1908175"/>
            <a:chExt cx="4786632" cy="1592552"/>
          </a:xfrm>
        </p:grpSpPr>
        <p:grpSp>
          <p:nvGrpSpPr>
            <p:cNvPr id="4" name="Групувати 3">
              <a:extLst>
                <a:ext uri="{FF2B5EF4-FFF2-40B4-BE49-F238E27FC236}">
                  <a16:creationId xmlns:a16="http://schemas.microsoft.com/office/drawing/2014/main" id="{D1852960-DB55-49B7-B3B9-0DB925EA0C91}"/>
                </a:ext>
              </a:extLst>
            </p:cNvPr>
            <p:cNvGrpSpPr/>
            <p:nvPr/>
          </p:nvGrpSpPr>
          <p:grpSpPr>
            <a:xfrm>
              <a:off x="3927475" y="2143125"/>
              <a:ext cx="1954530" cy="424431"/>
              <a:chOff x="2952750" y="3082478"/>
              <a:chExt cx="1600200" cy="342900"/>
            </a:xfrm>
            <a:noFill/>
          </p:grpSpPr>
          <p:grpSp>
            <p:nvGrpSpPr>
              <p:cNvPr id="5" name="Групувати 4">
                <a:extLst>
                  <a:ext uri="{FF2B5EF4-FFF2-40B4-BE49-F238E27FC236}">
                    <a16:creationId xmlns:a16="http://schemas.microsoft.com/office/drawing/2014/main" id="{19F2F3F4-8DB7-4C1E-B28E-407BC5A82BE6}"/>
                  </a:ext>
                </a:extLst>
              </p:cNvPr>
              <p:cNvGrpSpPr/>
              <p:nvPr/>
            </p:nvGrpSpPr>
            <p:grpSpPr>
              <a:xfrm>
                <a:off x="295275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17" name="Прямокутник 16">
                  <a:extLst>
                    <a:ext uri="{FF2B5EF4-FFF2-40B4-BE49-F238E27FC236}">
                      <a16:creationId xmlns:a16="http://schemas.microsoft.com/office/drawing/2014/main" id="{93801B09-A3C9-41A8-8916-7A630EF42364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8" name="Прямокутник 17">
                  <a:extLst>
                    <a:ext uri="{FF2B5EF4-FFF2-40B4-BE49-F238E27FC236}">
                      <a16:creationId xmlns:a16="http://schemas.microsoft.com/office/drawing/2014/main" id="{625D8863-D8DA-4C74-A219-3AC66A7FA582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6" name="Групувати 5">
                <a:extLst>
                  <a:ext uri="{FF2B5EF4-FFF2-40B4-BE49-F238E27FC236}">
                    <a16:creationId xmlns:a16="http://schemas.microsoft.com/office/drawing/2014/main" id="{10618E5A-C26A-41CD-9A5D-80A6A5745948}"/>
                  </a:ext>
                </a:extLst>
              </p:cNvPr>
              <p:cNvGrpSpPr/>
              <p:nvPr/>
            </p:nvGrpSpPr>
            <p:grpSpPr>
              <a:xfrm>
                <a:off x="335280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15" name="Прямокутник 14">
                  <a:extLst>
                    <a:ext uri="{FF2B5EF4-FFF2-40B4-BE49-F238E27FC236}">
                      <a16:creationId xmlns:a16="http://schemas.microsoft.com/office/drawing/2014/main" id="{7DAF58B3-8E95-47F8-8CF4-87087F3F059C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6" name="Прямокутник 15">
                  <a:extLst>
                    <a:ext uri="{FF2B5EF4-FFF2-40B4-BE49-F238E27FC236}">
                      <a16:creationId xmlns:a16="http://schemas.microsoft.com/office/drawing/2014/main" id="{F56FCA94-731C-4E55-B867-0ECE9F536151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7" name="Групувати 6">
                <a:extLst>
                  <a:ext uri="{FF2B5EF4-FFF2-40B4-BE49-F238E27FC236}">
                    <a16:creationId xmlns:a16="http://schemas.microsoft.com/office/drawing/2014/main" id="{61C1D937-0352-4EA2-8276-54C5099D4FFD}"/>
                  </a:ext>
                </a:extLst>
              </p:cNvPr>
              <p:cNvGrpSpPr/>
              <p:nvPr/>
            </p:nvGrpSpPr>
            <p:grpSpPr>
              <a:xfrm>
                <a:off x="375285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13" name="Прямокутник 12">
                  <a:extLst>
                    <a:ext uri="{FF2B5EF4-FFF2-40B4-BE49-F238E27FC236}">
                      <a16:creationId xmlns:a16="http://schemas.microsoft.com/office/drawing/2014/main" id="{C8A3E432-6EA0-4DCC-9C04-CCA3AA550321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4" name="Прямокутник 13">
                  <a:extLst>
                    <a:ext uri="{FF2B5EF4-FFF2-40B4-BE49-F238E27FC236}">
                      <a16:creationId xmlns:a16="http://schemas.microsoft.com/office/drawing/2014/main" id="{4C3761E4-B4B4-4289-9C48-099310AF635D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9" name="Групувати 8">
                <a:extLst>
                  <a:ext uri="{FF2B5EF4-FFF2-40B4-BE49-F238E27FC236}">
                    <a16:creationId xmlns:a16="http://schemas.microsoft.com/office/drawing/2014/main" id="{56B13C65-26BD-431D-B451-82D94E7E5F29}"/>
                  </a:ext>
                </a:extLst>
              </p:cNvPr>
              <p:cNvGrpSpPr/>
              <p:nvPr/>
            </p:nvGrpSpPr>
            <p:grpSpPr>
              <a:xfrm>
                <a:off x="415290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11" name="Прямокутник 10">
                  <a:extLst>
                    <a:ext uri="{FF2B5EF4-FFF2-40B4-BE49-F238E27FC236}">
                      <a16:creationId xmlns:a16="http://schemas.microsoft.com/office/drawing/2014/main" id="{40564A44-4E75-46E7-A5BA-CFA5B96540EF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12" name="Прямокутник 11">
                  <a:extLst>
                    <a:ext uri="{FF2B5EF4-FFF2-40B4-BE49-F238E27FC236}">
                      <a16:creationId xmlns:a16="http://schemas.microsoft.com/office/drawing/2014/main" id="{34F42EB3-5F55-4C8C-887D-D33BB6B6699E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65C4AA85-41BC-428B-93A6-001863578BE0}"/>
                </a:ext>
              </a:extLst>
            </p:cNvPr>
            <p:cNvGrpSpPr/>
            <p:nvPr/>
          </p:nvGrpSpPr>
          <p:grpSpPr>
            <a:xfrm>
              <a:off x="5885815" y="2143125"/>
              <a:ext cx="2030730" cy="424687"/>
              <a:chOff x="2952750" y="3082478"/>
              <a:chExt cx="1600200" cy="342900"/>
            </a:xfrm>
            <a:noFill/>
          </p:grpSpPr>
          <p:grpSp>
            <p:nvGrpSpPr>
              <p:cNvPr id="20" name="Групувати 19">
                <a:extLst>
                  <a:ext uri="{FF2B5EF4-FFF2-40B4-BE49-F238E27FC236}">
                    <a16:creationId xmlns:a16="http://schemas.microsoft.com/office/drawing/2014/main" id="{DBABC83E-3A5B-4CCB-9F50-A557142815E4}"/>
                  </a:ext>
                </a:extLst>
              </p:cNvPr>
              <p:cNvGrpSpPr/>
              <p:nvPr/>
            </p:nvGrpSpPr>
            <p:grpSpPr>
              <a:xfrm>
                <a:off x="295275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30" name="Прямокутник 29">
                  <a:extLst>
                    <a:ext uri="{FF2B5EF4-FFF2-40B4-BE49-F238E27FC236}">
                      <a16:creationId xmlns:a16="http://schemas.microsoft.com/office/drawing/2014/main" id="{830302BA-AA08-4ECE-8D9A-2657DF04AD99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1" name="Прямокутник 30">
                  <a:extLst>
                    <a:ext uri="{FF2B5EF4-FFF2-40B4-BE49-F238E27FC236}">
                      <a16:creationId xmlns:a16="http://schemas.microsoft.com/office/drawing/2014/main" id="{585EB439-27A0-49C1-80F5-8491963E1CF8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1" name="Групувати 20">
                <a:extLst>
                  <a:ext uri="{FF2B5EF4-FFF2-40B4-BE49-F238E27FC236}">
                    <a16:creationId xmlns:a16="http://schemas.microsoft.com/office/drawing/2014/main" id="{8894C1BD-1C87-4B86-B595-0A024201EBD4}"/>
                  </a:ext>
                </a:extLst>
              </p:cNvPr>
              <p:cNvGrpSpPr/>
              <p:nvPr/>
            </p:nvGrpSpPr>
            <p:grpSpPr>
              <a:xfrm>
                <a:off x="335280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28" name="Прямокутник 27">
                  <a:extLst>
                    <a:ext uri="{FF2B5EF4-FFF2-40B4-BE49-F238E27FC236}">
                      <a16:creationId xmlns:a16="http://schemas.microsoft.com/office/drawing/2014/main" id="{B2D541F8-522E-4127-A75A-88D150A702D7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9" name="Прямокутник 28">
                  <a:extLst>
                    <a:ext uri="{FF2B5EF4-FFF2-40B4-BE49-F238E27FC236}">
                      <a16:creationId xmlns:a16="http://schemas.microsoft.com/office/drawing/2014/main" id="{77F60891-0191-4A63-8918-FA0B07590518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2" name="Групувати 21">
                <a:extLst>
                  <a:ext uri="{FF2B5EF4-FFF2-40B4-BE49-F238E27FC236}">
                    <a16:creationId xmlns:a16="http://schemas.microsoft.com/office/drawing/2014/main" id="{29338575-E324-43B0-8D27-DF2E5C45E3D8}"/>
                  </a:ext>
                </a:extLst>
              </p:cNvPr>
              <p:cNvGrpSpPr/>
              <p:nvPr/>
            </p:nvGrpSpPr>
            <p:grpSpPr>
              <a:xfrm>
                <a:off x="375285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26" name="Прямокутник 25">
                  <a:extLst>
                    <a:ext uri="{FF2B5EF4-FFF2-40B4-BE49-F238E27FC236}">
                      <a16:creationId xmlns:a16="http://schemas.microsoft.com/office/drawing/2014/main" id="{BCBC69F3-5989-49E4-BC65-C00AA11CA0D7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7" name="Прямокутник 26">
                  <a:extLst>
                    <a:ext uri="{FF2B5EF4-FFF2-40B4-BE49-F238E27FC236}">
                      <a16:creationId xmlns:a16="http://schemas.microsoft.com/office/drawing/2014/main" id="{9740CA80-B576-4BB1-A75E-ED415CEB2346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3" name="Групувати 22">
                <a:extLst>
                  <a:ext uri="{FF2B5EF4-FFF2-40B4-BE49-F238E27FC236}">
                    <a16:creationId xmlns:a16="http://schemas.microsoft.com/office/drawing/2014/main" id="{2C9861CA-EDAE-4924-8665-E1335948E06D}"/>
                  </a:ext>
                </a:extLst>
              </p:cNvPr>
              <p:cNvGrpSpPr/>
              <p:nvPr/>
            </p:nvGrpSpPr>
            <p:grpSpPr>
              <a:xfrm>
                <a:off x="415290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24" name="Прямокутник 23">
                  <a:extLst>
                    <a:ext uri="{FF2B5EF4-FFF2-40B4-BE49-F238E27FC236}">
                      <a16:creationId xmlns:a16="http://schemas.microsoft.com/office/drawing/2014/main" id="{225F41A8-AC4D-4D54-831E-B4788AA60ADA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5" name="Прямокутник 24">
                  <a:extLst>
                    <a:ext uri="{FF2B5EF4-FFF2-40B4-BE49-F238E27FC236}">
                      <a16:creationId xmlns:a16="http://schemas.microsoft.com/office/drawing/2014/main" id="{B7028A8E-263A-46D1-B5EE-A004709DEF70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cxnSp>
          <p:nvCxnSpPr>
            <p:cNvPr id="32" name="Пряма сполучна лінія 31">
              <a:extLst>
                <a:ext uri="{FF2B5EF4-FFF2-40B4-BE49-F238E27FC236}">
                  <a16:creationId xmlns:a16="http://schemas.microsoft.com/office/drawing/2014/main" id="{64D127F5-C28C-4906-B9F6-41B587285C3A}"/>
                </a:ext>
              </a:extLst>
            </p:cNvPr>
            <p:cNvCxnSpPr/>
            <p:nvPr/>
          </p:nvCxnSpPr>
          <p:spPr>
            <a:xfrm>
              <a:off x="3927475" y="1908175"/>
              <a:ext cx="0" cy="952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32">
              <a:extLst>
                <a:ext uri="{FF2B5EF4-FFF2-40B4-BE49-F238E27FC236}">
                  <a16:creationId xmlns:a16="http://schemas.microsoft.com/office/drawing/2014/main" id="{CA392C49-18D4-4EEC-9CE7-9C19E39E7ACE}"/>
                </a:ext>
              </a:extLst>
            </p:cNvPr>
            <p:cNvCxnSpPr/>
            <p:nvPr/>
          </p:nvCxnSpPr>
          <p:spPr>
            <a:xfrm>
              <a:off x="5882007" y="1908175"/>
              <a:ext cx="0" cy="952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4B47EFD3-998F-4750-8705-9EEF4A2E1BEA}"/>
                </a:ext>
              </a:extLst>
            </p:cNvPr>
            <p:cNvCxnSpPr/>
            <p:nvPr/>
          </p:nvCxnSpPr>
          <p:spPr>
            <a:xfrm>
              <a:off x="7921629" y="1908175"/>
              <a:ext cx="0" cy="952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Пряма сполучна лінія 2">
              <a:extLst>
                <a:ext uri="{FF2B5EF4-FFF2-40B4-BE49-F238E27FC236}">
                  <a16:creationId xmlns:a16="http://schemas.microsoft.com/office/drawing/2014/main" id="{C388A68E-F522-455A-802B-4869C445D865}"/>
                </a:ext>
              </a:extLst>
            </p:cNvPr>
            <p:cNvCxnSpPr>
              <a:cxnSpLocks/>
            </p:cNvCxnSpPr>
            <p:nvPr/>
          </p:nvCxnSpPr>
          <p:spPr>
            <a:xfrm>
              <a:off x="3514725" y="2143125"/>
              <a:ext cx="47815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id="{EC56ED83-EC1B-401E-81E1-0928912F4484}"/>
                </a:ext>
              </a:extLst>
            </p:cNvPr>
            <p:cNvCxnSpPr>
              <a:cxnSpLocks/>
            </p:cNvCxnSpPr>
            <p:nvPr/>
          </p:nvCxnSpPr>
          <p:spPr>
            <a:xfrm>
              <a:off x="3519807" y="2567556"/>
              <a:ext cx="47815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76BB6E0F-319C-4F97-9AA6-D738219E3812}"/>
                </a:ext>
              </a:extLst>
            </p:cNvPr>
            <p:cNvCxnSpPr/>
            <p:nvPr/>
          </p:nvCxnSpPr>
          <p:spPr>
            <a:xfrm>
              <a:off x="3686175" y="2143125"/>
              <a:ext cx="0" cy="424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id="{62739227-3D75-425C-98FB-10190EA9EE1E}"/>
                </a:ext>
              </a:extLst>
            </p:cNvPr>
            <p:cNvCxnSpPr/>
            <p:nvPr/>
          </p:nvCxnSpPr>
          <p:spPr>
            <a:xfrm>
              <a:off x="8143875" y="2143125"/>
              <a:ext cx="0" cy="424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54DDFA3C-4E64-4ED3-8B6D-A6081AA14FAB}"/>
                </a:ext>
              </a:extLst>
            </p:cNvPr>
            <p:cNvGrpSpPr/>
            <p:nvPr/>
          </p:nvGrpSpPr>
          <p:grpSpPr>
            <a:xfrm>
              <a:off x="5128897" y="3076040"/>
              <a:ext cx="2030730" cy="424687"/>
              <a:chOff x="2952750" y="3082478"/>
              <a:chExt cx="1600200" cy="342900"/>
            </a:xfrm>
            <a:solidFill>
              <a:schemeClr val="accent6"/>
            </a:solidFill>
          </p:grpSpPr>
          <p:grpSp>
            <p:nvGrpSpPr>
              <p:cNvPr id="41" name="Групувати 40">
                <a:extLst>
                  <a:ext uri="{FF2B5EF4-FFF2-40B4-BE49-F238E27FC236}">
                    <a16:creationId xmlns:a16="http://schemas.microsoft.com/office/drawing/2014/main" id="{7DA50DD3-A56F-4828-A93F-974AF3FEC2A3}"/>
                  </a:ext>
                </a:extLst>
              </p:cNvPr>
              <p:cNvGrpSpPr/>
              <p:nvPr/>
            </p:nvGrpSpPr>
            <p:grpSpPr>
              <a:xfrm>
                <a:off x="295275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51" name="Прямокутник 50">
                  <a:extLst>
                    <a:ext uri="{FF2B5EF4-FFF2-40B4-BE49-F238E27FC236}">
                      <a16:creationId xmlns:a16="http://schemas.microsoft.com/office/drawing/2014/main" id="{7649DE7A-5D34-422E-B595-BE7B73F03D44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2" name="Прямокутник 51">
                  <a:extLst>
                    <a:ext uri="{FF2B5EF4-FFF2-40B4-BE49-F238E27FC236}">
                      <a16:creationId xmlns:a16="http://schemas.microsoft.com/office/drawing/2014/main" id="{8670F6CF-54F1-4C29-BB5F-16A35A506821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42" name="Групувати 41">
                <a:extLst>
                  <a:ext uri="{FF2B5EF4-FFF2-40B4-BE49-F238E27FC236}">
                    <a16:creationId xmlns:a16="http://schemas.microsoft.com/office/drawing/2014/main" id="{B28E4CB3-FFBE-49CD-8CDD-6DB9D49A1ECF}"/>
                  </a:ext>
                </a:extLst>
              </p:cNvPr>
              <p:cNvGrpSpPr/>
              <p:nvPr/>
            </p:nvGrpSpPr>
            <p:grpSpPr>
              <a:xfrm>
                <a:off x="335280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49" name="Прямокутник 48">
                  <a:extLst>
                    <a:ext uri="{FF2B5EF4-FFF2-40B4-BE49-F238E27FC236}">
                      <a16:creationId xmlns:a16="http://schemas.microsoft.com/office/drawing/2014/main" id="{B9314413-CFF8-49B4-B7FB-0D76595ABB3E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0" name="Прямокутник 49">
                  <a:extLst>
                    <a:ext uri="{FF2B5EF4-FFF2-40B4-BE49-F238E27FC236}">
                      <a16:creationId xmlns:a16="http://schemas.microsoft.com/office/drawing/2014/main" id="{AC86DE2E-A3E0-4EE1-8A92-B20ED75F8B9A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43" name="Групувати 42">
                <a:extLst>
                  <a:ext uri="{FF2B5EF4-FFF2-40B4-BE49-F238E27FC236}">
                    <a16:creationId xmlns:a16="http://schemas.microsoft.com/office/drawing/2014/main" id="{A31D24E0-E7DE-49A7-B9A8-C249F8E94BC9}"/>
                  </a:ext>
                </a:extLst>
              </p:cNvPr>
              <p:cNvGrpSpPr/>
              <p:nvPr/>
            </p:nvGrpSpPr>
            <p:grpSpPr>
              <a:xfrm>
                <a:off x="375285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47" name="Прямокутник 46">
                  <a:extLst>
                    <a:ext uri="{FF2B5EF4-FFF2-40B4-BE49-F238E27FC236}">
                      <a16:creationId xmlns:a16="http://schemas.microsoft.com/office/drawing/2014/main" id="{CC4D4038-0FDB-4234-841B-07171FE62A0E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8" name="Прямокутник 47">
                  <a:extLst>
                    <a:ext uri="{FF2B5EF4-FFF2-40B4-BE49-F238E27FC236}">
                      <a16:creationId xmlns:a16="http://schemas.microsoft.com/office/drawing/2014/main" id="{8145118C-8539-4EE6-9B13-1B45C8B38BDE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44" name="Групувати 43">
                <a:extLst>
                  <a:ext uri="{FF2B5EF4-FFF2-40B4-BE49-F238E27FC236}">
                    <a16:creationId xmlns:a16="http://schemas.microsoft.com/office/drawing/2014/main" id="{8AED9128-B345-4F95-92D5-14A4A2F8EF73}"/>
                  </a:ext>
                </a:extLst>
              </p:cNvPr>
              <p:cNvGrpSpPr/>
              <p:nvPr/>
            </p:nvGrpSpPr>
            <p:grpSpPr>
              <a:xfrm>
                <a:off x="4152900" y="3082478"/>
                <a:ext cx="400050" cy="342900"/>
                <a:chOff x="2952750" y="3086100"/>
                <a:chExt cx="400050" cy="342900"/>
              </a:xfrm>
              <a:grpFill/>
            </p:grpSpPr>
            <p:sp>
              <p:nvSpPr>
                <p:cNvPr id="45" name="Прямокутник 44">
                  <a:extLst>
                    <a:ext uri="{FF2B5EF4-FFF2-40B4-BE49-F238E27FC236}">
                      <a16:creationId xmlns:a16="http://schemas.microsoft.com/office/drawing/2014/main" id="{F4AC531F-F94C-426E-8501-594BD5E9E405}"/>
                    </a:ext>
                  </a:extLst>
                </p:cNvPr>
                <p:cNvSpPr/>
                <p:nvPr/>
              </p:nvSpPr>
              <p:spPr>
                <a:xfrm>
                  <a:off x="2952750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6" name="Прямокутник 45">
                  <a:extLst>
                    <a:ext uri="{FF2B5EF4-FFF2-40B4-BE49-F238E27FC236}">
                      <a16:creationId xmlns:a16="http://schemas.microsoft.com/office/drawing/2014/main" id="{CC6775F1-D60D-4F42-AAB4-104481FD931D}"/>
                    </a:ext>
                  </a:extLst>
                </p:cNvPr>
                <p:cNvSpPr/>
                <p:nvPr/>
              </p:nvSpPr>
              <p:spPr>
                <a:xfrm>
                  <a:off x="3152775" y="3086100"/>
                  <a:ext cx="200025" cy="3429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4A509EF-D2AC-424E-A995-5BF81EB5BFFA}"/>
              </a:ext>
            </a:extLst>
          </p:cNvPr>
          <p:cNvSpPr txBox="1"/>
          <p:nvPr/>
        </p:nvSpPr>
        <p:spPr>
          <a:xfrm>
            <a:off x="1685902" y="2748695"/>
            <a:ext cx="86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Text</a:t>
            </a:r>
            <a:endParaRPr lang="uk-UA" sz="3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FC4CCC-4A73-4A4D-9B13-1899BA4C13FD}"/>
              </a:ext>
            </a:extLst>
          </p:cNvPr>
          <p:cNvSpPr txBox="1"/>
          <p:nvPr/>
        </p:nvSpPr>
        <p:spPr>
          <a:xfrm>
            <a:off x="1200126" y="3844421"/>
            <a:ext cx="156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Pattern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014189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8115EE-BAF9-4D32-A9FD-BD10D4A47255}"/>
              </a:ext>
            </a:extLst>
          </p:cNvPr>
          <p:cNvSpPr txBox="1"/>
          <p:nvPr/>
        </p:nvSpPr>
        <p:spPr>
          <a:xfrm>
            <a:off x="487760" y="193634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Right-to-left search on a little-endian machine </a:t>
            </a:r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8766692-88D0-495D-BB49-FE09761EED0E}"/>
              </a:ext>
            </a:extLst>
          </p:cNvPr>
          <p:cNvSpPr/>
          <p:nvPr/>
        </p:nvSpPr>
        <p:spPr>
          <a:xfrm>
            <a:off x="4375867" y="2114501"/>
            <a:ext cx="1608836" cy="6985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highlight>
                  <a:srgbClr val="00FF00"/>
                </a:highlight>
              </a:rPr>
              <a:t>P[m-1]</a:t>
            </a:r>
            <a:endParaRPr lang="uk-UA" sz="32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419E4D8B-F962-481A-8E49-4BAA397E840D}"/>
              </a:ext>
            </a:extLst>
          </p:cNvPr>
          <p:cNvGrpSpPr/>
          <p:nvPr/>
        </p:nvGrpSpPr>
        <p:grpSpPr>
          <a:xfrm>
            <a:off x="5974035" y="2114501"/>
            <a:ext cx="1608836" cy="698500"/>
            <a:chOff x="3884676" y="1796078"/>
            <a:chExt cx="1608836" cy="698500"/>
          </a:xfrm>
        </p:grpSpPr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5EB63570-BD17-4805-972F-788C214EE65A}"/>
                </a:ext>
              </a:extLst>
            </p:cNvPr>
            <p:cNvSpPr/>
            <p:nvPr/>
          </p:nvSpPr>
          <p:spPr>
            <a:xfrm>
              <a:off x="3884676" y="1796078"/>
              <a:ext cx="1608836" cy="698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200" dirty="0">
                <a:solidFill>
                  <a:schemeClr val="tx1"/>
                </a:solidFill>
              </a:endParaRPr>
            </a:p>
          </p:txBody>
        </p:sp>
        <p:sp>
          <p:nvSpPr>
            <p:cNvPr id="3" name="Прямокутник 2">
              <a:extLst>
                <a:ext uri="{FF2B5EF4-FFF2-40B4-BE49-F238E27FC236}">
                  <a16:creationId xmlns:a16="http://schemas.microsoft.com/office/drawing/2014/main" id="{5768722A-8615-4BBA-80CF-B4DE032E5787}"/>
                </a:ext>
              </a:extLst>
            </p:cNvPr>
            <p:cNvSpPr/>
            <p:nvPr/>
          </p:nvSpPr>
          <p:spPr>
            <a:xfrm>
              <a:off x="4611833" y="1816720"/>
              <a:ext cx="875030" cy="6660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9B187ECD-8915-49C1-B9D4-C3C6BC9D9806}"/>
              </a:ext>
            </a:extLst>
          </p:cNvPr>
          <p:cNvGrpSpPr/>
          <p:nvPr/>
        </p:nvGrpSpPr>
        <p:grpSpPr>
          <a:xfrm>
            <a:off x="4375867" y="3864382"/>
            <a:ext cx="1608836" cy="698500"/>
            <a:chOff x="3884676" y="1796078"/>
            <a:chExt cx="1608836" cy="698500"/>
          </a:xfrm>
        </p:grpSpPr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819412DD-BD06-4573-A292-C0D7206FC0CC}"/>
                </a:ext>
              </a:extLst>
            </p:cNvPr>
            <p:cNvSpPr/>
            <p:nvPr/>
          </p:nvSpPr>
          <p:spPr>
            <a:xfrm>
              <a:off x="3884676" y="1796078"/>
              <a:ext cx="1608836" cy="698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200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C76A2095-DD93-4BFF-B427-B6AA2FC65F8A}"/>
                </a:ext>
              </a:extLst>
            </p:cNvPr>
            <p:cNvSpPr/>
            <p:nvPr/>
          </p:nvSpPr>
          <p:spPr>
            <a:xfrm>
              <a:off x="4611833" y="1816720"/>
              <a:ext cx="875030" cy="66600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A1CDC217-9040-4916-B7D9-65F2447E2BB5}"/>
              </a:ext>
            </a:extLst>
          </p:cNvPr>
          <p:cNvSpPr/>
          <p:nvPr/>
        </p:nvSpPr>
        <p:spPr>
          <a:xfrm>
            <a:off x="5984703" y="3864382"/>
            <a:ext cx="1608836" cy="6985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04AC8425-C600-42BD-8695-1251C25D893B}"/>
              </a:ext>
            </a:extLst>
          </p:cNvPr>
          <p:cNvGrpSpPr/>
          <p:nvPr/>
        </p:nvGrpSpPr>
        <p:grpSpPr>
          <a:xfrm>
            <a:off x="5397328" y="3087489"/>
            <a:ext cx="1174750" cy="511048"/>
            <a:chOff x="9074150" y="4783328"/>
            <a:chExt cx="1174750" cy="511048"/>
          </a:xfrm>
        </p:grpSpPr>
        <p:cxnSp>
          <p:nvCxnSpPr>
            <p:cNvPr id="30" name="Пряма зі стрілкою 29">
              <a:extLst>
                <a:ext uri="{FF2B5EF4-FFF2-40B4-BE49-F238E27FC236}">
                  <a16:creationId xmlns:a16="http://schemas.microsoft.com/office/drawing/2014/main" id="{A6F2FCB0-B656-4CDB-A016-5C1100F22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4150" y="4783328"/>
              <a:ext cx="1174750" cy="3175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зі стрілкою 30">
              <a:extLst>
                <a:ext uri="{FF2B5EF4-FFF2-40B4-BE49-F238E27FC236}">
                  <a16:creationId xmlns:a16="http://schemas.microsoft.com/office/drawing/2014/main" id="{CC651F1C-4B66-4496-B41A-4C1522FDF138}"/>
                </a:ext>
              </a:extLst>
            </p:cNvPr>
            <p:cNvCxnSpPr>
              <a:cxnSpLocks/>
            </p:cNvCxnSpPr>
            <p:nvPr/>
          </p:nvCxnSpPr>
          <p:spPr>
            <a:xfrm>
              <a:off x="9074150" y="4783328"/>
              <a:ext cx="1174750" cy="3175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зі стрілкою 31">
              <a:extLst>
                <a:ext uri="{FF2B5EF4-FFF2-40B4-BE49-F238E27FC236}">
                  <a16:creationId xmlns:a16="http://schemas.microsoft.com/office/drawing/2014/main" id="{5B2BC8E4-8999-46C9-A032-19767DB17AAA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756" y="5100828"/>
              <a:ext cx="0" cy="1935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зі стрілкою 32">
              <a:extLst>
                <a:ext uri="{FF2B5EF4-FFF2-40B4-BE49-F238E27FC236}">
                  <a16:creationId xmlns:a16="http://schemas.microsoft.com/office/drawing/2014/main" id="{C26F01ED-9F0A-41DA-8702-AF698C48B0CE}"/>
                </a:ext>
              </a:extLst>
            </p:cNvPr>
            <p:cNvCxnSpPr>
              <a:cxnSpLocks/>
            </p:cNvCxnSpPr>
            <p:nvPr/>
          </p:nvCxnSpPr>
          <p:spPr>
            <a:xfrm>
              <a:off x="9079466" y="5092020"/>
              <a:ext cx="0" cy="1935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0AC2943-2AF9-4041-8CC4-19689C121350}"/>
              </a:ext>
            </a:extLst>
          </p:cNvPr>
          <p:cNvSpPr txBox="1"/>
          <p:nvPr/>
        </p:nvSpPr>
        <p:spPr>
          <a:xfrm>
            <a:off x="2926034" y="5321875"/>
            <a:ext cx="7348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Z </a:t>
            </a:r>
            <a:r>
              <a:rPr lang="en-US" sz="36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[</a:t>
            </a:r>
            <a:r>
              <a:rPr lang="en-US" sz="36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word </a:t>
            </a:r>
            <a:r>
              <a:rPr lang="en-US" sz="36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(…,</a:t>
            </a:r>
            <a:r>
              <a:rPr lang="en-US" sz="36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P </a:t>
            </a:r>
            <a:r>
              <a:rPr lang="en-US" sz="36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[</a:t>
            </a:r>
            <a:r>
              <a:rPr lang="en-US" sz="36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m </a:t>
            </a:r>
            <a:r>
              <a:rPr lang="en-US" sz="36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–</a:t>
            </a:r>
            <a:r>
              <a:rPr lang="en-US" sz="36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1]) &amp; </a:t>
            </a:r>
            <a:r>
              <a:rPr lang="en-US" sz="3600" i="1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mask </a:t>
            </a:r>
            <a:r>
              <a:rPr lang="en-US" sz="36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</a:rPr>
              <a:t>] </a:t>
            </a:r>
            <a:r>
              <a:rPr lang="en-US" sz="36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ubik Medium" panose="00000600000000000000" pitchFamily="2" charset="-79"/>
                <a:sym typeface="Symbol" panose="05050102010706020507" pitchFamily="18" charset="2"/>
              </a:rPr>
              <a:t> 0</a:t>
            </a:r>
            <a:endParaRPr lang="uk-UA" sz="3600" dirty="0">
              <a:solidFill>
                <a:srgbClr val="0000FF"/>
              </a:solidFill>
              <a:latin typeface="Roboto" panose="02000000000000000000" pitchFamily="2" charset="0"/>
              <a:ea typeface="Roboto" panose="02000000000000000000" pitchFamily="2" charset="0"/>
              <a:cs typeface="Rubik Medium" panose="000006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318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BDEA606-65AA-42AD-9E7B-0EF108B8DEF1}"/>
              </a:ext>
            </a:extLst>
          </p:cNvPr>
          <p:cNvSpPr/>
          <p:nvPr/>
        </p:nvSpPr>
        <p:spPr>
          <a:xfrm>
            <a:off x="-461282" y="899340"/>
            <a:ext cx="13454743" cy="783771"/>
          </a:xfrm>
          <a:prstGeom prst="rect">
            <a:avLst/>
          </a:prstGeom>
          <a:gradFill flip="none" rotWithShape="1">
            <a:gsLst>
              <a:gs pos="0">
                <a:srgbClr val="009BC0"/>
              </a:gs>
              <a:gs pos="100000">
                <a:srgbClr val="007D9B"/>
              </a:gs>
            </a:gsLst>
            <a:lin ang="10800000" scaled="1"/>
            <a:tileRect/>
          </a:gra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uk-UA" sz="3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115EE-BAF9-4D32-A9FD-BD10D4A47255}"/>
              </a:ext>
            </a:extLst>
          </p:cNvPr>
          <p:cNvSpPr txBox="1"/>
          <p:nvPr/>
        </p:nvSpPr>
        <p:spPr>
          <a:xfrm>
            <a:off x="487760" y="266624"/>
            <a:ext cx="1121648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RL-search with k-bit read and maximal shift m</a:t>
            </a:r>
            <a:br>
              <a:rPr lang="en-US" dirty="0"/>
            </a:br>
            <a:r>
              <a:rPr lang="en-US" dirty="0"/>
              <a:t>on a little-endian machine, </a:t>
            </a:r>
            <a:r>
              <a:rPr lang="en-US" dirty="0">
                <a:solidFill>
                  <a:srgbClr val="FFFF00"/>
                </a:solidFill>
              </a:rPr>
              <a:t>preprocessing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55ED6-3205-47E7-911F-5FA1F7D6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1950069"/>
            <a:ext cx="10229850" cy="445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15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C44C49B-3A65-4662-A14D-03775734527F}"/>
              </a:ext>
            </a:extLst>
          </p:cNvPr>
          <p:cNvSpPr/>
          <p:nvPr/>
        </p:nvSpPr>
        <p:spPr>
          <a:xfrm>
            <a:off x="-461282" y="899340"/>
            <a:ext cx="13454743" cy="783771"/>
          </a:xfrm>
          <a:prstGeom prst="rect">
            <a:avLst/>
          </a:prstGeom>
          <a:gradFill flip="none" rotWithShape="1">
            <a:gsLst>
              <a:gs pos="0">
                <a:srgbClr val="009BC0"/>
              </a:gs>
              <a:gs pos="100000">
                <a:srgbClr val="007D9B"/>
              </a:gs>
            </a:gsLst>
            <a:lin ang="10800000" scaled="1"/>
            <a:tileRect/>
          </a:gra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uk-UA" sz="3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115EE-BAF9-4D32-A9FD-BD10D4A47255}"/>
              </a:ext>
            </a:extLst>
          </p:cNvPr>
          <p:cNvSpPr txBox="1"/>
          <p:nvPr/>
        </p:nvSpPr>
        <p:spPr>
          <a:xfrm>
            <a:off x="487760" y="101600"/>
            <a:ext cx="1121648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RL-search with k-bit read and maximal shift m</a:t>
            </a:r>
            <a:br>
              <a:rPr lang="en-US" dirty="0"/>
            </a:br>
            <a:r>
              <a:rPr lang="en-US" dirty="0"/>
              <a:t>on a little-endian machine, </a:t>
            </a:r>
            <a:r>
              <a:rPr lang="en-US" dirty="0">
                <a:solidFill>
                  <a:srgbClr val="FFFF00"/>
                </a:solidFill>
              </a:rPr>
              <a:t>search phase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C484C4-7CF9-4BF5-8ECB-57EF32D84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77" y="1422400"/>
            <a:ext cx="9540723" cy="5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960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487760" y="200887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Sliding windows</a:t>
            </a:r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A652E-AF1D-4CEC-9449-50D6276B975C}"/>
              </a:ext>
            </a:extLst>
          </p:cNvPr>
          <p:cNvSpPr txBox="1"/>
          <p:nvPr/>
        </p:nvSpPr>
        <p:spPr>
          <a:xfrm>
            <a:off x="1241947" y="1337480"/>
            <a:ext cx="3843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Classical 2-way search</a:t>
            </a:r>
            <a:endParaRPr lang="uk-UA" sz="3200" dirty="0"/>
          </a:p>
        </p:txBody>
      </p:sp>
      <p:pic>
        <p:nvPicPr>
          <p:cNvPr id="5" name="untitled5">
            <a:hlinkClick r:id="" action="ppaction://media"/>
            <a:extLst>
              <a:ext uri="{FF2B5EF4-FFF2-40B4-BE49-F238E27FC236}">
                <a16:creationId xmlns:a16="http://schemas.microsoft.com/office/drawing/2014/main" id="{3A5569A6-D5EB-4A36-A24D-6B4A9104B6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4850" y="2188639"/>
            <a:ext cx="107823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9C1EF-55E3-42C6-B2A3-038218D0899B}"/>
              </a:ext>
            </a:extLst>
          </p:cNvPr>
          <p:cNvSpPr txBox="1"/>
          <p:nvPr/>
        </p:nvSpPr>
        <p:spPr>
          <a:xfrm>
            <a:off x="1241947" y="3510688"/>
            <a:ext cx="419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Right-to-left search only</a:t>
            </a:r>
            <a:endParaRPr lang="uk-UA" sz="3200" dirty="0"/>
          </a:p>
        </p:txBody>
      </p:sp>
      <p:pic>
        <p:nvPicPr>
          <p:cNvPr id="7" name="untitled6">
            <a:hlinkClick r:id="" action="ppaction://media"/>
            <a:extLst>
              <a:ext uri="{FF2B5EF4-FFF2-40B4-BE49-F238E27FC236}">
                <a16:creationId xmlns:a16="http://schemas.microsoft.com/office/drawing/2014/main" id="{622DD7C3-E2DD-48B2-809D-F4EA39F65D3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4850" y="4258682"/>
            <a:ext cx="107823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untitled9">
            <a:hlinkClick r:id="" action="ppaction://media"/>
            <a:extLst>
              <a:ext uri="{FF2B5EF4-FFF2-40B4-BE49-F238E27FC236}">
                <a16:creationId xmlns:a16="http://schemas.microsoft.com/office/drawing/2014/main" id="{F6AB63EF-A975-4766-8E2D-9B7DB65269A0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4850" y="5374401"/>
            <a:ext cx="10782300" cy="952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9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487759" y="198681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Testing Environment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6829-BC7C-4F2D-B5D5-DBE414000A1D}"/>
              </a:ext>
            </a:extLst>
          </p:cNvPr>
          <p:cNvSpPr txBox="1"/>
          <p:nvPr/>
        </p:nvSpPr>
        <p:spPr>
          <a:xfrm>
            <a:off x="357186" y="1370033"/>
            <a:ext cx="1147762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40 computers, Intel and AMD CPU, 24K – 64K L1 cache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500 runs of each algorithm on each computer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10MB text encoded by D</a:t>
            </a:r>
            <a:r>
              <a:rPr lang="en-US" sz="3300" baseline="-25000" dirty="0"/>
              <a:t>2,4–8</a:t>
            </a:r>
            <a:r>
              <a:rPr lang="en-US" sz="3300" dirty="0"/>
              <a:t> multi-delimiter code, close to random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Patterns randomly taken from the text, new one for each run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Running times normalized to make computers the units of equal importance</a:t>
            </a:r>
            <a:endParaRPr lang="uk-UA" sz="3300" dirty="0"/>
          </a:p>
        </p:txBody>
      </p:sp>
    </p:spTree>
    <p:extLst>
      <p:ext uri="{BB962C8B-B14F-4D97-AF65-F5344CB8AC3E}">
        <p14:creationId xmlns:p14="http://schemas.microsoft.com/office/powerpoint/2010/main" val="17163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487760" y="110440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256-ary search – experimental results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5075E7-7CCF-4804-8A2B-29D43943B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818117"/>
            <a:ext cx="10668000" cy="5929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88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C55D85F1-6564-4E23-AD4D-35EC6714FF06}"/>
              </a:ext>
            </a:extLst>
          </p:cNvPr>
          <p:cNvGrpSpPr/>
          <p:nvPr/>
        </p:nvGrpSpPr>
        <p:grpSpPr>
          <a:xfrm>
            <a:off x="5048066" y="4829631"/>
            <a:ext cx="2691425" cy="463204"/>
            <a:chOff x="4762681" y="2954730"/>
            <a:chExt cx="2691425" cy="463204"/>
          </a:xfrm>
        </p:grpSpPr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D9605737-0364-4A35-88A1-860134C202A8}"/>
                </a:ext>
              </a:extLst>
            </p:cNvPr>
            <p:cNvSpPr/>
            <p:nvPr/>
          </p:nvSpPr>
          <p:spPr>
            <a:xfrm>
              <a:off x="6711575" y="2954730"/>
              <a:ext cx="742531" cy="454843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Прямокутник 51">
              <a:extLst>
                <a:ext uri="{FF2B5EF4-FFF2-40B4-BE49-F238E27FC236}">
                  <a16:creationId xmlns:a16="http://schemas.microsoft.com/office/drawing/2014/main" id="{6CF250A0-2C3E-4E47-98F4-FDC9FDA6AE1A}"/>
                </a:ext>
              </a:extLst>
            </p:cNvPr>
            <p:cNvSpPr/>
            <p:nvPr/>
          </p:nvSpPr>
          <p:spPr>
            <a:xfrm>
              <a:off x="4762681" y="2963091"/>
              <a:ext cx="1335868" cy="454843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A8FC1066-F459-4722-8E31-C39DE5C1972C}"/>
              </a:ext>
            </a:extLst>
          </p:cNvPr>
          <p:cNvGrpSpPr/>
          <p:nvPr/>
        </p:nvGrpSpPr>
        <p:grpSpPr>
          <a:xfrm>
            <a:off x="5048062" y="4249066"/>
            <a:ext cx="2691425" cy="463204"/>
            <a:chOff x="4762681" y="2954730"/>
            <a:chExt cx="2691425" cy="463204"/>
          </a:xfrm>
        </p:grpSpPr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7EEE94D5-A562-4374-9734-849BF8052CE3}"/>
                </a:ext>
              </a:extLst>
            </p:cNvPr>
            <p:cNvSpPr/>
            <p:nvPr/>
          </p:nvSpPr>
          <p:spPr>
            <a:xfrm>
              <a:off x="6711575" y="2954730"/>
              <a:ext cx="742531" cy="454843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C516048A-80E8-43C8-9AB9-D5F99D97B081}"/>
                </a:ext>
              </a:extLst>
            </p:cNvPr>
            <p:cNvSpPr/>
            <p:nvPr/>
          </p:nvSpPr>
          <p:spPr>
            <a:xfrm>
              <a:off x="4762681" y="2963091"/>
              <a:ext cx="1335868" cy="454843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A40D6368-546A-4433-A583-31E570C3A36F}"/>
              </a:ext>
            </a:extLst>
          </p:cNvPr>
          <p:cNvGrpSpPr/>
          <p:nvPr/>
        </p:nvGrpSpPr>
        <p:grpSpPr>
          <a:xfrm>
            <a:off x="5049284" y="3623471"/>
            <a:ext cx="2691425" cy="463204"/>
            <a:chOff x="4762681" y="2954730"/>
            <a:chExt cx="2691425" cy="463204"/>
          </a:xfrm>
        </p:grpSpPr>
        <p:sp>
          <p:nvSpPr>
            <p:cNvPr id="29" name="Прямокутник 28">
              <a:extLst>
                <a:ext uri="{FF2B5EF4-FFF2-40B4-BE49-F238E27FC236}">
                  <a16:creationId xmlns:a16="http://schemas.microsoft.com/office/drawing/2014/main" id="{B4B2668A-C6EA-4CAB-BEE3-308A342B1BA2}"/>
                </a:ext>
              </a:extLst>
            </p:cNvPr>
            <p:cNvSpPr/>
            <p:nvPr/>
          </p:nvSpPr>
          <p:spPr>
            <a:xfrm>
              <a:off x="6711575" y="2954730"/>
              <a:ext cx="742531" cy="454843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B5E9E0F6-4322-4119-8D38-C364548D0C8A}"/>
                </a:ext>
              </a:extLst>
            </p:cNvPr>
            <p:cNvSpPr/>
            <p:nvPr/>
          </p:nvSpPr>
          <p:spPr>
            <a:xfrm>
              <a:off x="4762681" y="2963091"/>
              <a:ext cx="1335868" cy="454843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446877" y="196165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Pattern alignments in a bitstream search</a:t>
            </a:r>
            <a:endParaRPr lang="uk-UA" dirty="0"/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586F8018-CEA3-4C7B-8D3E-AB8241F2E586}"/>
              </a:ext>
            </a:extLst>
          </p:cNvPr>
          <p:cNvGrpSpPr/>
          <p:nvPr/>
        </p:nvGrpSpPr>
        <p:grpSpPr>
          <a:xfrm>
            <a:off x="3926337" y="2380171"/>
            <a:ext cx="4912532" cy="483158"/>
            <a:chOff x="2277979" y="1647262"/>
            <a:chExt cx="4912532" cy="483158"/>
          </a:xfrm>
        </p:grpSpPr>
        <p:grpSp>
          <p:nvGrpSpPr>
            <p:cNvPr id="4" name="Групувати 3">
              <a:extLst>
                <a:ext uri="{FF2B5EF4-FFF2-40B4-BE49-F238E27FC236}">
                  <a16:creationId xmlns:a16="http://schemas.microsoft.com/office/drawing/2014/main" id="{6777D88B-E76C-4666-957A-B835CD0F9936}"/>
                </a:ext>
              </a:extLst>
            </p:cNvPr>
            <p:cNvGrpSpPr/>
            <p:nvPr/>
          </p:nvGrpSpPr>
          <p:grpSpPr>
            <a:xfrm>
              <a:off x="3415347" y="1649169"/>
              <a:ext cx="2680653" cy="478305"/>
              <a:chOff x="2452820" y="2056348"/>
              <a:chExt cx="3207004" cy="698500"/>
            </a:xfrm>
          </p:grpSpPr>
          <p:sp>
            <p:nvSpPr>
              <p:cNvPr id="9" name="Прямокутник 8">
                <a:extLst>
                  <a:ext uri="{FF2B5EF4-FFF2-40B4-BE49-F238E27FC236}">
                    <a16:creationId xmlns:a16="http://schemas.microsoft.com/office/drawing/2014/main" id="{5557B7D7-6CBA-4984-8C8A-626E63000663}"/>
                  </a:ext>
                </a:extLst>
              </p:cNvPr>
              <p:cNvSpPr/>
              <p:nvPr/>
            </p:nvSpPr>
            <p:spPr>
              <a:xfrm>
                <a:off x="2452820" y="2056348"/>
                <a:ext cx="1608836" cy="698500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3200" dirty="0">
                  <a:solidFill>
                    <a:schemeClr val="tx1"/>
                  </a:solidFill>
                  <a:highlight>
                    <a:srgbClr val="00FF00"/>
                  </a:highlight>
                </a:endParaRPr>
              </a:p>
            </p:txBody>
          </p:sp>
          <p:grpSp>
            <p:nvGrpSpPr>
              <p:cNvPr id="10" name="Групувати 9">
                <a:extLst>
                  <a:ext uri="{FF2B5EF4-FFF2-40B4-BE49-F238E27FC236}">
                    <a16:creationId xmlns:a16="http://schemas.microsoft.com/office/drawing/2014/main" id="{9A9C4C25-1EAB-4960-A514-0C9DBDEA24CA}"/>
                  </a:ext>
                </a:extLst>
              </p:cNvPr>
              <p:cNvGrpSpPr/>
              <p:nvPr/>
            </p:nvGrpSpPr>
            <p:grpSpPr>
              <a:xfrm>
                <a:off x="4050988" y="2056348"/>
                <a:ext cx="1608836" cy="698500"/>
                <a:chOff x="3884676" y="1796078"/>
                <a:chExt cx="1608836" cy="698500"/>
              </a:xfrm>
            </p:grpSpPr>
            <p:sp>
              <p:nvSpPr>
                <p:cNvPr id="11" name="Прямокутник 10">
                  <a:extLst>
                    <a:ext uri="{FF2B5EF4-FFF2-40B4-BE49-F238E27FC236}">
                      <a16:creationId xmlns:a16="http://schemas.microsoft.com/office/drawing/2014/main" id="{12523BC4-5307-452A-94CE-BEC668E73206}"/>
                    </a:ext>
                  </a:extLst>
                </p:cNvPr>
                <p:cNvSpPr/>
                <p:nvPr/>
              </p:nvSpPr>
              <p:spPr>
                <a:xfrm>
                  <a:off x="3884676" y="1796078"/>
                  <a:ext cx="1608836" cy="6985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Прямокутник 11">
                  <a:extLst>
                    <a:ext uri="{FF2B5EF4-FFF2-40B4-BE49-F238E27FC236}">
                      <a16:creationId xmlns:a16="http://schemas.microsoft.com/office/drawing/2014/main" id="{C40635F1-06DD-42BB-B765-0CEA6012A316}"/>
                    </a:ext>
                  </a:extLst>
                </p:cNvPr>
                <p:cNvSpPr/>
                <p:nvPr/>
              </p:nvSpPr>
              <p:spPr>
                <a:xfrm>
                  <a:off x="4611833" y="1816720"/>
                  <a:ext cx="875030" cy="666000"/>
                </a:xfrm>
                <a:prstGeom prst="rect">
                  <a:avLst/>
                </a:prstGeom>
                <a:solidFill>
                  <a:srgbClr val="00B05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cxnSp>
          <p:nvCxnSpPr>
            <p:cNvPr id="14" name="Пряма сполучна лінія 13">
              <a:extLst>
                <a:ext uri="{FF2B5EF4-FFF2-40B4-BE49-F238E27FC236}">
                  <a16:creationId xmlns:a16="http://schemas.microsoft.com/office/drawing/2014/main" id="{0E45EE91-0FB7-4BED-A2FB-3B7B7097EFA5}"/>
                </a:ext>
              </a:extLst>
            </p:cNvPr>
            <p:cNvCxnSpPr/>
            <p:nvPr/>
          </p:nvCxnSpPr>
          <p:spPr>
            <a:xfrm>
              <a:off x="2277979" y="1647262"/>
              <a:ext cx="48928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 сполучна лінія 14">
              <a:extLst>
                <a:ext uri="{FF2B5EF4-FFF2-40B4-BE49-F238E27FC236}">
                  <a16:creationId xmlns:a16="http://schemas.microsoft.com/office/drawing/2014/main" id="{03ADAB46-B78D-4B35-B3D3-9323DC93A096}"/>
                </a:ext>
              </a:extLst>
            </p:cNvPr>
            <p:cNvCxnSpPr/>
            <p:nvPr/>
          </p:nvCxnSpPr>
          <p:spPr>
            <a:xfrm>
              <a:off x="2297669" y="2130420"/>
              <a:ext cx="48928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74EB20-1FDC-40E2-9904-DE3E95CD0803}"/>
              </a:ext>
            </a:extLst>
          </p:cNvPr>
          <p:cNvSpPr txBox="1"/>
          <p:nvPr/>
        </p:nvSpPr>
        <p:spPr>
          <a:xfrm>
            <a:off x="1983700" y="2328842"/>
            <a:ext cx="86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Text</a:t>
            </a:r>
            <a:endParaRPr lang="uk-UA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4756F-155A-4CBD-94BD-3D5BD1C5D84C}"/>
              </a:ext>
            </a:extLst>
          </p:cNvPr>
          <p:cNvSpPr txBox="1"/>
          <p:nvPr/>
        </p:nvSpPr>
        <p:spPr>
          <a:xfrm>
            <a:off x="1500727" y="4160965"/>
            <a:ext cx="1422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Pattern</a:t>
            </a:r>
            <a:endParaRPr lang="uk-UA" sz="3200" dirty="0"/>
          </a:p>
        </p:txBody>
      </p: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F4CEB2C9-AD1D-47B3-85BA-8E7137B955C3}"/>
              </a:ext>
            </a:extLst>
          </p:cNvPr>
          <p:cNvGrpSpPr/>
          <p:nvPr/>
        </p:nvGrpSpPr>
        <p:grpSpPr>
          <a:xfrm>
            <a:off x="3906647" y="3614583"/>
            <a:ext cx="4912532" cy="483158"/>
            <a:chOff x="2277979" y="1647262"/>
            <a:chExt cx="4912532" cy="483158"/>
          </a:xfrm>
          <a:noFill/>
        </p:grpSpPr>
        <p:grpSp>
          <p:nvGrpSpPr>
            <p:cNvPr id="20" name="Групувати 19">
              <a:extLst>
                <a:ext uri="{FF2B5EF4-FFF2-40B4-BE49-F238E27FC236}">
                  <a16:creationId xmlns:a16="http://schemas.microsoft.com/office/drawing/2014/main" id="{27C0FD82-1940-4495-BE88-3E6257F1D848}"/>
                </a:ext>
              </a:extLst>
            </p:cNvPr>
            <p:cNvGrpSpPr/>
            <p:nvPr/>
          </p:nvGrpSpPr>
          <p:grpSpPr>
            <a:xfrm>
              <a:off x="3415347" y="1649169"/>
              <a:ext cx="2680653" cy="478305"/>
              <a:chOff x="2452820" y="2056348"/>
              <a:chExt cx="3207004" cy="698500"/>
            </a:xfrm>
            <a:grpFill/>
          </p:grpSpPr>
          <p:sp>
            <p:nvSpPr>
              <p:cNvPr id="23" name="Прямокутник 22">
                <a:extLst>
                  <a:ext uri="{FF2B5EF4-FFF2-40B4-BE49-F238E27FC236}">
                    <a16:creationId xmlns:a16="http://schemas.microsoft.com/office/drawing/2014/main" id="{9B15BCB6-5D0A-4C1B-AA4C-EAE185215C66}"/>
                  </a:ext>
                </a:extLst>
              </p:cNvPr>
              <p:cNvSpPr/>
              <p:nvPr/>
            </p:nvSpPr>
            <p:spPr>
              <a:xfrm>
                <a:off x="2452820" y="2056348"/>
                <a:ext cx="1608836" cy="6985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3200" dirty="0">
                  <a:solidFill>
                    <a:schemeClr val="tx1"/>
                  </a:solidFill>
                  <a:highlight>
                    <a:srgbClr val="00FF00"/>
                  </a:highlight>
                </a:endParaRPr>
              </a:p>
            </p:txBody>
          </p:sp>
          <p:grpSp>
            <p:nvGrpSpPr>
              <p:cNvPr id="24" name="Групувати 23">
                <a:extLst>
                  <a:ext uri="{FF2B5EF4-FFF2-40B4-BE49-F238E27FC236}">
                    <a16:creationId xmlns:a16="http://schemas.microsoft.com/office/drawing/2014/main" id="{39D733DE-0B11-4130-8522-9A4D94A4F129}"/>
                  </a:ext>
                </a:extLst>
              </p:cNvPr>
              <p:cNvGrpSpPr/>
              <p:nvPr/>
            </p:nvGrpSpPr>
            <p:grpSpPr>
              <a:xfrm>
                <a:off x="4050988" y="2056348"/>
                <a:ext cx="1608836" cy="698500"/>
                <a:chOff x="3884676" y="1796078"/>
                <a:chExt cx="1608836" cy="698500"/>
              </a:xfrm>
              <a:grpFill/>
            </p:grpSpPr>
            <p:sp>
              <p:nvSpPr>
                <p:cNvPr id="25" name="Прямокутник 24">
                  <a:extLst>
                    <a:ext uri="{FF2B5EF4-FFF2-40B4-BE49-F238E27FC236}">
                      <a16:creationId xmlns:a16="http://schemas.microsoft.com/office/drawing/2014/main" id="{E5DE3694-609A-44D1-9D98-61B889AC2738}"/>
                    </a:ext>
                  </a:extLst>
                </p:cNvPr>
                <p:cNvSpPr/>
                <p:nvPr/>
              </p:nvSpPr>
              <p:spPr>
                <a:xfrm>
                  <a:off x="3884676" y="1796078"/>
                  <a:ext cx="1608836" cy="6985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Прямокутник 25">
                  <a:extLst>
                    <a:ext uri="{FF2B5EF4-FFF2-40B4-BE49-F238E27FC236}">
                      <a16:creationId xmlns:a16="http://schemas.microsoft.com/office/drawing/2014/main" id="{2ABC5ACF-6F6F-4F15-8401-534663611964}"/>
                    </a:ext>
                  </a:extLst>
                </p:cNvPr>
                <p:cNvSpPr/>
                <p:nvPr/>
              </p:nvSpPr>
              <p:spPr>
                <a:xfrm>
                  <a:off x="4611833" y="1816720"/>
                  <a:ext cx="875030" cy="66600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id="{8C3744B4-5397-4CF8-8B29-2C58E8BF18A8}"/>
                </a:ext>
              </a:extLst>
            </p:cNvPr>
            <p:cNvCxnSpPr/>
            <p:nvPr/>
          </p:nvCxnSpPr>
          <p:spPr>
            <a:xfrm>
              <a:off x="2277979" y="1647262"/>
              <a:ext cx="48928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 сполучна лінія 21">
              <a:extLst>
                <a:ext uri="{FF2B5EF4-FFF2-40B4-BE49-F238E27FC236}">
                  <a16:creationId xmlns:a16="http://schemas.microsoft.com/office/drawing/2014/main" id="{2DCF7F1F-E71F-46B0-A787-E07178FE4ACF}"/>
                </a:ext>
              </a:extLst>
            </p:cNvPr>
            <p:cNvCxnSpPr/>
            <p:nvPr/>
          </p:nvCxnSpPr>
          <p:spPr>
            <a:xfrm>
              <a:off x="2297669" y="2130420"/>
              <a:ext cx="48928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A5168AF6-35EA-4A4B-9886-E5B3D7BB47D9}"/>
              </a:ext>
            </a:extLst>
          </p:cNvPr>
          <p:cNvGrpSpPr/>
          <p:nvPr/>
        </p:nvGrpSpPr>
        <p:grpSpPr>
          <a:xfrm>
            <a:off x="4076912" y="4236906"/>
            <a:ext cx="4912532" cy="483158"/>
            <a:chOff x="2277979" y="1647262"/>
            <a:chExt cx="4912532" cy="483158"/>
          </a:xfrm>
          <a:noFill/>
        </p:grpSpPr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F0B46F06-33E7-4591-8FAD-58768EF0E680}"/>
                </a:ext>
              </a:extLst>
            </p:cNvPr>
            <p:cNvGrpSpPr/>
            <p:nvPr/>
          </p:nvGrpSpPr>
          <p:grpSpPr>
            <a:xfrm>
              <a:off x="3415347" y="1649169"/>
              <a:ext cx="2680653" cy="478305"/>
              <a:chOff x="2452820" y="2056348"/>
              <a:chExt cx="3207004" cy="698500"/>
            </a:xfrm>
            <a:grpFill/>
          </p:grpSpPr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9B5F5CC4-89A9-4315-8DB6-C26A417EB2FE}"/>
                  </a:ext>
                </a:extLst>
              </p:cNvPr>
              <p:cNvSpPr/>
              <p:nvPr/>
            </p:nvSpPr>
            <p:spPr>
              <a:xfrm>
                <a:off x="2452820" y="2056348"/>
                <a:ext cx="1608836" cy="6985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3200" dirty="0">
                  <a:solidFill>
                    <a:schemeClr val="tx1"/>
                  </a:solidFill>
                  <a:highlight>
                    <a:srgbClr val="00FF00"/>
                  </a:highlight>
                </a:endParaRPr>
              </a:p>
            </p:txBody>
          </p:sp>
          <p:grpSp>
            <p:nvGrpSpPr>
              <p:cNvPr id="36" name="Групувати 35">
                <a:extLst>
                  <a:ext uri="{FF2B5EF4-FFF2-40B4-BE49-F238E27FC236}">
                    <a16:creationId xmlns:a16="http://schemas.microsoft.com/office/drawing/2014/main" id="{D68683E3-93F4-4F53-8E2B-30E9F587AF5F}"/>
                  </a:ext>
                </a:extLst>
              </p:cNvPr>
              <p:cNvGrpSpPr/>
              <p:nvPr/>
            </p:nvGrpSpPr>
            <p:grpSpPr>
              <a:xfrm>
                <a:off x="4050988" y="2056348"/>
                <a:ext cx="1608836" cy="698500"/>
                <a:chOff x="3884676" y="1796078"/>
                <a:chExt cx="1608836" cy="698500"/>
              </a:xfrm>
              <a:grpFill/>
            </p:grpSpPr>
            <p:sp>
              <p:nvSpPr>
                <p:cNvPr id="37" name="Прямокутник 36">
                  <a:extLst>
                    <a:ext uri="{FF2B5EF4-FFF2-40B4-BE49-F238E27FC236}">
                      <a16:creationId xmlns:a16="http://schemas.microsoft.com/office/drawing/2014/main" id="{FBCAC252-8033-47D9-8488-CACF1646B425}"/>
                    </a:ext>
                  </a:extLst>
                </p:cNvPr>
                <p:cNvSpPr/>
                <p:nvPr/>
              </p:nvSpPr>
              <p:spPr>
                <a:xfrm>
                  <a:off x="3884676" y="1796078"/>
                  <a:ext cx="1608836" cy="6985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Прямокутник 37">
                  <a:extLst>
                    <a:ext uri="{FF2B5EF4-FFF2-40B4-BE49-F238E27FC236}">
                      <a16:creationId xmlns:a16="http://schemas.microsoft.com/office/drawing/2014/main" id="{58C74CAD-1979-475F-962C-EEA84C0B42DA}"/>
                    </a:ext>
                  </a:extLst>
                </p:cNvPr>
                <p:cNvSpPr/>
                <p:nvPr/>
              </p:nvSpPr>
              <p:spPr>
                <a:xfrm>
                  <a:off x="4611833" y="1816720"/>
                  <a:ext cx="875030" cy="66600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cxnSp>
          <p:nvCxnSpPr>
            <p:cNvPr id="33" name="Пряма сполучна лінія 32">
              <a:extLst>
                <a:ext uri="{FF2B5EF4-FFF2-40B4-BE49-F238E27FC236}">
                  <a16:creationId xmlns:a16="http://schemas.microsoft.com/office/drawing/2014/main" id="{4A8B8C1D-A721-4D99-B187-5807F1806D0E}"/>
                </a:ext>
              </a:extLst>
            </p:cNvPr>
            <p:cNvCxnSpPr/>
            <p:nvPr/>
          </p:nvCxnSpPr>
          <p:spPr>
            <a:xfrm>
              <a:off x="2277979" y="1647262"/>
              <a:ext cx="48928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id="{E813B4FB-4AB1-4AEB-9076-CF769CA3E0F9}"/>
                </a:ext>
              </a:extLst>
            </p:cNvPr>
            <p:cNvCxnSpPr/>
            <p:nvPr/>
          </p:nvCxnSpPr>
          <p:spPr>
            <a:xfrm>
              <a:off x="2297669" y="2130420"/>
              <a:ext cx="48928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5521959A-9D05-49E0-97BB-3D630DD620BD}"/>
              </a:ext>
            </a:extLst>
          </p:cNvPr>
          <p:cNvGrpSpPr/>
          <p:nvPr/>
        </p:nvGrpSpPr>
        <p:grpSpPr>
          <a:xfrm>
            <a:off x="4245357" y="4817238"/>
            <a:ext cx="4912532" cy="483158"/>
            <a:chOff x="2277979" y="1647262"/>
            <a:chExt cx="4912532" cy="483158"/>
          </a:xfrm>
          <a:noFill/>
        </p:grpSpPr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F5A7A6EE-9629-4FFB-94BA-0EA069903ECA}"/>
                </a:ext>
              </a:extLst>
            </p:cNvPr>
            <p:cNvGrpSpPr/>
            <p:nvPr/>
          </p:nvGrpSpPr>
          <p:grpSpPr>
            <a:xfrm>
              <a:off x="3415347" y="1649169"/>
              <a:ext cx="2680653" cy="478305"/>
              <a:chOff x="2452820" y="2056348"/>
              <a:chExt cx="3207004" cy="698500"/>
            </a:xfrm>
            <a:grpFill/>
          </p:grpSpPr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C3B63847-66AD-4CE9-A216-67810F2CB706}"/>
                  </a:ext>
                </a:extLst>
              </p:cNvPr>
              <p:cNvSpPr/>
              <p:nvPr/>
            </p:nvSpPr>
            <p:spPr>
              <a:xfrm>
                <a:off x="2452820" y="2056348"/>
                <a:ext cx="1608836" cy="6985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3200" dirty="0">
                  <a:solidFill>
                    <a:schemeClr val="tx1"/>
                  </a:solidFill>
                  <a:highlight>
                    <a:srgbClr val="00FF00"/>
                  </a:highlight>
                </a:endParaRPr>
              </a:p>
            </p:txBody>
          </p:sp>
          <p:grpSp>
            <p:nvGrpSpPr>
              <p:cNvPr id="44" name="Групувати 43">
                <a:extLst>
                  <a:ext uri="{FF2B5EF4-FFF2-40B4-BE49-F238E27FC236}">
                    <a16:creationId xmlns:a16="http://schemas.microsoft.com/office/drawing/2014/main" id="{98ED051A-F40D-43F7-843D-EB4F2EBE5E11}"/>
                  </a:ext>
                </a:extLst>
              </p:cNvPr>
              <p:cNvGrpSpPr/>
              <p:nvPr/>
            </p:nvGrpSpPr>
            <p:grpSpPr>
              <a:xfrm>
                <a:off x="4050988" y="2056348"/>
                <a:ext cx="1608836" cy="698500"/>
                <a:chOff x="3884676" y="1796078"/>
                <a:chExt cx="1608836" cy="698500"/>
              </a:xfrm>
              <a:grpFill/>
            </p:grpSpPr>
            <p:sp>
              <p:nvSpPr>
                <p:cNvPr id="45" name="Прямокутник 44">
                  <a:extLst>
                    <a:ext uri="{FF2B5EF4-FFF2-40B4-BE49-F238E27FC236}">
                      <a16:creationId xmlns:a16="http://schemas.microsoft.com/office/drawing/2014/main" id="{EC5C39F5-F979-4F10-ABF1-1DE108D33E66}"/>
                    </a:ext>
                  </a:extLst>
                </p:cNvPr>
                <p:cNvSpPr/>
                <p:nvPr/>
              </p:nvSpPr>
              <p:spPr>
                <a:xfrm>
                  <a:off x="3884676" y="1796078"/>
                  <a:ext cx="1608836" cy="6985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Прямокутник 45">
                  <a:extLst>
                    <a:ext uri="{FF2B5EF4-FFF2-40B4-BE49-F238E27FC236}">
                      <a16:creationId xmlns:a16="http://schemas.microsoft.com/office/drawing/2014/main" id="{6CFAA96B-1C01-4615-A158-4AEE7B394D48}"/>
                    </a:ext>
                  </a:extLst>
                </p:cNvPr>
                <p:cNvSpPr/>
                <p:nvPr/>
              </p:nvSpPr>
              <p:spPr>
                <a:xfrm>
                  <a:off x="4611833" y="1816720"/>
                  <a:ext cx="875030" cy="66600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id="{283B6285-8776-4099-969E-DA4D31A20F16}"/>
                </a:ext>
              </a:extLst>
            </p:cNvPr>
            <p:cNvCxnSpPr/>
            <p:nvPr/>
          </p:nvCxnSpPr>
          <p:spPr>
            <a:xfrm>
              <a:off x="2277979" y="1647262"/>
              <a:ext cx="48928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41">
              <a:extLst>
                <a:ext uri="{FF2B5EF4-FFF2-40B4-BE49-F238E27FC236}">
                  <a16:creationId xmlns:a16="http://schemas.microsoft.com/office/drawing/2014/main" id="{38D72BCC-956C-445E-B690-59284AD91AFD}"/>
                </a:ext>
              </a:extLst>
            </p:cNvPr>
            <p:cNvCxnSpPr/>
            <p:nvPr/>
          </p:nvCxnSpPr>
          <p:spPr>
            <a:xfrm>
              <a:off x="2297669" y="2130420"/>
              <a:ext cx="489284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63C84261-F5A2-454F-8CFA-88068E558FDC}"/>
              </a:ext>
            </a:extLst>
          </p:cNvPr>
          <p:cNvGrpSpPr/>
          <p:nvPr/>
        </p:nvGrpSpPr>
        <p:grpSpPr>
          <a:xfrm>
            <a:off x="4295860" y="2315240"/>
            <a:ext cx="4173488" cy="3498164"/>
            <a:chOff x="4009257" y="1646499"/>
            <a:chExt cx="4173488" cy="34981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67F194-9EF6-40B7-88AC-F782C13C3B3B}"/>
                </a:ext>
              </a:extLst>
            </p:cNvPr>
            <p:cNvSpPr txBox="1"/>
            <p:nvPr/>
          </p:nvSpPr>
          <p:spPr>
            <a:xfrm>
              <a:off x="4009257" y="1646499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  <a:endParaRPr lang="uk-UA" sz="32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967D614-3FCF-415A-9BA4-D2E7D15A0452}"/>
                </a:ext>
              </a:extLst>
            </p:cNvPr>
            <p:cNvSpPr txBox="1"/>
            <p:nvPr/>
          </p:nvSpPr>
          <p:spPr>
            <a:xfrm>
              <a:off x="7714347" y="166010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  <a:endParaRPr lang="uk-UA" sz="32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15EB9F-866C-4587-91AA-A99A29DB6E43}"/>
                </a:ext>
              </a:extLst>
            </p:cNvPr>
            <p:cNvSpPr txBox="1"/>
            <p:nvPr/>
          </p:nvSpPr>
          <p:spPr>
            <a:xfrm>
              <a:off x="5936732" y="4559888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  <a:endParaRPr lang="uk-UA" sz="3200" dirty="0"/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206F6154-EFF3-4340-9DFC-54E9EEEACC18}"/>
              </a:ext>
            </a:extLst>
          </p:cNvPr>
          <p:cNvGrpSpPr/>
          <p:nvPr/>
        </p:nvGrpSpPr>
        <p:grpSpPr>
          <a:xfrm>
            <a:off x="4286014" y="3551386"/>
            <a:ext cx="4173488" cy="598376"/>
            <a:chOff x="4009257" y="1646499"/>
            <a:chExt cx="4173488" cy="59837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538478-5F41-4737-9CDE-989CD19A58A9}"/>
                </a:ext>
              </a:extLst>
            </p:cNvPr>
            <p:cNvSpPr txBox="1"/>
            <p:nvPr/>
          </p:nvSpPr>
          <p:spPr>
            <a:xfrm>
              <a:off x="4009257" y="1646499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  <a:endParaRPr lang="uk-UA" sz="3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CBFE1F-C234-4834-8740-D6D0AE105818}"/>
                </a:ext>
              </a:extLst>
            </p:cNvPr>
            <p:cNvSpPr txBox="1"/>
            <p:nvPr/>
          </p:nvSpPr>
          <p:spPr>
            <a:xfrm>
              <a:off x="7714347" y="166010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  <a:endParaRPr lang="uk-UA" sz="3200" dirty="0"/>
            </a:p>
          </p:txBody>
        </p: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AF605F04-63C6-4693-A7B4-6AA63B589C40}"/>
              </a:ext>
            </a:extLst>
          </p:cNvPr>
          <p:cNvGrpSpPr/>
          <p:nvPr/>
        </p:nvGrpSpPr>
        <p:grpSpPr>
          <a:xfrm>
            <a:off x="4415186" y="4148027"/>
            <a:ext cx="4173488" cy="598376"/>
            <a:chOff x="4009257" y="1646499"/>
            <a:chExt cx="4173488" cy="59837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4F86E59-70B3-4533-B987-D0C5C8608EE5}"/>
                </a:ext>
              </a:extLst>
            </p:cNvPr>
            <p:cNvSpPr txBox="1"/>
            <p:nvPr/>
          </p:nvSpPr>
          <p:spPr>
            <a:xfrm>
              <a:off x="4009257" y="1646499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  <a:endParaRPr lang="uk-UA" sz="32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65D587-B226-420D-A252-2B0815AE5D71}"/>
                </a:ext>
              </a:extLst>
            </p:cNvPr>
            <p:cNvSpPr txBox="1"/>
            <p:nvPr/>
          </p:nvSpPr>
          <p:spPr>
            <a:xfrm>
              <a:off x="7714347" y="166010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  <a:endParaRPr lang="uk-UA" sz="3200" dirty="0"/>
            </a:p>
          </p:txBody>
        </p:sp>
      </p:grp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id="{63813021-AAB9-4F2B-A4F7-0016FA3294DD}"/>
              </a:ext>
            </a:extLst>
          </p:cNvPr>
          <p:cNvGrpSpPr/>
          <p:nvPr/>
        </p:nvGrpSpPr>
        <p:grpSpPr>
          <a:xfrm>
            <a:off x="4587557" y="4775164"/>
            <a:ext cx="4173488" cy="598376"/>
            <a:chOff x="4009257" y="1646499"/>
            <a:chExt cx="4173488" cy="59837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9F492C1-C391-45C4-AEE6-6C4A3E84D36A}"/>
                </a:ext>
              </a:extLst>
            </p:cNvPr>
            <p:cNvSpPr txBox="1"/>
            <p:nvPr/>
          </p:nvSpPr>
          <p:spPr>
            <a:xfrm>
              <a:off x="4009257" y="1646499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  <a:endParaRPr lang="uk-UA" sz="3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12E186-CDDD-40C9-9ABB-FECD1D07E8E0}"/>
                </a:ext>
              </a:extLst>
            </p:cNvPr>
            <p:cNvSpPr txBox="1"/>
            <p:nvPr/>
          </p:nvSpPr>
          <p:spPr>
            <a:xfrm>
              <a:off x="7714347" y="1660100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…</a:t>
              </a:r>
              <a:endParaRPr lang="uk-UA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4224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0D0DBB-B751-4ECC-ADD5-3548A799F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64" y="1235264"/>
            <a:ext cx="9210675" cy="555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519241" y="208434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Bitstream search algorithm</a:t>
            </a:r>
            <a:endParaRPr lang="uk-UA" dirty="0"/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E7BF45A-5985-4C4A-8E31-945A38ADA052}"/>
              </a:ext>
            </a:extLst>
          </p:cNvPr>
          <p:cNvGrpSpPr/>
          <p:nvPr/>
        </p:nvGrpSpPr>
        <p:grpSpPr>
          <a:xfrm>
            <a:off x="6847943" y="208434"/>
            <a:ext cx="5254387" cy="2169994"/>
            <a:chOff x="6837528" y="2129051"/>
            <a:chExt cx="5254387" cy="2169994"/>
          </a:xfrm>
        </p:grpSpPr>
        <p:sp>
          <p:nvSpPr>
            <p:cNvPr id="6" name="Прямокутник: округлені кути 5">
              <a:extLst>
                <a:ext uri="{FF2B5EF4-FFF2-40B4-BE49-F238E27FC236}">
                  <a16:creationId xmlns:a16="http://schemas.microsoft.com/office/drawing/2014/main" id="{C53163A7-DB52-417A-A751-49DF5D5432B9}"/>
                </a:ext>
              </a:extLst>
            </p:cNvPr>
            <p:cNvSpPr/>
            <p:nvPr/>
          </p:nvSpPr>
          <p:spPr>
            <a:xfrm>
              <a:off x="6837528" y="2129051"/>
              <a:ext cx="5254387" cy="2169994"/>
            </a:xfrm>
            <a:prstGeom prst="roundRect">
              <a:avLst>
                <a:gd name="adj" fmla="val 1031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" name="Групувати 4">
              <a:extLst>
                <a:ext uri="{FF2B5EF4-FFF2-40B4-BE49-F238E27FC236}">
                  <a16:creationId xmlns:a16="http://schemas.microsoft.com/office/drawing/2014/main" id="{8EED26C6-27AB-443F-B9E3-79493E6B8400}"/>
                </a:ext>
              </a:extLst>
            </p:cNvPr>
            <p:cNvGrpSpPr/>
            <p:nvPr/>
          </p:nvGrpSpPr>
          <p:grpSpPr>
            <a:xfrm>
              <a:off x="7096309" y="2269779"/>
              <a:ext cx="4818187" cy="1856351"/>
              <a:chOff x="1214124" y="1394659"/>
              <a:chExt cx="7657162" cy="3425385"/>
            </a:xfrm>
          </p:grpSpPr>
          <p:grpSp>
            <p:nvGrpSpPr>
              <p:cNvPr id="50" name="Групувати 49">
                <a:extLst>
                  <a:ext uri="{FF2B5EF4-FFF2-40B4-BE49-F238E27FC236}">
                    <a16:creationId xmlns:a16="http://schemas.microsoft.com/office/drawing/2014/main" id="{C55D85F1-6564-4E23-AD4D-35EC6714FF06}"/>
                  </a:ext>
                </a:extLst>
              </p:cNvPr>
              <p:cNvGrpSpPr/>
              <p:nvPr/>
            </p:nvGrpSpPr>
            <p:grpSpPr>
              <a:xfrm>
                <a:off x="4761463" y="4160890"/>
                <a:ext cx="2691425" cy="463204"/>
                <a:chOff x="4762681" y="2954730"/>
                <a:chExt cx="2691425" cy="463204"/>
              </a:xfrm>
            </p:grpSpPr>
            <p:sp>
              <p:nvSpPr>
                <p:cNvPr id="51" name="Прямокутник 50">
                  <a:extLst>
                    <a:ext uri="{FF2B5EF4-FFF2-40B4-BE49-F238E27FC236}">
                      <a16:creationId xmlns:a16="http://schemas.microsoft.com/office/drawing/2014/main" id="{D9605737-0364-4A35-88A1-860134C202A8}"/>
                    </a:ext>
                  </a:extLst>
                </p:cNvPr>
                <p:cNvSpPr/>
                <p:nvPr/>
              </p:nvSpPr>
              <p:spPr>
                <a:xfrm>
                  <a:off x="6711575" y="2954730"/>
                  <a:ext cx="742531" cy="454843"/>
                </a:xfrm>
                <a:prstGeom prst="rect">
                  <a:avLst/>
                </a:prstGeom>
                <a:solidFill>
                  <a:srgbClr val="00B05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800"/>
                </a:p>
              </p:txBody>
            </p:sp>
            <p:sp>
              <p:nvSpPr>
                <p:cNvPr id="52" name="Прямокутник 51">
                  <a:extLst>
                    <a:ext uri="{FF2B5EF4-FFF2-40B4-BE49-F238E27FC236}">
                      <a16:creationId xmlns:a16="http://schemas.microsoft.com/office/drawing/2014/main" id="{6CF250A0-2C3E-4E47-98F4-FDC9FDA6AE1A}"/>
                    </a:ext>
                  </a:extLst>
                </p:cNvPr>
                <p:cNvSpPr/>
                <p:nvPr/>
              </p:nvSpPr>
              <p:spPr>
                <a:xfrm>
                  <a:off x="4762681" y="2963091"/>
                  <a:ext cx="1335868" cy="454843"/>
                </a:xfrm>
                <a:prstGeom prst="rect">
                  <a:avLst/>
                </a:prstGeom>
                <a:solidFill>
                  <a:srgbClr val="00B05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800"/>
                </a:p>
              </p:txBody>
            </p:sp>
          </p:grpSp>
          <p:grpSp>
            <p:nvGrpSpPr>
              <p:cNvPr id="47" name="Групувати 46">
                <a:extLst>
                  <a:ext uri="{FF2B5EF4-FFF2-40B4-BE49-F238E27FC236}">
                    <a16:creationId xmlns:a16="http://schemas.microsoft.com/office/drawing/2014/main" id="{A8FC1066-F459-4722-8E31-C39DE5C1972C}"/>
                  </a:ext>
                </a:extLst>
              </p:cNvPr>
              <p:cNvGrpSpPr/>
              <p:nvPr/>
            </p:nvGrpSpPr>
            <p:grpSpPr>
              <a:xfrm>
                <a:off x="4761459" y="3580325"/>
                <a:ext cx="2691425" cy="463204"/>
                <a:chOff x="4762681" y="2954730"/>
                <a:chExt cx="2691425" cy="463204"/>
              </a:xfrm>
            </p:grpSpPr>
            <p:sp>
              <p:nvSpPr>
                <p:cNvPr id="48" name="Прямокутник 47">
                  <a:extLst>
                    <a:ext uri="{FF2B5EF4-FFF2-40B4-BE49-F238E27FC236}">
                      <a16:creationId xmlns:a16="http://schemas.microsoft.com/office/drawing/2014/main" id="{7EEE94D5-A562-4374-9734-849BF8052CE3}"/>
                    </a:ext>
                  </a:extLst>
                </p:cNvPr>
                <p:cNvSpPr/>
                <p:nvPr/>
              </p:nvSpPr>
              <p:spPr>
                <a:xfrm>
                  <a:off x="6711575" y="2954730"/>
                  <a:ext cx="742531" cy="454843"/>
                </a:xfrm>
                <a:prstGeom prst="rect">
                  <a:avLst/>
                </a:prstGeom>
                <a:solidFill>
                  <a:srgbClr val="00B05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800"/>
                </a:p>
              </p:txBody>
            </p:sp>
            <p:sp>
              <p:nvSpPr>
                <p:cNvPr id="49" name="Прямокутник 48">
                  <a:extLst>
                    <a:ext uri="{FF2B5EF4-FFF2-40B4-BE49-F238E27FC236}">
                      <a16:creationId xmlns:a16="http://schemas.microsoft.com/office/drawing/2014/main" id="{C516048A-80E8-43C8-9AB9-D5F99D97B081}"/>
                    </a:ext>
                  </a:extLst>
                </p:cNvPr>
                <p:cNvSpPr/>
                <p:nvPr/>
              </p:nvSpPr>
              <p:spPr>
                <a:xfrm>
                  <a:off x="4762681" y="2963091"/>
                  <a:ext cx="1335868" cy="454843"/>
                </a:xfrm>
                <a:prstGeom prst="rect">
                  <a:avLst/>
                </a:prstGeom>
                <a:solidFill>
                  <a:srgbClr val="00B05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800"/>
                </a:p>
              </p:txBody>
            </p:sp>
          </p:grpSp>
          <p:grpSp>
            <p:nvGrpSpPr>
              <p:cNvPr id="30" name="Групувати 29">
                <a:extLst>
                  <a:ext uri="{FF2B5EF4-FFF2-40B4-BE49-F238E27FC236}">
                    <a16:creationId xmlns:a16="http://schemas.microsoft.com/office/drawing/2014/main" id="{A40D6368-546A-4433-A583-31E570C3A36F}"/>
                  </a:ext>
                </a:extLst>
              </p:cNvPr>
              <p:cNvGrpSpPr/>
              <p:nvPr/>
            </p:nvGrpSpPr>
            <p:grpSpPr>
              <a:xfrm>
                <a:off x="4762681" y="2954730"/>
                <a:ext cx="2691425" cy="463204"/>
                <a:chOff x="4762681" y="2954730"/>
                <a:chExt cx="2691425" cy="463204"/>
              </a:xfrm>
            </p:grpSpPr>
            <p:sp>
              <p:nvSpPr>
                <p:cNvPr id="29" name="Прямокутник 28">
                  <a:extLst>
                    <a:ext uri="{FF2B5EF4-FFF2-40B4-BE49-F238E27FC236}">
                      <a16:creationId xmlns:a16="http://schemas.microsoft.com/office/drawing/2014/main" id="{B4B2668A-C6EA-4CAB-BEE3-308A342B1BA2}"/>
                    </a:ext>
                  </a:extLst>
                </p:cNvPr>
                <p:cNvSpPr/>
                <p:nvPr/>
              </p:nvSpPr>
              <p:spPr>
                <a:xfrm>
                  <a:off x="6711575" y="2954730"/>
                  <a:ext cx="742531" cy="454843"/>
                </a:xfrm>
                <a:prstGeom prst="rect">
                  <a:avLst/>
                </a:prstGeom>
                <a:solidFill>
                  <a:srgbClr val="00B05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800"/>
                </a:p>
              </p:txBody>
            </p:sp>
            <p:sp>
              <p:nvSpPr>
                <p:cNvPr id="27" name="Прямокутник 26">
                  <a:extLst>
                    <a:ext uri="{FF2B5EF4-FFF2-40B4-BE49-F238E27FC236}">
                      <a16:creationId xmlns:a16="http://schemas.microsoft.com/office/drawing/2014/main" id="{B5E9E0F6-4322-4119-8D38-C364548D0C8A}"/>
                    </a:ext>
                  </a:extLst>
                </p:cNvPr>
                <p:cNvSpPr/>
                <p:nvPr/>
              </p:nvSpPr>
              <p:spPr>
                <a:xfrm>
                  <a:off x="4762681" y="2963091"/>
                  <a:ext cx="1335868" cy="454843"/>
                </a:xfrm>
                <a:prstGeom prst="rect">
                  <a:avLst/>
                </a:prstGeom>
                <a:solidFill>
                  <a:srgbClr val="00B050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2800"/>
                </a:p>
              </p:txBody>
            </p:sp>
          </p:grpSp>
          <p:grpSp>
            <p:nvGrpSpPr>
              <p:cNvPr id="16" name="Групувати 15">
                <a:extLst>
                  <a:ext uri="{FF2B5EF4-FFF2-40B4-BE49-F238E27FC236}">
                    <a16:creationId xmlns:a16="http://schemas.microsoft.com/office/drawing/2014/main" id="{586F8018-CEA3-4C7B-8D3E-AB8241F2E586}"/>
                  </a:ext>
                </a:extLst>
              </p:cNvPr>
              <p:cNvGrpSpPr/>
              <p:nvPr/>
            </p:nvGrpSpPr>
            <p:grpSpPr>
              <a:xfrm>
                <a:off x="3639734" y="1711430"/>
                <a:ext cx="4912532" cy="483158"/>
                <a:chOff x="2277979" y="1647262"/>
                <a:chExt cx="4912532" cy="483158"/>
              </a:xfrm>
            </p:grpSpPr>
            <p:grpSp>
              <p:nvGrpSpPr>
                <p:cNvPr id="4" name="Групувати 3">
                  <a:extLst>
                    <a:ext uri="{FF2B5EF4-FFF2-40B4-BE49-F238E27FC236}">
                      <a16:creationId xmlns:a16="http://schemas.microsoft.com/office/drawing/2014/main" id="{6777D88B-E76C-4666-957A-B835CD0F9936}"/>
                    </a:ext>
                  </a:extLst>
                </p:cNvPr>
                <p:cNvGrpSpPr/>
                <p:nvPr/>
              </p:nvGrpSpPr>
              <p:grpSpPr>
                <a:xfrm>
                  <a:off x="3415347" y="1649169"/>
                  <a:ext cx="2680653" cy="478305"/>
                  <a:chOff x="2452820" y="2056348"/>
                  <a:chExt cx="3207004" cy="698500"/>
                </a:xfrm>
              </p:grpSpPr>
              <p:sp>
                <p:nvSpPr>
                  <p:cNvPr id="9" name="Прямокутник 8">
                    <a:extLst>
                      <a:ext uri="{FF2B5EF4-FFF2-40B4-BE49-F238E27FC236}">
                        <a16:creationId xmlns:a16="http://schemas.microsoft.com/office/drawing/2014/main" id="{5557B7D7-6CBA-4984-8C8A-626E63000663}"/>
                      </a:ext>
                    </a:extLst>
                  </p:cNvPr>
                  <p:cNvSpPr/>
                  <p:nvPr/>
                </p:nvSpPr>
                <p:spPr>
                  <a:xfrm>
                    <a:off x="2452820" y="2056348"/>
                    <a:ext cx="1608836" cy="698500"/>
                  </a:xfrm>
                  <a:prstGeom prst="rect">
                    <a:avLst/>
                  </a:prstGeom>
                  <a:solidFill>
                    <a:srgbClr val="00B05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2800" dirty="0">
                      <a:solidFill>
                        <a:schemeClr val="tx1"/>
                      </a:solidFill>
                      <a:highlight>
                        <a:srgbClr val="00FF00"/>
                      </a:highlight>
                    </a:endParaRPr>
                  </a:p>
                </p:txBody>
              </p:sp>
              <p:grpSp>
                <p:nvGrpSpPr>
                  <p:cNvPr id="10" name="Групувати 9">
                    <a:extLst>
                      <a:ext uri="{FF2B5EF4-FFF2-40B4-BE49-F238E27FC236}">
                        <a16:creationId xmlns:a16="http://schemas.microsoft.com/office/drawing/2014/main" id="{9A9C4C25-1EAB-4960-A514-0C9DBDEA24CA}"/>
                      </a:ext>
                    </a:extLst>
                  </p:cNvPr>
                  <p:cNvGrpSpPr/>
                  <p:nvPr/>
                </p:nvGrpSpPr>
                <p:grpSpPr>
                  <a:xfrm>
                    <a:off x="4050988" y="2056348"/>
                    <a:ext cx="1608836" cy="698500"/>
                    <a:chOff x="3884676" y="1796078"/>
                    <a:chExt cx="1608836" cy="698500"/>
                  </a:xfrm>
                </p:grpSpPr>
                <p:sp>
                  <p:nvSpPr>
                    <p:cNvPr id="11" name="Прямокутник 10">
                      <a:extLst>
                        <a:ext uri="{FF2B5EF4-FFF2-40B4-BE49-F238E27FC236}">
                          <a16:creationId xmlns:a16="http://schemas.microsoft.com/office/drawing/2014/main" id="{12523BC4-5307-452A-94CE-BEC668E73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4676" y="1796078"/>
                      <a:ext cx="1608836" cy="69850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" name="Прямокутник 11">
                      <a:extLst>
                        <a:ext uri="{FF2B5EF4-FFF2-40B4-BE49-F238E27FC236}">
                          <a16:creationId xmlns:a16="http://schemas.microsoft.com/office/drawing/2014/main" id="{C40635F1-06DD-42BB-B765-0CEA6012A3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11833" y="1816720"/>
                      <a:ext cx="875030" cy="666000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800"/>
                    </a:p>
                  </p:txBody>
                </p:sp>
              </p:grpSp>
            </p:grpSp>
            <p:cxnSp>
              <p:nvCxnSpPr>
                <p:cNvPr id="14" name="Пряма сполучна лінія 13">
                  <a:extLst>
                    <a:ext uri="{FF2B5EF4-FFF2-40B4-BE49-F238E27FC236}">
                      <a16:creationId xmlns:a16="http://schemas.microsoft.com/office/drawing/2014/main" id="{0E45EE91-0FB7-4BED-A2FB-3B7B7097EFA5}"/>
                    </a:ext>
                  </a:extLst>
                </p:cNvPr>
                <p:cNvCxnSpPr/>
                <p:nvPr/>
              </p:nvCxnSpPr>
              <p:spPr>
                <a:xfrm>
                  <a:off x="2277979" y="1647262"/>
                  <a:ext cx="489284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 сполучна лінія 14">
                  <a:extLst>
                    <a:ext uri="{FF2B5EF4-FFF2-40B4-BE49-F238E27FC236}">
                      <a16:creationId xmlns:a16="http://schemas.microsoft.com/office/drawing/2014/main" id="{03ADAB46-B78D-4B35-B3D3-9323DC93A096}"/>
                    </a:ext>
                  </a:extLst>
                </p:cNvPr>
                <p:cNvCxnSpPr/>
                <p:nvPr/>
              </p:nvCxnSpPr>
              <p:spPr>
                <a:xfrm>
                  <a:off x="2297669" y="2130420"/>
                  <a:ext cx="489284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74EB20-1FDC-40E2-9904-DE3E95CD0803}"/>
                  </a:ext>
                </a:extLst>
              </p:cNvPr>
              <p:cNvSpPr txBox="1"/>
              <p:nvPr/>
            </p:nvSpPr>
            <p:spPr>
              <a:xfrm>
                <a:off x="1697098" y="1660100"/>
                <a:ext cx="1234327" cy="96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Text</a:t>
                </a:r>
                <a:endParaRPr lang="uk-UA" sz="28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E4756F-155A-4CBD-94BD-3D5BD1C5D84C}"/>
                  </a:ext>
                </a:extLst>
              </p:cNvPr>
              <p:cNvSpPr txBox="1"/>
              <p:nvPr/>
            </p:nvSpPr>
            <p:spPr>
              <a:xfrm>
                <a:off x="1214124" y="3492224"/>
                <a:ext cx="1994102" cy="96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Pattern</a:t>
                </a:r>
                <a:endParaRPr lang="uk-UA" sz="2800" dirty="0"/>
              </a:p>
            </p:txBody>
          </p:sp>
          <p:grpSp>
            <p:nvGrpSpPr>
              <p:cNvPr id="19" name="Групувати 18">
                <a:extLst>
                  <a:ext uri="{FF2B5EF4-FFF2-40B4-BE49-F238E27FC236}">
                    <a16:creationId xmlns:a16="http://schemas.microsoft.com/office/drawing/2014/main" id="{F4CEB2C9-AD1D-47B3-85BA-8E7137B955C3}"/>
                  </a:ext>
                </a:extLst>
              </p:cNvPr>
              <p:cNvGrpSpPr/>
              <p:nvPr/>
            </p:nvGrpSpPr>
            <p:grpSpPr>
              <a:xfrm>
                <a:off x="3620044" y="2945842"/>
                <a:ext cx="4912532" cy="483158"/>
                <a:chOff x="2277979" y="1647262"/>
                <a:chExt cx="4912532" cy="483158"/>
              </a:xfrm>
              <a:noFill/>
            </p:grpSpPr>
            <p:grpSp>
              <p:nvGrpSpPr>
                <p:cNvPr id="20" name="Групувати 19">
                  <a:extLst>
                    <a:ext uri="{FF2B5EF4-FFF2-40B4-BE49-F238E27FC236}">
                      <a16:creationId xmlns:a16="http://schemas.microsoft.com/office/drawing/2014/main" id="{27C0FD82-1940-4495-BE88-3E6257F1D848}"/>
                    </a:ext>
                  </a:extLst>
                </p:cNvPr>
                <p:cNvGrpSpPr/>
                <p:nvPr/>
              </p:nvGrpSpPr>
              <p:grpSpPr>
                <a:xfrm>
                  <a:off x="3415347" y="1649169"/>
                  <a:ext cx="2680653" cy="478305"/>
                  <a:chOff x="2452820" y="2056348"/>
                  <a:chExt cx="3207004" cy="698500"/>
                </a:xfrm>
                <a:grpFill/>
              </p:grpSpPr>
              <p:sp>
                <p:nvSpPr>
                  <p:cNvPr id="23" name="Прямокутник 22">
                    <a:extLst>
                      <a:ext uri="{FF2B5EF4-FFF2-40B4-BE49-F238E27FC236}">
                        <a16:creationId xmlns:a16="http://schemas.microsoft.com/office/drawing/2014/main" id="{9B15BCB6-5D0A-4C1B-AA4C-EAE185215C66}"/>
                      </a:ext>
                    </a:extLst>
                  </p:cNvPr>
                  <p:cNvSpPr/>
                  <p:nvPr/>
                </p:nvSpPr>
                <p:spPr>
                  <a:xfrm>
                    <a:off x="2452820" y="2056348"/>
                    <a:ext cx="1608836" cy="6985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2800" dirty="0">
                      <a:solidFill>
                        <a:schemeClr val="tx1"/>
                      </a:solidFill>
                      <a:highlight>
                        <a:srgbClr val="00FF00"/>
                      </a:highlight>
                    </a:endParaRPr>
                  </a:p>
                </p:txBody>
              </p:sp>
              <p:grpSp>
                <p:nvGrpSpPr>
                  <p:cNvPr id="24" name="Групувати 23">
                    <a:extLst>
                      <a:ext uri="{FF2B5EF4-FFF2-40B4-BE49-F238E27FC236}">
                        <a16:creationId xmlns:a16="http://schemas.microsoft.com/office/drawing/2014/main" id="{39D733DE-0B11-4130-8522-9A4D94A4F129}"/>
                      </a:ext>
                    </a:extLst>
                  </p:cNvPr>
                  <p:cNvGrpSpPr/>
                  <p:nvPr/>
                </p:nvGrpSpPr>
                <p:grpSpPr>
                  <a:xfrm>
                    <a:off x="4050988" y="2056348"/>
                    <a:ext cx="1608836" cy="698500"/>
                    <a:chOff x="3884676" y="1796078"/>
                    <a:chExt cx="1608836" cy="698500"/>
                  </a:xfrm>
                  <a:grpFill/>
                </p:grpSpPr>
                <p:sp>
                  <p:nvSpPr>
                    <p:cNvPr id="25" name="Прямокутник 24">
                      <a:extLst>
                        <a:ext uri="{FF2B5EF4-FFF2-40B4-BE49-F238E27FC236}">
                          <a16:creationId xmlns:a16="http://schemas.microsoft.com/office/drawing/2014/main" id="{E5DE3694-609A-44D1-9D98-61B889AC2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4676" y="1796078"/>
                      <a:ext cx="1608836" cy="69850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" name="Прямокутник 25">
                      <a:extLst>
                        <a:ext uri="{FF2B5EF4-FFF2-40B4-BE49-F238E27FC236}">
                          <a16:creationId xmlns:a16="http://schemas.microsoft.com/office/drawing/2014/main" id="{2ABC5ACF-6F6F-4F15-8401-5346636119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11833" y="1816720"/>
                      <a:ext cx="875030" cy="666000"/>
                    </a:xfrm>
                    <a:prstGeom prst="rect">
                      <a:avLst/>
                    </a:prstGeom>
                    <a:grpFill/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800"/>
                    </a:p>
                  </p:txBody>
                </p:sp>
              </p:grpSp>
            </p:grpSp>
            <p:cxnSp>
              <p:nvCxnSpPr>
                <p:cNvPr id="21" name="Пряма сполучна лінія 20">
                  <a:extLst>
                    <a:ext uri="{FF2B5EF4-FFF2-40B4-BE49-F238E27FC236}">
                      <a16:creationId xmlns:a16="http://schemas.microsoft.com/office/drawing/2014/main" id="{8C3744B4-5397-4CF8-8B29-2C58E8BF18A8}"/>
                    </a:ext>
                  </a:extLst>
                </p:cNvPr>
                <p:cNvCxnSpPr/>
                <p:nvPr/>
              </p:nvCxnSpPr>
              <p:spPr>
                <a:xfrm>
                  <a:off x="2277979" y="1647262"/>
                  <a:ext cx="4892842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 сполучна лінія 21">
                  <a:extLst>
                    <a:ext uri="{FF2B5EF4-FFF2-40B4-BE49-F238E27FC236}">
                      <a16:creationId xmlns:a16="http://schemas.microsoft.com/office/drawing/2014/main" id="{2DCF7F1F-E71F-46B0-A787-E07178FE4ACF}"/>
                    </a:ext>
                  </a:extLst>
                </p:cNvPr>
                <p:cNvCxnSpPr/>
                <p:nvPr/>
              </p:nvCxnSpPr>
              <p:spPr>
                <a:xfrm>
                  <a:off x="2297669" y="2130420"/>
                  <a:ext cx="4892842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Групувати 30">
                <a:extLst>
                  <a:ext uri="{FF2B5EF4-FFF2-40B4-BE49-F238E27FC236}">
                    <a16:creationId xmlns:a16="http://schemas.microsoft.com/office/drawing/2014/main" id="{A5168AF6-35EA-4A4B-9886-E5B3D7BB47D9}"/>
                  </a:ext>
                </a:extLst>
              </p:cNvPr>
              <p:cNvGrpSpPr/>
              <p:nvPr/>
            </p:nvGrpSpPr>
            <p:grpSpPr>
              <a:xfrm>
                <a:off x="3790309" y="3568165"/>
                <a:ext cx="4912532" cy="483158"/>
                <a:chOff x="2277979" y="1647262"/>
                <a:chExt cx="4912532" cy="483158"/>
              </a:xfrm>
              <a:noFill/>
            </p:grpSpPr>
            <p:grpSp>
              <p:nvGrpSpPr>
                <p:cNvPr id="32" name="Групувати 31">
                  <a:extLst>
                    <a:ext uri="{FF2B5EF4-FFF2-40B4-BE49-F238E27FC236}">
                      <a16:creationId xmlns:a16="http://schemas.microsoft.com/office/drawing/2014/main" id="{F0B46F06-33E7-4591-8FAD-58768EF0E680}"/>
                    </a:ext>
                  </a:extLst>
                </p:cNvPr>
                <p:cNvGrpSpPr/>
                <p:nvPr/>
              </p:nvGrpSpPr>
              <p:grpSpPr>
                <a:xfrm>
                  <a:off x="3415347" y="1649169"/>
                  <a:ext cx="2680653" cy="478305"/>
                  <a:chOff x="2452820" y="2056348"/>
                  <a:chExt cx="3207004" cy="698500"/>
                </a:xfrm>
                <a:grpFill/>
              </p:grpSpPr>
              <p:sp>
                <p:nvSpPr>
                  <p:cNvPr id="35" name="Прямокутник 34">
                    <a:extLst>
                      <a:ext uri="{FF2B5EF4-FFF2-40B4-BE49-F238E27FC236}">
                        <a16:creationId xmlns:a16="http://schemas.microsoft.com/office/drawing/2014/main" id="{9B5F5CC4-89A9-4315-8DB6-C26A417EB2FE}"/>
                      </a:ext>
                    </a:extLst>
                  </p:cNvPr>
                  <p:cNvSpPr/>
                  <p:nvPr/>
                </p:nvSpPr>
                <p:spPr>
                  <a:xfrm>
                    <a:off x="2452820" y="2056348"/>
                    <a:ext cx="1608836" cy="6985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2800" dirty="0">
                      <a:solidFill>
                        <a:schemeClr val="tx1"/>
                      </a:solidFill>
                      <a:highlight>
                        <a:srgbClr val="00FF00"/>
                      </a:highlight>
                    </a:endParaRPr>
                  </a:p>
                </p:txBody>
              </p:sp>
              <p:grpSp>
                <p:nvGrpSpPr>
                  <p:cNvPr id="36" name="Групувати 35">
                    <a:extLst>
                      <a:ext uri="{FF2B5EF4-FFF2-40B4-BE49-F238E27FC236}">
                        <a16:creationId xmlns:a16="http://schemas.microsoft.com/office/drawing/2014/main" id="{D68683E3-93F4-4F53-8E2B-30E9F587AF5F}"/>
                      </a:ext>
                    </a:extLst>
                  </p:cNvPr>
                  <p:cNvGrpSpPr/>
                  <p:nvPr/>
                </p:nvGrpSpPr>
                <p:grpSpPr>
                  <a:xfrm>
                    <a:off x="4050988" y="2056348"/>
                    <a:ext cx="1608836" cy="698500"/>
                    <a:chOff x="3884676" y="1796078"/>
                    <a:chExt cx="1608836" cy="698500"/>
                  </a:xfrm>
                  <a:grpFill/>
                </p:grpSpPr>
                <p:sp>
                  <p:nvSpPr>
                    <p:cNvPr id="37" name="Прямокутник 36">
                      <a:extLst>
                        <a:ext uri="{FF2B5EF4-FFF2-40B4-BE49-F238E27FC236}">
                          <a16:creationId xmlns:a16="http://schemas.microsoft.com/office/drawing/2014/main" id="{FBCAC252-8033-47D9-8488-CACF1646B4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4676" y="1796078"/>
                      <a:ext cx="1608836" cy="69850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" name="Прямокутник 37">
                      <a:extLst>
                        <a:ext uri="{FF2B5EF4-FFF2-40B4-BE49-F238E27FC236}">
                          <a16:creationId xmlns:a16="http://schemas.microsoft.com/office/drawing/2014/main" id="{58C74CAD-1979-475F-962C-EEA84C0B4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11833" y="1816720"/>
                      <a:ext cx="875030" cy="666000"/>
                    </a:xfrm>
                    <a:prstGeom prst="rect">
                      <a:avLst/>
                    </a:prstGeom>
                    <a:grpFill/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800"/>
                    </a:p>
                  </p:txBody>
                </p:sp>
              </p:grpSp>
            </p:grpSp>
            <p:cxnSp>
              <p:nvCxnSpPr>
                <p:cNvPr id="33" name="Пряма сполучна лінія 32">
                  <a:extLst>
                    <a:ext uri="{FF2B5EF4-FFF2-40B4-BE49-F238E27FC236}">
                      <a16:creationId xmlns:a16="http://schemas.microsoft.com/office/drawing/2014/main" id="{4A8B8C1D-A721-4D99-B187-5807F1806D0E}"/>
                    </a:ext>
                  </a:extLst>
                </p:cNvPr>
                <p:cNvCxnSpPr/>
                <p:nvPr/>
              </p:nvCxnSpPr>
              <p:spPr>
                <a:xfrm>
                  <a:off x="2277979" y="1647262"/>
                  <a:ext cx="4892842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 сполучна лінія 33">
                  <a:extLst>
                    <a:ext uri="{FF2B5EF4-FFF2-40B4-BE49-F238E27FC236}">
                      <a16:creationId xmlns:a16="http://schemas.microsoft.com/office/drawing/2014/main" id="{E813B4FB-4AB1-4AEB-9076-CF769CA3E0F9}"/>
                    </a:ext>
                  </a:extLst>
                </p:cNvPr>
                <p:cNvCxnSpPr/>
                <p:nvPr/>
              </p:nvCxnSpPr>
              <p:spPr>
                <a:xfrm>
                  <a:off x="2297669" y="2130420"/>
                  <a:ext cx="4892842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Групувати 38">
                <a:extLst>
                  <a:ext uri="{FF2B5EF4-FFF2-40B4-BE49-F238E27FC236}">
                    <a16:creationId xmlns:a16="http://schemas.microsoft.com/office/drawing/2014/main" id="{5521959A-9D05-49E0-97BB-3D630DD620BD}"/>
                  </a:ext>
                </a:extLst>
              </p:cNvPr>
              <p:cNvGrpSpPr/>
              <p:nvPr/>
            </p:nvGrpSpPr>
            <p:grpSpPr>
              <a:xfrm>
                <a:off x="3958754" y="4148497"/>
                <a:ext cx="4912532" cy="483158"/>
                <a:chOff x="2277979" y="1647262"/>
                <a:chExt cx="4912532" cy="483158"/>
              </a:xfrm>
              <a:noFill/>
            </p:grpSpPr>
            <p:grpSp>
              <p:nvGrpSpPr>
                <p:cNvPr id="40" name="Групувати 39">
                  <a:extLst>
                    <a:ext uri="{FF2B5EF4-FFF2-40B4-BE49-F238E27FC236}">
                      <a16:creationId xmlns:a16="http://schemas.microsoft.com/office/drawing/2014/main" id="{F5A7A6EE-9629-4FFB-94BA-0EA069903ECA}"/>
                    </a:ext>
                  </a:extLst>
                </p:cNvPr>
                <p:cNvGrpSpPr/>
                <p:nvPr/>
              </p:nvGrpSpPr>
              <p:grpSpPr>
                <a:xfrm>
                  <a:off x="3415347" y="1649169"/>
                  <a:ext cx="2680653" cy="478305"/>
                  <a:chOff x="2452820" y="2056348"/>
                  <a:chExt cx="3207004" cy="698500"/>
                </a:xfrm>
                <a:grpFill/>
              </p:grpSpPr>
              <p:sp>
                <p:nvSpPr>
                  <p:cNvPr id="43" name="Прямокутник 42">
                    <a:extLst>
                      <a:ext uri="{FF2B5EF4-FFF2-40B4-BE49-F238E27FC236}">
                        <a16:creationId xmlns:a16="http://schemas.microsoft.com/office/drawing/2014/main" id="{C3B63847-66AD-4CE9-A216-67810F2CB706}"/>
                      </a:ext>
                    </a:extLst>
                  </p:cNvPr>
                  <p:cNvSpPr/>
                  <p:nvPr/>
                </p:nvSpPr>
                <p:spPr>
                  <a:xfrm>
                    <a:off x="2452820" y="2056348"/>
                    <a:ext cx="1608836" cy="6985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2800" dirty="0">
                      <a:solidFill>
                        <a:schemeClr val="tx1"/>
                      </a:solidFill>
                      <a:highlight>
                        <a:srgbClr val="00FF00"/>
                      </a:highlight>
                    </a:endParaRPr>
                  </a:p>
                </p:txBody>
              </p:sp>
              <p:grpSp>
                <p:nvGrpSpPr>
                  <p:cNvPr id="44" name="Групувати 43">
                    <a:extLst>
                      <a:ext uri="{FF2B5EF4-FFF2-40B4-BE49-F238E27FC236}">
                        <a16:creationId xmlns:a16="http://schemas.microsoft.com/office/drawing/2014/main" id="{98ED051A-F40D-43F7-843D-EB4F2EBE5E11}"/>
                      </a:ext>
                    </a:extLst>
                  </p:cNvPr>
                  <p:cNvGrpSpPr/>
                  <p:nvPr/>
                </p:nvGrpSpPr>
                <p:grpSpPr>
                  <a:xfrm>
                    <a:off x="4050988" y="2056348"/>
                    <a:ext cx="1608836" cy="698500"/>
                    <a:chOff x="3884676" y="1796078"/>
                    <a:chExt cx="1608836" cy="698500"/>
                  </a:xfrm>
                  <a:grpFill/>
                </p:grpSpPr>
                <p:sp>
                  <p:nvSpPr>
                    <p:cNvPr id="45" name="Прямокутник 44">
                      <a:extLst>
                        <a:ext uri="{FF2B5EF4-FFF2-40B4-BE49-F238E27FC236}">
                          <a16:creationId xmlns:a16="http://schemas.microsoft.com/office/drawing/2014/main" id="{EC5C39F5-F979-4F10-ABF1-1DE108D33E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4676" y="1796078"/>
                      <a:ext cx="1608836" cy="69850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" name="Прямокутник 45">
                      <a:extLst>
                        <a:ext uri="{FF2B5EF4-FFF2-40B4-BE49-F238E27FC236}">
                          <a16:creationId xmlns:a16="http://schemas.microsoft.com/office/drawing/2014/main" id="{6CFAA96B-1C01-4615-A158-4AEE7B394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11833" y="1816720"/>
                      <a:ext cx="875030" cy="666000"/>
                    </a:xfrm>
                    <a:prstGeom prst="rect">
                      <a:avLst/>
                    </a:prstGeom>
                    <a:grpFill/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uk-UA" sz="2800"/>
                    </a:p>
                  </p:txBody>
                </p:sp>
              </p:grpSp>
            </p:grpSp>
            <p:cxnSp>
              <p:nvCxnSpPr>
                <p:cNvPr id="41" name="Пряма сполучна лінія 40">
                  <a:extLst>
                    <a:ext uri="{FF2B5EF4-FFF2-40B4-BE49-F238E27FC236}">
                      <a16:creationId xmlns:a16="http://schemas.microsoft.com/office/drawing/2014/main" id="{283B6285-8776-4099-969E-DA4D31A20F16}"/>
                    </a:ext>
                  </a:extLst>
                </p:cNvPr>
                <p:cNvCxnSpPr/>
                <p:nvPr/>
              </p:nvCxnSpPr>
              <p:spPr>
                <a:xfrm>
                  <a:off x="2277979" y="1647262"/>
                  <a:ext cx="4892842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 сполучна лінія 41">
                  <a:extLst>
                    <a:ext uri="{FF2B5EF4-FFF2-40B4-BE49-F238E27FC236}">
                      <a16:creationId xmlns:a16="http://schemas.microsoft.com/office/drawing/2014/main" id="{38D72BCC-956C-445E-B690-59284AD91AFD}"/>
                    </a:ext>
                  </a:extLst>
                </p:cNvPr>
                <p:cNvCxnSpPr/>
                <p:nvPr/>
              </p:nvCxnSpPr>
              <p:spPr>
                <a:xfrm>
                  <a:off x="2297669" y="2130420"/>
                  <a:ext cx="4892842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Групувати 54">
                <a:extLst>
                  <a:ext uri="{FF2B5EF4-FFF2-40B4-BE49-F238E27FC236}">
                    <a16:creationId xmlns:a16="http://schemas.microsoft.com/office/drawing/2014/main" id="{63C84261-F5A2-454F-8CFA-88068E558FDC}"/>
                  </a:ext>
                </a:extLst>
              </p:cNvPr>
              <p:cNvGrpSpPr/>
              <p:nvPr/>
            </p:nvGrpSpPr>
            <p:grpSpPr>
              <a:xfrm>
                <a:off x="4009257" y="1394659"/>
                <a:ext cx="4393433" cy="983403"/>
                <a:chOff x="4009257" y="1394659"/>
                <a:chExt cx="4393433" cy="983403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D67F194-9EF6-40B7-88AC-F782C13C3B3B}"/>
                    </a:ext>
                  </a:extLst>
                </p:cNvPr>
                <p:cNvSpPr txBox="1"/>
                <p:nvPr/>
              </p:nvSpPr>
              <p:spPr>
                <a:xfrm>
                  <a:off x="4009257" y="1394659"/>
                  <a:ext cx="688342" cy="965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…</a:t>
                  </a:r>
                  <a:endParaRPr lang="uk-UA" sz="2800" dirty="0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967D614-3FCF-415A-9BA4-D2E7D15A0452}"/>
                    </a:ext>
                  </a:extLst>
                </p:cNvPr>
                <p:cNvSpPr txBox="1"/>
                <p:nvPr/>
              </p:nvSpPr>
              <p:spPr>
                <a:xfrm>
                  <a:off x="7714348" y="1408264"/>
                  <a:ext cx="688342" cy="965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…</a:t>
                  </a:r>
                  <a:endParaRPr lang="uk-UA" sz="2800" dirty="0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E15EB9F-866C-4587-91AA-A99A29DB6E43}"/>
                    </a:ext>
                  </a:extLst>
                </p:cNvPr>
                <p:cNvSpPr txBox="1"/>
                <p:nvPr/>
              </p:nvSpPr>
              <p:spPr>
                <a:xfrm>
                  <a:off x="6091508" y="1412606"/>
                  <a:ext cx="688342" cy="965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…</a:t>
                  </a:r>
                  <a:endParaRPr lang="uk-UA" sz="2800" dirty="0"/>
                </a:p>
              </p:txBody>
            </p:sp>
          </p:grpSp>
          <p:grpSp>
            <p:nvGrpSpPr>
              <p:cNvPr id="56" name="Групувати 55">
                <a:extLst>
                  <a:ext uri="{FF2B5EF4-FFF2-40B4-BE49-F238E27FC236}">
                    <a16:creationId xmlns:a16="http://schemas.microsoft.com/office/drawing/2014/main" id="{206F6154-EFF3-4340-9DFC-54E9EEEACC18}"/>
                  </a:ext>
                </a:extLst>
              </p:cNvPr>
              <p:cNvGrpSpPr/>
              <p:nvPr/>
            </p:nvGrpSpPr>
            <p:grpSpPr>
              <a:xfrm>
                <a:off x="3999411" y="2630805"/>
                <a:ext cx="4393433" cy="979063"/>
                <a:chOff x="4009257" y="1394659"/>
                <a:chExt cx="4393433" cy="979063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6538478-5F41-4737-9CDE-989CD19A58A9}"/>
                    </a:ext>
                  </a:extLst>
                </p:cNvPr>
                <p:cNvSpPr txBox="1"/>
                <p:nvPr/>
              </p:nvSpPr>
              <p:spPr>
                <a:xfrm>
                  <a:off x="4009257" y="1394659"/>
                  <a:ext cx="688342" cy="9654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…</a:t>
                  </a:r>
                  <a:endParaRPr lang="uk-UA" sz="2800" dirty="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2ACBFE1F-C234-4834-8740-D6D0AE105818}"/>
                    </a:ext>
                  </a:extLst>
                </p:cNvPr>
                <p:cNvSpPr txBox="1"/>
                <p:nvPr/>
              </p:nvSpPr>
              <p:spPr>
                <a:xfrm>
                  <a:off x="7714348" y="1408264"/>
                  <a:ext cx="688342" cy="965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…</a:t>
                  </a:r>
                  <a:endParaRPr lang="uk-UA" sz="2800" dirty="0"/>
                </a:p>
              </p:txBody>
            </p:sp>
          </p:grpSp>
          <p:grpSp>
            <p:nvGrpSpPr>
              <p:cNvPr id="59" name="Групувати 58">
                <a:extLst>
                  <a:ext uri="{FF2B5EF4-FFF2-40B4-BE49-F238E27FC236}">
                    <a16:creationId xmlns:a16="http://schemas.microsoft.com/office/drawing/2014/main" id="{AF605F04-63C6-4693-A7B4-6AA63B589C40}"/>
                  </a:ext>
                </a:extLst>
              </p:cNvPr>
              <p:cNvGrpSpPr/>
              <p:nvPr/>
            </p:nvGrpSpPr>
            <p:grpSpPr>
              <a:xfrm>
                <a:off x="4128583" y="3277814"/>
                <a:ext cx="4393433" cy="979060"/>
                <a:chOff x="4009257" y="1445027"/>
                <a:chExt cx="4393433" cy="979060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4F86E59-70B3-4533-B987-D0C5C8608EE5}"/>
                    </a:ext>
                  </a:extLst>
                </p:cNvPr>
                <p:cNvSpPr txBox="1"/>
                <p:nvPr/>
              </p:nvSpPr>
              <p:spPr>
                <a:xfrm>
                  <a:off x="4009257" y="1445027"/>
                  <a:ext cx="688342" cy="9654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…</a:t>
                  </a:r>
                  <a:endParaRPr lang="uk-UA" sz="2800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C65D587-B226-420D-A252-2B0815AE5D71}"/>
                    </a:ext>
                  </a:extLst>
                </p:cNvPr>
                <p:cNvSpPr txBox="1"/>
                <p:nvPr/>
              </p:nvSpPr>
              <p:spPr>
                <a:xfrm>
                  <a:off x="7714348" y="1458632"/>
                  <a:ext cx="688342" cy="9654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…</a:t>
                  </a:r>
                  <a:endParaRPr lang="uk-UA" sz="2800" dirty="0"/>
                </a:p>
              </p:txBody>
            </p:sp>
          </p:grpSp>
          <p:grpSp>
            <p:nvGrpSpPr>
              <p:cNvPr id="62" name="Групувати 61">
                <a:extLst>
                  <a:ext uri="{FF2B5EF4-FFF2-40B4-BE49-F238E27FC236}">
                    <a16:creationId xmlns:a16="http://schemas.microsoft.com/office/drawing/2014/main" id="{63813021-AAB9-4F2B-A4F7-0016FA3294DD}"/>
                  </a:ext>
                </a:extLst>
              </p:cNvPr>
              <p:cNvGrpSpPr/>
              <p:nvPr/>
            </p:nvGrpSpPr>
            <p:grpSpPr>
              <a:xfrm>
                <a:off x="4214194" y="3843004"/>
                <a:ext cx="4415123" cy="977040"/>
                <a:chOff x="3922497" y="1383080"/>
                <a:chExt cx="4415123" cy="977040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9F492C1-C391-45C4-AEE6-6C4A3E84D36A}"/>
                    </a:ext>
                  </a:extLst>
                </p:cNvPr>
                <p:cNvSpPr txBox="1"/>
                <p:nvPr/>
              </p:nvSpPr>
              <p:spPr>
                <a:xfrm>
                  <a:off x="3922497" y="1394659"/>
                  <a:ext cx="688342" cy="9654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…</a:t>
                  </a:r>
                  <a:endParaRPr lang="uk-UA" sz="2800" dirty="0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B12E186-CDDD-40C9-9ABB-FECD1D07E8E0}"/>
                    </a:ext>
                  </a:extLst>
                </p:cNvPr>
                <p:cNvSpPr txBox="1"/>
                <p:nvPr/>
              </p:nvSpPr>
              <p:spPr>
                <a:xfrm>
                  <a:off x="7649278" y="1383080"/>
                  <a:ext cx="688342" cy="965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…</a:t>
                  </a:r>
                  <a:endParaRPr lang="uk-UA" sz="2800" dirty="0"/>
                </a:p>
              </p:txBody>
            </p:sp>
          </p:grpSp>
        </p:grpSp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02CE2CB5-432D-4016-8ABA-E94CECF02C22}"/>
              </a:ext>
            </a:extLst>
          </p:cNvPr>
          <p:cNvGrpSpPr/>
          <p:nvPr/>
        </p:nvGrpSpPr>
        <p:grpSpPr>
          <a:xfrm>
            <a:off x="4853745" y="5354781"/>
            <a:ext cx="7095896" cy="1393367"/>
            <a:chOff x="4853745" y="5354781"/>
            <a:chExt cx="7095896" cy="1393367"/>
          </a:xfrm>
        </p:grpSpPr>
        <p:sp>
          <p:nvSpPr>
            <p:cNvPr id="66" name="Прямокутник: округлені кути 65">
              <a:extLst>
                <a:ext uri="{FF2B5EF4-FFF2-40B4-BE49-F238E27FC236}">
                  <a16:creationId xmlns:a16="http://schemas.microsoft.com/office/drawing/2014/main" id="{2CAFEC6E-3A6B-4F66-A0A1-0BDF03E4C4D1}"/>
                </a:ext>
              </a:extLst>
            </p:cNvPr>
            <p:cNvSpPr/>
            <p:nvPr/>
          </p:nvSpPr>
          <p:spPr>
            <a:xfrm>
              <a:off x="5694518" y="5717742"/>
              <a:ext cx="6255123" cy="1030406"/>
            </a:xfrm>
            <a:prstGeom prst="roundRect">
              <a:avLst/>
            </a:prstGeom>
            <a:noFill/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FF0000"/>
                  </a:solidFill>
                </a:rPr>
                <a:t>Check the match at </a:t>
              </a:r>
              <a:r>
                <a:rPr lang="en-US" sz="3000" dirty="0">
                  <a:solidFill>
                    <a:schemeClr val="tx1"/>
                  </a:solidFill>
                </a:rPr>
                <a:t>T[pos]</a:t>
              </a:r>
              <a:r>
                <a:rPr lang="en-US" sz="3000" dirty="0">
                  <a:solidFill>
                    <a:srgbClr val="FF0000"/>
                  </a:solidFill>
                </a:rPr>
                <a:t>, when the pattern is shifted </a:t>
              </a:r>
              <a:r>
                <a:rPr lang="en-US" sz="3000" dirty="0">
                  <a:solidFill>
                    <a:schemeClr val="tx1"/>
                  </a:solidFill>
                </a:rPr>
                <a:t>q</a:t>
              </a:r>
              <a:r>
                <a:rPr lang="en-US" sz="3000" dirty="0">
                  <a:solidFill>
                    <a:srgbClr val="FF0000"/>
                  </a:solidFill>
                </a:rPr>
                <a:t> bits to the right </a:t>
              </a:r>
              <a:endParaRPr lang="uk-UA" sz="3000" dirty="0">
                <a:solidFill>
                  <a:srgbClr val="FF0000"/>
                </a:solidFill>
              </a:endParaRPr>
            </a:p>
          </p:txBody>
        </p:sp>
        <p:sp>
          <p:nvSpPr>
            <p:cNvPr id="67" name="Дуга 66">
              <a:extLst>
                <a:ext uri="{FF2B5EF4-FFF2-40B4-BE49-F238E27FC236}">
                  <a16:creationId xmlns:a16="http://schemas.microsoft.com/office/drawing/2014/main" id="{EC88CE32-AC0A-4539-948B-23FDCBDC2109}"/>
                </a:ext>
              </a:extLst>
            </p:cNvPr>
            <p:cNvSpPr/>
            <p:nvPr/>
          </p:nvSpPr>
          <p:spPr>
            <a:xfrm rot="5400000" flipV="1">
              <a:off x="5255937" y="4952589"/>
              <a:ext cx="903445" cy="1707830"/>
            </a:xfrm>
            <a:prstGeom prst="arc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73" name="Групувати 72">
            <a:extLst>
              <a:ext uri="{FF2B5EF4-FFF2-40B4-BE49-F238E27FC236}">
                <a16:creationId xmlns:a16="http://schemas.microsoft.com/office/drawing/2014/main" id="{E615C717-2F69-44CF-BC12-A2096B11BF7E}"/>
              </a:ext>
            </a:extLst>
          </p:cNvPr>
          <p:cNvGrpSpPr/>
          <p:nvPr/>
        </p:nvGrpSpPr>
        <p:grpSpPr>
          <a:xfrm>
            <a:off x="4547889" y="4600857"/>
            <a:ext cx="7234577" cy="1030406"/>
            <a:chOff x="4547889" y="4600857"/>
            <a:chExt cx="7234577" cy="1030406"/>
          </a:xfrm>
        </p:grpSpPr>
        <p:sp>
          <p:nvSpPr>
            <p:cNvPr id="69" name="Прямокутник: округлені кути 68">
              <a:extLst>
                <a:ext uri="{FF2B5EF4-FFF2-40B4-BE49-F238E27FC236}">
                  <a16:creationId xmlns:a16="http://schemas.microsoft.com/office/drawing/2014/main" id="{B80ED57C-CFD7-4C34-96E0-F95735743F1D}"/>
                </a:ext>
              </a:extLst>
            </p:cNvPr>
            <p:cNvSpPr/>
            <p:nvPr/>
          </p:nvSpPr>
          <p:spPr>
            <a:xfrm>
              <a:off x="5527343" y="4600857"/>
              <a:ext cx="6255123" cy="1030406"/>
            </a:xfrm>
            <a:prstGeom prst="roundRect">
              <a:avLst/>
            </a:prstGeom>
            <a:noFill/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  <a:sym typeface="Symbol" panose="05050102010706020507" pitchFamily="18" charset="2"/>
                </a:rPr>
                <a:t>[c] </a:t>
              </a:r>
              <a:r>
                <a:rPr lang="en-US" sz="3000" dirty="0">
                  <a:solidFill>
                    <a:srgbClr val="FF0000"/>
                  </a:solidFill>
                  <a:sym typeface="Symbol" panose="05050102010706020507" pitchFamily="18" charset="2"/>
                </a:rPr>
                <a:t>is the set of all values </a:t>
              </a:r>
              <a:r>
                <a:rPr lang="en-US" sz="3000" dirty="0">
                  <a:solidFill>
                    <a:schemeClr val="tx1"/>
                  </a:solidFill>
                  <a:sym typeface="Symbol" panose="05050102010706020507" pitchFamily="18" charset="2"/>
                </a:rPr>
                <a:t>q&lt;8</a:t>
              </a:r>
              <a:r>
                <a:rPr lang="en-US" sz="3000" dirty="0">
                  <a:solidFill>
                    <a:srgbClr val="FF0000"/>
                  </a:solidFill>
                  <a:sym typeface="Symbol" panose="05050102010706020507" pitchFamily="18" charset="2"/>
                </a:rPr>
                <a:t> such that </a:t>
              </a:r>
              <a:r>
                <a:rPr lang="en-US" sz="3000" dirty="0">
                  <a:solidFill>
                    <a:schemeClr val="tx1"/>
                  </a:solidFill>
                  <a:sym typeface="Symbol" panose="05050102010706020507" pitchFamily="18" charset="2"/>
                </a:rPr>
                <a:t>c</a:t>
              </a:r>
              <a:r>
                <a:rPr lang="en-US" sz="3000" dirty="0">
                  <a:solidFill>
                    <a:srgbClr val="FF0000"/>
                  </a:solidFill>
                  <a:sym typeface="Symbol" panose="05050102010706020507" pitchFamily="18" charset="2"/>
                </a:rPr>
                <a:t> coincides with </a:t>
              </a:r>
              <a:r>
                <a:rPr lang="en-US" sz="3000" dirty="0">
                  <a:solidFill>
                    <a:schemeClr val="tx1"/>
                  </a:solidFill>
                  <a:sym typeface="Symbol" panose="05050102010706020507" pitchFamily="18" charset="2"/>
                </a:rPr>
                <a:t>P[q…q+7]</a:t>
              </a:r>
              <a:endParaRPr lang="uk-UA" sz="3000" dirty="0">
                <a:solidFill>
                  <a:schemeClr val="tx1"/>
                </a:solidFill>
              </a:endParaRPr>
            </a:p>
          </p:txBody>
        </p:sp>
        <p:sp>
          <p:nvSpPr>
            <p:cNvPr id="71" name="Дуга 70">
              <a:extLst>
                <a:ext uri="{FF2B5EF4-FFF2-40B4-BE49-F238E27FC236}">
                  <a16:creationId xmlns:a16="http://schemas.microsoft.com/office/drawing/2014/main" id="{B5C8045E-466C-4189-9E9C-0DC94382B3FE}"/>
                </a:ext>
              </a:extLst>
            </p:cNvPr>
            <p:cNvSpPr/>
            <p:nvPr/>
          </p:nvSpPr>
          <p:spPr>
            <a:xfrm rot="17106161">
              <a:off x="4950081" y="4315320"/>
              <a:ext cx="903445" cy="1707830"/>
            </a:xfrm>
            <a:prstGeom prst="arc">
              <a:avLst/>
            </a:prstGeom>
            <a:ln w="28575">
              <a:solidFill>
                <a:srgbClr val="FF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3147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487760" y="194661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Bitstream search performance (seconds)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5535A-C8FF-46E3-9FF9-78A5939B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303"/>
            <a:ext cx="12192000" cy="5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89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487760" y="187730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Factors of outperformance</a:t>
            </a:r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9703E-3F64-4022-96BF-0B86690D3D42}"/>
              </a:ext>
            </a:extLst>
          </p:cNvPr>
          <p:cNvSpPr txBox="1"/>
          <p:nvPr/>
        </p:nvSpPr>
        <p:spPr>
          <a:xfrm>
            <a:off x="487760" y="5133965"/>
            <a:ext cx="11628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en-US" sz="2800" dirty="0"/>
              <a:t>involving bits of more than one character into bad-character comparisons;</a:t>
            </a:r>
          </a:p>
          <a:p>
            <a:pPr marL="342900" indent="-342900">
              <a:buFont typeface="+mj-lt"/>
              <a:buAutoNum type="alphaLcParenR" startAt="3"/>
            </a:pPr>
            <a:r>
              <a:rPr lang="en-US" sz="2800" dirty="0"/>
              <a:t>the double fast loop technique;</a:t>
            </a:r>
          </a:p>
          <a:p>
            <a:pPr marL="342900" indent="-342900">
              <a:buFont typeface="+mj-lt"/>
              <a:buAutoNum type="alphaLcParenR" startAt="3"/>
            </a:pPr>
            <a:r>
              <a:rPr lang="en-US" sz="2800" dirty="0"/>
              <a:t>eliminating reading the shift lengths from the search tables.</a:t>
            </a:r>
            <a:endParaRPr lang="uk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A8597-24A9-408D-8555-1D3ED5501E43}"/>
              </a:ext>
            </a:extLst>
          </p:cNvPr>
          <p:cNvSpPr txBox="1"/>
          <p:nvPr/>
        </p:nvSpPr>
        <p:spPr>
          <a:xfrm>
            <a:off x="487760" y="1936283"/>
            <a:ext cx="11216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/>
              <a:t>although the maximal length of a long-shift in the BFL algorithm is </a:t>
            </a:r>
            <a:r>
              <a:rPr lang="en-US" sz="2800" dirty="0">
                <a:solidFill>
                  <a:srgbClr val="FF0000"/>
                </a:solidFill>
              </a:rPr>
              <a:t>2m − 1</a:t>
            </a:r>
            <a:r>
              <a:rPr lang="en-US" sz="2800" dirty="0"/>
              <a:t>, in practice it is often </a:t>
            </a:r>
            <a:r>
              <a:rPr lang="en-US" sz="2800" dirty="0">
                <a:solidFill>
                  <a:srgbClr val="FF0000"/>
                </a:solidFill>
              </a:rPr>
              <a:t>2m − 3</a:t>
            </a:r>
            <a:r>
              <a:rPr lang="en-US" sz="2800" dirty="0"/>
              <a:t> or less, while any total maximal shift in two sliding windows of RZ-Bit algorithm is </a:t>
            </a:r>
            <a:r>
              <a:rPr lang="en-US" sz="2800" dirty="0">
                <a:solidFill>
                  <a:srgbClr val="FF0000"/>
                </a:solidFill>
              </a:rPr>
              <a:t>2m − 2</a:t>
            </a:r>
            <a:r>
              <a:rPr lang="en-US" sz="2800" dirty="0"/>
              <a:t>, i.e. longer in average;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/>
              <a:t>higher efficiency of a bit-alignment checking technique implemented in the RZ-Bit algorithms;</a:t>
            </a:r>
            <a:endParaRPr lang="uk-UA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30391-FB2A-4A4B-A83F-23F65BA09D5E}"/>
              </a:ext>
            </a:extLst>
          </p:cNvPr>
          <p:cNvSpPr txBox="1"/>
          <p:nvPr/>
        </p:nvSpPr>
        <p:spPr>
          <a:xfrm>
            <a:off x="693540" y="1221987"/>
            <a:ext cx="1121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Bitstream search</a:t>
            </a:r>
            <a:endParaRPr lang="uk-UA" sz="3200" dirty="0">
              <a:solidFill>
                <a:srgbClr val="0000FF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3681B-04AC-4B8B-88EC-D50BF4BCBF0F}"/>
              </a:ext>
            </a:extLst>
          </p:cNvPr>
          <p:cNvSpPr txBox="1"/>
          <p:nvPr/>
        </p:nvSpPr>
        <p:spPr>
          <a:xfrm>
            <a:off x="693540" y="4466464"/>
            <a:ext cx="11216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All algorithms</a:t>
            </a:r>
            <a:endParaRPr lang="uk-UA" sz="3200" dirty="0">
              <a:solidFill>
                <a:srgbClr val="0000FF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705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1E4990-4B63-4ADF-893D-E731477C020B}"/>
              </a:ext>
            </a:extLst>
          </p:cNvPr>
          <p:cNvSpPr txBox="1"/>
          <p:nvPr/>
        </p:nvSpPr>
        <p:spPr>
          <a:xfrm>
            <a:off x="441960" y="192405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Motivations</a:t>
            </a:r>
            <a:endParaRPr lang="uk-UA" sz="3600" b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C782CF-F907-473B-B711-015162B68B61}"/>
              </a:ext>
            </a:extLst>
          </p:cNvPr>
          <p:cNvSpPr txBox="1"/>
          <p:nvPr/>
        </p:nvSpPr>
        <p:spPr>
          <a:xfrm>
            <a:off x="723900" y="1571625"/>
            <a:ext cx="1042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Multi-delimiter compression codes </a:t>
            </a:r>
            <a:r>
              <a:rPr lang="en-US" sz="3200" dirty="0"/>
              <a:t>compress natural language text close to entropy, providing the possibility of direct search in a compressed file.</a:t>
            </a:r>
            <a:endParaRPr lang="uk-UA" sz="3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593D69-C52C-4814-BF1C-CE9C85DAB20C}"/>
              </a:ext>
            </a:extLst>
          </p:cNvPr>
          <p:cNvSpPr txBox="1"/>
          <p:nvPr/>
        </p:nvSpPr>
        <p:spPr>
          <a:xfrm>
            <a:off x="723900" y="3523715"/>
            <a:ext cx="10229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A.V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. </a:t>
            </a:r>
            <a:r>
              <a:rPr lang="uk-UA" sz="2400" dirty="0" err="1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Anisimov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, I.O. </a:t>
            </a:r>
            <a:r>
              <a:rPr lang="uk-UA" sz="2400" dirty="0" err="1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Zavadskyi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. </a:t>
            </a:r>
            <a:r>
              <a:rPr lang="en-US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Variable-Length Prefix Codes With Multiple Delimiters 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// IEEE </a:t>
            </a:r>
            <a:r>
              <a:rPr lang="uk-UA" sz="2400" dirty="0" err="1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Transactions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 </a:t>
            </a:r>
            <a:r>
              <a:rPr lang="uk-UA" sz="2400" dirty="0" err="1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on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 </a:t>
            </a:r>
            <a:r>
              <a:rPr lang="uk-UA" sz="2400" dirty="0" err="1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Information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 </a:t>
            </a:r>
            <a:r>
              <a:rPr lang="uk-UA" sz="2400" dirty="0" err="1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Theory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, </a:t>
            </a:r>
            <a:r>
              <a:rPr lang="uk-UA" sz="2400" dirty="0" err="1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vol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. 63, </a:t>
            </a:r>
            <a:r>
              <a:rPr lang="uk-UA" sz="2400" dirty="0" err="1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issue</a:t>
            </a:r>
            <a:r>
              <a:rPr lang="uk-UA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 5, p. 2885-2895</a:t>
            </a:r>
            <a:r>
              <a:rPr lang="en-US" sz="2400" dirty="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rPr>
              <a:t>. – 2017.</a:t>
            </a:r>
            <a:endParaRPr lang="uk-UA" sz="24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16E5E6-E679-4660-BF9A-F19FE356BDD0}"/>
              </a:ext>
            </a:extLst>
          </p:cNvPr>
          <p:cNvSpPr txBox="1"/>
          <p:nvPr/>
        </p:nvSpPr>
        <p:spPr>
          <a:xfrm>
            <a:off x="723900" y="5106474"/>
            <a:ext cx="10782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 sz="2400">
                <a:effectLst/>
                <a:latin typeface="Rubik" panose="00000500000000000000" pitchFamily="2" charset="-79"/>
                <a:ea typeface="Times New Roman" panose="02020603050405020304" pitchFamily="18" charset="0"/>
                <a:cs typeface="Rubik" panose="00000500000000000000" pitchFamily="2" charset="-79"/>
              </a:defRPr>
            </a:lvl1pPr>
          </a:lstStyle>
          <a:p>
            <a:r>
              <a:rPr lang="uk-UA" dirty="0"/>
              <a:t>I.O. </a:t>
            </a:r>
            <a:r>
              <a:rPr lang="uk-UA" dirty="0" err="1"/>
              <a:t>Zavadskyi</a:t>
            </a:r>
            <a:r>
              <a:rPr lang="uk-UA" dirty="0"/>
              <a:t>, A.V. </a:t>
            </a:r>
            <a:r>
              <a:rPr lang="uk-UA" dirty="0" err="1"/>
              <a:t>Anisimov</a:t>
            </a:r>
            <a:r>
              <a:rPr lang="uk-UA" dirty="0"/>
              <a:t>. </a:t>
            </a:r>
            <a:r>
              <a:rPr lang="uk-UA" dirty="0" err="1"/>
              <a:t>Reverse</a:t>
            </a:r>
            <a:r>
              <a:rPr lang="uk-UA" dirty="0"/>
              <a:t> </a:t>
            </a:r>
            <a:r>
              <a:rPr lang="uk-UA" dirty="0" err="1"/>
              <a:t>Multi-Delimiter</a:t>
            </a:r>
            <a:r>
              <a:rPr lang="uk-UA" dirty="0"/>
              <a:t> </a:t>
            </a:r>
            <a:r>
              <a:rPr lang="uk-UA" dirty="0" err="1"/>
              <a:t>Compression</a:t>
            </a:r>
            <a:r>
              <a:rPr lang="uk-UA" dirty="0"/>
              <a:t> </a:t>
            </a:r>
            <a:r>
              <a:rPr lang="uk-UA" dirty="0" err="1"/>
              <a:t>Codes</a:t>
            </a:r>
            <a:r>
              <a:rPr lang="en-US" dirty="0"/>
              <a:t>,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en-US" dirty="0"/>
              <a:t>Proc.</a:t>
            </a:r>
            <a:r>
              <a:rPr lang="it-IT" dirty="0"/>
              <a:t> Data Compression Conference (DCC)</a:t>
            </a:r>
            <a:r>
              <a:rPr lang="en-US" dirty="0"/>
              <a:t>, </a:t>
            </a:r>
            <a:r>
              <a:rPr lang="uk-UA" dirty="0"/>
              <a:t>2020, </a:t>
            </a:r>
            <a:r>
              <a:rPr lang="en-US" dirty="0"/>
              <a:t>pp. 173–182.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9916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487760" y="187730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Bit vs. 256-ary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22A74-98A4-4840-A5C2-DF9FECD83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03898"/>
            <a:ext cx="9067800" cy="537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0F54F-E2B2-45F6-9A79-4D6F082CE8A6}"/>
              </a:ext>
            </a:extLst>
          </p:cNvPr>
          <p:cNvSpPr txBox="1"/>
          <p:nvPr/>
        </p:nvSpPr>
        <p:spPr>
          <a:xfrm>
            <a:off x="10924673" y="5402179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endParaRPr lang="uk-UA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1AD69-EEE3-44FE-A9AE-5C481F804C05}"/>
              </a:ext>
            </a:extLst>
          </p:cNvPr>
          <p:cNvSpPr txBox="1"/>
          <p:nvPr/>
        </p:nvSpPr>
        <p:spPr>
          <a:xfrm rot="16200000">
            <a:off x="579959" y="3089109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953612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487760" y="194661"/>
            <a:ext cx="1121648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Source codes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A8597-24A9-408D-8555-1D3ED5501E43}"/>
              </a:ext>
            </a:extLst>
          </p:cNvPr>
          <p:cNvSpPr txBox="1"/>
          <p:nvPr/>
        </p:nvSpPr>
        <p:spPr>
          <a:xfrm>
            <a:off x="1689895" y="2721114"/>
            <a:ext cx="1121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[22] https://github.com/zavadsky/stringology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827289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2B6CC-9C25-4643-B44B-21462E27BEEF}"/>
              </a:ext>
            </a:extLst>
          </p:cNvPr>
          <p:cNvSpPr txBox="1"/>
          <p:nvPr/>
        </p:nvSpPr>
        <p:spPr>
          <a:xfrm>
            <a:off x="3039717" y="3105834"/>
            <a:ext cx="611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Rubik Medium" panose="00000600000000000000" pitchFamily="2" charset="-79"/>
                <a:cs typeface="Rubik Medium" panose="00000600000000000000" pitchFamily="2" charset="-79"/>
              </a:rPr>
              <a:t>Thank you for attention!</a:t>
            </a:r>
            <a:endParaRPr lang="uk-UA" sz="3600" b="1" dirty="0">
              <a:solidFill>
                <a:srgbClr val="0000FF"/>
              </a:solidFill>
              <a:latin typeface="Rubik Medium" panose="00000600000000000000" pitchFamily="2" charset="-79"/>
              <a:cs typeface="Rubik Medium" panose="000006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801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6312EB94-4D55-48F2-98D6-E15345E683E3}"/>
              </a:ext>
            </a:extLst>
          </p:cNvPr>
          <p:cNvSpPr/>
          <p:nvPr/>
        </p:nvSpPr>
        <p:spPr>
          <a:xfrm>
            <a:off x="590548" y="5796137"/>
            <a:ext cx="8524877" cy="785638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E4990-4B63-4ADF-893D-E731477C020B}"/>
              </a:ext>
            </a:extLst>
          </p:cNvPr>
          <p:cNvSpPr txBox="1"/>
          <p:nvPr/>
        </p:nvSpPr>
        <p:spPr>
          <a:xfrm>
            <a:off x="441960" y="192405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Known solutions</a:t>
            </a:r>
            <a:endParaRPr lang="uk-UA" sz="3600" b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E6F46-643C-42AC-9AEE-C8DEE3C2ABF4}"/>
              </a:ext>
            </a:extLst>
          </p:cNvPr>
          <p:cNvSpPr txBox="1"/>
          <p:nvPr/>
        </p:nvSpPr>
        <p:spPr>
          <a:xfrm>
            <a:off x="590548" y="1313236"/>
            <a:ext cx="694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CMCSC10"/>
              </a:rPr>
              <a:t>S. Klein and M. Ben-Nissan</a:t>
            </a:r>
            <a:r>
              <a:rPr lang="en-US" sz="2400" b="0" i="0" u="none" strike="noStrike" baseline="0" dirty="0">
                <a:latin typeface="CMR10"/>
              </a:rPr>
              <a:t>: </a:t>
            </a:r>
            <a:r>
              <a:rPr lang="en-US" sz="2400" b="0" i="0" u="none" strike="noStrike" baseline="0" dirty="0">
                <a:latin typeface="CMTI10"/>
              </a:rPr>
              <a:t>Accelerating Boyer Moore searches on binary texts (2007)</a:t>
            </a:r>
            <a:endParaRPr lang="en-US" sz="2400" b="0" i="0" u="none" strike="noStrike" baseline="0" dirty="0">
              <a:latin typeface="CMCSC1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3B4BE-C2CF-4587-BC21-4D9AA16D9C32}"/>
              </a:ext>
            </a:extLst>
          </p:cNvPr>
          <p:cNvSpPr txBox="1"/>
          <p:nvPr/>
        </p:nvSpPr>
        <p:spPr>
          <a:xfrm>
            <a:off x="590548" y="2281542"/>
            <a:ext cx="6786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CMCSC10"/>
              </a:rPr>
              <a:t>J. Kim, E. Kim, and K. Park</a:t>
            </a:r>
            <a:r>
              <a:rPr lang="en-US" sz="2400" b="0" i="0" u="none" strike="noStrike" baseline="0" dirty="0">
                <a:latin typeface="CMR10"/>
              </a:rPr>
              <a:t>: </a:t>
            </a:r>
            <a:r>
              <a:rPr lang="en-US" sz="2400" b="0" i="0" u="none" strike="noStrike" baseline="0" dirty="0">
                <a:latin typeface="CMTI10"/>
              </a:rPr>
              <a:t>Fast matching method for DNA sequences (2007) –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CMTI10"/>
              </a:rPr>
              <a:t>FED</a:t>
            </a:r>
            <a:endParaRPr lang="en-US" sz="2400" b="0" i="0" u="none" strike="noStrike" baseline="0" dirty="0">
              <a:solidFill>
                <a:srgbClr val="0000FF"/>
              </a:solidFill>
              <a:latin typeface="CMCSC1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D43E0-2C1A-411D-8181-C7FD78C2E74A}"/>
              </a:ext>
            </a:extLst>
          </p:cNvPr>
          <p:cNvSpPr txBox="1"/>
          <p:nvPr/>
        </p:nvSpPr>
        <p:spPr>
          <a:xfrm>
            <a:off x="590548" y="3329963"/>
            <a:ext cx="7038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CMBX12"/>
              </a:rPr>
              <a:t>S. Faro, T. </a:t>
            </a:r>
            <a:r>
              <a:rPr lang="en-US" sz="2400" b="0" i="0" u="none" strike="noStrike" baseline="0" dirty="0" err="1">
                <a:latin typeface="CMBX12"/>
              </a:rPr>
              <a:t>Lecroq</a:t>
            </a:r>
            <a:r>
              <a:rPr lang="en-US" sz="2400" b="0" i="0" u="none" strike="noStrike" baseline="0" dirty="0">
                <a:latin typeface="CMBX12"/>
              </a:rPr>
              <a:t>: Efficient Pattern Matching on Binary Strings (2008) –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CMBX12"/>
              </a:rPr>
              <a:t>Binary Hash</a:t>
            </a:r>
            <a:r>
              <a:rPr lang="en-US" sz="2400" b="0" i="0" u="none" strike="noStrike" baseline="0" dirty="0">
                <a:latin typeface="CMBX12"/>
              </a:rPr>
              <a:t>,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CMBX12"/>
              </a:rPr>
              <a:t>Binary Skip-Search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B6017B-155A-4BDF-92C9-96D14A37A636}"/>
              </a:ext>
            </a:extLst>
          </p:cNvPr>
          <p:cNvSpPr txBox="1"/>
          <p:nvPr/>
        </p:nvSpPr>
        <p:spPr>
          <a:xfrm>
            <a:off x="590548" y="4378384"/>
            <a:ext cx="7124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CMBX12"/>
              </a:rPr>
              <a:t>S. Faro and T. </a:t>
            </a:r>
            <a:r>
              <a:rPr lang="en-US" sz="2400" b="0" i="0" u="none" strike="noStrike" baseline="0" dirty="0" err="1">
                <a:latin typeface="CMBX12"/>
              </a:rPr>
              <a:t>Lecroq</a:t>
            </a:r>
            <a:r>
              <a:rPr lang="en-US" sz="2400" b="0" i="0" u="none" strike="noStrike" baseline="0" dirty="0">
                <a:latin typeface="CMBX12"/>
              </a:rPr>
              <a:t>: An eﬃcient matching algorithm for encoded DNA sequences and binary strings (2009) – 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CMBX12"/>
              </a:rPr>
              <a:t>BFL (Binary Faro </a:t>
            </a:r>
            <a:r>
              <a:rPr lang="en-US" sz="2400" b="0" i="0" u="none" strike="noStrike" baseline="0" dirty="0" err="1">
                <a:solidFill>
                  <a:srgbClr val="0000FF"/>
                </a:solidFill>
                <a:latin typeface="CMBX12"/>
              </a:rPr>
              <a:t>Lecroq</a:t>
            </a:r>
            <a:r>
              <a:rPr lang="en-US" sz="2400" b="0" i="0" u="none" strike="noStrike" baseline="0" dirty="0">
                <a:solidFill>
                  <a:srgbClr val="0000FF"/>
                </a:solidFill>
                <a:latin typeface="CMBX12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7B7F3-F826-4349-AC27-22EAAFB5F9D0}"/>
              </a:ext>
            </a:extLst>
          </p:cNvPr>
          <p:cNvSpPr txBox="1"/>
          <p:nvPr/>
        </p:nvSpPr>
        <p:spPr>
          <a:xfrm>
            <a:off x="678051" y="5924550"/>
            <a:ext cx="8437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General idea: avoid bit-level operations as far as possible</a:t>
            </a:r>
            <a:endParaRPr lang="uk-UA" sz="2800" dirty="0"/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E1164EAE-4E63-4FFE-BA8D-0DE0A7F05FD6}"/>
              </a:ext>
            </a:extLst>
          </p:cNvPr>
          <p:cNvGrpSpPr/>
          <p:nvPr/>
        </p:nvGrpSpPr>
        <p:grpSpPr>
          <a:xfrm>
            <a:off x="8124825" y="1238828"/>
            <a:ext cx="3767137" cy="4257097"/>
            <a:chOff x="8124825" y="1238828"/>
            <a:chExt cx="3767137" cy="4257097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3568BDC5-77EC-4940-9F19-E830F7704A76}"/>
                </a:ext>
              </a:extLst>
            </p:cNvPr>
            <p:cNvSpPr/>
            <p:nvPr/>
          </p:nvSpPr>
          <p:spPr>
            <a:xfrm>
              <a:off x="9020175" y="1238828"/>
              <a:ext cx="2871787" cy="646331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Boyer-Moore</a:t>
              </a:r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29AB2140-0250-4531-99F9-526AAD5F63D7}"/>
                </a:ext>
              </a:extLst>
            </p:cNvPr>
            <p:cNvSpPr/>
            <p:nvPr/>
          </p:nvSpPr>
          <p:spPr>
            <a:xfrm>
              <a:off x="9020174" y="4514850"/>
              <a:ext cx="2871787" cy="981075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BNDM + </a:t>
              </a:r>
              <a:br>
                <a:rPr lang="en-US" sz="2800" dirty="0">
                  <a:solidFill>
                    <a:schemeClr val="tx1"/>
                  </a:solidFill>
                </a:rPr>
              </a:br>
              <a:r>
                <a:rPr lang="en-US" sz="2800" dirty="0" err="1">
                  <a:solidFill>
                    <a:schemeClr val="tx1"/>
                  </a:solidFill>
                </a:rPr>
                <a:t>Comentz</a:t>
              </a:r>
              <a:r>
                <a:rPr lang="en-US" sz="2800" dirty="0">
                  <a:solidFill>
                    <a:schemeClr val="tx1"/>
                  </a:solidFill>
                </a:rPr>
                <a:t>-Walter</a:t>
              </a:r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кутник: округлені кути 15">
              <a:extLst>
                <a:ext uri="{FF2B5EF4-FFF2-40B4-BE49-F238E27FC236}">
                  <a16:creationId xmlns:a16="http://schemas.microsoft.com/office/drawing/2014/main" id="{405861D1-7040-4AD8-BB9F-36C91FA65C4C}"/>
                </a:ext>
              </a:extLst>
            </p:cNvPr>
            <p:cNvSpPr/>
            <p:nvPr/>
          </p:nvSpPr>
          <p:spPr>
            <a:xfrm>
              <a:off x="9020173" y="2068824"/>
              <a:ext cx="2871787" cy="981075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Quick Search + </a:t>
              </a:r>
              <a:br>
                <a:rPr lang="en-US" sz="2800" dirty="0">
                  <a:solidFill>
                    <a:schemeClr val="tx1"/>
                  </a:solidFill>
                </a:rPr>
              </a:br>
              <a:r>
                <a:rPr lang="en-US" sz="2800" dirty="0" err="1">
                  <a:solidFill>
                    <a:schemeClr val="tx1"/>
                  </a:solidFill>
                </a:rPr>
                <a:t>Comentz</a:t>
              </a:r>
              <a:r>
                <a:rPr lang="en-US" sz="2800" dirty="0">
                  <a:solidFill>
                    <a:schemeClr val="tx1"/>
                  </a:solidFill>
                </a:rPr>
                <a:t>-Walter</a:t>
              </a:r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DEBDA8A9-C75C-4006-9597-5F2690B0A3AF}"/>
                </a:ext>
              </a:extLst>
            </p:cNvPr>
            <p:cNvSpPr/>
            <p:nvPr/>
          </p:nvSpPr>
          <p:spPr>
            <a:xfrm>
              <a:off x="9020173" y="3291837"/>
              <a:ext cx="2871787" cy="981075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Q-Hash and</a:t>
              </a:r>
              <a:br>
                <a:rPr lang="en-US" sz="2800" dirty="0">
                  <a:solidFill>
                    <a:schemeClr val="tx1"/>
                  </a:solidFill>
                </a:rPr>
              </a:br>
              <a:r>
                <a:rPr lang="en-US" sz="2800" dirty="0">
                  <a:solidFill>
                    <a:schemeClr val="tx1"/>
                  </a:solidFill>
                </a:rPr>
                <a:t>Skip-Search</a:t>
              </a:r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Стрілка: вправо 11">
              <a:extLst>
                <a:ext uri="{FF2B5EF4-FFF2-40B4-BE49-F238E27FC236}">
                  <a16:creationId xmlns:a16="http://schemas.microsoft.com/office/drawing/2014/main" id="{FE761FE3-12EE-4BEC-BD46-FF9763296026}"/>
                </a:ext>
              </a:extLst>
            </p:cNvPr>
            <p:cNvSpPr/>
            <p:nvPr/>
          </p:nvSpPr>
          <p:spPr>
            <a:xfrm>
              <a:off x="8124825" y="1428750"/>
              <a:ext cx="533400" cy="381000"/>
            </a:xfrm>
            <a:prstGeom prst="rightArrow">
              <a:avLst/>
            </a:prstGeom>
            <a:solidFill>
              <a:srgbClr val="0070C0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Стрілка: вправо 18">
              <a:extLst>
                <a:ext uri="{FF2B5EF4-FFF2-40B4-BE49-F238E27FC236}">
                  <a16:creationId xmlns:a16="http://schemas.microsoft.com/office/drawing/2014/main" id="{1871652A-C46E-40F5-9499-F8604F8E730B}"/>
                </a:ext>
              </a:extLst>
            </p:cNvPr>
            <p:cNvSpPr/>
            <p:nvPr/>
          </p:nvSpPr>
          <p:spPr>
            <a:xfrm>
              <a:off x="8124825" y="2368861"/>
              <a:ext cx="533400" cy="381000"/>
            </a:xfrm>
            <a:prstGeom prst="rightArrow">
              <a:avLst/>
            </a:prstGeom>
            <a:solidFill>
              <a:srgbClr val="0070C0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Стрілка: вправо 19">
              <a:extLst>
                <a:ext uri="{FF2B5EF4-FFF2-40B4-BE49-F238E27FC236}">
                  <a16:creationId xmlns:a16="http://schemas.microsoft.com/office/drawing/2014/main" id="{30726521-5FF6-4D92-A546-751A7F4E8443}"/>
                </a:ext>
              </a:extLst>
            </p:cNvPr>
            <p:cNvSpPr/>
            <p:nvPr/>
          </p:nvSpPr>
          <p:spPr>
            <a:xfrm>
              <a:off x="8124825" y="3586439"/>
              <a:ext cx="533400" cy="381000"/>
            </a:xfrm>
            <a:prstGeom prst="rightArrow">
              <a:avLst/>
            </a:prstGeom>
            <a:solidFill>
              <a:srgbClr val="0070C0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Стрілка: вправо 20">
              <a:extLst>
                <a:ext uri="{FF2B5EF4-FFF2-40B4-BE49-F238E27FC236}">
                  <a16:creationId xmlns:a16="http://schemas.microsoft.com/office/drawing/2014/main" id="{C9FB0D15-EAA8-4992-8BB6-EACF45AC520B}"/>
                </a:ext>
              </a:extLst>
            </p:cNvPr>
            <p:cNvSpPr/>
            <p:nvPr/>
          </p:nvSpPr>
          <p:spPr>
            <a:xfrm>
              <a:off x="8124825" y="4788048"/>
              <a:ext cx="533400" cy="381000"/>
            </a:xfrm>
            <a:prstGeom prst="rightArrow">
              <a:avLst/>
            </a:prstGeom>
            <a:solidFill>
              <a:srgbClr val="0070C0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17767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C3A382-8B38-47EF-ADEC-D110A65E2CE3}"/>
              </a:ext>
            </a:extLst>
          </p:cNvPr>
          <p:cNvSpPr txBox="1"/>
          <p:nvPr/>
        </p:nvSpPr>
        <p:spPr>
          <a:xfrm>
            <a:off x="441960" y="192405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Notations</a:t>
            </a:r>
            <a:endParaRPr lang="uk-UA" sz="3600" b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E3CF6-AEE0-4B7B-B37B-E55572659B74}"/>
              </a:ext>
            </a:extLst>
          </p:cNvPr>
          <p:cNvSpPr txBox="1"/>
          <p:nvPr/>
        </p:nvSpPr>
        <p:spPr>
          <a:xfrm>
            <a:off x="1647929" y="1678075"/>
            <a:ext cx="819243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/>
              <a:t> – text to be searched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P</a:t>
            </a:r>
            <a:r>
              <a:rPr lang="en-US" sz="4000" dirty="0"/>
              <a:t> –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n</a:t>
            </a:r>
            <a:r>
              <a:rPr lang="en-US" sz="4000" dirty="0"/>
              <a:t> – byte length of the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m</a:t>
            </a:r>
            <a:r>
              <a:rPr lang="en-US" sz="4000" dirty="0"/>
              <a:t> – byte length of the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sym typeface="Symbol" panose="05050102010706020507" pitchFamily="18" charset="2"/>
              </a:rPr>
              <a:t></a:t>
            </a:r>
            <a:r>
              <a:rPr lang="en-US" sz="4000" dirty="0">
                <a:sym typeface="Symbol" panose="05050102010706020507" pitchFamily="18" charset="2"/>
              </a:rPr>
              <a:t> </a:t>
            </a:r>
            <a:r>
              <a:rPr lang="en-US" sz="4000" dirty="0"/>
              <a:t>– </a:t>
            </a:r>
            <a:r>
              <a:rPr lang="en-US" sz="4000" dirty="0">
                <a:sym typeface="Symbol" panose="05050102010706020507" pitchFamily="18" charset="2"/>
              </a:rPr>
              <a:t>input alphabet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  <a:sym typeface="Symbol" panose="05050102010706020507" pitchFamily="18" charset="2"/>
              </a:rPr>
              <a:t>||</a:t>
            </a:r>
            <a:r>
              <a:rPr lang="en-US" sz="4000" dirty="0"/>
              <a:t> – number of symbols in alphabet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Z</a:t>
            </a:r>
            <a:r>
              <a:rPr lang="en-US" sz="4000" dirty="0"/>
              <a:t> – shift table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88706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1E4990-4B63-4ADF-893D-E731477C020B}"/>
              </a:ext>
            </a:extLst>
          </p:cNvPr>
          <p:cNvSpPr txBox="1"/>
          <p:nvPr/>
        </p:nvSpPr>
        <p:spPr>
          <a:xfrm>
            <a:off x="441960" y="192405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Known algorithms timing (seconds), |</a:t>
            </a:r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</a:t>
            </a:r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|=256</a:t>
            </a:r>
            <a:endParaRPr lang="uk-UA" sz="3600" b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485F74-DA31-4B04-AC28-3716BD08C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86"/>
          <a:stretch/>
        </p:blipFill>
        <p:spPr>
          <a:xfrm>
            <a:off x="652462" y="1660577"/>
            <a:ext cx="10887075" cy="4629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84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DC611-F796-4BDF-9E5F-0A8F6088CB0C}"/>
              </a:ext>
            </a:extLst>
          </p:cNvPr>
          <p:cNvSpPr txBox="1"/>
          <p:nvPr/>
        </p:nvSpPr>
        <p:spPr>
          <a:xfrm>
            <a:off x="472439" y="195947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Boyer-Moore-</a:t>
            </a:r>
            <a:r>
              <a:rPr lang="en-US" sz="3600" b="1" dirty="0" err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Horspool</a:t>
            </a:r>
            <a:r>
              <a:rPr lang="en-US" sz="36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method</a:t>
            </a:r>
            <a:endParaRPr lang="uk-UA" sz="3600" b="1" dirty="0">
              <a:solidFill>
                <a:schemeClr val="bg1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pic>
        <p:nvPicPr>
          <p:cNvPr id="3" name="untitled1">
            <a:hlinkClick r:id="" action="ppaction://media"/>
            <a:extLst>
              <a:ext uri="{FF2B5EF4-FFF2-40B4-BE49-F238E27FC236}">
                <a16:creationId xmlns:a16="http://schemas.microsoft.com/office/drawing/2014/main" id="{BE55AB35-EA44-47A6-96EB-A45E28A731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505" y="1161317"/>
            <a:ext cx="8724900" cy="249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C1D313-6B5B-413F-A83D-A42553D97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05" y="4034693"/>
            <a:ext cx="6076950" cy="2257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33DC882A-8CA4-40CD-82F3-BBA022122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89750"/>
              </p:ext>
            </p:extLst>
          </p:nvPr>
        </p:nvGraphicFramePr>
        <p:xfrm>
          <a:off x="8699742" y="1070145"/>
          <a:ext cx="3410195" cy="545973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24904">
                  <a:extLst>
                    <a:ext uri="{9D8B030D-6E8A-4147-A177-3AD203B41FA5}">
                      <a16:colId xmlns:a16="http://schemas.microsoft.com/office/drawing/2014/main" val="1110895130"/>
                    </a:ext>
                  </a:extLst>
                </a:gridCol>
                <a:gridCol w="2485291">
                  <a:extLst>
                    <a:ext uri="{9D8B030D-6E8A-4147-A177-3AD203B41FA5}">
                      <a16:colId xmlns:a16="http://schemas.microsoft.com/office/drawing/2014/main" val="27825345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Average shift length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886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2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 dirty="0">
                          <a:effectLst/>
                        </a:rPr>
                        <a:t>1</a:t>
                      </a:r>
                      <a:r>
                        <a:rPr lang="en-US" sz="3200" u="none" strike="noStrike" dirty="0">
                          <a:effectLst/>
                        </a:rPr>
                        <a:t>.</a:t>
                      </a:r>
                      <a:r>
                        <a:rPr lang="uk-UA" sz="3200" u="none" strike="noStrike" dirty="0">
                          <a:effectLst/>
                        </a:rPr>
                        <a:t>99</a:t>
                      </a:r>
                      <a:endParaRPr lang="uk-UA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7521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4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 dirty="0">
                          <a:effectLst/>
                        </a:rPr>
                        <a:t>3</a:t>
                      </a:r>
                      <a:r>
                        <a:rPr lang="en-US" sz="3200" u="none" strike="noStrike" dirty="0">
                          <a:effectLst/>
                        </a:rPr>
                        <a:t>.</a:t>
                      </a:r>
                      <a:r>
                        <a:rPr lang="uk-UA" sz="3200" u="none" strike="noStrike" dirty="0">
                          <a:effectLst/>
                        </a:rPr>
                        <a:t>97</a:t>
                      </a:r>
                      <a:endParaRPr lang="uk-UA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546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8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 dirty="0">
                          <a:effectLst/>
                        </a:rPr>
                        <a:t>7</a:t>
                      </a:r>
                      <a:r>
                        <a:rPr lang="en-US" sz="3200" u="none" strike="noStrike" dirty="0">
                          <a:effectLst/>
                        </a:rPr>
                        <a:t>.</a:t>
                      </a:r>
                      <a:r>
                        <a:rPr lang="uk-UA" sz="3200" u="none" strike="noStrike" dirty="0">
                          <a:effectLst/>
                        </a:rPr>
                        <a:t>88</a:t>
                      </a:r>
                      <a:endParaRPr lang="uk-UA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8671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16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 dirty="0">
                          <a:effectLst/>
                        </a:rPr>
                        <a:t>15</a:t>
                      </a:r>
                      <a:r>
                        <a:rPr lang="en-US" sz="3200" u="none" strike="noStrike" dirty="0">
                          <a:effectLst/>
                        </a:rPr>
                        <a:t>.</a:t>
                      </a:r>
                      <a:r>
                        <a:rPr lang="uk-UA" sz="3200" u="none" strike="noStrike" dirty="0">
                          <a:effectLst/>
                        </a:rPr>
                        <a:t>5</a:t>
                      </a:r>
                      <a:endParaRPr lang="uk-UA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1237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32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 dirty="0">
                          <a:effectLst/>
                        </a:rPr>
                        <a:t>30</a:t>
                      </a:r>
                      <a:r>
                        <a:rPr lang="en-US" sz="3200" u="none" strike="noStrike" dirty="0">
                          <a:effectLst/>
                        </a:rPr>
                        <a:t>.</a:t>
                      </a:r>
                      <a:r>
                        <a:rPr lang="uk-UA" sz="3200" u="none" strike="noStrike" dirty="0">
                          <a:effectLst/>
                        </a:rPr>
                        <a:t>1</a:t>
                      </a:r>
                      <a:endParaRPr lang="uk-UA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766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64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 dirty="0">
                          <a:effectLst/>
                        </a:rPr>
                        <a:t>56</a:t>
                      </a:r>
                      <a:r>
                        <a:rPr lang="en-US" sz="3200" u="none" strike="noStrike" dirty="0">
                          <a:effectLst/>
                        </a:rPr>
                        <a:t>.</a:t>
                      </a:r>
                      <a:r>
                        <a:rPr lang="uk-UA" sz="3200" u="none" strike="noStrike" dirty="0">
                          <a:effectLst/>
                        </a:rPr>
                        <a:t>7</a:t>
                      </a:r>
                      <a:endParaRPr lang="uk-UA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0860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128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101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903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256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162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4712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>
                          <a:effectLst/>
                        </a:rPr>
                        <a:t>512</a:t>
                      </a:r>
                      <a:endParaRPr lang="uk-UA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u="none" strike="noStrike" dirty="0">
                          <a:effectLst/>
                        </a:rPr>
                        <a:t>221</a:t>
                      </a:r>
                      <a:endParaRPr lang="uk-UA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18143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FE1DBF-D66E-4840-A589-2B5D15CBEBA7}"/>
              </a:ext>
            </a:extLst>
          </p:cNvPr>
          <p:cNvSpPr txBox="1"/>
          <p:nvPr/>
        </p:nvSpPr>
        <p:spPr>
          <a:xfrm>
            <a:off x="208140" y="2174011"/>
            <a:ext cx="70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T:</a:t>
            </a:r>
            <a:endParaRPr lang="uk-U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CEBE0-89ED-4480-BBCD-8FAA435BFD10}"/>
              </a:ext>
            </a:extLst>
          </p:cNvPr>
          <p:cNvSpPr txBox="1"/>
          <p:nvPr/>
        </p:nvSpPr>
        <p:spPr>
          <a:xfrm>
            <a:off x="208140" y="2844225"/>
            <a:ext cx="70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P: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4446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DC611-F796-4BDF-9E5F-0A8F6088CB0C}"/>
              </a:ext>
            </a:extLst>
          </p:cNvPr>
          <p:cNvSpPr txBox="1"/>
          <p:nvPr/>
        </p:nvSpPr>
        <p:spPr>
          <a:xfrm>
            <a:off x="472440" y="202893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2 bad characters shift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34328-B0B2-4B48-A425-1560219CAD90}"/>
              </a:ext>
            </a:extLst>
          </p:cNvPr>
          <p:cNvSpPr txBox="1"/>
          <p:nvPr/>
        </p:nvSpPr>
        <p:spPr>
          <a:xfrm>
            <a:off x="657224" y="5511225"/>
            <a:ext cx="4655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pos </a:t>
            </a:r>
            <a:r>
              <a:rPr lang="en-US" sz="3200" dirty="0">
                <a:sym typeface="Symbol" panose="05050102010706020507" pitchFamily="18" charset="2"/>
              </a:rPr>
              <a:t></a:t>
            </a:r>
            <a:r>
              <a:rPr lang="en-US" sz="3200" dirty="0"/>
              <a:t> pos + Z[T[</a:t>
            </a:r>
            <a:r>
              <a:rPr lang="en-US" sz="3200" dirty="0" err="1"/>
              <a:t>i</a:t>
            </a:r>
            <a:r>
              <a:rPr lang="en-US" sz="3200" dirty="0"/>
              <a:t>]][T[i+1]] </a:t>
            </a:r>
            <a:endParaRPr lang="uk-UA" sz="3200" dirty="0"/>
          </a:p>
        </p:txBody>
      </p:sp>
      <p:pic>
        <p:nvPicPr>
          <p:cNvPr id="5" name="untitled2">
            <a:hlinkClick r:id="" action="ppaction://media"/>
            <a:extLst>
              <a:ext uri="{FF2B5EF4-FFF2-40B4-BE49-F238E27FC236}">
                <a16:creationId xmlns:a16="http://schemas.microsoft.com/office/drawing/2014/main" id="{14987D8C-DE10-45EB-8416-237D557565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216" y="2747594"/>
            <a:ext cx="8724900" cy="249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0A63EA-6D1A-42EC-889D-1E0AA7C6FC11}"/>
              </a:ext>
            </a:extLst>
          </p:cNvPr>
          <p:cNvSpPr txBox="1"/>
          <p:nvPr/>
        </p:nvSpPr>
        <p:spPr>
          <a:xfrm>
            <a:off x="657224" y="1285875"/>
            <a:ext cx="10727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BERRY, T., RAVINDRAN, S., 1999, A fast string matching algorithm and experimental results, in Proceedings of the Prague </a:t>
            </a:r>
            <a:r>
              <a:rPr lang="en-US" sz="2800" dirty="0" err="1"/>
              <a:t>Stringology</a:t>
            </a:r>
            <a:r>
              <a:rPr lang="en-US" sz="2800" dirty="0"/>
              <a:t> Club Workshop`99, pp 16-26.</a:t>
            </a:r>
            <a:endParaRPr lang="uk-U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BB47E-7F6C-4E5A-B869-EFFBF18DCD1B}"/>
              </a:ext>
            </a:extLst>
          </p:cNvPr>
          <p:cNvSpPr txBox="1"/>
          <p:nvPr/>
        </p:nvSpPr>
        <p:spPr>
          <a:xfrm>
            <a:off x="304434" y="3741816"/>
            <a:ext cx="70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T:</a:t>
            </a:r>
            <a:endParaRPr lang="uk-U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90D82-C0A4-4494-A605-41515FCFC890}"/>
              </a:ext>
            </a:extLst>
          </p:cNvPr>
          <p:cNvSpPr txBox="1"/>
          <p:nvPr/>
        </p:nvSpPr>
        <p:spPr>
          <a:xfrm>
            <a:off x="304434" y="4460632"/>
            <a:ext cx="70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P: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0845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DC611-F796-4BDF-9E5F-0A8F6088CB0C}"/>
              </a:ext>
            </a:extLst>
          </p:cNvPr>
          <p:cNvSpPr txBox="1"/>
          <p:nvPr/>
        </p:nvSpPr>
        <p:spPr>
          <a:xfrm>
            <a:off x="475108" y="197201"/>
            <a:ext cx="1091184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>
              <a:defRPr sz="3600" b="1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2-byte read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34328-B0B2-4B48-A425-1560219CAD90}"/>
              </a:ext>
            </a:extLst>
          </p:cNvPr>
          <p:cNvSpPr txBox="1"/>
          <p:nvPr/>
        </p:nvSpPr>
        <p:spPr>
          <a:xfrm>
            <a:off x="472440" y="1577400"/>
            <a:ext cx="4655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pos </a:t>
            </a:r>
            <a:r>
              <a:rPr lang="en-US" sz="3200" dirty="0">
                <a:sym typeface="Symbol" panose="05050102010706020507" pitchFamily="18" charset="2"/>
              </a:rPr>
              <a:t></a:t>
            </a:r>
            <a:r>
              <a:rPr lang="en-US" sz="3200" dirty="0"/>
              <a:t> pos + Z[T[</a:t>
            </a:r>
            <a:r>
              <a:rPr lang="en-US" sz="3200" dirty="0" err="1"/>
              <a:t>i</a:t>
            </a:r>
            <a:r>
              <a:rPr lang="en-US" sz="3200" dirty="0"/>
              <a:t>]][T[i+1]] </a:t>
            </a:r>
            <a:endParaRPr lang="uk-UA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6B32D-7A54-4170-B419-28B19475E9FD}"/>
              </a:ext>
            </a:extLst>
          </p:cNvPr>
          <p:cNvSpPr txBox="1"/>
          <p:nvPr/>
        </p:nvSpPr>
        <p:spPr>
          <a:xfrm>
            <a:off x="6396990" y="1577399"/>
            <a:ext cx="558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pos </a:t>
            </a:r>
            <a:r>
              <a:rPr lang="en-US" sz="3200" dirty="0">
                <a:sym typeface="Symbol" panose="05050102010706020507" pitchFamily="18" charset="2"/>
              </a:rPr>
              <a:t></a:t>
            </a:r>
            <a:r>
              <a:rPr lang="en-US" sz="3200" dirty="0"/>
              <a:t> pos + Z[word(T[</a:t>
            </a:r>
            <a:r>
              <a:rPr lang="en-US" sz="3200" dirty="0" err="1"/>
              <a:t>i</a:t>
            </a:r>
            <a:r>
              <a:rPr lang="en-US" sz="3200" dirty="0"/>
              <a:t>],T[i+1])] </a:t>
            </a:r>
            <a:endParaRPr lang="uk-UA" sz="3200" dirty="0"/>
          </a:p>
        </p:txBody>
      </p:sp>
      <p:sp>
        <p:nvSpPr>
          <p:cNvPr id="3" name="Стрілка: вправо 2">
            <a:extLst>
              <a:ext uri="{FF2B5EF4-FFF2-40B4-BE49-F238E27FC236}">
                <a16:creationId xmlns:a16="http://schemas.microsoft.com/office/drawing/2014/main" id="{A78E4D81-9707-4BFA-B71C-6B5D2A15D279}"/>
              </a:ext>
            </a:extLst>
          </p:cNvPr>
          <p:cNvSpPr/>
          <p:nvPr/>
        </p:nvSpPr>
        <p:spPr>
          <a:xfrm>
            <a:off x="5442586" y="1636424"/>
            <a:ext cx="704850" cy="466724"/>
          </a:xfrm>
          <a:prstGeom prst="rightArrow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BBB1A-FF23-41CA-BFC9-DA81CC6CA5C0}"/>
              </a:ext>
            </a:extLst>
          </p:cNvPr>
          <p:cNvSpPr txBox="1"/>
          <p:nvPr/>
        </p:nvSpPr>
        <p:spPr>
          <a:xfrm>
            <a:off x="703803" y="2689381"/>
            <a:ext cx="1078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word(T[</a:t>
            </a:r>
            <a:r>
              <a:rPr lang="en-US" sz="3200" dirty="0" err="1"/>
              <a:t>i</a:t>
            </a:r>
            <a:r>
              <a:rPr lang="en-US" sz="3200" dirty="0"/>
              <a:t>],T[i+1])       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</a:t>
            </a:r>
            <a:r>
              <a:rPr lang="en-US" sz="3200" dirty="0">
                <a:sym typeface="Symbol" panose="05050102010706020507" pitchFamily="18" charset="2"/>
              </a:rPr>
              <a:t>    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(unsigned short*)(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T+i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uk-UA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C53C3-FD2D-4F03-B4E4-61F79B947E73}"/>
              </a:ext>
            </a:extLst>
          </p:cNvPr>
          <p:cNvSpPr txBox="1"/>
          <p:nvPr/>
        </p:nvSpPr>
        <p:spPr>
          <a:xfrm>
            <a:off x="453012" y="4044964"/>
            <a:ext cx="10956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CMR9"/>
              </a:rPr>
              <a:t>K. Fredriksson. Faster string matching with super-alphabets. In </a:t>
            </a:r>
            <a:r>
              <a:rPr lang="en-US" sz="2800" b="0" i="1" u="none" strike="noStrike" baseline="0" dirty="0">
                <a:latin typeface="CMTI9"/>
              </a:rPr>
              <a:t>String Processing </a:t>
            </a:r>
            <a:r>
              <a:rPr lang="fr-FR" sz="2800" b="0" i="1" u="none" strike="noStrike" baseline="0" dirty="0">
                <a:latin typeface="CMTI9"/>
              </a:rPr>
              <a:t>and Information Retrieval</a:t>
            </a:r>
            <a:r>
              <a:rPr lang="fr-FR" sz="2800" b="0" i="0" u="none" strike="noStrike" baseline="0" dirty="0">
                <a:latin typeface="CMR9"/>
              </a:rPr>
              <a:t>, pp. 207–214. Springer, 2002.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05C8F-FB3D-448B-AE5B-44986EE27EA6}"/>
              </a:ext>
            </a:extLst>
          </p:cNvPr>
          <p:cNvSpPr txBox="1"/>
          <p:nvPr/>
        </p:nvSpPr>
        <p:spPr>
          <a:xfrm>
            <a:off x="472440" y="5318668"/>
            <a:ext cx="10956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CMCSC10"/>
              </a:rPr>
              <a:t>H. </a:t>
            </a:r>
            <a:r>
              <a:rPr lang="en-US" sz="2800" b="0" i="0" u="none" strike="noStrike" baseline="0" dirty="0" err="1">
                <a:latin typeface="CMCSC10"/>
              </a:rPr>
              <a:t>Peltola</a:t>
            </a:r>
            <a:r>
              <a:rPr lang="en-US" sz="2800" b="0" i="0" u="none" strike="noStrike" baseline="0" dirty="0">
                <a:latin typeface="CMCSC10"/>
              </a:rPr>
              <a:t> and J. </a:t>
            </a:r>
            <a:r>
              <a:rPr lang="en-US" sz="2800" b="0" i="0" u="none" strike="noStrike" baseline="0" dirty="0" err="1">
                <a:latin typeface="CMCSC10"/>
              </a:rPr>
              <a:t>Tarhio</a:t>
            </a:r>
            <a:r>
              <a:rPr lang="en-US" sz="2800" b="0" i="0" u="none" strike="noStrike" baseline="0" dirty="0">
                <a:latin typeface="CMR10"/>
              </a:rPr>
              <a:t>: </a:t>
            </a:r>
            <a:r>
              <a:rPr lang="en-US" sz="2800" b="0" i="0" u="none" strike="noStrike" baseline="0" dirty="0">
                <a:latin typeface="CMTI10"/>
              </a:rPr>
              <a:t>String matching with lookahead</a:t>
            </a:r>
            <a:r>
              <a:rPr lang="en-US" sz="2800" b="0" i="0" u="none" strike="noStrike" baseline="0" dirty="0">
                <a:latin typeface="CMR10"/>
              </a:rPr>
              <a:t>. </a:t>
            </a:r>
            <a:r>
              <a:rPr lang="en-US" sz="2800" b="0" i="1" u="none" strike="noStrike" baseline="0" dirty="0">
                <a:latin typeface="CMR10"/>
              </a:rPr>
              <a:t>Discrete Applied Mathematics</a:t>
            </a:r>
            <a:r>
              <a:rPr lang="en-US" sz="2800" b="0" i="0" u="none" strike="noStrike" baseline="0" dirty="0">
                <a:latin typeface="CMR10"/>
              </a:rPr>
              <a:t>,</a:t>
            </a:r>
            <a:r>
              <a:rPr lang="ru-RU" sz="2800" b="0" i="0" u="none" strike="noStrike" baseline="0" dirty="0">
                <a:latin typeface="CMR10"/>
              </a:rPr>
              <a:t> </a:t>
            </a:r>
            <a:r>
              <a:rPr lang="en-US" sz="2800" b="0" i="0" u="none" strike="noStrike" baseline="0" dirty="0">
                <a:latin typeface="CMR10"/>
              </a:rPr>
              <a:t>163</a:t>
            </a:r>
            <a:r>
              <a:rPr lang="en-US" sz="2800" dirty="0">
                <a:latin typeface="CMR10"/>
              </a:rPr>
              <a:t>:</a:t>
            </a:r>
            <a:r>
              <a:rPr lang="en-US" sz="2800" b="0" i="0" u="none" strike="noStrike" baseline="0" dirty="0">
                <a:latin typeface="CMR10"/>
              </a:rPr>
              <a:t> pp. 352–360, 2014.</a:t>
            </a:r>
            <a:endParaRPr lang="en-US" sz="2800" b="0" i="0" u="none" strike="noStrike" baseline="0" dirty="0">
              <a:latin typeface="CMCSC10"/>
            </a:endParaRPr>
          </a:p>
        </p:txBody>
      </p:sp>
    </p:spTree>
    <p:extLst>
      <p:ext uri="{BB962C8B-B14F-4D97-AF65-F5344CB8AC3E}">
        <p14:creationId xmlns:p14="http://schemas.microsoft.com/office/powerpoint/2010/main" val="3122631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1300</Words>
  <Application>Microsoft Office PowerPoint</Application>
  <PresentationFormat>Широкий екран</PresentationFormat>
  <Paragraphs>216</Paragraphs>
  <Slides>32</Slides>
  <Notes>20</Notes>
  <HiddenSlides>0</HiddenSlides>
  <MMClips>8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46" baseType="lpstr">
      <vt:lpstr>Arial</vt:lpstr>
      <vt:lpstr>Calibri</vt:lpstr>
      <vt:lpstr>Calibri Light</vt:lpstr>
      <vt:lpstr>CMBX12</vt:lpstr>
      <vt:lpstr>CMCSC10</vt:lpstr>
      <vt:lpstr>CMR10</vt:lpstr>
      <vt:lpstr>CMR9</vt:lpstr>
      <vt:lpstr>CMTI10</vt:lpstr>
      <vt:lpstr>CMTI9</vt:lpstr>
      <vt:lpstr>Courier New</vt:lpstr>
      <vt:lpstr>Roboto</vt:lpstr>
      <vt:lpstr>Rubik</vt:lpstr>
      <vt:lpstr>Rubik Medium</vt:lpstr>
      <vt:lpstr>Тема Office</vt:lpstr>
      <vt:lpstr>Fast exact pattern matching in a bitstream and 256-ary strings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Ігор Завадський</dc:creator>
  <cp:lastModifiedBy>Ihor</cp:lastModifiedBy>
  <cp:revision>145</cp:revision>
  <dcterms:created xsi:type="dcterms:W3CDTF">2020-08-27T14:53:31Z</dcterms:created>
  <dcterms:modified xsi:type="dcterms:W3CDTF">2020-09-02T09:55:49Z</dcterms:modified>
</cp:coreProperties>
</file>