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00" r:id="rId3"/>
    <p:sldId id="319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45" r:id="rId12"/>
    <p:sldId id="328" r:id="rId13"/>
    <p:sldId id="329" r:id="rId14"/>
    <p:sldId id="330" r:id="rId15"/>
    <p:sldId id="331" r:id="rId16"/>
    <p:sldId id="333" r:id="rId17"/>
    <p:sldId id="332" r:id="rId18"/>
    <p:sldId id="334" r:id="rId19"/>
    <p:sldId id="335" r:id="rId20"/>
    <p:sldId id="336" r:id="rId21"/>
    <p:sldId id="346" r:id="rId22"/>
    <p:sldId id="337" r:id="rId23"/>
    <p:sldId id="347" r:id="rId24"/>
    <p:sldId id="338" r:id="rId25"/>
    <p:sldId id="339" r:id="rId26"/>
    <p:sldId id="340" r:id="rId27"/>
    <p:sldId id="341" r:id="rId28"/>
    <p:sldId id="342" r:id="rId29"/>
    <p:sldId id="343" r:id="rId30"/>
    <p:sldId id="308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7"/>
    <p:restoredTop sz="75633" autoAdjust="0"/>
  </p:normalViewPr>
  <p:slideViewPr>
    <p:cSldViewPr snapToGrid="0" snapToObjects="1">
      <p:cViewPr varScale="1">
        <p:scale>
          <a:sx n="108" d="100"/>
          <a:sy n="108" d="100"/>
        </p:scale>
        <p:origin x="1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brucewatson/Documents/work/research/pubs/2020/conf/20200831%20PSC%20(Prague%20and%20online)/Tune-up%20for%20the%20Dead-Zone%20Algorithm/5%20presentation/charts%20(from%20Jorma)/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brucewatson/Documents/work/research/pubs/2020/conf/20200831%20PSC%20(Prague%20and%20online)/Tune-up%20for%20the%20Dead-Zone%20Algorithm/5%20presentation/charts%20(from%20Jorma)/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brucewatson/Documents/work/research/pubs/2020/conf/20200831%20PSC%20(Prague%20and%20online)/Tune-up%20for%20the%20Dead-Zone%20Algorithm/5%20presentation/charts%20(from%20Jorma)/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brucewatson/Documents/work/research/pubs/2020/conf/20200831%20PSC%20(Prague%20and%20online)/Tune-up%20for%20the%20Dead-Zone%20Algorithm/5%20presentation/charts%20(from%20Jorma)/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/>
              <a:t>Run times for English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Taul2!$B$1</c:f>
              <c:strCache>
                <c:ptCount val="1"/>
                <c:pt idx="0">
                  <c:v>DZ0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Taul2!$B$2:$B$7</c:f>
              <c:numCache>
                <c:formatCode>General</c:formatCode>
                <c:ptCount val="6"/>
                <c:pt idx="0">
                  <c:v>6.8333000000000004</c:v>
                </c:pt>
                <c:pt idx="1">
                  <c:v>4.5362999999999998</c:v>
                </c:pt>
                <c:pt idx="2">
                  <c:v>3.7151000000000001</c:v>
                </c:pt>
                <c:pt idx="3">
                  <c:v>3.1526000000000001</c:v>
                </c:pt>
                <c:pt idx="4">
                  <c:v>2.8149000000000002</c:v>
                </c:pt>
                <c:pt idx="5">
                  <c:v>2.4939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91F-A347-8529-791D5AB10067}"/>
            </c:ext>
          </c:extLst>
        </c:ser>
        <c:ser>
          <c:idx val="1"/>
          <c:order val="1"/>
          <c:tx>
            <c:strRef>
              <c:f>Taul2!$C$1</c:f>
              <c:strCache>
                <c:ptCount val="1"/>
                <c:pt idx="0">
                  <c:v>DZ2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Taul2!$C$2:$C$7</c:f>
              <c:numCache>
                <c:formatCode>General</c:formatCode>
                <c:ptCount val="6"/>
                <c:pt idx="0">
                  <c:v>3.0754000000000001</c:v>
                </c:pt>
                <c:pt idx="1">
                  <c:v>2.9477000000000002</c:v>
                </c:pt>
                <c:pt idx="2">
                  <c:v>1.7778</c:v>
                </c:pt>
                <c:pt idx="3">
                  <c:v>1.6901999999999999</c:v>
                </c:pt>
                <c:pt idx="4">
                  <c:v>1.2079</c:v>
                </c:pt>
                <c:pt idx="5">
                  <c:v>1.0576000000000001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91F-A347-8529-791D5AB10067}"/>
            </c:ext>
          </c:extLst>
        </c:ser>
        <c:ser>
          <c:idx val="2"/>
          <c:order val="2"/>
          <c:tx>
            <c:strRef>
              <c:f>Taul2!$D$1</c:f>
              <c:strCache>
                <c:ptCount val="1"/>
                <c:pt idx="0">
                  <c:v>DZ3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Taul2!$D$2:$D$7</c:f>
              <c:numCache>
                <c:formatCode>General</c:formatCode>
                <c:ptCount val="6"/>
                <c:pt idx="0">
                  <c:v>2.3119999999999998</c:v>
                </c:pt>
                <c:pt idx="1">
                  <c:v>2.2496999999999998</c:v>
                </c:pt>
                <c:pt idx="2">
                  <c:v>1.4307000000000001</c:v>
                </c:pt>
                <c:pt idx="3">
                  <c:v>1.3919999999999999</c:v>
                </c:pt>
                <c:pt idx="4">
                  <c:v>1.034</c:v>
                </c:pt>
                <c:pt idx="5">
                  <c:v>0.87980000000000003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91F-A347-8529-791D5AB10067}"/>
            </c:ext>
          </c:extLst>
        </c:ser>
        <c:ser>
          <c:idx val="3"/>
          <c:order val="3"/>
          <c:tx>
            <c:strRef>
              <c:f>Taul2!$E$1</c:f>
              <c:strCache>
                <c:ptCount val="1"/>
                <c:pt idx="0">
                  <c:v>Sbndm4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Taul2!$E$2:$E$7</c:f>
              <c:numCache>
                <c:formatCode>General</c:formatCode>
                <c:ptCount val="6"/>
                <c:pt idx="0">
                  <c:v>2.234</c:v>
                </c:pt>
                <c:pt idx="1">
                  <c:v>0.64029999999999998</c:v>
                </c:pt>
                <c:pt idx="2">
                  <c:v>0.432</c:v>
                </c:pt>
                <c:pt idx="3">
                  <c:v>0.35189999999999999</c:v>
                </c:pt>
                <c:pt idx="4">
                  <c:v>0.32740000000000002</c:v>
                </c:pt>
                <c:pt idx="5">
                  <c:v>0.2697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91F-A347-8529-791D5AB10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850624"/>
        <c:axId val="310784384"/>
      </c:scatterChart>
      <c:valAx>
        <c:axId val="305850624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0784384"/>
        <c:crosses val="autoZero"/>
        <c:crossBetween val="midCat"/>
      </c:valAx>
      <c:valAx>
        <c:axId val="310784384"/>
        <c:scaling>
          <c:orientation val="minMax"/>
          <c:max val="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85062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/>
              <a:t>Run times for DNA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Taul2!$B$1</c:f>
              <c:strCache>
                <c:ptCount val="1"/>
                <c:pt idx="0">
                  <c:v>DZ0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Taul2!$B$2:$B$7</c:f>
              <c:numCache>
                <c:formatCode>General</c:formatCode>
                <c:ptCount val="6"/>
                <c:pt idx="0">
                  <c:v>14.1294</c:v>
                </c:pt>
                <c:pt idx="1">
                  <c:v>11.602600000000001</c:v>
                </c:pt>
                <c:pt idx="2">
                  <c:v>10.8147</c:v>
                </c:pt>
                <c:pt idx="3">
                  <c:v>10.330399999999999</c:v>
                </c:pt>
                <c:pt idx="4">
                  <c:v>10.2544</c:v>
                </c:pt>
                <c:pt idx="5">
                  <c:v>10.298999999999999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502-BB40-A009-8C2591A3587F}"/>
            </c:ext>
          </c:extLst>
        </c:ser>
        <c:ser>
          <c:idx val="1"/>
          <c:order val="1"/>
          <c:tx>
            <c:strRef>
              <c:f>Taul2!$C$1</c:f>
              <c:strCache>
                <c:ptCount val="1"/>
                <c:pt idx="0">
                  <c:v>DZ2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Taul2!$C$2:$C$7</c:f>
              <c:numCache>
                <c:formatCode>General</c:formatCode>
                <c:ptCount val="6"/>
                <c:pt idx="0">
                  <c:v>8.6672999999999991</c:v>
                </c:pt>
                <c:pt idx="1">
                  <c:v>5.5869999999999997</c:v>
                </c:pt>
                <c:pt idx="2">
                  <c:v>4.4642999999999997</c:v>
                </c:pt>
                <c:pt idx="3">
                  <c:v>3.6850999999999998</c:v>
                </c:pt>
                <c:pt idx="4">
                  <c:v>3.3549000000000002</c:v>
                </c:pt>
                <c:pt idx="5">
                  <c:v>3.0447000000000002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502-BB40-A009-8C2591A3587F}"/>
            </c:ext>
          </c:extLst>
        </c:ser>
        <c:ser>
          <c:idx val="2"/>
          <c:order val="2"/>
          <c:tx>
            <c:strRef>
              <c:f>Taul2!$D$1</c:f>
              <c:strCache>
                <c:ptCount val="1"/>
                <c:pt idx="0">
                  <c:v>DZ3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Taul2!$D$2:$D$7</c:f>
              <c:numCache>
                <c:formatCode>General</c:formatCode>
                <c:ptCount val="6"/>
                <c:pt idx="0">
                  <c:v>5.1919000000000004</c:v>
                </c:pt>
                <c:pt idx="1">
                  <c:v>3.5266999999999999</c:v>
                </c:pt>
                <c:pt idx="2">
                  <c:v>3.0089000000000001</c:v>
                </c:pt>
                <c:pt idx="3">
                  <c:v>2.5802999999999998</c:v>
                </c:pt>
                <c:pt idx="4">
                  <c:v>2.3614000000000002</c:v>
                </c:pt>
                <c:pt idx="5">
                  <c:v>2.2052999999999998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502-BB40-A009-8C2591A3587F}"/>
            </c:ext>
          </c:extLst>
        </c:ser>
        <c:ser>
          <c:idx val="3"/>
          <c:order val="3"/>
          <c:tx>
            <c:strRef>
              <c:f>Taul2!$E$1</c:f>
              <c:strCache>
                <c:ptCount val="1"/>
                <c:pt idx="0">
                  <c:v>Sbndm4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Taul2!$E$2:$E$7</c:f>
              <c:numCache>
                <c:formatCode>General</c:formatCode>
                <c:ptCount val="6"/>
                <c:pt idx="0">
                  <c:v>2.6650999999999998</c:v>
                </c:pt>
                <c:pt idx="1">
                  <c:v>0.89059999999999995</c:v>
                </c:pt>
                <c:pt idx="2">
                  <c:v>0.58030000000000004</c:v>
                </c:pt>
                <c:pt idx="3">
                  <c:v>0.46870000000000001</c:v>
                </c:pt>
                <c:pt idx="4">
                  <c:v>0.43290000000000001</c:v>
                </c:pt>
                <c:pt idx="5">
                  <c:v>0.37269999999999998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502-BB40-A009-8C2591A3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58240"/>
        <c:axId val="44642304"/>
      </c:scatterChart>
      <c:valAx>
        <c:axId val="16058240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642304"/>
        <c:crosses val="autoZero"/>
        <c:crossBetween val="midCat"/>
      </c:valAx>
      <c:valAx>
        <c:axId val="44642304"/>
        <c:scaling>
          <c:orientation val="minMax"/>
          <c:max val="1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58240"/>
        <c:crosses val="autoZero"/>
        <c:crossBetween val="midCat"/>
        <c:majorUnit val="3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/>
              <a:t>Run times of 2-gram shifters for English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Taul2!$B$1</c:f>
              <c:strCache>
                <c:ptCount val="1"/>
                <c:pt idx="0">
                  <c:v>DZ1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Taul2!$B$2:$B$7</c:f>
              <c:numCache>
                <c:formatCode>General</c:formatCode>
                <c:ptCount val="6"/>
                <c:pt idx="0">
                  <c:v>6.7030000000000003</c:v>
                </c:pt>
                <c:pt idx="1">
                  <c:v>4.4897</c:v>
                </c:pt>
                <c:pt idx="2">
                  <c:v>3.6274000000000002</c:v>
                </c:pt>
                <c:pt idx="3">
                  <c:v>3.1021999999999998</c:v>
                </c:pt>
                <c:pt idx="4">
                  <c:v>2.7812000000000001</c:v>
                </c:pt>
                <c:pt idx="5">
                  <c:v>2.4579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912-0F43-9AAB-4D53C8EBD1FF}"/>
            </c:ext>
          </c:extLst>
        </c:ser>
        <c:ser>
          <c:idx val="1"/>
          <c:order val="1"/>
          <c:tx>
            <c:strRef>
              <c:f>Taul2!$C$1</c:f>
              <c:strCache>
                <c:ptCount val="1"/>
                <c:pt idx="0">
                  <c:v>DZ1s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Taul2!$C$2:$C$7</c:f>
              <c:numCache>
                <c:formatCode>General</c:formatCode>
                <c:ptCount val="6"/>
                <c:pt idx="0">
                  <c:v>4.6292</c:v>
                </c:pt>
                <c:pt idx="1">
                  <c:v>3.9573999999999998</c:v>
                </c:pt>
                <c:pt idx="2">
                  <c:v>3.2726999999999999</c:v>
                </c:pt>
                <c:pt idx="3">
                  <c:v>2.8153000000000001</c:v>
                </c:pt>
                <c:pt idx="4">
                  <c:v>2.5482999999999998</c:v>
                </c:pt>
                <c:pt idx="5">
                  <c:v>2.2911999999999999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912-0F43-9AAB-4D53C8EBD1FF}"/>
            </c:ext>
          </c:extLst>
        </c:ser>
        <c:ser>
          <c:idx val="2"/>
          <c:order val="2"/>
          <c:tx>
            <c:strRef>
              <c:f>Taul2!$D$1</c:f>
              <c:strCache>
                <c:ptCount val="1"/>
                <c:pt idx="0">
                  <c:v>DZ1br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Taul2!$D$2:$D$7</c:f>
              <c:numCache>
                <c:formatCode>General</c:formatCode>
                <c:ptCount val="6"/>
                <c:pt idx="0">
                  <c:v>4.0620000000000003</c:v>
                </c:pt>
                <c:pt idx="1">
                  <c:v>2.8035999999999999</c:v>
                </c:pt>
                <c:pt idx="2">
                  <c:v>2.2799999999999998</c:v>
                </c:pt>
                <c:pt idx="3">
                  <c:v>1.8194999999999999</c:v>
                </c:pt>
                <c:pt idx="4">
                  <c:v>1.5241</c:v>
                </c:pt>
                <c:pt idx="5">
                  <c:v>1.2825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912-0F43-9AAB-4D53C8EBD1FF}"/>
            </c:ext>
          </c:extLst>
        </c:ser>
        <c:ser>
          <c:idx val="3"/>
          <c:order val="3"/>
          <c:tx>
            <c:strRef>
              <c:f>Taul2!$E$1</c:f>
              <c:strCache>
                <c:ptCount val="1"/>
                <c:pt idx="0">
                  <c:v>DZ1zt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Taul2!$E$2:$E$7</c:f>
              <c:numCache>
                <c:formatCode>General</c:formatCode>
                <c:ptCount val="6"/>
                <c:pt idx="0">
                  <c:v>5.7807000000000004</c:v>
                </c:pt>
                <c:pt idx="1">
                  <c:v>3.109</c:v>
                </c:pt>
                <c:pt idx="2">
                  <c:v>2.0255000000000001</c:v>
                </c:pt>
                <c:pt idx="3">
                  <c:v>1.8380000000000001</c:v>
                </c:pt>
                <c:pt idx="4">
                  <c:v>1.3835</c:v>
                </c:pt>
                <c:pt idx="5">
                  <c:v>1.1826000000000001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912-0F43-9AAB-4D53C8EBD1FF}"/>
            </c:ext>
          </c:extLst>
        </c:ser>
        <c:ser>
          <c:idx val="4"/>
          <c:order val="4"/>
          <c:tx>
            <c:strRef>
              <c:f>Taul2!$F$1</c:f>
              <c:strCache>
                <c:ptCount val="1"/>
                <c:pt idx="0">
                  <c:v>DZ1brx</c:v>
                </c:pt>
              </c:strCache>
            </c:strRef>
          </c:tx>
          <c:xVal>
            <c:numRef>
              <c:f>Taul2!$A$2:$A$7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Taul2!$F$2:$F$7</c:f>
              <c:numCache>
                <c:formatCode>General</c:formatCode>
                <c:ptCount val="6"/>
                <c:pt idx="0">
                  <c:v>3.37</c:v>
                </c:pt>
                <c:pt idx="1">
                  <c:v>3.2101000000000002</c:v>
                </c:pt>
                <c:pt idx="2">
                  <c:v>1.9159999999999999</c:v>
                </c:pt>
                <c:pt idx="3">
                  <c:v>1.7969999999999999</c:v>
                </c:pt>
                <c:pt idx="4">
                  <c:v>1.3096000000000001</c:v>
                </c:pt>
                <c:pt idx="5">
                  <c:v>1.1633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912-0F43-9AAB-4D53C8EBD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0334848"/>
        <c:axId val="321008768"/>
      </c:scatterChart>
      <c:valAx>
        <c:axId val="320334848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1008768"/>
        <c:crosses val="autoZero"/>
        <c:crossBetween val="midCat"/>
      </c:valAx>
      <c:valAx>
        <c:axId val="321008768"/>
        <c:scaling>
          <c:orientation val="minMax"/>
          <c:max val="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033484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/>
              <a:t>Run times of 2-gram shifters for DNA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'[4.xlsx]Taul2'!$B$1</c:f>
              <c:strCache>
                <c:ptCount val="1"/>
                <c:pt idx="0">
                  <c:v>DZ1</c:v>
                </c:pt>
              </c:strCache>
            </c:strRef>
          </c:tx>
          <c:xVal>
            <c:numRef>
              <c:f>'[4.xlsx]Taul2'!$A$2:$A$7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'[4.xlsx]Taul2'!$B$2:$B$7</c:f>
              <c:numCache>
                <c:formatCode>General</c:formatCode>
                <c:ptCount val="6"/>
                <c:pt idx="0">
                  <c:v>13.546900000000001</c:v>
                </c:pt>
                <c:pt idx="1">
                  <c:v>11.176299999999999</c:v>
                </c:pt>
                <c:pt idx="2">
                  <c:v>10.327999999999999</c:v>
                </c:pt>
                <c:pt idx="3">
                  <c:v>9.9419000000000004</c:v>
                </c:pt>
                <c:pt idx="4">
                  <c:v>9.8928999999999991</c:v>
                </c:pt>
                <c:pt idx="5">
                  <c:v>9.8793000000000006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5DF-E041-A30B-A4C406C42225}"/>
            </c:ext>
          </c:extLst>
        </c:ser>
        <c:ser>
          <c:idx val="1"/>
          <c:order val="1"/>
          <c:tx>
            <c:strRef>
              <c:f>'[4.xlsx]Taul2'!$C$1</c:f>
              <c:strCache>
                <c:ptCount val="1"/>
                <c:pt idx="0">
                  <c:v>DZ1s</c:v>
                </c:pt>
              </c:strCache>
            </c:strRef>
          </c:tx>
          <c:xVal>
            <c:numRef>
              <c:f>'[4.xlsx]Taul2'!$A$2:$A$7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'[4.xlsx]Taul2'!$C$2:$C$7</c:f>
              <c:numCache>
                <c:formatCode>General</c:formatCode>
                <c:ptCount val="6"/>
                <c:pt idx="0">
                  <c:v>13.010999999999999</c:v>
                </c:pt>
                <c:pt idx="1">
                  <c:v>11.298999999999999</c:v>
                </c:pt>
                <c:pt idx="2">
                  <c:v>10.767899999999999</c:v>
                </c:pt>
                <c:pt idx="3">
                  <c:v>10.631600000000001</c:v>
                </c:pt>
                <c:pt idx="4">
                  <c:v>10.540100000000001</c:v>
                </c:pt>
                <c:pt idx="5">
                  <c:v>10.700900000000001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5DF-E041-A30B-A4C406C42225}"/>
            </c:ext>
          </c:extLst>
        </c:ser>
        <c:ser>
          <c:idx val="2"/>
          <c:order val="2"/>
          <c:tx>
            <c:strRef>
              <c:f>'[4.xlsx]Taul2'!$D$1</c:f>
              <c:strCache>
                <c:ptCount val="1"/>
                <c:pt idx="0">
                  <c:v>DZ1br</c:v>
                </c:pt>
              </c:strCache>
            </c:strRef>
          </c:tx>
          <c:xVal>
            <c:numRef>
              <c:f>'[4.xlsx]Taul2'!$A$2:$A$7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'[4.xlsx]Taul2'!$D$2:$D$7</c:f>
              <c:numCache>
                <c:formatCode>General</c:formatCode>
                <c:ptCount val="6"/>
                <c:pt idx="0">
                  <c:v>9.8816000000000006</c:v>
                </c:pt>
                <c:pt idx="1">
                  <c:v>7.7723000000000004</c:v>
                </c:pt>
                <c:pt idx="2">
                  <c:v>6.54</c:v>
                </c:pt>
                <c:pt idx="3">
                  <c:v>5.6383999999999999</c:v>
                </c:pt>
                <c:pt idx="4">
                  <c:v>5.2633999999999999</c:v>
                </c:pt>
                <c:pt idx="5">
                  <c:v>4.8346999999999998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5DF-E041-A30B-A4C406C42225}"/>
            </c:ext>
          </c:extLst>
        </c:ser>
        <c:ser>
          <c:idx val="3"/>
          <c:order val="3"/>
          <c:tx>
            <c:strRef>
              <c:f>'[4.xlsx]Taul2'!$E$1</c:f>
              <c:strCache>
                <c:ptCount val="1"/>
                <c:pt idx="0">
                  <c:v>DZ1zt</c:v>
                </c:pt>
              </c:strCache>
            </c:strRef>
          </c:tx>
          <c:xVal>
            <c:numRef>
              <c:f>'[4.xlsx]Taul2'!$A$2:$A$7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'[4.xlsx]Taul2'!$E$2:$E$7</c:f>
              <c:numCache>
                <c:formatCode>General</c:formatCode>
                <c:ptCount val="6"/>
                <c:pt idx="0">
                  <c:v>9.4306999999999999</c:v>
                </c:pt>
                <c:pt idx="1">
                  <c:v>6.0960000000000001</c:v>
                </c:pt>
                <c:pt idx="2">
                  <c:v>5.2903000000000002</c:v>
                </c:pt>
                <c:pt idx="3">
                  <c:v>4.0110999999999999</c:v>
                </c:pt>
                <c:pt idx="4">
                  <c:v>3.6539999999999999</c:v>
                </c:pt>
                <c:pt idx="5">
                  <c:v>3.2099000000000002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5DF-E041-A30B-A4C406C42225}"/>
            </c:ext>
          </c:extLst>
        </c:ser>
        <c:ser>
          <c:idx val="4"/>
          <c:order val="4"/>
          <c:tx>
            <c:strRef>
              <c:f>'[4.xlsx]Taul2'!$F$1</c:f>
              <c:strCache>
                <c:ptCount val="1"/>
                <c:pt idx="0">
                  <c:v>DZ1brx</c:v>
                </c:pt>
              </c:strCache>
            </c:strRef>
          </c:tx>
          <c:xVal>
            <c:numRef>
              <c:f>'[4.xlsx]Taul2'!$A$2:$A$7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'[4.xlsx]Taul2'!$F$2:$F$7</c:f>
              <c:numCache>
                <c:formatCode>General</c:formatCode>
                <c:ptCount val="6"/>
                <c:pt idx="0">
                  <c:v>9.3437000000000001</c:v>
                </c:pt>
                <c:pt idx="1">
                  <c:v>6.08</c:v>
                </c:pt>
                <c:pt idx="2">
                  <c:v>4.7900999999999998</c:v>
                </c:pt>
                <c:pt idx="3">
                  <c:v>3.9419</c:v>
                </c:pt>
                <c:pt idx="4">
                  <c:v>3.5579000000000001</c:v>
                </c:pt>
                <c:pt idx="5">
                  <c:v>3.2168999999999999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5DF-E041-A30B-A4C406C42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111232"/>
        <c:axId val="310785152"/>
      </c:scatterChart>
      <c:valAx>
        <c:axId val="310111232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0785152"/>
        <c:crosses val="autoZero"/>
        <c:crossBetween val="midCat"/>
      </c:valAx>
      <c:valAx>
        <c:axId val="310785152"/>
        <c:scaling>
          <c:orientation val="minMax"/>
          <c:max val="14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111232"/>
        <c:crosses val="autoZero"/>
        <c:crossBetween val="midCat"/>
        <c:majorUnit val="2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14003-C520-3B4D-BAD2-3A30C5E73374}" type="datetimeFigureOut">
              <a:t>8/31/20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A9C54-8BDC-B847-8572-BCCE63F056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9C54-8BDC-B847-8572-BCCE63F056D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Read the colour PDF of the paper!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9C54-8BDC-B847-8572-BCCE63F056D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6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Nothing to do with Quantum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9C54-8BDC-B847-8572-BCCE63F056D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53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you may be familiar with tail-recursion elimination.</a:t>
            </a:r>
          </a:p>
          <a:p>
            <a:endParaRPr lang="en-US" dirty="0"/>
          </a:p>
          <a:p>
            <a:r>
              <a:rPr lang="en-US" dirty="0"/>
              <a:t>Here, there are two recursive calls, so it’s a bit trickier and at least a stack is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A9C54-8BDC-B847-8572-BCCE63F056D9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445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you may be familiar with tail-recursion elimination.</a:t>
            </a:r>
          </a:p>
          <a:p>
            <a:endParaRPr lang="en-US" dirty="0"/>
          </a:p>
          <a:p>
            <a:r>
              <a:rPr lang="en-US" dirty="0"/>
              <a:t>Here, there are two recursive calls, so it’s a bit trickier and at least a stack is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A9C54-8BDC-B847-8572-BCCE63F056D9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466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BRX =  Kalsi, </a:t>
            </a:r>
            <a:r>
              <a:rPr lang="en-US" dirty="0" err="1"/>
              <a:t>Peltola</a:t>
            </a:r>
            <a:r>
              <a:rPr lang="en-US" dirty="0"/>
              <a:t> and </a:t>
            </a:r>
            <a:r>
              <a:rPr lang="en-US" dirty="0" err="1"/>
              <a:t>Jorma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A9C54-8BDC-B847-8572-BCCE63F056D9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18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Surprisingly not done by the compiler</a:t>
            </a:r>
          </a:p>
          <a:p>
            <a:endParaRPr lang="en-US" dirty="0"/>
          </a:p>
          <a:p>
            <a:r>
              <a:rPr lang="en-US" dirty="0"/>
              <a:t>Treat it as a 1-D array instead of a 2-D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A9C54-8BDC-B847-8572-BCCE63F056D9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6762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Surprisingly not done by the compiler</a:t>
            </a:r>
          </a:p>
          <a:p>
            <a:endParaRPr lang="en-US" dirty="0"/>
          </a:p>
          <a:p>
            <a:r>
              <a:rPr lang="en-US" dirty="0"/>
              <a:t>Treat it as a 1-D array instead of a 2-D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A9C54-8BDC-B847-8572-BCCE63F056D9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321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Surprisingly not done by the compiler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A9C54-8BDC-B847-8572-BCCE63F056D9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853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5302" y="6356350"/>
            <a:ext cx="375339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Tune-Up for the Dead-Zone 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1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0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0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2384CD-0186-BD42-92C5-4BD59B952F62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E21C-B13F-5441-813E-4A3BA177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5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3083" y="6492875"/>
            <a:ext cx="400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E21C-B13F-5441-813E-4A3BA1771B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38909"/>
            <a:ext cx="1199572" cy="7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rma.tarhio@aalto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ruce@fastar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0312"/>
            <a:ext cx="7772400" cy="2540055"/>
          </a:xfrm>
        </p:spPr>
        <p:txBody>
          <a:bodyPr>
            <a:normAutofit/>
          </a:bodyPr>
          <a:lstStyle/>
          <a:p>
            <a:r>
              <a:rPr lang="en-US" dirty="0"/>
              <a:t>Tune-Up for the Dead-Zone Algorithm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735" y="3886200"/>
            <a:ext cx="7492379" cy="1752600"/>
          </a:xfrm>
        </p:spPr>
        <p:txBody>
          <a:bodyPr>
            <a:normAutofit/>
          </a:bodyPr>
          <a:lstStyle/>
          <a:p>
            <a:r>
              <a:rPr lang="en-US" dirty="0" err="1"/>
              <a:t>Jorma</a:t>
            </a:r>
            <a:r>
              <a:rPr lang="en-US" dirty="0"/>
              <a:t> </a:t>
            </a:r>
            <a:r>
              <a:rPr lang="en-US" dirty="0" err="1"/>
              <a:t>Tarhio</a:t>
            </a:r>
            <a:r>
              <a:rPr lang="en-US" dirty="0"/>
              <a:t> (Aalto, FI)</a:t>
            </a:r>
          </a:p>
          <a:p>
            <a:r>
              <a:rPr lang="en-US" dirty="0"/>
              <a:t>Bruce W. Watson  (Stellenbosch, ZA)</a:t>
            </a:r>
          </a:p>
          <a:p>
            <a:r>
              <a:rPr lang="en-US" dirty="0">
                <a:hlinkClick r:id="rId3"/>
              </a:rPr>
              <a:t>jorma.tarhio@aalto.fi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bruce@fastar.org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6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2C856-D112-0543-93E7-54E620E8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6" y="728869"/>
            <a:ext cx="7937608" cy="6502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F71D1-2830-0D46-B88B-D3288B68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6" y="773715"/>
            <a:ext cx="7937608" cy="605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2239F-72A5-D849-8AE8-AC90D91FC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61" y="773715"/>
            <a:ext cx="7955043" cy="1635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33FA1-4DAD-A142-8AAF-DCE276377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61" y="813941"/>
            <a:ext cx="7955042" cy="1640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E6E4D-AE6B-494C-AB1C-EEA674727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74" y="813941"/>
            <a:ext cx="7941329" cy="2617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ED313-DC67-5045-A811-813358E17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73" y="828325"/>
            <a:ext cx="7941329" cy="26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2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96CC9-898B-8E41-84A2-C2F49AB8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71" y="380011"/>
            <a:ext cx="7569320" cy="583078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880FB0-D5E6-5146-AA7B-F79B1D53F8B0}"/>
              </a:ext>
            </a:extLst>
          </p:cNvPr>
          <p:cNvSpPr/>
          <p:nvPr/>
        </p:nvSpPr>
        <p:spPr>
          <a:xfrm>
            <a:off x="3146961" y="647205"/>
            <a:ext cx="1425040" cy="65314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471BD7-5D1B-E04A-830D-28F60CAF20E1}"/>
              </a:ext>
            </a:extLst>
          </p:cNvPr>
          <p:cNvSpPr/>
          <p:nvPr/>
        </p:nvSpPr>
        <p:spPr>
          <a:xfrm>
            <a:off x="1363683" y="2698668"/>
            <a:ext cx="1425040" cy="65314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54B4D1C-3B28-A54C-8DCA-409D33948688}"/>
              </a:ext>
            </a:extLst>
          </p:cNvPr>
          <p:cNvSpPr/>
          <p:nvPr/>
        </p:nvSpPr>
        <p:spPr>
          <a:xfrm>
            <a:off x="4902530" y="4718462"/>
            <a:ext cx="1425040" cy="65314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06B96B-7263-6546-8B48-DEBE8487515D}"/>
              </a:ext>
            </a:extLst>
          </p:cNvPr>
          <p:cNvSpPr/>
          <p:nvPr/>
        </p:nvSpPr>
        <p:spPr>
          <a:xfrm>
            <a:off x="5297525" y="647206"/>
            <a:ext cx="1328906" cy="35032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5F2E85B-779D-C442-97A6-6F94F8F588AA}"/>
              </a:ext>
            </a:extLst>
          </p:cNvPr>
          <p:cNvSpPr/>
          <p:nvPr/>
        </p:nvSpPr>
        <p:spPr>
          <a:xfrm>
            <a:off x="5297525" y="2698668"/>
            <a:ext cx="1328906" cy="35032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02FF340-6118-B848-ADA8-B85D812B9FA1}"/>
              </a:ext>
            </a:extLst>
          </p:cNvPr>
          <p:cNvSpPr/>
          <p:nvPr/>
        </p:nvSpPr>
        <p:spPr>
          <a:xfrm>
            <a:off x="1911927" y="2698667"/>
            <a:ext cx="2632930" cy="35032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21971C6-D228-A34B-97AB-58D944713890}"/>
              </a:ext>
            </a:extLst>
          </p:cNvPr>
          <p:cNvSpPr/>
          <p:nvPr/>
        </p:nvSpPr>
        <p:spPr>
          <a:xfrm>
            <a:off x="960771" y="4718462"/>
            <a:ext cx="3584086" cy="35032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44B924-2491-3B46-B7F3-328CD97F7C54}"/>
              </a:ext>
            </a:extLst>
          </p:cNvPr>
          <p:cNvSpPr/>
          <p:nvPr/>
        </p:nvSpPr>
        <p:spPr>
          <a:xfrm>
            <a:off x="5297525" y="4718462"/>
            <a:ext cx="1328906" cy="35032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3820-9785-7D4D-9AAD-2C00C9F4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Recursive algorithm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3CB2-D569-FF4C-9C05-9C85FFDFA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423" y="1416311"/>
            <a:ext cx="5605153" cy="505313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3BD970F-62A6-3E43-9245-430C89027F65}"/>
              </a:ext>
            </a:extLst>
          </p:cNvPr>
          <p:cNvSpPr/>
          <p:nvPr/>
        </p:nvSpPr>
        <p:spPr>
          <a:xfrm>
            <a:off x="2707573" y="5266706"/>
            <a:ext cx="4275117" cy="65314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F4FC-3FF4-234E-84C2-B4C7CFCC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Cost of recursion: 30% of time</a:t>
            </a:r>
          </a:p>
        </p:txBody>
      </p:sp>
      <p:pic>
        <p:nvPicPr>
          <p:cNvPr id="3" name="Content Placeholder 3" descr="CostOfRecursionLine.pdf">
            <a:extLst>
              <a:ext uri="{FF2B5EF4-FFF2-40B4-BE49-F238E27FC236}">
                <a16:creationId xmlns:a16="http://schemas.microsoft.com/office/drawing/2014/main" id="{A89FCB08-75B7-E94C-9B51-91B91299F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3" r="-12333"/>
          <a:stretch>
            <a:fillRect/>
          </a:stretch>
        </p:blipFill>
        <p:spPr>
          <a:xfrm>
            <a:off x="0" y="1095316"/>
            <a:ext cx="9120953" cy="50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E3B2-4953-974B-B4BA-8933AFDA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Iterative (loop) version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754F1-A970-234D-AA3E-F7EF7757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35" y="952433"/>
            <a:ext cx="4750130" cy="59055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9D4B2C-3FA5-C345-A5C2-B2119891C5CE}"/>
              </a:ext>
            </a:extLst>
          </p:cNvPr>
          <p:cNvSpPr/>
          <p:nvPr/>
        </p:nvSpPr>
        <p:spPr>
          <a:xfrm>
            <a:off x="2567037" y="1235034"/>
            <a:ext cx="2456226" cy="748145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E6797C-673B-3A44-AA0C-9D26DABC76BE}"/>
              </a:ext>
            </a:extLst>
          </p:cNvPr>
          <p:cNvSpPr/>
          <p:nvPr/>
        </p:nvSpPr>
        <p:spPr>
          <a:xfrm>
            <a:off x="2790702" y="2232561"/>
            <a:ext cx="4037610" cy="103315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6AD44F-975B-124C-BA9B-E951F5D08963}"/>
              </a:ext>
            </a:extLst>
          </p:cNvPr>
          <p:cNvSpPr/>
          <p:nvPr/>
        </p:nvSpPr>
        <p:spPr>
          <a:xfrm>
            <a:off x="2790702" y="3262746"/>
            <a:ext cx="3301340" cy="513608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27716F-7978-314D-A365-55DB5ACE4980}"/>
              </a:ext>
            </a:extLst>
          </p:cNvPr>
          <p:cNvSpPr/>
          <p:nvPr/>
        </p:nvSpPr>
        <p:spPr>
          <a:xfrm>
            <a:off x="2790702" y="3794166"/>
            <a:ext cx="1876301" cy="742207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2E01BF-EABD-884A-BFE5-11989E22C59F}"/>
              </a:ext>
            </a:extLst>
          </p:cNvPr>
          <p:cNvSpPr/>
          <p:nvPr/>
        </p:nvSpPr>
        <p:spPr>
          <a:xfrm>
            <a:off x="3026229" y="5023262"/>
            <a:ext cx="3920836" cy="1834738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7CAE-94FD-8141-BD52-58E28182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/>
          <a:lstStyle/>
          <a:p>
            <a:r>
              <a:rPr lang="en-US" dirty="0"/>
              <a:t>Now to optimize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A80B7-FE72-A249-9DB6-1ADD7C9D6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702359"/>
            <a:ext cx="7772400" cy="1500187"/>
          </a:xfrm>
        </p:spPr>
        <p:txBody>
          <a:bodyPr/>
          <a:lstStyle/>
          <a:p>
            <a:r>
              <a:rPr lang="en-US" dirty="0"/>
              <a:t>(Hopefully these apply in other algorithms too)</a:t>
            </a:r>
          </a:p>
        </p:txBody>
      </p:sp>
    </p:spTree>
    <p:extLst>
      <p:ext uri="{BB962C8B-B14F-4D97-AF65-F5344CB8AC3E}">
        <p14:creationId xmlns:p14="http://schemas.microsoft.com/office/powerpoint/2010/main" val="235138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3820-9785-7D4D-9AAD-2C00C9F4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Opt</a:t>
            </a:r>
            <a:r>
              <a:rPr lang="en-US" dirty="0"/>
              <a:t> 1: Recursing too far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3CB2-D569-FF4C-9C05-9C85FFDFA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423" y="1416311"/>
            <a:ext cx="5605153" cy="505313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3B2400C-B032-2B47-B487-12F28053E70D}"/>
              </a:ext>
            </a:extLst>
          </p:cNvPr>
          <p:cNvSpPr/>
          <p:nvPr/>
        </p:nvSpPr>
        <p:spPr>
          <a:xfrm>
            <a:off x="2698987" y="1686296"/>
            <a:ext cx="3499931" cy="65314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ABE69D-F316-C047-86ED-2D54FA140AFA}"/>
              </a:ext>
            </a:extLst>
          </p:cNvPr>
          <p:cNvSpPr/>
          <p:nvPr/>
        </p:nvSpPr>
        <p:spPr>
          <a:xfrm>
            <a:off x="2707573" y="5266706"/>
            <a:ext cx="4275117" cy="65314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E3B2-4953-974B-B4BA-8933AFDA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Pushing dead-zones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754F1-A970-234D-AA3E-F7EF7757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35" y="952433"/>
            <a:ext cx="4750130" cy="59055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28C403-42BD-6F47-B010-7EE9126AE737}"/>
              </a:ext>
            </a:extLst>
          </p:cNvPr>
          <p:cNvSpPr/>
          <p:nvPr/>
        </p:nvSpPr>
        <p:spPr>
          <a:xfrm>
            <a:off x="3007746" y="4001984"/>
            <a:ext cx="1647381" cy="30875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328DC4-8A96-1D48-97A1-A90DAECA15B8}"/>
              </a:ext>
            </a:extLst>
          </p:cNvPr>
          <p:cNvSpPr/>
          <p:nvPr/>
        </p:nvSpPr>
        <p:spPr>
          <a:xfrm>
            <a:off x="3221501" y="5257800"/>
            <a:ext cx="3499931" cy="30875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9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E3B2-4953-974B-B4BA-8933AFDA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Don’t do it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328DC4-8A96-1D48-97A1-A90DAECA15B8}"/>
              </a:ext>
            </a:extLst>
          </p:cNvPr>
          <p:cNvSpPr/>
          <p:nvPr/>
        </p:nvSpPr>
        <p:spPr>
          <a:xfrm>
            <a:off x="2802578" y="4010891"/>
            <a:ext cx="3764478" cy="1558636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99CD7-F780-5E45-BB8A-1E89E4DCD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920" y="968530"/>
            <a:ext cx="4690160" cy="58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9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964F-A08A-B941-A39E-01109098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</a:t>
            </a:r>
            <a:r>
              <a:rPr lang="en-US" dirty="0"/>
              <a:t> 2: Which shift? 1-grams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432E7-3A1C-2B4F-8AF2-74EE1C75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282" y="1591294"/>
            <a:ext cx="6207436" cy="271944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CFCD31-A2AB-0043-BBF2-4E1C7B98B824}"/>
              </a:ext>
            </a:extLst>
          </p:cNvPr>
          <p:cNvSpPr/>
          <p:nvPr/>
        </p:nvSpPr>
        <p:spPr>
          <a:xfrm>
            <a:off x="4144488" y="1591294"/>
            <a:ext cx="688770" cy="2719448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07ED3AB-B716-A04A-ABE1-7734D99D6FF2}"/>
              </a:ext>
            </a:extLst>
          </p:cNvPr>
          <p:cNvSpPr/>
          <p:nvPr/>
        </p:nvSpPr>
        <p:spPr>
          <a:xfrm>
            <a:off x="5995060" y="1591294"/>
            <a:ext cx="688770" cy="2719448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 and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Problem</a:t>
            </a:r>
          </a:p>
          <a:p>
            <a:r>
              <a:rPr lang="en-US" dirty="0"/>
              <a:t>Dead-zone sketch</a:t>
            </a:r>
          </a:p>
          <a:p>
            <a:pPr lvl="1"/>
            <a:r>
              <a:rPr lang="en-US" dirty="0"/>
              <a:t>Recursion</a:t>
            </a:r>
          </a:p>
          <a:p>
            <a:pPr lvl="1"/>
            <a:r>
              <a:rPr lang="en-US" dirty="0"/>
              <a:t>Non-recursive (explicit stack)</a:t>
            </a:r>
          </a:p>
          <a:p>
            <a:r>
              <a:rPr lang="en-US" dirty="0"/>
              <a:t>Tuning</a:t>
            </a:r>
          </a:p>
          <a:p>
            <a:pPr lvl="1"/>
            <a:r>
              <a:rPr lang="en-US" dirty="0"/>
              <a:t>Better stack management</a:t>
            </a:r>
          </a:p>
          <a:p>
            <a:pPr lvl="1"/>
            <a:r>
              <a:rPr lang="en-US" dirty="0"/>
              <a:t>Better shifting</a:t>
            </a:r>
          </a:p>
          <a:p>
            <a:pPr lvl="1"/>
            <a:r>
              <a:rPr lang="en-US" dirty="0"/>
              <a:t>Loop optimization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0835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238C73-3101-7349-9A1E-3F27AF681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281" y="1591293"/>
            <a:ext cx="6234545" cy="4868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A964F-A08A-B941-A39E-01109098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shift? 1-grams or 2-grams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DDCE28C-D59E-7545-B201-8B606079FFA5}"/>
              </a:ext>
            </a:extLst>
          </p:cNvPr>
          <p:cNvSpPr/>
          <p:nvPr/>
        </p:nvSpPr>
        <p:spPr>
          <a:xfrm>
            <a:off x="3847605" y="1591293"/>
            <a:ext cx="1258785" cy="4785755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0D88D1-AF8C-504A-A784-8B104358AF5B}"/>
              </a:ext>
            </a:extLst>
          </p:cNvPr>
          <p:cNvSpPr/>
          <p:nvPr/>
        </p:nvSpPr>
        <p:spPr>
          <a:xfrm>
            <a:off x="5674426" y="1591292"/>
            <a:ext cx="1258785" cy="4785755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EDEFA91-C157-3C45-A9C1-86D5080B007F}"/>
              </a:ext>
            </a:extLst>
          </p:cNvPr>
          <p:cNvSpPr/>
          <p:nvPr/>
        </p:nvSpPr>
        <p:spPr>
          <a:xfrm>
            <a:off x="1567543" y="5142017"/>
            <a:ext cx="5365668" cy="5581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8E953D5-583B-EC40-95C5-1438C2EBA179}"/>
              </a:ext>
            </a:extLst>
          </p:cNvPr>
          <p:cNvSpPr/>
          <p:nvPr/>
        </p:nvSpPr>
        <p:spPr>
          <a:xfrm>
            <a:off x="4144488" y="1591294"/>
            <a:ext cx="688770" cy="2719448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DEFB9B-0954-FF4F-96FB-46E4EBD1D794}"/>
              </a:ext>
            </a:extLst>
          </p:cNvPr>
          <p:cNvSpPr/>
          <p:nvPr/>
        </p:nvSpPr>
        <p:spPr>
          <a:xfrm>
            <a:off x="5995060" y="1591294"/>
            <a:ext cx="688770" cy="2719448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499CD7-F780-5E45-BB8A-1E89E4DCD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920" y="968530"/>
            <a:ext cx="4690160" cy="58894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F196B5-ABD6-9A43-BE51-84F1A8E3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1-grams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E2441E-0889-DA45-9D45-11D6A6BC8A09}"/>
              </a:ext>
            </a:extLst>
          </p:cNvPr>
          <p:cNvSpPr/>
          <p:nvPr/>
        </p:nvSpPr>
        <p:spPr>
          <a:xfrm>
            <a:off x="2689760" y="3221182"/>
            <a:ext cx="3996047" cy="567047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6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E3B2-4953-974B-B4BA-8933AFDA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2-grams: 1-D array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491D4-76AB-0D4F-A335-84463F74B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20" y="919999"/>
            <a:ext cx="4690160" cy="593800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328DC4-8A96-1D48-97A1-A90DAECA15B8}"/>
              </a:ext>
            </a:extLst>
          </p:cNvPr>
          <p:cNvSpPr/>
          <p:nvPr/>
        </p:nvSpPr>
        <p:spPr>
          <a:xfrm>
            <a:off x="2689760" y="3221182"/>
            <a:ext cx="3996047" cy="567047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21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E3B2-4953-974B-B4BA-8933AFDA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Inner loop costs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491D4-76AB-0D4F-A335-84463F74B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20" y="919999"/>
            <a:ext cx="4690160" cy="593800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CBB2DF1-6E9F-724A-9A9A-0BC2DDAB9F44}"/>
              </a:ext>
            </a:extLst>
          </p:cNvPr>
          <p:cNvSpPr/>
          <p:nvPr/>
        </p:nvSpPr>
        <p:spPr>
          <a:xfrm>
            <a:off x="2689761" y="2216232"/>
            <a:ext cx="4227319" cy="1049482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9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E3B2-4953-974B-B4BA-8933AFDA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Opt</a:t>
            </a:r>
            <a:r>
              <a:rPr lang="en-US" dirty="0"/>
              <a:t> 2: Guard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18E8D-0B95-4044-BE64-F5C6939B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20" y="928150"/>
            <a:ext cx="4690160" cy="592985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328DC4-8A96-1D48-97A1-A90DAECA15B8}"/>
              </a:ext>
            </a:extLst>
          </p:cNvPr>
          <p:cNvSpPr/>
          <p:nvPr/>
        </p:nvSpPr>
        <p:spPr>
          <a:xfrm>
            <a:off x="2689760" y="2156856"/>
            <a:ext cx="4227319" cy="1272144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47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7CAE-94FD-8141-BD52-58E28182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A80B7-FE72-A249-9DB6-1ADD7C9D6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702359"/>
            <a:ext cx="7772400" cy="1500187"/>
          </a:xfrm>
        </p:spPr>
        <p:txBody>
          <a:bodyPr/>
          <a:lstStyle/>
          <a:p>
            <a:r>
              <a:rPr lang="en-US" dirty="0"/>
              <a:t>Was </a:t>
            </a:r>
            <a:r>
              <a:rPr lang="en-US"/>
              <a:t>it worth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91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/>
        </p:nvGraphicFramePr>
        <p:xfrm>
          <a:off x="533400" y="1500187"/>
          <a:ext cx="80772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7081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/>
        </p:nvGraphicFramePr>
        <p:xfrm>
          <a:off x="533400" y="1500187"/>
          <a:ext cx="80772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66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/>
        </p:nvGraphicFramePr>
        <p:xfrm>
          <a:off x="533400" y="1500187"/>
          <a:ext cx="80772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14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/>
        </p:nvGraphicFramePr>
        <p:xfrm>
          <a:off x="533400" y="1500187"/>
          <a:ext cx="80772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45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5" y="1623952"/>
            <a:ext cx="8588829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Single keyword exact pattern matching</a:t>
            </a:r>
          </a:p>
          <a:p>
            <a:pPr marL="0" indent="0">
              <a:buNone/>
            </a:pPr>
            <a:r>
              <a:rPr lang="en-US" dirty="0"/>
              <a:t>	Given text </a:t>
            </a:r>
            <a:r>
              <a:rPr lang="en-US" i="1" dirty="0"/>
              <a:t>t</a:t>
            </a:r>
            <a:r>
              <a:rPr lang="en-US" dirty="0"/>
              <a:t> and pattern </a:t>
            </a:r>
            <a:r>
              <a:rPr lang="en-US" i="1" dirty="0"/>
              <a:t>p </a:t>
            </a:r>
            <a:r>
              <a:rPr lang="en-US" dirty="0"/>
              <a:t>(lengths </a:t>
            </a:r>
            <a:r>
              <a:rPr lang="en-US" i="1" dirty="0"/>
              <a:t>n, m</a:t>
            </a:r>
            <a:r>
              <a:rPr lang="en-US" dirty="0"/>
              <a:t> respectively),</a:t>
            </a:r>
          </a:p>
          <a:p>
            <a:pPr marL="0" indent="0">
              <a:buNone/>
            </a:pPr>
            <a:r>
              <a:rPr lang="en-US" dirty="0"/>
              <a:t>	Find all </a:t>
            </a:r>
            <a:r>
              <a:rPr lang="en-US" dirty="0" err="1"/>
              <a:t>occurences</a:t>
            </a:r>
            <a:r>
              <a:rPr lang="en-US" dirty="0"/>
              <a:t> of </a:t>
            </a:r>
            <a:r>
              <a:rPr lang="en-US" i="1" dirty="0"/>
              <a:t>p</a:t>
            </a:r>
            <a:r>
              <a:rPr lang="en-US" dirty="0"/>
              <a:t> in </a:t>
            </a:r>
            <a:r>
              <a:rPr lang="en-US" i="1" dirty="0"/>
              <a:t>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the Dead-Zone algorithm as a starting point for performance tuning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Caveat: DZ is </a:t>
            </a:r>
            <a:r>
              <a:rPr lang="en-US" i="1" dirty="0"/>
              <a:t>not the top performer </a:t>
            </a:r>
            <a:r>
              <a:rPr lang="en-US" dirty="0"/>
              <a:t>against the super algorithms (e.g. sbndm4b), but is competitive with classics like </a:t>
            </a:r>
            <a:r>
              <a:rPr lang="en-US" dirty="0" err="1"/>
              <a:t>Horspool</a:t>
            </a:r>
            <a:r>
              <a:rPr lang="en-US" dirty="0"/>
              <a:t>, QS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Still, tuning attempts can be more broadly applicable</a:t>
            </a:r>
          </a:p>
        </p:txBody>
      </p:sp>
    </p:spTree>
    <p:extLst>
      <p:ext uri="{BB962C8B-B14F-4D97-AF65-F5344CB8AC3E}">
        <p14:creationId xmlns:p14="http://schemas.microsoft.com/office/powerpoint/2010/main" val="1066231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1"/>
            <a:ext cx="8229600" cy="1143000"/>
          </a:xfrm>
        </p:spPr>
        <p:txBody>
          <a:bodyPr/>
          <a:lstStyle/>
          <a:p>
            <a:r>
              <a:rPr lang="en-US" dirty="0"/>
              <a:t>Conclusions &amp;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232"/>
            <a:ext cx="8229600" cy="4970932"/>
          </a:xfrm>
        </p:spPr>
        <p:txBody>
          <a:bodyPr>
            <a:noAutofit/>
          </a:bodyPr>
          <a:lstStyle/>
          <a:p>
            <a:r>
              <a:rPr lang="en-US" sz="2400" dirty="0"/>
              <a:t>Surprisingly, there are still gains to be made</a:t>
            </a:r>
          </a:p>
          <a:p>
            <a:pPr lvl="1"/>
            <a:r>
              <a:rPr lang="en-US" sz="2000" dirty="0"/>
              <a:t>Sometimes factor of 3</a:t>
            </a:r>
          </a:p>
          <a:p>
            <a:r>
              <a:rPr lang="en-US" sz="2400" dirty="0"/>
              <a:t>Compilers sometimes don’t do a great job</a:t>
            </a:r>
          </a:p>
          <a:p>
            <a:pPr lvl="1"/>
            <a:r>
              <a:rPr lang="en-US" sz="2000" dirty="0"/>
              <a:t>LLVM, GCC?</a:t>
            </a:r>
          </a:p>
          <a:p>
            <a:r>
              <a:rPr lang="en-US" sz="2400" dirty="0" err="1"/>
              <a:t>Multigramming</a:t>
            </a:r>
            <a:r>
              <a:rPr lang="en-US" sz="2400" dirty="0"/>
              <a:t> has value</a:t>
            </a:r>
          </a:p>
          <a:p>
            <a:pPr lvl="1"/>
            <a:r>
              <a:rPr lang="en-US" sz="2000" dirty="0"/>
              <a:t>Large caches nowadays</a:t>
            </a:r>
          </a:p>
          <a:p>
            <a:pPr lvl="1"/>
            <a:r>
              <a:rPr lang="en-US" sz="2000" dirty="0"/>
              <a:t>Unaligned access is okay (for now?)</a:t>
            </a:r>
          </a:p>
          <a:p>
            <a:r>
              <a:rPr lang="en-US" sz="2400" dirty="0"/>
              <a:t>Try assembler</a:t>
            </a:r>
          </a:p>
        </p:txBody>
      </p:sp>
    </p:spTree>
    <p:extLst>
      <p:ext uri="{BB962C8B-B14F-4D97-AF65-F5344CB8AC3E}">
        <p14:creationId xmlns:p14="http://schemas.microsoft.com/office/powerpoint/2010/main" val="3119577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0541"/>
            <a:ext cx="8229600" cy="1143000"/>
          </a:xfrm>
        </p:spPr>
        <p:txBody>
          <a:bodyPr/>
          <a:lstStyle/>
          <a:p>
            <a:r>
              <a:rPr lang="en-US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18757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7CAE-94FD-8141-BD52-58E28182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/>
          <a:lstStyle/>
          <a:p>
            <a:r>
              <a:rPr lang="en-US" dirty="0"/>
              <a:t>Dead-zone sketch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A80B7-FE72-A249-9DB6-1ADD7C9D6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702359"/>
            <a:ext cx="7772400" cy="1500187"/>
          </a:xfrm>
        </p:spPr>
        <p:txBody>
          <a:bodyPr/>
          <a:lstStyle/>
          <a:p>
            <a:r>
              <a:rPr lang="en-US" dirty="0"/>
              <a:t>Thanks to Thierry, Arnaud, Jackie, and others for some slides!</a:t>
            </a:r>
          </a:p>
        </p:txBody>
      </p:sp>
    </p:spTree>
    <p:extLst>
      <p:ext uri="{BB962C8B-B14F-4D97-AF65-F5344CB8AC3E}">
        <p14:creationId xmlns:p14="http://schemas.microsoft.com/office/powerpoint/2010/main" val="191688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2C856-D112-0543-93E7-54E620E8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6" y="728869"/>
            <a:ext cx="7937608" cy="6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9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2C856-D112-0543-93E7-54E620E8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6" y="728869"/>
            <a:ext cx="7937608" cy="6502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F71D1-2830-0D46-B88B-D3288B68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6" y="773715"/>
            <a:ext cx="7937608" cy="6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2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2C856-D112-0543-93E7-54E620E8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6" y="728869"/>
            <a:ext cx="7937608" cy="6502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F71D1-2830-0D46-B88B-D3288B68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6" y="773715"/>
            <a:ext cx="7937608" cy="605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2239F-72A5-D849-8AE8-AC90D91FC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61" y="773715"/>
            <a:ext cx="7955043" cy="16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5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2C856-D112-0543-93E7-54E620E8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6" y="728869"/>
            <a:ext cx="7937608" cy="6502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F71D1-2830-0D46-B88B-D3288B68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6" y="773715"/>
            <a:ext cx="7937608" cy="605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2239F-72A5-D849-8AE8-AC90D91FC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61" y="773715"/>
            <a:ext cx="7955043" cy="1635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33FA1-4DAD-A142-8AAF-DCE276377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61" y="813941"/>
            <a:ext cx="7955042" cy="16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2C856-D112-0543-93E7-54E620E8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6" y="728869"/>
            <a:ext cx="7937608" cy="6502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F71D1-2830-0D46-B88B-D3288B68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6" y="773715"/>
            <a:ext cx="7937608" cy="605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2239F-72A5-D849-8AE8-AC90D91FC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61" y="773715"/>
            <a:ext cx="7955043" cy="1635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33FA1-4DAD-A142-8AAF-DCE276377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61" y="813941"/>
            <a:ext cx="7955042" cy="1640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E6E4D-AE6B-494C-AB1C-EEA674727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74" y="813941"/>
            <a:ext cx="7941329" cy="26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0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423</Words>
  <Application>Microsoft Macintosh PowerPoint</Application>
  <PresentationFormat>On-screen Show (4:3)</PresentationFormat>
  <Paragraphs>86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Tune-Up for the Dead-Zone Algorithm</vt:lpstr>
      <vt:lpstr>Aim and contents</vt:lpstr>
      <vt:lpstr>Problem</vt:lpstr>
      <vt:lpstr>Dead-zone 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Recursive algorithm</vt:lpstr>
      <vt:lpstr>Cost of recursion: 30% of time</vt:lpstr>
      <vt:lpstr>Iterative (loop) version</vt:lpstr>
      <vt:lpstr>Now to optimize it</vt:lpstr>
      <vt:lpstr>Opt 1: Recursing too far</vt:lpstr>
      <vt:lpstr>Pushing dead-zones </vt:lpstr>
      <vt:lpstr>Don’t do it </vt:lpstr>
      <vt:lpstr>Opt 2: Which shift? 1-grams</vt:lpstr>
      <vt:lpstr>Which shift? 1-grams or 2-grams</vt:lpstr>
      <vt:lpstr>1-grams</vt:lpstr>
      <vt:lpstr>2-grams: 1-D array</vt:lpstr>
      <vt:lpstr>Inner loop costs</vt:lpstr>
      <vt:lpstr>Opt 2: Guard test</vt:lpstr>
      <vt:lpstr>Performance</vt:lpstr>
      <vt:lpstr>PowerPoint Presentation</vt:lpstr>
      <vt:lpstr>PowerPoint Presentation</vt:lpstr>
      <vt:lpstr>PowerPoint Presentation</vt:lpstr>
      <vt:lpstr>PowerPoint Presentation</vt:lpstr>
      <vt:lpstr>Conclusions &amp; future work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 Deep Packet Inspection</dc:title>
  <dc:creator>Bruce Watson</dc:creator>
  <cp:lastModifiedBy>Bruce W. Watson</cp:lastModifiedBy>
  <cp:revision>358</cp:revision>
  <dcterms:created xsi:type="dcterms:W3CDTF">2014-06-01T21:13:35Z</dcterms:created>
  <dcterms:modified xsi:type="dcterms:W3CDTF">2020-08-31T12:17:16Z</dcterms:modified>
</cp:coreProperties>
</file>