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sldIdLst>
    <p:sldId id="257" r:id="rId2"/>
    <p:sldId id="1393" r:id="rId3"/>
    <p:sldId id="1394" r:id="rId4"/>
    <p:sldId id="493" r:id="rId5"/>
    <p:sldId id="1456" r:id="rId6"/>
    <p:sldId id="1369" r:id="rId7"/>
    <p:sldId id="1395" r:id="rId8"/>
    <p:sldId id="1196" r:id="rId9"/>
    <p:sldId id="1396" r:id="rId10"/>
    <p:sldId id="1406" r:id="rId11"/>
    <p:sldId id="1397" r:id="rId12"/>
    <p:sldId id="1398" r:id="rId13"/>
    <p:sldId id="1399" r:id="rId14"/>
    <p:sldId id="1251" r:id="rId15"/>
    <p:sldId id="1257" r:id="rId16"/>
    <p:sldId id="1261" r:id="rId17"/>
    <p:sldId id="1400" r:id="rId18"/>
    <p:sldId id="1457" r:id="rId19"/>
    <p:sldId id="1270" r:id="rId20"/>
    <p:sldId id="1407" r:id="rId21"/>
    <p:sldId id="1408" r:id="rId22"/>
    <p:sldId id="1432" r:id="rId23"/>
    <p:sldId id="1412" r:id="rId24"/>
    <p:sldId id="1413" r:id="rId25"/>
    <p:sldId id="1273" r:id="rId26"/>
    <p:sldId id="1434" r:id="rId27"/>
    <p:sldId id="1427" r:id="rId28"/>
    <p:sldId id="1426" r:id="rId29"/>
    <p:sldId id="1435" r:id="rId30"/>
    <p:sldId id="1401" r:id="rId31"/>
    <p:sldId id="1416" r:id="rId32"/>
    <p:sldId id="1451" r:id="rId33"/>
    <p:sldId id="1420" r:id="rId34"/>
    <p:sldId id="1421" r:id="rId35"/>
    <p:sldId id="1417" r:id="rId36"/>
    <p:sldId id="1418" r:id="rId37"/>
    <p:sldId id="1443" r:id="rId38"/>
    <p:sldId id="1430" r:id="rId39"/>
    <p:sldId id="1431" r:id="rId40"/>
    <p:sldId id="1436" r:id="rId41"/>
    <p:sldId id="1450" r:id="rId42"/>
    <p:sldId id="1438" r:id="rId43"/>
    <p:sldId id="1441" r:id="rId44"/>
    <p:sldId id="1445" r:id="rId45"/>
    <p:sldId id="1447" r:id="rId46"/>
    <p:sldId id="1448" r:id="rId47"/>
    <p:sldId id="1449" r:id="rId48"/>
    <p:sldId id="1453" r:id="rId49"/>
    <p:sldId id="1454" r:id="rId50"/>
    <p:sldId id="1455" r:id="rId51"/>
    <p:sldId id="1402" r:id="rId52"/>
    <p:sldId id="1422" r:id="rId53"/>
    <p:sldId id="1446" r:id="rId54"/>
    <p:sldId id="1383" r:id="rId55"/>
    <p:sldId id="1404" r:id="rId56"/>
    <p:sldId id="1405" r:id="rId57"/>
    <p:sldId id="1411"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ECC9B8C-7646-2347-86AB-8C6D1F6C7F50}">
          <p14:sldIdLst>
            <p14:sldId id="257"/>
            <p14:sldId id="1393"/>
            <p14:sldId id="1394"/>
            <p14:sldId id="493"/>
            <p14:sldId id="1456"/>
            <p14:sldId id="1369"/>
            <p14:sldId id="1395"/>
            <p14:sldId id="1196"/>
            <p14:sldId id="1396"/>
            <p14:sldId id="1406"/>
            <p14:sldId id="1397"/>
            <p14:sldId id="1398"/>
            <p14:sldId id="1399"/>
            <p14:sldId id="1251"/>
            <p14:sldId id="1257"/>
            <p14:sldId id="1261"/>
            <p14:sldId id="1400"/>
            <p14:sldId id="1457"/>
            <p14:sldId id="1270"/>
            <p14:sldId id="1407"/>
            <p14:sldId id="1408"/>
            <p14:sldId id="1432"/>
            <p14:sldId id="1412"/>
            <p14:sldId id="1413"/>
            <p14:sldId id="1273"/>
            <p14:sldId id="1434"/>
            <p14:sldId id="1427"/>
            <p14:sldId id="1426"/>
            <p14:sldId id="1435"/>
            <p14:sldId id="1401"/>
            <p14:sldId id="1416"/>
            <p14:sldId id="1451"/>
            <p14:sldId id="1420"/>
            <p14:sldId id="1421"/>
            <p14:sldId id="1417"/>
            <p14:sldId id="1418"/>
            <p14:sldId id="1443"/>
            <p14:sldId id="1430"/>
            <p14:sldId id="1431"/>
            <p14:sldId id="1436"/>
            <p14:sldId id="1450"/>
            <p14:sldId id="1438"/>
            <p14:sldId id="1441"/>
            <p14:sldId id="1445"/>
            <p14:sldId id="1447"/>
            <p14:sldId id="1448"/>
            <p14:sldId id="1449"/>
            <p14:sldId id="1453"/>
            <p14:sldId id="1454"/>
            <p14:sldId id="1455"/>
            <p14:sldId id="1402"/>
            <p14:sldId id="1422"/>
            <p14:sldId id="1446"/>
            <p14:sldId id="1383"/>
          </p14:sldIdLst>
        </p14:section>
        <p14:section name="非表示" id="{A45781CF-1F79-A947-8337-EB56B1ED8AA1}">
          <p14:sldIdLst>
            <p14:sldId id="1404"/>
            <p14:sldId id="1405"/>
            <p14:sldId id="14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EBFF"/>
    <a:srgbClr val="F2D4F4"/>
    <a:srgbClr val="EC9D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62" autoAdjust="0"/>
    <p:restoredTop sz="70270"/>
  </p:normalViewPr>
  <p:slideViewPr>
    <p:cSldViewPr snapToGrid="0" snapToObjects="1">
      <p:cViewPr varScale="1">
        <p:scale>
          <a:sx n="79" d="100"/>
          <a:sy n="79" d="100"/>
        </p:scale>
        <p:origin x="824" y="192"/>
      </p:cViewPr>
      <p:guideLst/>
    </p:cSldViewPr>
  </p:slideViewPr>
  <p:notesTextViewPr>
    <p:cViewPr>
      <p:scale>
        <a:sx n="155" d="100"/>
        <a:sy n="15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89B7B-6AAF-8448-9B4E-C23E3DEB7704}" type="datetimeFigureOut">
              <a:rPr kumimoji="1" lang="ja-JP" altLang="en-US" smtClean="0"/>
              <a:t>2023/8/28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1F392-456E-E84B-A289-8CB1F5C40C0C}" type="slidenum">
              <a:rPr kumimoji="1" lang="ja-JP" altLang="en-US" smtClean="0"/>
              <a:t>‹#›</a:t>
            </a:fld>
            <a:endParaRPr kumimoji="1" lang="ja-JP" altLang="en-US"/>
          </a:p>
        </p:txBody>
      </p:sp>
    </p:spTree>
    <p:extLst>
      <p:ext uri="{BB962C8B-B14F-4D97-AF65-F5344CB8AC3E}">
        <p14:creationId xmlns:p14="http://schemas.microsoft.com/office/powerpoint/2010/main" val="23237656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I’d like to talk</a:t>
            </a:r>
            <a:r>
              <a:rPr kumimoji="1" lang="en-US" altLang="ja-JP" baseline="0" dirty="0"/>
              <a:t> about our paper entitled “</a:t>
            </a:r>
            <a:r>
              <a:rPr lang="en-US" altLang="ja-JP" sz="1200" b="1" i="0" dirty="0">
                <a:solidFill>
                  <a:srgbClr val="000000"/>
                </a:solidFill>
                <a:effectLst/>
              </a:rPr>
              <a:t>SEQ-IC-LCS Computation </a:t>
            </a:r>
            <a:br>
              <a:rPr lang="en-US" altLang="ja-JP" sz="1200" b="1" i="0" dirty="0">
                <a:solidFill>
                  <a:srgbClr val="000000"/>
                </a:solidFill>
                <a:effectLst/>
              </a:rPr>
            </a:br>
            <a:r>
              <a:rPr lang="en-US" altLang="ja-JP" sz="1200" b="1" i="0" dirty="0">
                <a:solidFill>
                  <a:srgbClr val="000000"/>
                </a:solidFill>
                <a:effectLst/>
              </a:rPr>
              <a:t>of Labeled Graphs</a:t>
            </a:r>
            <a:r>
              <a:rPr kumimoji="1" lang="en-US" altLang="ja-JP" baseline="0" dirty="0"/>
              <a:t>”</a:t>
            </a:r>
          </a:p>
          <a:p>
            <a:r>
              <a:rPr lang="en-US" altLang="ja-JP" dirty="0"/>
              <a:t>And my</a:t>
            </a:r>
            <a:r>
              <a:rPr lang="en-US" altLang="ja-JP" baseline="0" dirty="0"/>
              <a:t> name is Yuki Yonemoto, from Kyusyu university, Japan.</a:t>
            </a:r>
          </a:p>
          <a:p>
            <a:endParaRPr lang="en-US" altLang="ja-JP" baseline="0" dirty="0"/>
          </a:p>
          <a:p>
            <a:r>
              <a:rPr lang="en-US" altLang="ja-JP" baseline="0" dirty="0"/>
              <a:t>OK, Let’s start. </a:t>
            </a:r>
          </a:p>
          <a:p>
            <a:endParaRPr lang="en-US" altLang="ja-JP" baseline="0" dirty="0"/>
          </a:p>
          <a:p>
            <a:r>
              <a:rPr lang="en-US" altLang="ja-JP" baseline="0" dirty="0"/>
              <a:t>"SEQ-IC-LCS Computation of Labeled Graphs "</a:t>
            </a:r>
            <a:r>
              <a:rPr lang="ja-JP" altLang="en-US" baseline="0" dirty="0"/>
              <a:t>についてお話したいと思います。</a:t>
            </a:r>
          </a:p>
          <a:p>
            <a:r>
              <a:rPr lang="ja-JP" altLang="en-US" baseline="0" dirty="0"/>
              <a:t>九州大学の米本優生です。</a:t>
            </a:r>
          </a:p>
          <a:p>
            <a:endParaRPr lang="ja-JP" altLang="en-US" baseline="0" dirty="0"/>
          </a:p>
          <a:p>
            <a:r>
              <a:rPr lang="ja-JP" altLang="en-US" baseline="0" dirty="0"/>
              <a:t>それでは始めましょう。</a:t>
            </a:r>
            <a:endParaRPr lang="en-US" altLang="ja-JP" baseline="0" dirty="0"/>
          </a:p>
          <a:p>
            <a:endParaRPr kumimoji="1" lang="ja-JP" altLang="en-US"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1</a:t>
            </a:fld>
            <a:endParaRPr kumimoji="1" lang="ja-JP" altLang="en-US"/>
          </a:p>
        </p:txBody>
      </p:sp>
    </p:spTree>
    <p:extLst>
      <p:ext uri="{BB962C8B-B14F-4D97-AF65-F5344CB8AC3E}">
        <p14:creationId xmlns:p14="http://schemas.microsoft.com/office/powerpoint/2010/main" val="96697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This table shows </a:t>
                </a:r>
                <a:r>
                  <a:rPr lang="en-US" altLang="ja-JP" sz="1200" dirty="0"/>
                  <a:t>previous work of Constrained LCS .</a:t>
                </a:r>
              </a:p>
              <a:p>
                <a:r>
                  <a:rPr kumimoji="1" lang="en-US" altLang="ja-JP" sz="1200" i="1" dirty="0">
                    <a:latin typeface="Times New Roman"/>
                    <a:cs typeface="Times New Roman"/>
                  </a:rPr>
                  <a:t>Here |E</a:t>
                </a:r>
                <a:r>
                  <a:rPr kumimoji="1" lang="en-US" altLang="ja-JP" sz="1200" i="1" baseline="-25000" dirty="0">
                    <a:latin typeface="Times New Roman"/>
                    <a:cs typeface="Times New Roman"/>
                  </a:rPr>
                  <a:t>i </a:t>
                </a:r>
                <a:r>
                  <a:rPr kumimoji="1" lang="en-US" altLang="ja-JP" sz="1200" dirty="0">
                    <a:latin typeface="Times New Roman"/>
                    <a:cs typeface="Times New Roman"/>
                  </a:rPr>
                  <a:t>|</a:t>
                </a:r>
                <a:r>
                  <a:rPr kumimoji="1" lang="en-US" altLang="ja-JP" sz="1200" dirty="0"/>
                  <a:t> is the number of edges in </a:t>
                </a:r>
                <a:r>
                  <a:rPr lang="en-US" altLang="ja-JP" sz="1200" dirty="0">
                    <a:cs typeface="Times New Roman"/>
                  </a:rPr>
                  <a:t>text </a:t>
                </a:r>
                <a:r>
                  <a:rPr lang="en-US" altLang="ja-JP" sz="1200" i="1" dirty="0">
                    <a:latin typeface="Times New Roman" panose="02020603050405020304" pitchFamily="18" charset="0"/>
                    <a:cs typeface="Times New Roman" panose="02020603050405020304" pitchFamily="18" charset="0"/>
                  </a:rPr>
                  <a:t>i </a:t>
                </a:r>
                <a:r>
                  <a:rPr lang="en-US" altLang="ja-JP" sz="1200" dirty="0">
                    <a:latin typeface="Times New Roman"/>
                    <a:cs typeface="Times New Roman"/>
                  </a:rPr>
                  <a:t>, </a:t>
                </a:r>
                <a:r>
                  <a:rPr lang="en-US" altLang="ja-JP" sz="1200" i="1" dirty="0">
                    <a:latin typeface="Times New Roman"/>
                    <a:cs typeface="Times New Roman"/>
                  </a:rPr>
                  <a:t>|V</a:t>
                </a:r>
                <a:r>
                  <a:rPr lang="en-US" altLang="ja-JP" sz="1200" i="1" baseline="-25000" dirty="0">
                    <a:latin typeface="Times New Roman"/>
                    <a:cs typeface="Times New Roman"/>
                  </a:rPr>
                  <a:t>i </a:t>
                </a:r>
                <a:r>
                  <a:rPr lang="en-US" altLang="ja-JP" sz="1200" dirty="0">
                    <a:latin typeface="Times New Roman"/>
                    <a:cs typeface="Times New Roman"/>
                  </a:rPr>
                  <a:t>|</a:t>
                </a:r>
                <a:r>
                  <a:rPr lang="en-US" altLang="ja-JP" sz="1200" dirty="0"/>
                  <a:t> is the number of vertices in </a:t>
                </a:r>
                <a:r>
                  <a:rPr lang="en-US" altLang="ja-JP" sz="1200" dirty="0">
                    <a:cs typeface="Times New Roman"/>
                  </a:rPr>
                  <a:t>text </a:t>
                </a:r>
                <a:r>
                  <a:rPr lang="en-US" altLang="ja-JP" sz="1200" i="1" dirty="0">
                    <a:latin typeface="Times New Roman" panose="02020603050405020304" pitchFamily="18" charset="0"/>
                    <a:cs typeface="Times New Roman" panose="02020603050405020304" pitchFamily="18" charset="0"/>
                  </a:rPr>
                  <a:t>i</a:t>
                </a:r>
                <a:r>
                  <a:rPr lang="en-US" altLang="ja-JP" sz="1200" dirty="0">
                    <a:latin typeface="Times New Roman"/>
                    <a:cs typeface="Times New Roman"/>
                  </a:rPr>
                  <a:t> </a:t>
                </a:r>
                <a:r>
                  <a:rPr lang="en-US" altLang="ja-JP" sz="1200" dirty="0">
                    <a:latin typeface="Times New Roman" panose="02020603050405020304" pitchFamily="18" charset="0"/>
                    <a:cs typeface="Times New Roman" panose="02020603050405020304" pitchFamily="18" charset="0"/>
                  </a:rPr>
                  <a:t>, |</a:t>
                </a:r>
                <a:r>
                  <a:rPr lang="en-US" altLang="ja-JP" sz="1200" dirty="0">
                    <a:latin typeface="Times New Roman"/>
                    <a:cs typeface="Times New Roman"/>
                  </a:rPr>
                  <a:t>Σ| is </a:t>
                </a:r>
                <a:r>
                  <a:rPr lang="en-US" altLang="ja-JP" sz="1200" dirty="0">
                    <a:cs typeface="Times New Roman"/>
                  </a:rPr>
                  <a:t>the alphabet size.</a:t>
                </a:r>
              </a:p>
              <a:p>
                <a:endParaRPr lang="en-US" altLang="ja-JP" sz="1200" dirty="0">
                  <a:cs typeface="Times New Roman"/>
                </a:endParaRPr>
              </a:p>
              <a:p>
                <a:r>
                  <a:rPr lang="en-US" altLang="ja-JP" sz="1200" dirty="0">
                    <a:cs typeface="Times New Roman"/>
                  </a:rPr>
                  <a:t>When the input graph is a string, then we represent it as one path graph.</a:t>
                </a:r>
              </a:p>
              <a:p>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As you can see, for string inputs, there is an (order E1 times E2) time algorithm for STR-IC-LCS. </a:t>
                </a:r>
                <a:br>
                  <a:rPr lang="en-US" altLang="ja-JP" sz="1200" dirty="0"/>
                </a:br>
                <a:r>
                  <a:rPr lang="en-US" altLang="ja-JP" sz="1200" dirty="0"/>
                  <a:t>Also, for string inputs, there are (order E1 times E2 times E3) time algorithms </a:t>
                </a:r>
                <a:r>
                  <a:rPr kumimoji="1" lang="en-US" altLang="ja-JP" sz="1200" b="0" i="0" dirty="0">
                    <a:solidFill>
                      <a:schemeClr val="tx1"/>
                    </a:solidFill>
                    <a:latin typeface="+mn-lt"/>
                    <a:ea typeface="+mj-ea"/>
                  </a:rPr>
                  <a:t>except for the STR-IC-LCS 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 </a:t>
                </a:r>
                <a:endParaRPr kumimoji="1" lang="en-US" altLang="ja-JP" sz="1200" dirty="0">
                  <a:solidFill>
                    <a:schemeClr val="tx1"/>
                  </a:solidFill>
                  <a:latin typeface="MS PGothic" panose="020B0600070205080204" pitchFamily="34" charset="-128"/>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S PGothic" panose="020B0600070205080204" pitchFamily="34" charset="-128"/>
                    <a:ea typeface="MS PGothic" panose="020B0600070205080204" pitchFamily="34" charset="-128"/>
                  </a:rPr>
                  <a:t>この表は、</a:t>
                </a:r>
                <a:r>
                  <a:rPr kumimoji="1" lang="en-US" altLang="ja-JP" sz="1200" dirty="0">
                    <a:solidFill>
                      <a:schemeClr val="tx1"/>
                    </a:solidFill>
                    <a:latin typeface="MS PGothic" panose="020B0600070205080204" pitchFamily="34" charset="-128"/>
                    <a:ea typeface="MS PGothic" panose="020B0600070205080204" pitchFamily="34" charset="-128"/>
                  </a:rPr>
                  <a:t>Constrained LCS</a:t>
                </a:r>
                <a:r>
                  <a:rPr kumimoji="1" lang="ja-JP" altLang="en-US" sz="1200" dirty="0">
                    <a:solidFill>
                      <a:schemeClr val="tx1"/>
                    </a:solidFill>
                    <a:latin typeface="MS PGothic" panose="020B0600070205080204" pitchFamily="34" charset="-128"/>
                    <a:ea typeface="MS PGothic" panose="020B0600070205080204" pitchFamily="34" charset="-128"/>
                  </a:rPr>
                  <a:t>の既存研究を示している。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S PGothic" panose="020B0600070205080204" pitchFamily="34" charset="-128"/>
                    <a:ea typeface="MS PGothic" panose="020B0600070205080204" pitchFamily="34" charset="-128"/>
                  </a:rPr>
                  <a:t>このように、</a:t>
                </a:r>
                <a:r>
                  <a:rPr kumimoji="1" lang="en-US" altLang="ja-JP" sz="1200" dirty="0">
                    <a:solidFill>
                      <a:schemeClr val="tx1"/>
                    </a:solidFill>
                    <a:latin typeface="MS PGothic" panose="020B0600070205080204" pitchFamily="34" charset="-128"/>
                    <a:ea typeface="MS PGothic" panose="020B0600070205080204" pitchFamily="34" charset="-128"/>
                  </a:rPr>
                  <a:t>STR-IC-LCS</a:t>
                </a:r>
                <a:r>
                  <a:rPr kumimoji="1" lang="ja-JP" altLang="en-US" sz="1200" dirty="0" err="1">
                    <a:solidFill>
                      <a:schemeClr val="tx1"/>
                    </a:solidFill>
                    <a:latin typeface="MS PGothic" panose="020B0600070205080204" pitchFamily="34" charset="-128"/>
                    <a:ea typeface="MS PGothic" panose="020B0600070205080204" pitchFamily="34" charset="-128"/>
                  </a:rPr>
                  <a:t>には</a:t>
                </a:r>
                <a:r>
                  <a:rPr kumimoji="1" lang="en-US" altLang="ja-JP" sz="1200" dirty="0">
                    <a:solidFill>
                      <a:schemeClr val="tx1"/>
                    </a:solidFill>
                    <a:latin typeface="MS PGothic" panose="020B0600070205080204" pitchFamily="34" charset="-128"/>
                    <a:ea typeface="MS PGothic" panose="020B0600070205080204" pitchFamily="34" charset="-128"/>
                  </a:rPr>
                  <a:t>O(E1E2)</a:t>
                </a:r>
                <a:r>
                  <a:rPr kumimoji="1" lang="ja-JP" altLang="en-US" sz="1200" dirty="0">
                    <a:solidFill>
                      <a:schemeClr val="tx1"/>
                    </a:solidFill>
                    <a:latin typeface="MS PGothic" panose="020B0600070205080204" pitchFamily="34" charset="-128"/>
                    <a:ea typeface="MS PGothic" panose="020B0600070205080204" pitchFamily="34" charset="-128"/>
                  </a:rPr>
                  <a:t>時間アルゴリズムが存在し、</a:t>
                </a:r>
                <a:r>
                  <a:rPr kumimoji="1" lang="en-US" altLang="ja-JP" sz="1200" dirty="0">
                    <a:solidFill>
                      <a:schemeClr val="tx1"/>
                    </a:solidFill>
                    <a:latin typeface="MS PGothic" panose="020B0600070205080204" pitchFamily="34" charset="-128"/>
                    <a:ea typeface="MS PGothic" panose="020B0600070205080204" pitchFamily="34" charset="-128"/>
                  </a:rPr>
                  <a:t>STR-IC-LCS</a:t>
                </a:r>
                <a:r>
                  <a:rPr kumimoji="1" lang="ja-JP" altLang="en-US" sz="1200" dirty="0">
                    <a:solidFill>
                      <a:schemeClr val="tx1"/>
                    </a:solidFill>
                    <a:latin typeface="MS PGothic" panose="020B0600070205080204" pitchFamily="34" charset="-128"/>
                    <a:ea typeface="MS PGothic" panose="020B0600070205080204" pitchFamily="34" charset="-128"/>
                  </a:rPr>
                  <a:t>問題以外には</a:t>
                </a:r>
                <a:r>
                  <a:rPr kumimoji="1" lang="en-US" altLang="ja-JP" sz="1200" dirty="0">
                    <a:solidFill>
                      <a:schemeClr val="tx1"/>
                    </a:solidFill>
                    <a:latin typeface="MS PGothic" panose="020B0600070205080204" pitchFamily="34" charset="-128"/>
                    <a:ea typeface="MS PGothic" panose="020B0600070205080204" pitchFamily="34" charset="-128"/>
                  </a:rPr>
                  <a:t>O(E1E2E3)</a:t>
                </a:r>
                <a:r>
                  <a:rPr kumimoji="1" lang="ja-JP" altLang="en-US" sz="1200" dirty="0">
                    <a:solidFill>
                      <a:schemeClr val="tx1"/>
                    </a:solidFill>
                    <a:latin typeface="MS PGothic" panose="020B0600070205080204" pitchFamily="34" charset="-128"/>
                    <a:ea typeface="MS PGothic" panose="020B0600070205080204" pitchFamily="34" charset="-128"/>
                  </a:rPr>
                  <a:t>時間アルゴリズムが存在することがわかる。</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So we take this problem, and our algorithm computes that in </a:t>
                </a:r>
                <a:r>
                  <a:rPr kumimoji="1" lang="en-US" altLang="ja-JP" sz="1200" b="0" i="0">
                    <a:solidFill>
                      <a:schemeClr val="tx1"/>
                    </a:solidFill>
                    <a:latin typeface="Cambria Math" panose="02040503050406030204" pitchFamily="18" charset="0"/>
                    <a:ea typeface="Hiragino Sans W1" panose="020B0300000000000000" pitchFamily="34" charset="-128"/>
                  </a:rPr>
                  <a:t>𝑂(𝑛^2)</a:t>
                </a:r>
                <a:r>
                  <a:rPr kumimoji="1" lang="en-US" altLang="ja-JP" sz="1200" b="0" i="0" dirty="0">
                    <a:solidFill>
                      <a:schemeClr val="tx1"/>
                    </a:solidFill>
                    <a:latin typeface="Hiragino Sans W1" panose="020B0300000000000000" pitchFamily="34" charset="-128"/>
                    <a:ea typeface="Hiragino Sans W1" panose="020B0300000000000000" pitchFamily="34" charset="-128"/>
                  </a:rPr>
                  <a:t> (n</a:t>
                </a:r>
                <a:r>
                  <a:rPr kumimoji="1" lang="en-US" altLang="ja-JP" sz="1200" b="0" i="0" baseline="0" dirty="0">
                    <a:solidFill>
                      <a:schemeClr val="tx1"/>
                    </a:solidFill>
                    <a:latin typeface="Hiragino Sans W1" panose="020B0300000000000000" pitchFamily="34" charset="-128"/>
                    <a:ea typeface="Hiragino Sans W1" panose="020B0300000000000000" pitchFamily="34" charset="-128"/>
                  </a:rPr>
                  <a:t> squared</a:t>
                </a:r>
                <a:r>
                  <a:rPr kumimoji="1" lang="en-US" altLang="ja-JP" sz="1200" b="0" i="0" dirty="0">
                    <a:solidFill>
                      <a:schemeClr val="tx1"/>
                    </a:solidFill>
                    <a:latin typeface="Hiragino Sans W1" panose="020B0300000000000000" pitchFamily="34" charset="-128"/>
                    <a:ea typeface="Hiragino Sans W1" panose="020B0300000000000000" pitchFamily="34" charset="-128"/>
                  </a:rPr>
                  <a:t>) </a:t>
                </a:r>
                <a:r>
                  <a:rPr kumimoji="1" lang="en-US" altLang="ja-JP" sz="1200" b="0" i="0" kern="1200" dirty="0">
                    <a:solidFill>
                      <a:schemeClr val="tx1"/>
                    </a:solidFill>
                    <a:latin typeface="+mj-ea"/>
                    <a:ea typeface="+mn-ea"/>
                    <a:cs typeface="+mn-cs"/>
                  </a:rPr>
                  <a:t>time</a:t>
                </a:r>
                <a:r>
                  <a:rPr kumimoji="1" lang="en-US" altLang="ja-JP" sz="1200" b="0" i="0" kern="1200" baseline="0" dirty="0">
                    <a:solidFill>
                      <a:schemeClr val="tx1"/>
                    </a:solidFill>
                    <a:latin typeface="+mj-ea"/>
                    <a:ea typeface="+mn-ea"/>
                    <a:cs typeface="+mn-cs"/>
                  </a:rPr>
                  <a:t> and</a:t>
                </a:r>
                <a:r>
                  <a:rPr kumimoji="1" lang="en-US" altLang="ja-JP" sz="1200" b="0" i="0" kern="1200" dirty="0">
                    <a:solidFill>
                      <a:schemeClr val="tx1"/>
                    </a:solidFill>
                    <a:latin typeface="+mj-ea"/>
                    <a:ea typeface="+mn-ea"/>
                    <a:cs typeface="+mn-cs"/>
                  </a:rPr>
                  <a:t> </a:t>
                </a:r>
                <a:r>
                  <a:rPr kumimoji="1" lang="en-US" altLang="ja-JP" sz="1200" b="0" i="0">
                    <a:solidFill>
                      <a:schemeClr val="tx1"/>
                    </a:solidFill>
                    <a:latin typeface="Cambria Math" panose="02040503050406030204" pitchFamily="18" charset="0"/>
                    <a:ea typeface="Hiragino Sans W1" panose="020B0300000000000000" pitchFamily="34" charset="-128"/>
                  </a:rPr>
                  <a:t>𝑂(𝑙(𝑛−𝑙))</a:t>
                </a:r>
                <a:r>
                  <a:rPr kumimoji="1" lang="en-US" altLang="ja-JP" sz="1200" b="0" i="0" kern="1200" dirty="0">
                    <a:solidFill>
                      <a:schemeClr val="tx1"/>
                    </a:solidFill>
                    <a:latin typeface="+mj-ea"/>
                    <a:ea typeface="+mn-ea"/>
                    <a:cs typeface="+mn-cs"/>
                  </a:rPr>
                  <a:t> (</a:t>
                </a:r>
                <a:r>
                  <a:rPr kumimoji="1" lang="en-US" altLang="ja-JP" sz="1200" b="0" i="0">
                    <a:solidFill>
                      <a:schemeClr val="tx1"/>
                    </a:solidFill>
                    <a:latin typeface="Cambria Math" panose="02040503050406030204" pitchFamily="18" charset="0"/>
                    <a:ea typeface="Hiragino Sans W1" panose="020B0300000000000000" pitchFamily="34" charset="-128"/>
                  </a:rPr>
                  <a:t>𝑙</a:t>
                </a:r>
                <a:r>
                  <a:rPr kumimoji="1" lang="en-US" altLang="ja-JP" sz="1200" b="0" i="0" kern="1200" dirty="0">
                    <a:solidFill>
                      <a:schemeClr val="tx1"/>
                    </a:solidFill>
                    <a:latin typeface="+mj-ea"/>
                    <a:ea typeface="+mn-ea"/>
                    <a:cs typeface="+mn-cs"/>
                  </a:rPr>
                  <a:t> times</a:t>
                </a:r>
                <a:r>
                  <a:rPr kumimoji="1" lang="en-US" altLang="ja-JP" sz="1200" b="0" i="0" kern="1200" baseline="0" dirty="0">
                    <a:solidFill>
                      <a:schemeClr val="tx1"/>
                    </a:solidFill>
                    <a:latin typeface="+mj-ea"/>
                    <a:ea typeface="+mn-ea"/>
                    <a:cs typeface="+mn-cs"/>
                  </a:rPr>
                  <a:t> n minus </a:t>
                </a:r>
                <a:r>
                  <a:rPr kumimoji="1" lang="en-US" altLang="ja-JP" sz="1200" b="0" i="0">
                    <a:solidFill>
                      <a:schemeClr val="tx1"/>
                    </a:solidFill>
                    <a:latin typeface="Cambria Math" panose="02040503050406030204" pitchFamily="18" charset="0"/>
                    <a:ea typeface="Hiragino Sans W1" panose="020B0300000000000000" pitchFamily="34" charset="-128"/>
                  </a:rPr>
                  <a:t>𝑙</a:t>
                </a:r>
                <a:r>
                  <a:rPr kumimoji="1" lang="en-US" altLang="ja-JP" sz="1200" b="0" i="0" kern="1200" dirty="0">
                    <a:solidFill>
                      <a:schemeClr val="tx1"/>
                    </a:solidFill>
                    <a:latin typeface="+mj-ea"/>
                    <a:ea typeface="+mn-ea"/>
                    <a:cs typeface="+mn-cs"/>
                  </a:rPr>
                  <a:t> ) space.</a:t>
                </a:r>
              </a:p>
              <a:p>
                <a:endParaRPr kumimoji="1" lang="en-US" altLang="ja-JP" dirty="0"/>
              </a:p>
              <a:p>
                <a:r>
                  <a:rPr kumimoji="1" lang="en-US" altLang="ja-JP" sz="1200" b="0" i="0">
                    <a:latin typeface="Cambria Math" panose="02040503050406030204" pitchFamily="18" charset="0"/>
                  </a:rPr>
                  <a:t>𝑙  </a:t>
                </a:r>
                <a:r>
                  <a:rPr kumimoji="1" lang="en-US" altLang="ja-JP" sz="1200" dirty="0">
                    <a:latin typeface="Hiragino Sans W1" panose="020B0300000000000000" pitchFamily="34" charset="-128"/>
                    <a:ea typeface="Hiragino Sans W1" panose="020B0300000000000000" pitchFamily="34" charset="-128"/>
                  </a:rPr>
                  <a:t>is </a:t>
                </a:r>
                <a:r>
                  <a:rPr kumimoji="1" lang="en-US" altLang="ja-JP" sz="1200" dirty="0">
                    <a:ea typeface="+mj-ea"/>
                  </a:rPr>
                  <a:t>the length of LCS of</a:t>
                </a:r>
                <a:r>
                  <a:rPr kumimoji="1" lang="en-US" altLang="ja-JP" sz="1200" dirty="0">
                    <a:latin typeface="+mj-ea"/>
                    <a:ea typeface="+mj-ea"/>
                  </a:rPr>
                  <a:t> </a:t>
                </a:r>
                <a:r>
                  <a:rPr kumimoji="1" lang="en-US" altLang="ja-JP" sz="1200" b="0" i="0">
                    <a:latin typeface="Cambria Math" panose="02040503050406030204" pitchFamily="18" charset="0"/>
                    <a:ea typeface="+mj-ea"/>
                  </a:rPr>
                  <a:t>𝐴</a:t>
                </a:r>
                <a:r>
                  <a:rPr kumimoji="1" lang="en-US" altLang="ja-JP" sz="1200" dirty="0">
                    <a:latin typeface="+mj-ea"/>
                    <a:ea typeface="+mj-ea"/>
                  </a:rPr>
                  <a:t> </a:t>
                </a:r>
                <a:r>
                  <a:rPr kumimoji="1" lang="en-US" altLang="ja-JP" sz="1200" dirty="0">
                    <a:ea typeface="+mj-ea"/>
                  </a:rPr>
                  <a:t>and</a:t>
                </a:r>
                <a:r>
                  <a:rPr kumimoji="1" lang="en-US" altLang="ja-JP" sz="1200" dirty="0">
                    <a:ea typeface="Hiragino Sans W1" panose="020B0300000000000000" pitchFamily="34" charset="-128"/>
                  </a:rPr>
                  <a:t> </a:t>
                </a:r>
                <a:r>
                  <a:rPr kumimoji="1" lang="en-US" altLang="ja-JP" sz="1200" i="0">
                    <a:latin typeface="Cambria Math" panose="02040503050406030204" pitchFamily="18" charset="0"/>
                  </a:rPr>
                  <a:t>𝐵</a:t>
                </a:r>
                <a:r>
                  <a:rPr kumimoji="1" lang="en-US" altLang="ja-JP" sz="1200" dirty="0">
                    <a:latin typeface="MS PGothic" panose="020B0600070205080204" pitchFamily="34" charset="-128"/>
                    <a:ea typeface="MS PGothic" panose="020B0600070205080204" pitchFamily="34" charset="-128"/>
                  </a:rPr>
                  <a:t> </a:t>
                </a:r>
                <a:r>
                  <a:rPr kumimoji="1" lang="en-US" altLang="ja-JP" sz="1200" dirty="0">
                    <a:solidFill>
                      <a:schemeClr val="tx1"/>
                    </a:solidFill>
                    <a:latin typeface="MS PGothic" panose="020B0600070205080204" pitchFamily="34" charset="-128"/>
                    <a:ea typeface="MS PGothic" panose="020B0600070205080204" pitchFamily="34" charset="-128"/>
                  </a:rPr>
                  <a:t> </a:t>
                </a:r>
                <a:r>
                  <a:rPr kumimoji="1" lang="ja-JP" altLang="en-US" sz="1200">
                    <a:solidFill>
                      <a:schemeClr val="tx1"/>
                    </a:solidFill>
                    <a:latin typeface="MS PGothic" panose="020B0600070205080204" pitchFamily="34" charset="-128"/>
                    <a:ea typeface="MS PGothic" panose="020B0600070205080204" pitchFamily="34" charset="-128"/>
                  </a:rPr>
                  <a:t>　　　</a:t>
                </a:r>
                <a:endParaRPr kumimoji="1" lang="en-US" altLang="ja-JP" dirty="0"/>
              </a:p>
            </p:txBody>
          </p:sp>
        </mc:Fallback>
      </mc:AlternateContent>
      <p:sp>
        <p:nvSpPr>
          <p:cNvPr id="4" name="スライド番号プレースホルダー 3"/>
          <p:cNvSpPr>
            <a:spLocks noGrp="1"/>
          </p:cNvSpPr>
          <p:nvPr>
            <p:ph type="sldNum" sz="quarter" idx="5"/>
          </p:nvPr>
        </p:nvSpPr>
        <p:spPr/>
        <p:txBody>
          <a:bodyPr/>
          <a:lstStyle/>
          <a:p>
            <a:fld id="{29A34A63-087E-F043-AAF3-2CD74F0DD5D3}" type="slidenum">
              <a:rPr kumimoji="1" lang="ja-JP" altLang="en-US" smtClean="0"/>
              <a:t>10</a:t>
            </a:fld>
            <a:endParaRPr kumimoji="1" lang="ja-JP" altLang="en-US"/>
          </a:p>
        </p:txBody>
      </p:sp>
    </p:spTree>
    <p:extLst>
      <p:ext uri="{BB962C8B-B14F-4D97-AF65-F5344CB8AC3E}">
        <p14:creationId xmlns:p14="http://schemas.microsoft.com/office/powerpoint/2010/main" val="786355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In our work, we consider the SEQ-IC-LCS</a:t>
                </a:r>
                <a:r>
                  <a:rPr kumimoji="1" lang="en-US" altLang="ja-JP" baseline="0" dirty="0"/>
                  <a:t> problem when the three inputs are Labeled graphs.</a:t>
                </a:r>
              </a:p>
              <a:p>
                <a:r>
                  <a:rPr lang="en-US" altLang="ja-JP" baseline="0" dirty="0"/>
                  <a:t>First, If all of labeled graphs </a:t>
                </a:r>
                <a:r>
                  <a:rPr lang="en-US" altLang="ja-JP" sz="1200" baseline="0" dirty="0">
                    <a:solidFill>
                      <a:schemeClr val="tx1"/>
                    </a:solidFill>
                    <a:cs typeface="Times New Roman"/>
                  </a:rPr>
                  <a:t>are</a:t>
                </a:r>
                <a:r>
                  <a:rPr lang="en-US" altLang="ja-JP" sz="1200" dirty="0">
                    <a:solidFill>
                      <a:schemeClr val="tx1"/>
                    </a:solidFill>
                    <a:cs typeface="Times New Roman"/>
                  </a:rPr>
                  <a:t> acyclic, then the SEQ-IC-LCS can be solved in this time.</a:t>
                </a:r>
                <a:endParaRPr kumimoji="1" lang="ja-JP" altLang="en-US" sz="1200" baseline="-25000" dirty="0">
                  <a:solidFill>
                    <a:schemeClr val="tx1"/>
                  </a:solidFill>
                  <a:latin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a:t>Next,</a:t>
                </a:r>
                <a:r>
                  <a:rPr lang="en-US" altLang="ja-JP" baseline="0" dirty="0"/>
                  <a:t> </a:t>
                </a:r>
                <a:r>
                  <a:rPr lang="en-US" altLang="ja-JP" sz="1200" dirty="0">
                    <a:solidFill>
                      <a:schemeClr val="tx1"/>
                    </a:solidFill>
                  </a:rPr>
                  <a:t>If two </a:t>
                </a:r>
                <a:r>
                  <a:rPr lang="en-US" altLang="ja-JP" baseline="0" dirty="0"/>
                  <a:t>labeled graphs </a:t>
                </a:r>
                <a:r>
                  <a:rPr lang="en-US" altLang="ja-JP" sz="1200" dirty="0">
                    <a:solidFill>
                      <a:schemeClr val="tx1"/>
                    </a:solidFill>
                    <a:cs typeface="Times New Roman"/>
                  </a:rPr>
                  <a:t>are cyclic and constraint labeled graph is acyclic, then the SEQ-IC-LCS problem can be solved in </a:t>
                </a:r>
                <a:r>
                  <a:rPr lang="en-US" altLang="ja-JP" sz="1200" i="1" dirty="0">
                    <a:solidFill>
                      <a:schemeClr val="tx1"/>
                    </a:solidFill>
                    <a:latin typeface="Times New Roman"/>
                    <a:cs typeface="Times New Roman"/>
                  </a:rPr>
                  <a:t>this </a:t>
                </a:r>
                <a:r>
                  <a:rPr lang="en-US" altLang="ja-JP" sz="1200" dirty="0">
                    <a:solidFill>
                      <a:schemeClr val="tx1"/>
                    </a:solidFill>
                    <a:cs typeface="Times New Roman"/>
                  </a:rPr>
                  <a:t>time.</a:t>
                </a:r>
                <a:endParaRPr lang="en-US" altLang="ja-JP" sz="1200" baseline="-25000" dirty="0">
                  <a:solidFill>
                    <a:schemeClr val="tx1"/>
                  </a:solidFill>
                  <a:latin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cs typeface="Times New Roman"/>
                  </a:rPr>
                  <a:t>本研究では、</a:t>
                </a:r>
                <a:r>
                  <a:rPr lang="en-US" altLang="ja-JP" sz="1200" dirty="0">
                    <a:solidFill>
                      <a:schemeClr val="tx1"/>
                    </a:solidFill>
                    <a:cs typeface="Times New Roman"/>
                  </a:rPr>
                  <a:t>3</a:t>
                </a:r>
                <a:r>
                  <a:rPr lang="ja-JP" altLang="en-US" sz="1200" dirty="0" err="1">
                    <a:solidFill>
                      <a:schemeClr val="tx1"/>
                    </a:solidFill>
                    <a:cs typeface="Times New Roman"/>
                  </a:rPr>
                  <a:t>つの</a:t>
                </a:r>
                <a:r>
                  <a:rPr lang="ja-JP" altLang="en-US" sz="1200" dirty="0">
                    <a:solidFill>
                      <a:schemeClr val="tx1"/>
                    </a:solidFill>
                    <a:cs typeface="Times New Roman"/>
                  </a:rPr>
                  <a:t>ラベル付きグラフに対する</a:t>
                </a:r>
                <a:r>
                  <a:rPr lang="en-US" altLang="ja-JP" sz="1200" dirty="0">
                    <a:solidFill>
                      <a:schemeClr val="tx1"/>
                    </a:solidFill>
                    <a:cs typeface="Times New Roman"/>
                  </a:rPr>
                  <a:t>SEQ-IC-LCS</a:t>
                </a:r>
                <a:r>
                  <a:rPr lang="ja-JP" altLang="en-US" sz="1200" dirty="0">
                    <a:solidFill>
                      <a:schemeClr val="tx1"/>
                    </a:solidFill>
                    <a:cs typeface="Times New Roman"/>
                  </a:rPr>
                  <a:t>問題を考える。</a:t>
                </a: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cs typeface="Times New Roman"/>
                  </a:rPr>
                  <a:t>まず、全てのラベル付きグラフが非巡回である場合、</a:t>
                </a:r>
                <a:r>
                  <a:rPr lang="en-US" altLang="ja-JP" sz="1200" dirty="0">
                    <a:solidFill>
                      <a:schemeClr val="tx1"/>
                    </a:solidFill>
                    <a:cs typeface="Times New Roman"/>
                  </a:rPr>
                  <a:t>SEQ-IC-LCS</a:t>
                </a:r>
                <a:r>
                  <a:rPr lang="ja-JP" altLang="en-US" sz="1200" dirty="0">
                    <a:solidFill>
                      <a:schemeClr val="tx1"/>
                    </a:solidFill>
                    <a:cs typeface="Times New Roman"/>
                  </a:rPr>
                  <a:t>は</a:t>
                </a:r>
                <a:r>
                  <a:rPr lang="en-US" altLang="ja-JP" sz="1200" dirty="0">
                    <a:solidFill>
                      <a:schemeClr val="tx1"/>
                    </a:solidFill>
                    <a:cs typeface="Times New Roman"/>
                  </a:rPr>
                  <a:t>O(|E1||E2||E3|)</a:t>
                </a:r>
                <a:r>
                  <a:rPr lang="ja-JP" altLang="en-US" sz="1200" dirty="0">
                    <a:solidFill>
                      <a:schemeClr val="tx1"/>
                    </a:solidFill>
                    <a:cs typeface="Times New Roman"/>
                  </a:rPr>
                  <a:t>時間で解くことができる。</a:t>
                </a: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cs typeface="Times New Roman"/>
                  </a:rPr>
                  <a:t>次に、</a:t>
                </a:r>
                <a:r>
                  <a:rPr lang="en-US" altLang="ja-JP" sz="1200" dirty="0">
                    <a:solidFill>
                      <a:schemeClr val="tx1"/>
                    </a:solidFill>
                    <a:cs typeface="Times New Roman"/>
                  </a:rPr>
                  <a:t>2</a:t>
                </a:r>
                <a:r>
                  <a:rPr lang="ja-JP" altLang="en-US" sz="1200" dirty="0" err="1">
                    <a:solidFill>
                      <a:schemeClr val="tx1"/>
                    </a:solidFill>
                    <a:cs typeface="Times New Roman"/>
                  </a:rPr>
                  <a:t>つの</a:t>
                </a:r>
                <a:r>
                  <a:rPr lang="ja-JP" altLang="en-US" sz="1200" dirty="0">
                    <a:solidFill>
                      <a:schemeClr val="tx1"/>
                    </a:solidFill>
                    <a:cs typeface="Times New Roman"/>
                  </a:rPr>
                  <a:t>ラベル付きグラフが巡回で、制約ラベル付きグラフが非巡回であれば、</a:t>
                </a:r>
                <a:r>
                  <a:rPr lang="en-US" altLang="ja-JP" sz="1200" dirty="0">
                    <a:solidFill>
                      <a:schemeClr val="tx1"/>
                    </a:solidFill>
                    <a:cs typeface="Times New Roman"/>
                  </a:rPr>
                  <a:t>SEQ-IC-LCS</a:t>
                </a:r>
                <a:r>
                  <a:rPr lang="ja-JP" altLang="en-US" sz="1200" dirty="0">
                    <a:solidFill>
                      <a:schemeClr val="tx1"/>
                    </a:solidFill>
                    <a:cs typeface="Times New Roman"/>
                  </a:rPr>
                  <a:t>問題は</a:t>
                </a:r>
                <a:r>
                  <a:rPr lang="en-US" altLang="ja-JP" sz="1200" dirty="0">
                    <a:solidFill>
                      <a:schemeClr val="tx1"/>
                    </a:solidFill>
                    <a:cs typeface="Times New Roman"/>
                  </a:rPr>
                  <a:t>O(|E1||E2||E3|)</a:t>
                </a:r>
                <a:r>
                  <a:rPr lang="ja-JP" altLang="en-US" sz="1200" dirty="0">
                    <a:solidFill>
                      <a:schemeClr val="tx1"/>
                    </a:solidFill>
                    <a:cs typeface="Times New Roman"/>
                  </a:rPr>
                  <a:t>時間で解くことができる。</a:t>
                </a:r>
                <a:endParaRPr lang="en-US" altLang="ja-JP" sz="1200" dirty="0">
                  <a:solidFill>
                    <a:schemeClr val="tx1"/>
                  </a:solidFill>
                  <a:cs typeface="Times New Roman"/>
                </a:endParaRP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So we take this problem, and our algorithm computes that in </a:t>
                </a:r>
                <a:r>
                  <a:rPr kumimoji="1" lang="en-US" altLang="ja-JP" sz="1200" b="0" i="0">
                    <a:solidFill>
                      <a:schemeClr val="tx1"/>
                    </a:solidFill>
                    <a:latin typeface="Cambria Math" panose="02040503050406030204" pitchFamily="18" charset="0"/>
                    <a:ea typeface="Hiragino Sans W1" panose="020B0300000000000000" pitchFamily="34" charset="-128"/>
                  </a:rPr>
                  <a:t>𝑂(𝑛^2)</a:t>
                </a:r>
                <a:r>
                  <a:rPr kumimoji="1" lang="en-US" altLang="ja-JP" sz="1200" b="0" i="0" dirty="0">
                    <a:solidFill>
                      <a:schemeClr val="tx1"/>
                    </a:solidFill>
                    <a:latin typeface="Hiragino Sans W1" panose="020B0300000000000000" pitchFamily="34" charset="-128"/>
                    <a:ea typeface="Hiragino Sans W1" panose="020B0300000000000000" pitchFamily="34" charset="-128"/>
                  </a:rPr>
                  <a:t> (n</a:t>
                </a:r>
                <a:r>
                  <a:rPr kumimoji="1" lang="en-US" altLang="ja-JP" sz="1200" b="0" i="0" baseline="0" dirty="0">
                    <a:solidFill>
                      <a:schemeClr val="tx1"/>
                    </a:solidFill>
                    <a:latin typeface="Hiragino Sans W1" panose="020B0300000000000000" pitchFamily="34" charset="-128"/>
                    <a:ea typeface="Hiragino Sans W1" panose="020B0300000000000000" pitchFamily="34" charset="-128"/>
                  </a:rPr>
                  <a:t> squared</a:t>
                </a:r>
                <a:r>
                  <a:rPr kumimoji="1" lang="en-US" altLang="ja-JP" sz="1200" b="0" i="0" dirty="0">
                    <a:solidFill>
                      <a:schemeClr val="tx1"/>
                    </a:solidFill>
                    <a:latin typeface="Hiragino Sans W1" panose="020B0300000000000000" pitchFamily="34" charset="-128"/>
                    <a:ea typeface="Hiragino Sans W1" panose="020B0300000000000000" pitchFamily="34" charset="-128"/>
                  </a:rPr>
                  <a:t>) </a:t>
                </a:r>
                <a:r>
                  <a:rPr kumimoji="1" lang="en-US" altLang="ja-JP" sz="1200" b="0" i="0" kern="1200" dirty="0">
                    <a:solidFill>
                      <a:schemeClr val="tx1"/>
                    </a:solidFill>
                    <a:latin typeface="+mj-ea"/>
                    <a:ea typeface="+mn-ea"/>
                    <a:cs typeface="+mn-cs"/>
                  </a:rPr>
                  <a:t>time</a:t>
                </a:r>
                <a:r>
                  <a:rPr kumimoji="1" lang="en-US" altLang="ja-JP" sz="1200" b="0" i="0" kern="1200" baseline="0" dirty="0">
                    <a:solidFill>
                      <a:schemeClr val="tx1"/>
                    </a:solidFill>
                    <a:latin typeface="+mj-ea"/>
                    <a:ea typeface="+mn-ea"/>
                    <a:cs typeface="+mn-cs"/>
                  </a:rPr>
                  <a:t> and</a:t>
                </a:r>
                <a:r>
                  <a:rPr kumimoji="1" lang="en-US" altLang="ja-JP" sz="1200" b="0" i="0" kern="1200" dirty="0">
                    <a:solidFill>
                      <a:schemeClr val="tx1"/>
                    </a:solidFill>
                    <a:latin typeface="+mj-ea"/>
                    <a:ea typeface="+mn-ea"/>
                    <a:cs typeface="+mn-cs"/>
                  </a:rPr>
                  <a:t> </a:t>
                </a:r>
                <a:r>
                  <a:rPr kumimoji="1" lang="en-US" altLang="ja-JP" sz="1200" b="0" i="0">
                    <a:solidFill>
                      <a:schemeClr val="tx1"/>
                    </a:solidFill>
                    <a:latin typeface="Cambria Math" panose="02040503050406030204" pitchFamily="18" charset="0"/>
                    <a:ea typeface="Hiragino Sans W1" panose="020B0300000000000000" pitchFamily="34" charset="-128"/>
                  </a:rPr>
                  <a:t>𝑂(𝑙(𝑛−𝑙))</a:t>
                </a:r>
                <a:r>
                  <a:rPr kumimoji="1" lang="en-US" altLang="ja-JP" sz="1200" b="0" i="0" kern="1200" dirty="0">
                    <a:solidFill>
                      <a:schemeClr val="tx1"/>
                    </a:solidFill>
                    <a:latin typeface="+mj-ea"/>
                    <a:ea typeface="+mn-ea"/>
                    <a:cs typeface="+mn-cs"/>
                  </a:rPr>
                  <a:t> (</a:t>
                </a:r>
                <a:r>
                  <a:rPr kumimoji="1" lang="en-US" altLang="ja-JP" sz="1200" b="0" i="0">
                    <a:solidFill>
                      <a:schemeClr val="tx1"/>
                    </a:solidFill>
                    <a:latin typeface="Cambria Math" panose="02040503050406030204" pitchFamily="18" charset="0"/>
                    <a:ea typeface="Hiragino Sans W1" panose="020B0300000000000000" pitchFamily="34" charset="-128"/>
                  </a:rPr>
                  <a:t>𝑙</a:t>
                </a:r>
                <a:r>
                  <a:rPr kumimoji="1" lang="en-US" altLang="ja-JP" sz="1200" b="0" i="0" kern="1200" dirty="0">
                    <a:solidFill>
                      <a:schemeClr val="tx1"/>
                    </a:solidFill>
                    <a:latin typeface="+mj-ea"/>
                    <a:ea typeface="+mn-ea"/>
                    <a:cs typeface="+mn-cs"/>
                  </a:rPr>
                  <a:t> times</a:t>
                </a:r>
                <a:r>
                  <a:rPr kumimoji="1" lang="en-US" altLang="ja-JP" sz="1200" b="0" i="0" kern="1200" baseline="0" dirty="0">
                    <a:solidFill>
                      <a:schemeClr val="tx1"/>
                    </a:solidFill>
                    <a:latin typeface="+mj-ea"/>
                    <a:ea typeface="+mn-ea"/>
                    <a:cs typeface="+mn-cs"/>
                  </a:rPr>
                  <a:t> n minus </a:t>
                </a:r>
                <a:r>
                  <a:rPr kumimoji="1" lang="en-US" altLang="ja-JP" sz="1200" b="0" i="0">
                    <a:solidFill>
                      <a:schemeClr val="tx1"/>
                    </a:solidFill>
                    <a:latin typeface="Cambria Math" panose="02040503050406030204" pitchFamily="18" charset="0"/>
                    <a:ea typeface="Hiragino Sans W1" panose="020B0300000000000000" pitchFamily="34" charset="-128"/>
                  </a:rPr>
                  <a:t>𝑙</a:t>
                </a:r>
                <a:r>
                  <a:rPr kumimoji="1" lang="en-US" altLang="ja-JP" sz="1200" b="0" i="0" kern="1200" dirty="0">
                    <a:solidFill>
                      <a:schemeClr val="tx1"/>
                    </a:solidFill>
                    <a:latin typeface="+mj-ea"/>
                    <a:ea typeface="+mn-ea"/>
                    <a:cs typeface="+mn-cs"/>
                  </a:rPr>
                  <a:t> ) space.</a:t>
                </a:r>
              </a:p>
              <a:p>
                <a:endParaRPr kumimoji="1" lang="en-US" altLang="ja-JP" dirty="0"/>
              </a:p>
              <a:p>
                <a:r>
                  <a:rPr kumimoji="1" lang="en-US" altLang="ja-JP" sz="1200" b="0" i="0">
                    <a:latin typeface="Cambria Math" panose="02040503050406030204" pitchFamily="18" charset="0"/>
                  </a:rPr>
                  <a:t>𝑙  </a:t>
                </a:r>
                <a:r>
                  <a:rPr kumimoji="1" lang="en-US" altLang="ja-JP" sz="1200" dirty="0">
                    <a:latin typeface="Hiragino Sans W1" panose="020B0300000000000000" pitchFamily="34" charset="-128"/>
                    <a:ea typeface="Hiragino Sans W1" panose="020B0300000000000000" pitchFamily="34" charset="-128"/>
                  </a:rPr>
                  <a:t>is </a:t>
                </a:r>
                <a:r>
                  <a:rPr kumimoji="1" lang="en-US" altLang="ja-JP" sz="1200" dirty="0">
                    <a:ea typeface="+mj-ea"/>
                  </a:rPr>
                  <a:t>the length of LCS of</a:t>
                </a:r>
                <a:r>
                  <a:rPr kumimoji="1" lang="en-US" altLang="ja-JP" sz="1200" dirty="0">
                    <a:latin typeface="+mj-ea"/>
                    <a:ea typeface="+mj-ea"/>
                  </a:rPr>
                  <a:t> </a:t>
                </a:r>
                <a:r>
                  <a:rPr kumimoji="1" lang="en-US" altLang="ja-JP" sz="1200" b="0" i="0">
                    <a:latin typeface="Cambria Math" panose="02040503050406030204" pitchFamily="18" charset="0"/>
                    <a:ea typeface="+mj-ea"/>
                  </a:rPr>
                  <a:t>𝐴</a:t>
                </a:r>
                <a:r>
                  <a:rPr kumimoji="1" lang="en-US" altLang="ja-JP" sz="1200" dirty="0">
                    <a:latin typeface="+mj-ea"/>
                    <a:ea typeface="+mj-ea"/>
                  </a:rPr>
                  <a:t> </a:t>
                </a:r>
                <a:r>
                  <a:rPr kumimoji="1" lang="en-US" altLang="ja-JP" sz="1200" dirty="0">
                    <a:ea typeface="+mj-ea"/>
                  </a:rPr>
                  <a:t>and</a:t>
                </a:r>
                <a:r>
                  <a:rPr kumimoji="1" lang="en-US" altLang="ja-JP" sz="1200" dirty="0">
                    <a:ea typeface="Hiragino Sans W1" panose="020B0300000000000000" pitchFamily="34" charset="-128"/>
                  </a:rPr>
                  <a:t> </a:t>
                </a:r>
                <a:r>
                  <a:rPr kumimoji="1" lang="en-US" altLang="ja-JP" sz="1200" i="0">
                    <a:latin typeface="Cambria Math" panose="02040503050406030204" pitchFamily="18" charset="0"/>
                  </a:rPr>
                  <a:t>𝐵</a:t>
                </a:r>
                <a:r>
                  <a:rPr kumimoji="1" lang="en-US" altLang="ja-JP" sz="1200" dirty="0">
                    <a:latin typeface="MS PGothic" panose="020B0600070205080204" pitchFamily="34" charset="-128"/>
                    <a:ea typeface="MS PGothic" panose="020B0600070205080204" pitchFamily="34" charset="-128"/>
                  </a:rPr>
                  <a:t> </a:t>
                </a:r>
                <a:r>
                  <a:rPr kumimoji="1" lang="en-US" altLang="ja-JP" sz="1200" dirty="0">
                    <a:solidFill>
                      <a:schemeClr val="tx1"/>
                    </a:solidFill>
                    <a:latin typeface="MS PGothic" panose="020B0600070205080204" pitchFamily="34" charset="-128"/>
                    <a:ea typeface="MS PGothic" panose="020B0600070205080204" pitchFamily="34" charset="-128"/>
                  </a:rPr>
                  <a:t> </a:t>
                </a:r>
                <a:r>
                  <a:rPr kumimoji="1" lang="ja-JP" altLang="en-US" sz="1200">
                    <a:solidFill>
                      <a:schemeClr val="tx1"/>
                    </a:solidFill>
                    <a:latin typeface="MS PGothic" panose="020B0600070205080204" pitchFamily="34" charset="-128"/>
                    <a:ea typeface="MS PGothic" panose="020B0600070205080204" pitchFamily="34" charset="-128"/>
                  </a:rPr>
                  <a:t>　　　</a:t>
                </a:r>
                <a:endParaRPr kumimoji="1" lang="en-US" altLang="ja-JP" dirty="0"/>
              </a:p>
            </p:txBody>
          </p:sp>
        </mc:Fallback>
      </mc:AlternateContent>
      <p:sp>
        <p:nvSpPr>
          <p:cNvPr id="4" name="スライド番号プレースホルダー 3"/>
          <p:cNvSpPr>
            <a:spLocks noGrp="1"/>
          </p:cNvSpPr>
          <p:nvPr>
            <p:ph type="sldNum" sz="quarter" idx="5"/>
          </p:nvPr>
        </p:nvSpPr>
        <p:spPr/>
        <p:txBody>
          <a:bodyPr/>
          <a:lstStyle/>
          <a:p>
            <a:fld id="{29A34A63-087E-F043-AAF3-2CD74F0DD5D3}" type="slidenum">
              <a:rPr kumimoji="1" lang="ja-JP" altLang="en-US" smtClean="0"/>
              <a:t>11</a:t>
            </a:fld>
            <a:endParaRPr kumimoji="1" lang="ja-JP" altLang="en-US"/>
          </a:p>
        </p:txBody>
      </p:sp>
    </p:spTree>
    <p:extLst>
      <p:ext uri="{BB962C8B-B14F-4D97-AF65-F5344CB8AC3E}">
        <p14:creationId xmlns:p14="http://schemas.microsoft.com/office/powerpoint/2010/main" val="2600466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I explain the SEQ-IC-LCS problem in more detail.</a:t>
                </a:r>
              </a:p>
              <a:p>
                <a:r>
                  <a:rPr kumimoji="1" lang="en-US" altLang="ja-JP" dirty="0"/>
                  <a:t>For simplicity, I begin with the case of string inputs.</a:t>
                </a:r>
              </a:p>
              <a:p>
                <a:endParaRPr kumimoji="1" lang="en-US" altLang="ja-JP" dirty="0"/>
              </a:p>
              <a:p>
                <a:pPr marL="0" indent="0">
                  <a:buNone/>
                </a:pPr>
                <a:r>
                  <a:rPr lang="en" altLang="ja-JP" sz="1200" dirty="0"/>
                  <a:t>SEQ-IC-LCS is a </a:t>
                </a:r>
                <a:r>
                  <a:rPr lang="en" altLang="ja-JP" sz="1200" dirty="0">
                    <a:effectLst/>
                  </a:rPr>
                  <a:t>longest string </a:t>
                </a:r>
                <a14:m>
                  <m:oMath xmlns:m="http://schemas.openxmlformats.org/officeDocument/2006/math">
                    <m:r>
                      <a:rPr lang="en-US" altLang="ja-JP" sz="1200" b="0" i="1" smtClean="0">
                        <a:effectLst/>
                        <a:latin typeface="Cambria Math" panose="02040503050406030204" pitchFamily="18" charset="0"/>
                      </a:rPr>
                      <m:t>𝑍</m:t>
                    </m:r>
                  </m:oMath>
                </a14:m>
                <a:r>
                  <a:rPr lang="en" altLang="ja-JP" sz="1200" dirty="0">
                    <a:effectLst/>
                    <a:latin typeface="CMMI10"/>
                  </a:rPr>
                  <a:t> </a:t>
                </a:r>
                <a:r>
                  <a:rPr lang="en" altLang="ja-JP" sz="1200" dirty="0">
                    <a:effectLst/>
                  </a:rPr>
                  <a:t>such that </a:t>
                </a:r>
              </a:p>
              <a:p>
                <a:pPr marL="0" indent="0">
                  <a:buNone/>
                </a:pPr>
                <a14:m>
                  <m:oMath xmlns:m="http://schemas.openxmlformats.org/officeDocument/2006/math">
                    <m:r>
                      <a:rPr lang="en-US" altLang="ja-JP" sz="1200" i="1">
                        <a:latin typeface="Cambria Math" panose="02040503050406030204" pitchFamily="18" charset="0"/>
                      </a:rPr>
                      <m:t>𝑍</m:t>
                    </m:r>
                  </m:oMath>
                </a14:m>
                <a:r>
                  <a:rPr lang="en" altLang="ja-JP" sz="1200" dirty="0">
                    <a:effectLst/>
                    <a:latin typeface="CMMI10"/>
                  </a:rPr>
                  <a:t> </a:t>
                </a:r>
                <a:r>
                  <a:rPr lang="en" altLang="ja-JP" sz="1200" dirty="0">
                    <a:solidFill>
                      <a:schemeClr val="tx1"/>
                    </a:solidFill>
                    <a:effectLst/>
                  </a:rPr>
                  <a:t>includes</a:t>
                </a:r>
                <a:r>
                  <a:rPr lang="en" altLang="ja-JP" sz="1200" dirty="0">
                    <a:solidFill>
                      <a:schemeClr val="tx1"/>
                    </a:solidFill>
                    <a:effectLst/>
                    <a:latin typeface="CMR10"/>
                  </a:rPr>
                  <a:t> </a:t>
                </a:r>
                <a14:m>
                  <m:oMath xmlns:m="http://schemas.openxmlformats.org/officeDocument/2006/math">
                    <m:r>
                      <a:rPr lang="en-US" altLang="ja-JP" sz="1200" b="0" i="1" smtClean="0">
                        <a:solidFill>
                          <a:schemeClr val="tx1"/>
                        </a:solidFill>
                        <a:latin typeface="Cambria Math" panose="02040503050406030204" pitchFamily="18" charset="0"/>
                      </a:rPr>
                      <m:t>𝑃</m:t>
                    </m:r>
                  </m:oMath>
                </a14:m>
                <a:r>
                  <a:rPr lang="en" altLang="ja-JP" sz="1200" dirty="0">
                    <a:solidFill>
                      <a:schemeClr val="tx1"/>
                    </a:solidFill>
                    <a:effectLst/>
                    <a:latin typeface="CMMI10"/>
                  </a:rPr>
                  <a:t> </a:t>
                </a:r>
                <a:r>
                  <a:rPr lang="en" altLang="ja-JP" sz="1200" dirty="0">
                    <a:solidFill>
                      <a:schemeClr val="tx1"/>
                    </a:solidFill>
                    <a:effectLst/>
                  </a:rPr>
                  <a:t>as a Subsequence </a:t>
                </a:r>
              </a:p>
              <a:p>
                <a:pPr marL="0" indent="0">
                  <a:buNone/>
                </a:pPr>
                <a:r>
                  <a:rPr lang="en" altLang="ja-JP" sz="1200" dirty="0">
                    <a:effectLst/>
                  </a:rPr>
                  <a:t>and</a:t>
                </a:r>
                <a:r>
                  <a:rPr lang="en" altLang="ja-JP" sz="1200" dirty="0">
                    <a:effectLst/>
                    <a:latin typeface="CMR10"/>
                  </a:rPr>
                  <a:t> </a:t>
                </a:r>
                <a14:m>
                  <m:oMath xmlns:m="http://schemas.openxmlformats.org/officeDocument/2006/math">
                    <m:r>
                      <a:rPr lang="en-US" altLang="ja-JP" sz="1200" i="1">
                        <a:latin typeface="Cambria Math" panose="02040503050406030204" pitchFamily="18" charset="0"/>
                      </a:rPr>
                      <m:t>𝑍</m:t>
                    </m:r>
                  </m:oMath>
                </a14:m>
                <a:r>
                  <a:rPr lang="en" altLang="ja-JP" sz="1200" dirty="0">
                    <a:effectLst/>
                    <a:latin typeface="CMR10"/>
                  </a:rPr>
                  <a:t> </a:t>
                </a:r>
                <a:r>
                  <a:rPr lang="en" altLang="ja-JP" sz="1200" dirty="0">
                    <a:effectLst/>
                  </a:rPr>
                  <a:t>is a common subsequence of </a:t>
                </a:r>
                <a14:m>
                  <m:oMath xmlns:m="http://schemas.openxmlformats.org/officeDocument/2006/math">
                    <m:r>
                      <a:rPr lang="en-US" altLang="ja-JP" sz="1200" b="0" i="1" smtClean="0">
                        <a:effectLst/>
                        <a:latin typeface="Cambria Math" panose="02040503050406030204" pitchFamily="18" charset="0"/>
                      </a:rPr>
                      <m:t>𝐴</m:t>
                    </m:r>
                  </m:oMath>
                </a14:m>
                <a:r>
                  <a:rPr lang="en" altLang="ja-JP" sz="1200" dirty="0">
                    <a:effectLst/>
                    <a:latin typeface="CMMI10"/>
                  </a:rPr>
                  <a:t> </a:t>
                </a:r>
                <a:r>
                  <a:rPr lang="en" altLang="ja-JP" sz="1200" dirty="0">
                    <a:effectLst/>
                  </a:rPr>
                  <a:t>and</a:t>
                </a:r>
                <a:r>
                  <a:rPr lang="en" altLang="ja-JP" sz="1200" dirty="0">
                    <a:effectLst/>
                    <a:latin typeface="CMR10"/>
                  </a:rPr>
                  <a:t> </a:t>
                </a:r>
                <a14:m>
                  <m:oMath xmlns:m="http://schemas.openxmlformats.org/officeDocument/2006/math">
                    <m:r>
                      <a:rPr lang="en-US" altLang="ja-JP" sz="1200" b="0" i="1" smtClean="0">
                        <a:latin typeface="Cambria Math" panose="02040503050406030204" pitchFamily="18" charset="0"/>
                      </a:rPr>
                      <m:t>𝐵</m:t>
                    </m:r>
                  </m:oMath>
                </a14:m>
                <a:r>
                  <a:rPr lang="en-US" altLang="ja-JP" sz="1200" dirty="0"/>
                  <a:t>.</a:t>
                </a:r>
              </a:p>
              <a:p>
                <a:endParaRPr kumimoji="1" lang="en-US" altLang="ja-JP" dirty="0"/>
              </a:p>
              <a:p>
                <a:r>
                  <a:rPr kumimoji="1" lang="en" altLang="ja-JP" dirty="0"/>
                  <a:t>SEQ-IC-LCS </a:t>
                </a:r>
                <a:r>
                  <a:rPr kumimoji="1" lang="ja-JP" altLang="en-US" dirty="0"/>
                  <a:t>問題についてもう少し詳しく説明する。</a:t>
                </a:r>
              </a:p>
              <a:p>
                <a:r>
                  <a:rPr kumimoji="1" lang="en" altLang="ja-JP" dirty="0"/>
                  <a:t>SEQ-IC-LCS</a:t>
                </a:r>
                <a:r>
                  <a:rPr kumimoji="1" lang="ja-JP" altLang="en-US" dirty="0"/>
                  <a:t>は、以下のような最長の文字列</a:t>
                </a:r>
                <a:r>
                  <a:rPr kumimoji="1" lang="en" altLang="ja-JP" dirty="0"/>
                  <a:t>Z</a:t>
                </a:r>
                <a:r>
                  <a:rPr kumimoji="1" lang="ja-JP" altLang="en-US" dirty="0"/>
                  <a:t>である。</a:t>
                </a:r>
              </a:p>
              <a:p>
                <a:r>
                  <a:rPr kumimoji="1" lang="ja-JP" altLang="en-US" dirty="0"/>
                  <a:t>𝑍は𝑃を部分列として含み、</a:t>
                </a:r>
              </a:p>
              <a:p>
                <a:r>
                  <a:rPr kumimoji="1" lang="ja-JP" altLang="en-US" dirty="0"/>
                  <a:t>𝑍は𝐴と𝐵の共通部分列である。</a:t>
                </a:r>
              </a:p>
            </p:txBody>
          </p:sp>
        </mc:Choice>
        <mc:Fallback xmlns="">
          <p:sp>
            <p:nvSpPr>
              <p:cNvPr id="3" name="ノート プレースホルダー 2"/>
              <p:cNvSpPr>
                <a:spLocks noGrp="1"/>
              </p:cNvSpPr>
              <p:nvPr>
                <p:ph type="body" idx="1"/>
              </p:nvPr>
            </p:nvSpPr>
            <p:spPr/>
            <p:txBody>
              <a:bodyPr/>
              <a:lstStyle/>
              <a:p>
                <a:r>
                  <a:rPr kumimoji="1" lang="en-US" altLang="ja-JP" dirty="0"/>
                  <a:t>I explain STR-IC-LCS problem again.</a:t>
                </a:r>
              </a:p>
              <a:p>
                <a:endParaRPr kumimoji="1" lang="en-US" altLang="ja-JP" dirty="0"/>
              </a:p>
              <a:p>
                <a:pPr marL="0" indent="0">
                  <a:buNone/>
                </a:pPr>
                <a:r>
                  <a:rPr lang="en" altLang="ja-JP" sz="1200" dirty="0"/>
                  <a:t>STR-IC-LCS is a </a:t>
                </a:r>
                <a:r>
                  <a:rPr lang="en" altLang="ja-JP" sz="1200" dirty="0">
                    <a:effectLst/>
                  </a:rPr>
                  <a:t>longest string </a:t>
                </a:r>
                <a:r>
                  <a:rPr lang="en-US" altLang="ja-JP" sz="1200" b="0" i="0">
                    <a:effectLst/>
                    <a:latin typeface="Cambria Math" panose="02040503050406030204" pitchFamily="18" charset="0"/>
                  </a:rPr>
                  <a:t>𝑍</a:t>
                </a:r>
                <a:r>
                  <a:rPr lang="en" altLang="ja-JP" sz="1200" dirty="0">
                    <a:effectLst/>
                    <a:latin typeface="CMMI10"/>
                  </a:rPr>
                  <a:t> </a:t>
                </a:r>
                <a:r>
                  <a:rPr lang="en" altLang="ja-JP" sz="1200" dirty="0">
                    <a:effectLst/>
                  </a:rPr>
                  <a:t>such that </a:t>
                </a:r>
              </a:p>
              <a:p>
                <a:pPr marL="0" indent="0">
                  <a:buNone/>
                </a:pPr>
                <a:r>
                  <a:rPr lang="en-US" altLang="ja-JP" sz="1200" i="0">
                    <a:latin typeface="Cambria Math" panose="02040503050406030204" pitchFamily="18" charset="0"/>
                  </a:rPr>
                  <a:t>𝑍</a:t>
                </a:r>
                <a:r>
                  <a:rPr lang="en" altLang="ja-JP" sz="1200" dirty="0">
                    <a:effectLst/>
                    <a:latin typeface="CMMI10"/>
                  </a:rPr>
                  <a:t> </a:t>
                </a:r>
                <a:r>
                  <a:rPr lang="en" altLang="ja-JP" sz="1200" dirty="0">
                    <a:solidFill>
                      <a:schemeClr val="tx1"/>
                    </a:solidFill>
                    <a:effectLst/>
                  </a:rPr>
                  <a:t>includes</a:t>
                </a:r>
                <a:r>
                  <a:rPr lang="en" altLang="ja-JP" sz="1200" dirty="0">
                    <a:solidFill>
                      <a:schemeClr val="tx1"/>
                    </a:solidFill>
                    <a:effectLst/>
                    <a:latin typeface="CMR10"/>
                  </a:rPr>
                  <a:t> </a:t>
                </a:r>
                <a:r>
                  <a:rPr lang="en-US" altLang="ja-JP" sz="1200" b="0" i="0">
                    <a:solidFill>
                      <a:schemeClr val="tx1"/>
                    </a:solidFill>
                    <a:latin typeface="Cambria Math" panose="02040503050406030204" pitchFamily="18" charset="0"/>
                  </a:rPr>
                  <a:t>𝑃</a:t>
                </a:r>
                <a:r>
                  <a:rPr lang="en" altLang="ja-JP" sz="1200" dirty="0">
                    <a:solidFill>
                      <a:schemeClr val="tx1"/>
                    </a:solidFill>
                    <a:effectLst/>
                    <a:latin typeface="CMMI10"/>
                  </a:rPr>
                  <a:t> </a:t>
                </a:r>
                <a:r>
                  <a:rPr lang="en" altLang="ja-JP" sz="1200" dirty="0">
                    <a:solidFill>
                      <a:schemeClr val="tx1"/>
                    </a:solidFill>
                    <a:effectLst/>
                  </a:rPr>
                  <a:t>as a Substring </a:t>
                </a:r>
              </a:p>
              <a:p>
                <a:pPr marL="0" indent="0">
                  <a:buNone/>
                </a:pPr>
                <a:r>
                  <a:rPr lang="en" altLang="ja-JP" sz="1200" dirty="0">
                    <a:effectLst/>
                  </a:rPr>
                  <a:t>and</a:t>
                </a:r>
                <a:r>
                  <a:rPr lang="en" altLang="ja-JP" sz="1200" dirty="0">
                    <a:effectLst/>
                    <a:latin typeface="CMR10"/>
                  </a:rPr>
                  <a:t> </a:t>
                </a:r>
                <a:r>
                  <a:rPr lang="en-US" altLang="ja-JP" sz="1200" i="0">
                    <a:latin typeface="Cambria Math" panose="02040503050406030204" pitchFamily="18" charset="0"/>
                  </a:rPr>
                  <a:t>𝑍</a:t>
                </a:r>
                <a:r>
                  <a:rPr lang="en" altLang="ja-JP" sz="1200" dirty="0">
                    <a:effectLst/>
                    <a:latin typeface="CMR10"/>
                  </a:rPr>
                  <a:t> </a:t>
                </a:r>
                <a:r>
                  <a:rPr lang="en" altLang="ja-JP" sz="1200" dirty="0">
                    <a:effectLst/>
                  </a:rPr>
                  <a:t>is a common subsequence of </a:t>
                </a:r>
                <a:r>
                  <a:rPr lang="en-US" altLang="ja-JP" sz="1200" b="0" i="0">
                    <a:effectLst/>
                    <a:latin typeface="Cambria Math" panose="02040503050406030204" pitchFamily="18" charset="0"/>
                  </a:rPr>
                  <a:t>𝐴</a:t>
                </a:r>
                <a:r>
                  <a:rPr lang="en" altLang="ja-JP" sz="1200" dirty="0">
                    <a:effectLst/>
                    <a:latin typeface="CMMI10"/>
                  </a:rPr>
                  <a:t> </a:t>
                </a:r>
                <a:r>
                  <a:rPr lang="en" altLang="ja-JP" sz="1200" dirty="0">
                    <a:effectLst/>
                  </a:rPr>
                  <a:t>and</a:t>
                </a:r>
                <a:r>
                  <a:rPr lang="en" altLang="ja-JP" sz="1200" dirty="0">
                    <a:effectLst/>
                    <a:latin typeface="CMR10"/>
                  </a:rPr>
                  <a:t> </a:t>
                </a:r>
                <a:r>
                  <a:rPr lang="en-US" altLang="ja-JP" sz="1200" b="0" i="0">
                    <a:latin typeface="Cambria Math" panose="02040503050406030204" pitchFamily="18" charset="0"/>
                  </a:rPr>
                  <a:t>𝐵</a:t>
                </a:r>
                <a:r>
                  <a:rPr lang="en-US" altLang="ja-JP" sz="1200" dirty="0"/>
                  <a:t>.</a:t>
                </a:r>
              </a:p>
              <a:p>
                <a:endParaRPr kumimoji="1" lang="ja-JP" altLang="en-US"/>
              </a:p>
            </p:txBody>
          </p:sp>
        </mc:Fallback>
      </mc:AlternateContent>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12</a:t>
            </a:fld>
            <a:endParaRPr kumimoji="1" lang="ja-JP" altLang="en-US"/>
          </a:p>
        </p:txBody>
      </p:sp>
    </p:spTree>
    <p:extLst>
      <p:ext uri="{BB962C8B-B14F-4D97-AF65-F5344CB8AC3E}">
        <p14:creationId xmlns:p14="http://schemas.microsoft.com/office/powerpoint/2010/main" val="343910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This is an example of an SEQ-IC-LCS of strings A, B and 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これは</a:t>
            </a:r>
            <a:r>
              <a:rPr kumimoji="1" lang="en" altLang="ja-JP" dirty="0"/>
              <a:t>A</a:t>
            </a:r>
            <a:r>
              <a:rPr kumimoji="1" lang="ja-JP" altLang="en-US" dirty="0"/>
              <a:t>と</a:t>
            </a:r>
            <a:r>
              <a:rPr kumimoji="1" lang="en" altLang="ja-JP" dirty="0"/>
              <a:t>B</a:t>
            </a:r>
            <a:r>
              <a:rPr kumimoji="1" lang="ja-JP" altLang="en-US" dirty="0"/>
              <a:t>と</a:t>
            </a:r>
            <a:r>
              <a:rPr kumimoji="1" lang="en-US" altLang="ja-JP" dirty="0"/>
              <a:t>P</a:t>
            </a:r>
            <a:r>
              <a:rPr kumimoji="1" lang="ja-JP" altLang="en-US" dirty="0"/>
              <a:t>の</a:t>
            </a:r>
            <a:r>
              <a:rPr kumimoji="1" lang="en" altLang="ja-JP" dirty="0"/>
              <a:t>SEQ-IC-LCS</a:t>
            </a:r>
            <a:r>
              <a:rPr kumimoji="1" lang="ja-JP" altLang="en-US" dirty="0"/>
              <a:t>の例です。</a:t>
            </a:r>
            <a:endParaRPr kumimoji="1" lang="en-US" altLang="ja-JP"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13</a:t>
            </a:fld>
            <a:endParaRPr kumimoji="1" lang="ja-JP" altLang="en-US"/>
          </a:p>
        </p:txBody>
      </p:sp>
    </p:spTree>
    <p:extLst>
      <p:ext uri="{BB962C8B-B14F-4D97-AF65-F5344CB8AC3E}">
        <p14:creationId xmlns:p14="http://schemas.microsoft.com/office/powerpoint/2010/main" val="2789498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indent="0">
                  <a:buNone/>
                </a:pPr>
                <a:r>
                  <a:rPr kumimoji="1" lang="en-US" altLang="ja-JP" dirty="0"/>
                  <a:t>The string “c</a:t>
                </a:r>
                <a:r>
                  <a:rPr kumimoji="1" lang="en-US" altLang="ja-JP" baseline="0" dirty="0"/>
                  <a:t> a b a b</a:t>
                </a:r>
                <a:r>
                  <a:rPr kumimoji="1" lang="en-US" altLang="ja-JP" dirty="0"/>
                  <a:t>” </a:t>
                </a:r>
                <a:r>
                  <a:rPr lang="en" altLang="ja-JP" sz="1200" dirty="0">
                    <a:solidFill>
                      <a:schemeClr val="tx1"/>
                    </a:solidFill>
                    <a:effectLst/>
                  </a:rPr>
                  <a:t>includes</a:t>
                </a:r>
                <a:r>
                  <a:rPr lang="en" altLang="ja-JP" sz="1200" dirty="0">
                    <a:solidFill>
                      <a:schemeClr val="tx1"/>
                    </a:solidFill>
                    <a:effectLst/>
                    <a:latin typeface="CMR10"/>
                  </a:rPr>
                  <a:t> </a:t>
                </a:r>
                <a14:m>
                  <m:oMath xmlns:m="http://schemas.openxmlformats.org/officeDocument/2006/math">
                    <m:r>
                      <a:rPr lang="en-US" altLang="ja-JP" sz="1200" b="0" i="1" smtClean="0">
                        <a:solidFill>
                          <a:schemeClr val="tx1"/>
                        </a:solidFill>
                        <a:latin typeface="Cambria Math" panose="02040503050406030204" pitchFamily="18" charset="0"/>
                      </a:rPr>
                      <m:t>𝑃</m:t>
                    </m:r>
                  </m:oMath>
                </a14:m>
                <a:r>
                  <a:rPr lang="en" altLang="ja-JP" sz="1200" dirty="0">
                    <a:solidFill>
                      <a:schemeClr val="tx1"/>
                    </a:solidFill>
                    <a:effectLst/>
                    <a:latin typeface="CMMI10"/>
                  </a:rPr>
                  <a:t> </a:t>
                </a:r>
                <a:r>
                  <a:rPr lang="en" altLang="ja-JP" sz="1200" dirty="0">
                    <a:solidFill>
                      <a:schemeClr val="tx1"/>
                    </a:solidFill>
                    <a:effectLst/>
                  </a:rPr>
                  <a:t>as a Subsequence,</a:t>
                </a:r>
                <a:r>
                  <a:rPr lang="en" altLang="ja-JP" sz="1200" baseline="0" dirty="0">
                    <a:solidFill>
                      <a:schemeClr val="tx1"/>
                    </a:solidFill>
                    <a:effectLst/>
                  </a:rPr>
                  <a:t> </a:t>
                </a:r>
              </a:p>
              <a:p>
                <a:pPr marL="0" indent="0">
                  <a:buNone/>
                </a:pPr>
                <a:r>
                  <a:rPr lang="en" altLang="ja-JP" sz="1200" dirty="0">
                    <a:effectLst/>
                  </a:rPr>
                  <a:t>and it</a:t>
                </a:r>
                <a:r>
                  <a:rPr lang="en" altLang="ja-JP" sz="1200" dirty="0">
                    <a:effectLst/>
                    <a:latin typeface="CMR10"/>
                  </a:rPr>
                  <a:t> </a:t>
                </a:r>
                <a:r>
                  <a:rPr lang="en" altLang="ja-JP" sz="1200" dirty="0">
                    <a:effectLst/>
                  </a:rPr>
                  <a:t>is a common subsequence of </a:t>
                </a:r>
                <a14:m>
                  <m:oMath xmlns:m="http://schemas.openxmlformats.org/officeDocument/2006/math">
                    <m:r>
                      <a:rPr lang="en-US" altLang="ja-JP" sz="1200" b="0" i="1" smtClean="0">
                        <a:effectLst/>
                        <a:latin typeface="Cambria Math" panose="02040503050406030204" pitchFamily="18" charset="0"/>
                      </a:rPr>
                      <m:t>𝐴</m:t>
                    </m:r>
                  </m:oMath>
                </a14:m>
                <a:r>
                  <a:rPr lang="en" altLang="ja-JP" sz="1200" dirty="0">
                    <a:effectLst/>
                    <a:latin typeface="CMMI10"/>
                  </a:rPr>
                  <a:t> </a:t>
                </a:r>
                <a:r>
                  <a:rPr lang="en" altLang="ja-JP" sz="1200" dirty="0">
                    <a:effectLst/>
                  </a:rPr>
                  <a:t>and</a:t>
                </a:r>
                <a:r>
                  <a:rPr lang="en" altLang="ja-JP" sz="1200" dirty="0">
                    <a:effectLst/>
                    <a:latin typeface="CMR10"/>
                  </a:rPr>
                  <a:t> </a:t>
                </a:r>
                <a14:m>
                  <m:oMath xmlns:m="http://schemas.openxmlformats.org/officeDocument/2006/math">
                    <m:r>
                      <a:rPr lang="en-US" altLang="ja-JP" sz="1200" b="0" i="1" smtClean="0">
                        <a:latin typeface="Cambria Math" panose="02040503050406030204" pitchFamily="18" charset="0"/>
                      </a:rPr>
                      <m:t>𝐵</m:t>
                    </m:r>
                  </m:oMath>
                </a14:m>
                <a:r>
                  <a:rPr lang="en-US" altLang="ja-JP" sz="1200" dirty="0"/>
                  <a:t>. </a:t>
                </a:r>
              </a:p>
              <a:p>
                <a:pPr marL="0" indent="0">
                  <a:buNone/>
                </a:pPr>
                <a:endParaRPr lang="en-US" altLang="ja-JP" sz="1200" dirty="0"/>
              </a:p>
              <a:p>
                <a:pPr marL="0" indent="0">
                  <a:buNone/>
                </a:pPr>
                <a:r>
                  <a:rPr lang="en-US" altLang="ja-JP" sz="1200" dirty="0"/>
                  <a:t>There is no such subsequence of length more than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So, “c</a:t>
                </a:r>
                <a:r>
                  <a:rPr kumimoji="1" lang="en-US" altLang="ja-JP" sz="1200" baseline="0" dirty="0"/>
                  <a:t> a b a b</a:t>
                </a:r>
                <a:r>
                  <a:rPr kumimoji="1" lang="en-US" altLang="ja-JP" sz="1200" dirty="0"/>
                  <a:t>” is an SEQ-IC-LCS of string </a:t>
                </a:r>
                <a14:m>
                  <m:oMath xmlns:m="http://schemas.openxmlformats.org/officeDocument/2006/math">
                    <m:r>
                      <a:rPr lang="en-US" altLang="ja-JP" sz="1200" i="1" smtClean="0">
                        <a:latin typeface="Cambria Math" panose="02040503050406030204" pitchFamily="18" charset="0"/>
                      </a:rPr>
                      <m:t>𝐴</m:t>
                    </m:r>
                    <m:r>
                      <a:rPr lang="en-US" altLang="ja-JP" sz="1200" i="1" smtClean="0">
                        <a:latin typeface="Cambria Math" panose="02040503050406030204" pitchFamily="18" charset="0"/>
                      </a:rPr>
                      <m:t>,</m:t>
                    </m:r>
                    <m:r>
                      <a:rPr lang="en-US" altLang="ja-JP" sz="1200" i="1" smtClean="0">
                        <a:latin typeface="Cambria Math" panose="02040503050406030204" pitchFamily="18" charset="0"/>
                      </a:rPr>
                      <m:t>𝐵</m:t>
                    </m:r>
                    <m:r>
                      <a:rPr lang="en-US" altLang="ja-JP" sz="1200" b="0" i="1" smtClean="0">
                        <a:latin typeface="Cambria Math" panose="02040503050406030204" pitchFamily="18" charset="0"/>
                      </a:rPr>
                      <m:t> </m:t>
                    </m:r>
                  </m:oMath>
                </a14:m>
                <a:r>
                  <a:rPr kumimoji="1" lang="en-US" altLang="ja-JP" sz="1200" dirty="0"/>
                  <a:t>and </a:t>
                </a:r>
                <a14:m>
                  <m:oMath xmlns:m="http://schemas.openxmlformats.org/officeDocument/2006/math">
                    <m:r>
                      <a:rPr kumimoji="1" lang="en-US" altLang="ja-JP" sz="1200" b="0" i="1" smtClean="0">
                        <a:latin typeface="Cambria Math" panose="02040503050406030204" pitchFamily="18" charset="0"/>
                      </a:rPr>
                      <m:t>𝑃</m:t>
                    </m:r>
                  </m:oMath>
                </a14:m>
                <a:r>
                  <a:rPr kumimoji="1" lang="en-US" altLang="ja-JP"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This third string P is a constraint for the solutions.</a:t>
                </a:r>
                <a:endParaRPr kumimoji="1" lang="ja-JP" altLang="en-US" sz="1200" dirty="0"/>
              </a:p>
              <a:p>
                <a:pPr marL="0" indent="0">
                  <a:buNone/>
                </a:pPr>
                <a:endParaRPr kumimoji="1" lang="en-US" altLang="ja-JP" dirty="0"/>
              </a:p>
              <a:p>
                <a:pPr marL="0" indent="0">
                  <a:buNone/>
                </a:pPr>
                <a:r>
                  <a:rPr kumimoji="1" lang="en" altLang="ja-JP" dirty="0"/>
                  <a:t>“c a b a b</a:t>
                </a:r>
                <a:r>
                  <a:rPr kumimoji="1" lang="en-US" altLang="ja-JP" dirty="0"/>
                  <a:t>”</a:t>
                </a:r>
                <a:r>
                  <a:rPr kumimoji="1" lang="ja-JP" altLang="en-US" dirty="0"/>
                  <a:t>は、𝑃を部分文字列として含む文字列であり、</a:t>
                </a:r>
                <a:r>
                  <a:rPr kumimoji="1" lang="en" altLang="ja-JP" dirty="0"/>
                  <a:t>A</a:t>
                </a:r>
                <a:r>
                  <a:rPr kumimoji="1" lang="ja-JP" altLang="en-US" dirty="0"/>
                  <a:t>と</a:t>
                </a:r>
                <a:r>
                  <a:rPr kumimoji="1" lang="en-US" altLang="ja-JP" dirty="0"/>
                  <a:t>B</a:t>
                </a:r>
                <a:r>
                  <a:rPr kumimoji="1" lang="ja-JP" altLang="en-US" dirty="0"/>
                  <a:t>の共通部分列である。</a:t>
                </a:r>
              </a:p>
              <a:p>
                <a:pPr marL="0" indent="0">
                  <a:buNone/>
                </a:pPr>
                <a:r>
                  <a:rPr kumimoji="1" lang="ja-JP" altLang="en-US" dirty="0"/>
                  <a:t>長さが</a:t>
                </a:r>
                <a:r>
                  <a:rPr kumimoji="1" lang="en-US" altLang="ja-JP" dirty="0"/>
                  <a:t>6</a:t>
                </a:r>
                <a:r>
                  <a:rPr kumimoji="1" lang="ja-JP" altLang="en-US" dirty="0"/>
                  <a:t>以上のこのような部分列は存在しない。</a:t>
                </a:r>
              </a:p>
              <a:p>
                <a:pPr marL="0" indent="0">
                  <a:buNone/>
                </a:pPr>
                <a:r>
                  <a:rPr kumimoji="1" lang="ja-JP" altLang="en-US" dirty="0"/>
                  <a:t>したがって、</a:t>
                </a:r>
                <a:r>
                  <a:rPr kumimoji="1" lang="en-US" altLang="ja-JP" dirty="0"/>
                  <a:t>”</a:t>
                </a:r>
                <a:r>
                  <a:rPr kumimoji="1" lang="en" altLang="ja-JP" dirty="0"/>
                  <a:t>c a b a b"</a:t>
                </a:r>
                <a:r>
                  <a:rPr kumimoji="1" lang="ja-JP" altLang="en-US" dirty="0"/>
                  <a:t>は文字列</a:t>
                </a:r>
                <a:r>
                  <a:rPr kumimoji="1" lang="en" altLang="ja-JP" dirty="0"/>
                  <a:t>A,𝐵</a:t>
                </a:r>
                <a:r>
                  <a:rPr kumimoji="1" lang="ja-JP" altLang="en-US" dirty="0"/>
                  <a:t>と𝑃の</a:t>
                </a:r>
                <a:r>
                  <a:rPr kumimoji="1" lang="en" altLang="ja-JP" dirty="0"/>
                  <a:t>SEQ-IC-LCS</a:t>
                </a:r>
                <a:r>
                  <a:rPr kumimoji="1" lang="ja-JP" altLang="en-US" dirty="0"/>
                  <a:t>である。</a:t>
                </a:r>
              </a:p>
            </p:txBody>
          </p:sp>
        </mc:Choice>
        <mc:Fallback xmlns="">
          <p:sp>
            <p:nvSpPr>
              <p:cNvPr id="3" name="ノート プレースホルダー 2"/>
              <p:cNvSpPr>
                <a:spLocks noGrp="1"/>
              </p:cNvSpPr>
              <p:nvPr>
                <p:ph type="body" idx="1"/>
              </p:nvPr>
            </p:nvSpPr>
            <p:spPr/>
            <p:txBody>
              <a:bodyPr/>
              <a:lstStyle/>
              <a:p>
                <a:pPr marL="0" indent="0">
                  <a:buNone/>
                </a:pPr>
                <a:r>
                  <a:rPr kumimoji="1" lang="en-US" altLang="ja-JP" dirty="0"/>
                  <a:t>The string “b</a:t>
                </a:r>
                <a:r>
                  <a:rPr kumimoji="1" lang="en-US" altLang="ja-JP" baseline="0" dirty="0"/>
                  <a:t> c b b</a:t>
                </a:r>
                <a:r>
                  <a:rPr kumimoji="1" lang="en-US" altLang="ja-JP" dirty="0"/>
                  <a:t>” </a:t>
                </a:r>
                <a:r>
                  <a:rPr lang="en" altLang="ja-JP" sz="1200" dirty="0">
                    <a:solidFill>
                      <a:schemeClr val="tx1"/>
                    </a:solidFill>
                    <a:effectLst/>
                  </a:rPr>
                  <a:t>includes</a:t>
                </a:r>
                <a:r>
                  <a:rPr lang="en" altLang="ja-JP" sz="1200" dirty="0">
                    <a:solidFill>
                      <a:schemeClr val="tx1"/>
                    </a:solidFill>
                    <a:effectLst/>
                    <a:latin typeface="CMR10"/>
                  </a:rPr>
                  <a:t> </a:t>
                </a:r>
                <a:r>
                  <a:rPr lang="en-US" altLang="ja-JP" sz="1200" b="0" i="0">
                    <a:solidFill>
                      <a:schemeClr val="tx1"/>
                    </a:solidFill>
                    <a:latin typeface="Cambria Math" panose="02040503050406030204" pitchFamily="18" charset="0"/>
                  </a:rPr>
                  <a:t>𝑃</a:t>
                </a:r>
                <a:r>
                  <a:rPr lang="en" altLang="ja-JP" sz="1200" dirty="0">
                    <a:solidFill>
                      <a:schemeClr val="tx1"/>
                    </a:solidFill>
                    <a:effectLst/>
                    <a:latin typeface="CMMI10"/>
                  </a:rPr>
                  <a:t> </a:t>
                </a:r>
                <a:r>
                  <a:rPr lang="en" altLang="ja-JP" sz="1200" dirty="0">
                    <a:solidFill>
                      <a:schemeClr val="tx1"/>
                    </a:solidFill>
                    <a:effectLst/>
                  </a:rPr>
                  <a:t>as a Substring.</a:t>
                </a:r>
              </a:p>
              <a:p>
                <a:pPr marL="0" indent="0">
                  <a:buNone/>
                </a:pPr>
                <a:r>
                  <a:rPr lang="en" altLang="ja-JP" sz="1200" dirty="0">
                    <a:effectLst/>
                  </a:rPr>
                  <a:t>And it</a:t>
                </a:r>
                <a:r>
                  <a:rPr lang="en" altLang="ja-JP" sz="1200" dirty="0">
                    <a:effectLst/>
                    <a:latin typeface="CMR10"/>
                  </a:rPr>
                  <a:t> </a:t>
                </a:r>
                <a:r>
                  <a:rPr lang="en" altLang="ja-JP" sz="1200" dirty="0">
                    <a:effectLst/>
                  </a:rPr>
                  <a:t>is a common subsequence of </a:t>
                </a:r>
                <a:r>
                  <a:rPr lang="en-US" altLang="ja-JP" sz="1200" b="0" i="0">
                    <a:effectLst/>
                    <a:latin typeface="Cambria Math" panose="02040503050406030204" pitchFamily="18" charset="0"/>
                  </a:rPr>
                  <a:t>𝐴</a:t>
                </a:r>
                <a:r>
                  <a:rPr lang="en" altLang="ja-JP" sz="1200" dirty="0">
                    <a:effectLst/>
                    <a:latin typeface="CMMI10"/>
                  </a:rPr>
                  <a:t> </a:t>
                </a:r>
                <a:r>
                  <a:rPr lang="en" altLang="ja-JP" sz="1200" dirty="0">
                    <a:effectLst/>
                  </a:rPr>
                  <a:t>and</a:t>
                </a:r>
                <a:r>
                  <a:rPr lang="en" altLang="ja-JP" sz="1200" dirty="0">
                    <a:effectLst/>
                    <a:latin typeface="CMR10"/>
                  </a:rPr>
                  <a:t> </a:t>
                </a:r>
                <a:r>
                  <a:rPr lang="en-US" altLang="ja-JP" sz="1200" b="0" i="0">
                    <a:latin typeface="Cambria Math" panose="02040503050406030204" pitchFamily="18" charset="0"/>
                  </a:rPr>
                  <a:t>𝐵</a:t>
                </a:r>
                <a:r>
                  <a:rPr lang="en-US" altLang="ja-JP" sz="1200" dirty="0"/>
                  <a:t>. </a:t>
                </a:r>
              </a:p>
              <a:p>
                <a:pPr marL="0" indent="0">
                  <a:buNone/>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So, “b c b b” is STR-IC-LCS of string </a:t>
                </a:r>
                <a:r>
                  <a:rPr lang="en-US" altLang="ja-JP" sz="1200" i="0">
                    <a:latin typeface="Cambria Math" panose="02040503050406030204" pitchFamily="18" charset="0"/>
                  </a:rPr>
                  <a:t>𝐴,𝐵</a:t>
                </a:r>
                <a:r>
                  <a:rPr lang="en-US" altLang="ja-JP" sz="1200" b="0" i="0">
                    <a:latin typeface="Cambria Math" panose="02040503050406030204" pitchFamily="18" charset="0"/>
                  </a:rPr>
                  <a:t> </a:t>
                </a:r>
                <a:r>
                  <a:rPr kumimoji="1" lang="en-US" altLang="ja-JP" sz="1200" dirty="0"/>
                  <a:t>and </a:t>
                </a:r>
                <a:r>
                  <a:rPr kumimoji="1" lang="en-US" altLang="ja-JP" sz="1200" b="0" i="0">
                    <a:latin typeface="Cambria Math" panose="02040503050406030204" pitchFamily="18" charset="0"/>
                  </a:rPr>
                  <a:t>𝑃</a:t>
                </a:r>
                <a:r>
                  <a:rPr kumimoji="1" lang="en-US" altLang="ja-JP" sz="1200" dirty="0"/>
                  <a:t> </a:t>
                </a:r>
                <a:endParaRPr kumimoji="1" lang="ja-JP" altLang="en-US" sz="1200"/>
              </a:p>
              <a:p>
                <a:pPr marL="0" indent="0">
                  <a:buNone/>
                </a:pPr>
                <a:endParaRPr kumimoji="1" lang="ja-JP" altLang="en-US"/>
              </a:p>
            </p:txBody>
          </p:sp>
        </mc:Fallback>
      </mc:AlternateContent>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14</a:t>
            </a:fld>
            <a:endParaRPr kumimoji="1" lang="ja-JP" altLang="en-US"/>
          </a:p>
        </p:txBody>
      </p:sp>
    </p:spTree>
    <p:extLst>
      <p:ext uri="{BB962C8B-B14F-4D97-AF65-F5344CB8AC3E}">
        <p14:creationId xmlns:p14="http://schemas.microsoft.com/office/powerpoint/2010/main" val="1057766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Previous work of the SEQ-IC-LCS problem for string inputs is based on dynamic programming.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Let 𝐶 denote the three-dimensional table which stores the length of the SEQ-IC-LCS of </a:t>
                </a:r>
                <a14:m>
                  <m:oMath xmlns:m="http://schemas.openxmlformats.org/officeDocument/2006/math">
                    <m:r>
                      <a:rPr lang="en-US" altLang="ja-JP" sz="1200" i="1" smtClean="0">
                        <a:latin typeface="Cambria Math" panose="02040503050406030204" pitchFamily="18" charset="0"/>
                      </a:rPr>
                      <m:t>𝐴</m:t>
                    </m:r>
                    <m:d>
                      <m:dPr>
                        <m:begChr m:val="["/>
                        <m:endChr m:val="]"/>
                        <m:ctrlPr>
                          <a:rPr lang="en-US" altLang="ja-JP" sz="1200" i="1" smtClean="0">
                            <a:latin typeface="Cambria Math" panose="02040503050406030204" pitchFamily="18" charset="0"/>
                          </a:rPr>
                        </m:ctrlPr>
                      </m:dPr>
                      <m:e>
                        <m:r>
                          <a:rPr lang="en-US" altLang="ja-JP" sz="1200" i="1" smtClean="0">
                            <a:latin typeface="Cambria Math" panose="02040503050406030204" pitchFamily="18" charset="0"/>
                          </a:rPr>
                          <m:t>1..</m:t>
                        </m:r>
                        <m:r>
                          <a:rPr lang="en-US" altLang="ja-JP" sz="1200" i="1" smtClean="0">
                            <a:latin typeface="Cambria Math" panose="02040503050406030204" pitchFamily="18" charset="0"/>
                          </a:rPr>
                          <m:t>𝑖</m:t>
                        </m:r>
                      </m:e>
                    </m:d>
                    <m:r>
                      <a:rPr lang="en-US" altLang="ja-JP" sz="1200" i="1" smtClean="0">
                        <a:latin typeface="Cambria Math" panose="02040503050406030204" pitchFamily="18" charset="0"/>
                      </a:rPr>
                      <m:t>,</m:t>
                    </m:r>
                    <m:r>
                      <a:rPr lang="en-US" altLang="ja-JP" sz="1200" i="1" smtClean="0">
                        <a:latin typeface="Cambria Math" panose="02040503050406030204" pitchFamily="18" charset="0"/>
                      </a:rPr>
                      <m:t>𝐵</m:t>
                    </m:r>
                    <m:d>
                      <m:dPr>
                        <m:begChr m:val="["/>
                        <m:endChr m:val="]"/>
                        <m:ctrlPr>
                          <a:rPr lang="en-US" altLang="ja-JP" sz="1200" i="1" smtClean="0">
                            <a:latin typeface="Cambria Math" panose="02040503050406030204" pitchFamily="18" charset="0"/>
                          </a:rPr>
                        </m:ctrlPr>
                      </m:dPr>
                      <m:e>
                        <m:r>
                          <a:rPr lang="en-US" altLang="ja-JP" sz="1200" i="1" smtClean="0">
                            <a:latin typeface="Cambria Math" panose="02040503050406030204" pitchFamily="18" charset="0"/>
                          </a:rPr>
                          <m:t>1..</m:t>
                        </m:r>
                        <m:r>
                          <a:rPr lang="en-US" altLang="ja-JP" sz="1200" i="1" smtClean="0">
                            <a:latin typeface="Cambria Math" panose="02040503050406030204" pitchFamily="18" charset="0"/>
                          </a:rPr>
                          <m:t>𝑗</m:t>
                        </m:r>
                      </m:e>
                    </m:d>
                    <m:r>
                      <a:rPr lang="en-US" altLang="ja-JP" sz="1200" b="0" i="1" smtClean="0">
                        <a:latin typeface="Cambria Math" panose="02040503050406030204" pitchFamily="18" charset="0"/>
                      </a:rPr>
                      <m:t> </m:t>
                    </m:r>
                  </m:oMath>
                </a14:m>
                <a:r>
                  <a:rPr lang="en-US" altLang="ja-JP" sz="1200" dirty="0"/>
                  <a:t>and </a:t>
                </a:r>
                <a14:m>
                  <m:oMath xmlns:m="http://schemas.openxmlformats.org/officeDocument/2006/math">
                    <m:r>
                      <a:rPr lang="en-US" altLang="ja-JP" sz="1200" i="1">
                        <a:latin typeface="Cambria Math" panose="02040503050406030204" pitchFamily="18" charset="0"/>
                      </a:rPr>
                      <m:t>𝑃</m:t>
                    </m:r>
                    <m:d>
                      <m:dPr>
                        <m:begChr m:val="["/>
                        <m:endChr m:val="]"/>
                        <m:ctrlPr>
                          <a:rPr lang="en-US" altLang="ja-JP" sz="1200" i="1">
                            <a:latin typeface="Cambria Math" panose="02040503050406030204" pitchFamily="18" charset="0"/>
                          </a:rPr>
                        </m:ctrlPr>
                      </m:dPr>
                      <m:e>
                        <m:r>
                          <a:rPr lang="en-US" altLang="ja-JP" sz="1200" i="1">
                            <a:latin typeface="Cambria Math" panose="02040503050406030204" pitchFamily="18" charset="0"/>
                          </a:rPr>
                          <m:t>1..</m:t>
                        </m:r>
                        <m:r>
                          <a:rPr lang="en-US" altLang="ja-JP" sz="1200" i="1">
                            <a:latin typeface="Cambria Math" panose="02040503050406030204" pitchFamily="18" charset="0"/>
                          </a:rPr>
                          <m:t>𝑘</m:t>
                        </m:r>
                      </m:e>
                    </m:d>
                  </m:oMath>
                </a14:m>
                <a:r>
                  <a:rPr lang="en-US" altLang="ja-JP" sz="1200" dirty="0"/>
                  <a:t> in C(𝑖, 𝑗,</a:t>
                </a:r>
                <a:r>
                  <a:rPr lang="en-US" altLang="ja-JP" sz="1200" baseline="0" dirty="0"/>
                  <a:t> </a:t>
                </a:r>
                <a:r>
                  <a:rPr lang="en-US" altLang="ja-JP" sz="1200" dirty="0"/>
                  <a:t>𝑘) for any</a:t>
                </a:r>
                <a:r>
                  <a:rPr lang="en-US" altLang="ja-JP" sz="1200" baseline="0" dirty="0"/>
                  <a:t> i, j and k</a:t>
                </a:r>
                <a:r>
                  <a:rPr lang="en-US" altLang="ja-JP"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In the next slide I will explain the recurrence for computing all C(</a:t>
                </a:r>
                <a:r>
                  <a:rPr lang="en-US" altLang="ja-JP" sz="1200" dirty="0" err="1"/>
                  <a:t>i,j,k</a:t>
                </a:r>
                <a:r>
                  <a:rPr lang="en-US" altLang="ja-JP"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After computing them, we obtain the solution in the cell C(A, B, 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SEQ-IC-LCS</a:t>
                </a:r>
                <a:r>
                  <a:rPr lang="ja-JP" altLang="en-US" sz="1200" dirty="0"/>
                  <a:t>問題の先行研究は動的計画法に基づいている。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𝑃</a:t>
                </a:r>
                <a:r>
                  <a:rPr lang="en-US" altLang="ja-JP" sz="1200" dirty="0"/>
                  <a:t>, 𝑗, 0≤𝑖𝑛, 0≤𝑘</a:t>
                </a:r>
                <a:r>
                  <a:rPr lang="ja-JP" altLang="en-US" sz="1200" dirty="0"/>
                  <a:t>の任意の𝑖</a:t>
                </a:r>
                <a:r>
                  <a:rPr lang="en-US" altLang="ja-JP" sz="1200" dirty="0"/>
                  <a:t>, 𝑘, 𝑗, 𝑗, 𝑘</a:t>
                </a:r>
                <a:r>
                  <a:rPr lang="ja-JP" altLang="en-US" sz="1200" dirty="0"/>
                  <a:t>の要素に𝐴</a:t>
                </a:r>
                <a:r>
                  <a:rPr lang="en-US" altLang="ja-JP" sz="1200" dirty="0"/>
                  <a:t>[1..𝐴],𝐵[1..𝑗], 𝑘</a:t>
                </a:r>
                <a:r>
                  <a:rPr lang="ja-JP" altLang="en-US" sz="1200" dirty="0"/>
                  <a:t>の</a:t>
                </a:r>
                <a:r>
                  <a:rPr lang="en-US" altLang="ja-JP" sz="1200" dirty="0"/>
                  <a:t>SEQ-IC-LCS</a:t>
                </a:r>
                <a:r>
                  <a:rPr lang="ja-JP" altLang="en-US" sz="1200" dirty="0"/>
                  <a:t>の長さを格納した</a:t>
                </a:r>
                <a:r>
                  <a:rPr lang="en-US" altLang="ja-JP" sz="1200" dirty="0"/>
                  <a:t>3</a:t>
                </a:r>
                <a:r>
                  <a:rPr lang="ja-JP" altLang="en-US" sz="1200" dirty="0"/>
                  <a:t>次元の表を𝐶とする。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この要素を𝐶</a:t>
                </a:r>
                <a:r>
                  <a:rPr lang="en-US" altLang="ja-JP" sz="1200" dirty="0"/>
                  <a:t>(𝑖,j,k)</a:t>
                </a:r>
                <a:r>
                  <a:rPr lang="ja-JP" altLang="en-US" sz="1200" dirty="0"/>
                  <a:t>とする。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漸化式を用いてすべての</a:t>
                </a:r>
                <a:r>
                  <a:rPr lang="en-US" altLang="ja-JP" sz="1200" dirty="0"/>
                  <a:t>C(I,j,k)</a:t>
                </a:r>
                <a:r>
                  <a:rPr lang="ja-JP" altLang="en-US" sz="1200" dirty="0"/>
                  <a:t>を計算すると、</a:t>
                </a:r>
                <a:r>
                  <a:rPr lang="en-US" altLang="ja-JP" sz="1200" dirty="0"/>
                  <a:t>C(n,n,r)</a:t>
                </a:r>
                <a:r>
                  <a:rPr lang="ja-JP" altLang="en-US" sz="1200" dirty="0"/>
                  <a:t>が解となる。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p:txBody>
          </p:sp>
        </mc:Choice>
        <mc:Fallback xmlns="">
          <p:sp>
            <p:nvSpPr>
              <p:cNvPr id="3" name="ノート プレースホルダー 2"/>
              <p:cNvSpPr>
                <a:spLocks noGrp="1"/>
              </p:cNvSpPr>
              <p:nvPr>
                <p:ph type="body" idx="1"/>
              </p:nvPr>
            </p:nvSpPr>
            <p:spPr/>
            <p:txBody>
              <a:bodyPr/>
              <a:lstStyle/>
              <a:p>
                <a:r>
                  <a:rPr kumimoji="1" lang="en-US" altLang="ja-JP" dirty="0"/>
                  <a:t>Previous work of SEQ-IC-LCS problem is based on dynamic programming.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Let 𝐶 denote the three-dimensional table which stored the length of  the SEQ-IC-LCS of </a:t>
                </a:r>
                <a:r>
                  <a:rPr lang="en-US" altLang="ja-JP" sz="1200" i="0">
                    <a:latin typeface="Cambria Math" panose="02040503050406030204" pitchFamily="18" charset="0"/>
                  </a:rPr>
                  <a:t>𝐴[1..𝑖],𝐵[1..𝑗]</a:t>
                </a:r>
                <a:r>
                  <a:rPr lang="en-US" altLang="ja-JP" sz="1200" b="0" i="0">
                    <a:latin typeface="Cambria Math" panose="02040503050406030204" pitchFamily="18" charset="0"/>
                  </a:rPr>
                  <a:t>  </a:t>
                </a:r>
                <a:r>
                  <a:rPr lang="en-US" altLang="ja-JP" sz="1200" dirty="0"/>
                  <a:t>and </a:t>
                </a:r>
                <a:r>
                  <a:rPr lang="en-US" altLang="ja-JP" sz="1200" i="0">
                    <a:latin typeface="Cambria Math" panose="02040503050406030204" pitchFamily="18" charset="0"/>
                  </a:rPr>
                  <a:t>𝑃[1..𝑘]</a:t>
                </a:r>
                <a:r>
                  <a:rPr lang="en-US" altLang="ja-JP" sz="1200" dirty="0"/>
                  <a:t> in the 𝑖, 𝑗, 𝑘 elements for any for </a:t>
                </a:r>
                <a:r>
                  <a:rPr lang="en-US" altLang="ja-JP" sz="1200" i="0">
                    <a:latin typeface="Cambria Math" panose="02040503050406030204" pitchFamily="18" charset="0"/>
                  </a:rPr>
                  <a:t>0≤𝑖≤𝑛, 0≤𝑗≤𝑛, 0≤𝑘≤𝑟</a:t>
                </a:r>
                <a:r>
                  <a:rPr lang="en-US" altLang="ja-JP" sz="1200"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Denote this element as 𝐶(𝑖,𝑗,𝑘).</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Computing all C(I,j,k) using the recurrence, C(n,n,r) is</a:t>
                </a:r>
                <a:r>
                  <a:rPr kumimoji="1" lang="en-US" altLang="ja-JP" sz="1200" dirty="0"/>
                  <a:t> the 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SEQ-IC-LCS</a:t>
                </a:r>
                <a:r>
                  <a:rPr lang="ja-JP" altLang="en-US" sz="1200"/>
                  <a:t>問題の先行研究は動的計画法に基づいている。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𝑃</a:t>
                </a:r>
                <a:r>
                  <a:rPr lang="en-US" altLang="ja-JP" sz="1200" dirty="0"/>
                  <a:t>, 𝑗, 0≤𝑖𝑛, 0≤𝑘</a:t>
                </a:r>
                <a:r>
                  <a:rPr lang="ja-JP" altLang="en-US" sz="1200"/>
                  <a:t>の任意の𝑖</a:t>
                </a:r>
                <a:r>
                  <a:rPr lang="en-US" altLang="ja-JP" sz="1200" dirty="0"/>
                  <a:t>, 𝑘, 𝑗, 𝑗, 𝑘</a:t>
                </a:r>
                <a:r>
                  <a:rPr lang="ja-JP" altLang="en-US" sz="1200"/>
                  <a:t>の要素に𝐴</a:t>
                </a:r>
                <a:r>
                  <a:rPr lang="en-US" altLang="ja-JP" sz="1200" dirty="0"/>
                  <a:t>[1..𝐴],𝐵[1..𝑗], 𝑘</a:t>
                </a:r>
                <a:r>
                  <a:rPr lang="ja-JP" altLang="en-US" sz="1200"/>
                  <a:t>の</a:t>
                </a:r>
                <a:r>
                  <a:rPr lang="en-US" altLang="ja-JP" sz="1200" dirty="0"/>
                  <a:t>SEQ-IC-LCS</a:t>
                </a:r>
                <a:r>
                  <a:rPr lang="ja-JP" altLang="en-US" sz="1200"/>
                  <a:t>の長さを格納した</a:t>
                </a:r>
                <a:r>
                  <a:rPr lang="en-US" altLang="ja-JP" sz="1200" dirty="0"/>
                  <a:t>3</a:t>
                </a:r>
                <a:r>
                  <a:rPr lang="ja-JP" altLang="en-US" sz="1200"/>
                  <a:t>次元の表を𝐶とする。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この要素を𝐶</a:t>
                </a:r>
                <a:r>
                  <a:rPr lang="en-US" altLang="ja-JP" sz="1200" dirty="0"/>
                  <a:t>(𝑖,j,k)</a:t>
                </a:r>
                <a:r>
                  <a:rPr lang="ja-JP" altLang="en-US" sz="1200"/>
                  <a:t>とする。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漸化式を用いてすべての</a:t>
                </a:r>
                <a:r>
                  <a:rPr lang="en-US" altLang="ja-JP" sz="1200" dirty="0"/>
                  <a:t>C(I,j,k)</a:t>
                </a:r>
                <a:r>
                  <a:rPr lang="ja-JP" altLang="en-US" sz="1200"/>
                  <a:t>を計算すると、</a:t>
                </a:r>
                <a:r>
                  <a:rPr lang="en-US" altLang="ja-JP" sz="1200" dirty="0"/>
                  <a:t>C(n,n,r)</a:t>
                </a:r>
                <a:r>
                  <a:rPr lang="ja-JP" altLang="en-US" sz="1200"/>
                  <a:t>が解となる。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p:txBody>
          </p:sp>
        </mc:Fallback>
      </mc:AlternateContent>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15</a:t>
            </a:fld>
            <a:endParaRPr kumimoji="1" lang="ja-JP" altLang="en-US"/>
          </a:p>
        </p:txBody>
      </p:sp>
    </p:spTree>
    <p:extLst>
      <p:ext uri="{BB962C8B-B14F-4D97-AF65-F5344CB8AC3E}">
        <p14:creationId xmlns:p14="http://schemas.microsoft.com/office/powerpoint/2010/main" val="672736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This is the recurrence of SEQ-IC-LCS algorithm for string inputs.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And </a:t>
                </a:r>
                <a:r>
                  <a:rPr kumimoji="1" lang="en-US" altLang="ja-JP" sz="1200" dirty="0"/>
                  <a:t>this algorithm computes the solution in </a:t>
                </a:r>
                <a14:m>
                  <m:oMath xmlns:m="http://schemas.openxmlformats.org/officeDocument/2006/math">
                    <m:r>
                      <a:rPr kumimoji="1" lang="en-US" altLang="ja-JP" sz="1200" b="0" i="1" smtClean="0">
                        <a:latin typeface="Cambria Math" panose="02040503050406030204" pitchFamily="18" charset="0"/>
                      </a:rPr>
                      <m:t>𝑂</m:t>
                    </m:r>
                    <m:d>
                      <m:dPr>
                        <m:ctrlPr>
                          <a:rPr kumimoji="1" lang="en-US" altLang="ja-JP" sz="1200" b="0" i="1" smtClean="0">
                            <a:latin typeface="Cambria Math" panose="02040503050406030204" pitchFamily="18" charset="0"/>
                          </a:rPr>
                        </m:ctrlPr>
                      </m:dPr>
                      <m:e>
                        <m:d>
                          <m:dPr>
                            <m:begChr m:val="|"/>
                            <m:endChr m:val="|"/>
                            <m:ctrlPr>
                              <a:rPr kumimoji="1" lang="en-US" altLang="ja-JP" sz="1200" b="0" i="1" smtClean="0">
                                <a:latin typeface="Cambria Math" panose="02040503050406030204" pitchFamily="18" charset="0"/>
                              </a:rPr>
                            </m:ctrlPr>
                          </m:dPr>
                          <m:e>
                            <m:r>
                              <a:rPr kumimoji="1" lang="en-US" altLang="ja-JP" sz="1200" b="0" i="1" smtClean="0">
                                <a:latin typeface="Cambria Math" panose="02040503050406030204" pitchFamily="18" charset="0"/>
                              </a:rPr>
                              <m:t>𝐴</m:t>
                            </m:r>
                          </m:e>
                        </m:d>
                        <m:d>
                          <m:dPr>
                            <m:begChr m:val="|"/>
                            <m:endChr m:val="|"/>
                            <m:ctrlPr>
                              <a:rPr kumimoji="1" lang="en-US" altLang="ja-JP" sz="1200" b="0" i="1" smtClean="0">
                                <a:latin typeface="Cambria Math" panose="02040503050406030204" pitchFamily="18" charset="0"/>
                              </a:rPr>
                            </m:ctrlPr>
                          </m:dPr>
                          <m:e>
                            <m:r>
                              <a:rPr kumimoji="1" lang="en-US" altLang="ja-JP" sz="1200" b="0" i="1" smtClean="0">
                                <a:latin typeface="Cambria Math" panose="02040503050406030204" pitchFamily="18" charset="0"/>
                              </a:rPr>
                              <m:t>𝐵</m:t>
                            </m:r>
                          </m:e>
                        </m:d>
                        <m:d>
                          <m:dPr>
                            <m:begChr m:val="|"/>
                            <m:endChr m:val="|"/>
                            <m:ctrlPr>
                              <a:rPr kumimoji="1" lang="en-US" altLang="ja-JP" sz="1200" b="0" i="1" smtClean="0">
                                <a:latin typeface="Cambria Math" panose="02040503050406030204" pitchFamily="18" charset="0"/>
                              </a:rPr>
                            </m:ctrlPr>
                          </m:dPr>
                          <m:e>
                            <m:r>
                              <a:rPr kumimoji="1" lang="en-US" altLang="ja-JP" sz="1200" b="0" i="1" smtClean="0">
                                <a:latin typeface="Cambria Math" panose="02040503050406030204" pitchFamily="18" charset="0"/>
                              </a:rPr>
                              <m:t>𝑃</m:t>
                            </m:r>
                          </m:e>
                        </m:d>
                      </m:e>
                    </m:d>
                  </m:oMath>
                </a14:m>
                <a:r>
                  <a:rPr kumimoji="1" lang="en-US" altLang="ja-JP" sz="1200" dirty="0"/>
                  <a: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p:txBody>
          </p:sp>
        </mc:Choice>
        <mc:Fallback xmlns="">
          <p:sp>
            <p:nvSpPr>
              <p:cNvPr id="3" name="ノート プレースホルダー 2"/>
              <p:cNvSpPr>
                <a:spLocks noGrp="1"/>
              </p:cNvSpPr>
              <p:nvPr>
                <p:ph type="body" idx="1"/>
              </p:nvPr>
            </p:nvSpPr>
            <p:spPr/>
            <p:txBody>
              <a:bodyPr/>
              <a:lstStyle/>
              <a:p>
                <a:r>
                  <a:rPr kumimoji="1" lang="en-US" altLang="ja-JP" dirty="0"/>
                  <a:t>This is the recurrence of SEQ-IC-LCS algorithm.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And </a:t>
                </a:r>
                <a:r>
                  <a:rPr kumimoji="1" lang="en-US" altLang="ja-JP" sz="1200" dirty="0"/>
                  <a:t>this algorithm computes the solution in </a:t>
                </a:r>
                <a:r>
                  <a:rPr kumimoji="1" lang="en-US" altLang="ja-JP" sz="1200" b="0" i="0">
                    <a:latin typeface="Cambria Math" panose="02040503050406030204" pitchFamily="18" charset="0"/>
                  </a:rPr>
                  <a:t>𝑂(|𝐴||𝐵||𝑃|)</a:t>
                </a:r>
                <a:r>
                  <a:rPr kumimoji="1" lang="en-US" altLang="ja-JP" sz="1200" dirty="0"/>
                  <a:t> time.</a:t>
                </a:r>
                <a:endParaRPr kumimoji="1" lang="ja-JP" altLang="en-US" sz="1200"/>
              </a:p>
            </p:txBody>
          </p:sp>
        </mc:Fallback>
      </mc:AlternateContent>
      <p:sp>
        <p:nvSpPr>
          <p:cNvPr id="4" name="スライド番号プレースホルダー 3"/>
          <p:cNvSpPr>
            <a:spLocks noGrp="1"/>
          </p:cNvSpPr>
          <p:nvPr>
            <p:ph type="sldNum" sz="quarter" idx="5"/>
          </p:nvPr>
        </p:nvSpPr>
        <p:spPr/>
        <p:txBody>
          <a:bodyPr/>
          <a:lstStyle/>
          <a:p>
            <a:fld id="{29A34A63-087E-F043-AAF3-2CD74F0DD5D3}" type="slidenum">
              <a:rPr kumimoji="1" lang="ja-JP" altLang="en-US" smtClean="0"/>
              <a:t>16</a:t>
            </a:fld>
            <a:endParaRPr kumimoji="1" lang="ja-JP" altLang="en-US"/>
          </a:p>
        </p:txBody>
      </p:sp>
    </p:spTree>
    <p:extLst>
      <p:ext uri="{BB962C8B-B14F-4D97-AF65-F5344CB8AC3E}">
        <p14:creationId xmlns:p14="http://schemas.microsoft.com/office/powerpoint/2010/main" val="1158050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next, I will talk about SEQ-IC-LCS of acyclic labeled graphs.</a:t>
            </a:r>
          </a:p>
          <a:p>
            <a:endParaRPr kumimoji="1" lang="ja-JP" altLang="en-US"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17</a:t>
            </a:fld>
            <a:endParaRPr kumimoji="1" lang="ja-JP" altLang="en-US"/>
          </a:p>
        </p:txBody>
      </p:sp>
    </p:spTree>
    <p:extLst>
      <p:ext uri="{BB962C8B-B14F-4D97-AF65-F5344CB8AC3E}">
        <p14:creationId xmlns:p14="http://schemas.microsoft.com/office/powerpoint/2010/main" val="579569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aseline="0" dirty="0"/>
              <a:t>Before I explain the problem definition, I explain some definitions about labeled graph. </a:t>
            </a:r>
          </a:p>
          <a:p>
            <a:r>
              <a:rPr lang="en-US" altLang="ja-JP" sz="1200" baseline="0" dirty="0"/>
              <a:t>Here,  large v_s is </a:t>
            </a:r>
            <a:r>
              <a:rPr kumimoji="1" lang="en-US" altLang="ja-JP" sz="1200" dirty="0"/>
              <a:t>the </a:t>
            </a:r>
            <a:r>
              <a:rPr lang="en-US" altLang="ja-JP" sz="1200" dirty="0"/>
              <a:t>vertex </a:t>
            </a:r>
            <a:r>
              <a:rPr lang="en-US" altLang="ja-JP" sz="1200" dirty="0">
                <a:cs typeface="Times New Roman"/>
              </a:rPr>
              <a:t>which has no in-coming edges</a:t>
            </a:r>
            <a:r>
              <a:rPr lang="en-US" altLang="ja-JP"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aseline="0" dirty="0"/>
              <a:t>Large v_e is </a:t>
            </a:r>
            <a:r>
              <a:rPr kumimoji="1" lang="en-US" altLang="ja-JP" sz="1200" dirty="0"/>
              <a:t>the </a:t>
            </a:r>
            <a:r>
              <a:rPr lang="en-US" altLang="ja-JP" sz="1200" dirty="0"/>
              <a:t>vertex </a:t>
            </a:r>
            <a:r>
              <a:rPr lang="en-US" altLang="ja-JP" sz="1200" dirty="0">
                <a:cs typeface="Times New Roman"/>
              </a:rPr>
              <a:t>which has no out-going edges</a:t>
            </a:r>
            <a:r>
              <a:rPr lang="en-US" altLang="ja-JP" sz="1200" i="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i="1" dirty="0">
                <a:latin typeface="Times New Roman" panose="02020603050405020304" pitchFamily="18" charset="0"/>
                <a:cs typeface="Times New Roman" panose="02020603050405020304" pitchFamily="18" charset="0"/>
              </a:rPr>
              <a:t>MP</a:t>
            </a:r>
            <a:r>
              <a:rPr kumimoji="1" lang="en-US" altLang="ja-JP" sz="1200" dirty="0">
                <a:latin typeface="Times New Roman" panose="02020603050405020304" pitchFamily="18" charset="0"/>
                <a:cs typeface="Times New Roman" panose="02020603050405020304" pitchFamily="18" charset="0"/>
              </a:rPr>
              <a:t>(</a:t>
            </a:r>
            <a:r>
              <a:rPr lang="en-US" altLang="ja-JP" sz="1200" i="1" dirty="0">
                <a:latin typeface="Times New Roman" panose="02020603050405020304" pitchFamily="18" charset="0"/>
                <a:cs typeface="Times New Roman" panose="02020603050405020304" pitchFamily="18" charset="0"/>
              </a:rPr>
              <a:t>v</a:t>
            </a:r>
            <a:r>
              <a:rPr kumimoji="1" lang="en-US" altLang="ja-JP" sz="1200" dirty="0">
                <a:latin typeface="Times New Roman" panose="02020603050405020304" pitchFamily="18" charset="0"/>
                <a:cs typeface="Times New Roman" panose="02020603050405020304" pitchFamily="18" charset="0"/>
              </a:rPr>
              <a:t>) is</a:t>
            </a:r>
            <a:r>
              <a:rPr kumimoji="1" lang="en-US" altLang="ja-JP" sz="1200" dirty="0"/>
              <a:t> the set of </a:t>
            </a:r>
            <a:r>
              <a:rPr lang="en-US" altLang="ja-JP" sz="1200" dirty="0"/>
              <a:t>paths</a:t>
            </a:r>
            <a:r>
              <a:rPr kumimoji="1" lang="en-US" altLang="ja-JP" sz="1200" dirty="0"/>
              <a:t> </a:t>
            </a:r>
            <a:r>
              <a:rPr lang="en-US" altLang="ja-JP" sz="1200" dirty="0"/>
              <a:t>that start at </a:t>
            </a:r>
            <a:r>
              <a:rPr lang="en-US" altLang="ja-JP" sz="1200" i="1" dirty="0">
                <a:latin typeface="Times New Roman"/>
                <a:cs typeface="Times New Roman"/>
              </a:rPr>
              <a:t>v</a:t>
            </a:r>
            <a:r>
              <a:rPr lang="en-US" altLang="ja-JP" sz="1400" i="1" baseline="-25000" dirty="0">
                <a:latin typeface="Times New Roman"/>
                <a:cs typeface="Times New Roman"/>
              </a:rPr>
              <a:t>s</a:t>
            </a:r>
            <a:r>
              <a:rPr lang="en-US" altLang="ja-JP" sz="1200" dirty="0"/>
              <a:t> in large vs and end at vertex </a:t>
            </a:r>
            <a:r>
              <a:rPr lang="en-US" altLang="ja-JP" sz="1200" i="1" dirty="0">
                <a:latin typeface="Times New Roman"/>
                <a:cs typeface="Times New Roman"/>
              </a:rPr>
              <a:t>v</a:t>
            </a:r>
            <a:r>
              <a:rPr lang="en-US" altLang="ja-JP" sz="1200" i="1" dirty="0"/>
              <a:t>.</a:t>
            </a:r>
            <a:endParaRPr lang="en-US" altLang="ja-JP"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i="1" dirty="0">
                <a:latin typeface="Times New Roman" panose="02020603050405020304" pitchFamily="18" charset="0"/>
                <a:cs typeface="Times New Roman" panose="02020603050405020304" pitchFamily="18" charset="0"/>
              </a:rPr>
              <a:t>MP</a:t>
            </a:r>
            <a:r>
              <a:rPr kumimoji="1" lang="en-US" altLang="ja-JP" sz="1200" dirty="0">
                <a:latin typeface="Times New Roman" panose="02020603050405020304" pitchFamily="18" charset="0"/>
                <a:cs typeface="Times New Roman" panose="02020603050405020304" pitchFamily="18" charset="0"/>
              </a:rPr>
              <a:t>(</a:t>
            </a:r>
            <a:r>
              <a:rPr lang="en-US" altLang="ja-JP" sz="1200" i="1" dirty="0">
                <a:latin typeface="Times New Roman" panose="02020603050405020304" pitchFamily="18" charset="0"/>
                <a:cs typeface="Times New Roman" panose="02020603050405020304" pitchFamily="18" charset="0"/>
              </a:rPr>
              <a:t>G</a:t>
            </a:r>
            <a:r>
              <a:rPr kumimoji="1" lang="en-US" altLang="ja-JP" sz="1200" dirty="0">
                <a:latin typeface="Times New Roman" panose="02020603050405020304" pitchFamily="18" charset="0"/>
                <a:cs typeface="Times New Roman" panose="02020603050405020304" pitchFamily="18" charset="0"/>
              </a:rPr>
              <a:t>) is </a:t>
            </a:r>
            <a:r>
              <a:rPr kumimoji="1" lang="en-US" altLang="ja-JP" sz="1200" dirty="0"/>
              <a:t>the set of </a:t>
            </a:r>
            <a:r>
              <a:rPr lang="en-US" altLang="ja-JP" sz="1200" dirty="0"/>
              <a:t>paths</a:t>
            </a:r>
            <a:r>
              <a:rPr kumimoji="1" lang="en-US" altLang="ja-JP" sz="1200" dirty="0"/>
              <a:t> </a:t>
            </a:r>
            <a:r>
              <a:rPr lang="en-US" altLang="ja-JP" sz="1200" dirty="0"/>
              <a:t>that start at </a:t>
            </a:r>
            <a:r>
              <a:rPr lang="en-US" altLang="ja-JP" sz="1200" i="1" dirty="0">
                <a:latin typeface="Times New Roman"/>
                <a:cs typeface="Times New Roman"/>
              </a:rPr>
              <a:t>v</a:t>
            </a:r>
            <a:r>
              <a:rPr lang="en-US" altLang="ja-JP" sz="1400" i="1" baseline="-25000" dirty="0">
                <a:latin typeface="Times New Roman"/>
                <a:cs typeface="Times New Roman"/>
              </a:rPr>
              <a:t>s</a:t>
            </a:r>
            <a:r>
              <a:rPr lang="en-US" altLang="ja-JP" sz="1200" dirty="0"/>
              <a:t> in </a:t>
            </a:r>
            <a:r>
              <a:rPr lang="en-US" altLang="ja-JP" sz="1200" dirty="0" err="1"/>
              <a:t>karge</a:t>
            </a:r>
            <a:r>
              <a:rPr lang="en-US" altLang="ja-JP" sz="1200" dirty="0"/>
              <a:t> vs and end at vertex </a:t>
            </a:r>
            <a:r>
              <a:rPr lang="en-US" altLang="ja-JP" sz="1200" i="1" dirty="0">
                <a:latin typeface="Times New Roman"/>
                <a:cs typeface="Times New Roman"/>
              </a:rPr>
              <a:t>v</a:t>
            </a:r>
            <a:r>
              <a:rPr lang="en-US" altLang="ja-JP" sz="1400" i="1" baseline="-25000" dirty="0">
                <a:latin typeface="Times New Roman"/>
                <a:cs typeface="Times New Roman"/>
              </a:rPr>
              <a:t>e</a:t>
            </a:r>
            <a:r>
              <a:rPr lang="en-US" altLang="ja-JP" sz="1200" i="1" dirty="0">
                <a:latin typeface="Times New Roman"/>
                <a:cs typeface="Times New Roman"/>
              </a:rPr>
              <a:t> in </a:t>
            </a:r>
            <a:r>
              <a:rPr lang="en-US" altLang="ja-JP" sz="1200" i="1" dirty="0" err="1">
                <a:latin typeface="Times New Roman"/>
                <a:cs typeface="Times New Roman"/>
              </a:rPr>
              <a:t>larage</a:t>
            </a:r>
            <a:r>
              <a:rPr lang="en-US" altLang="ja-JP" sz="1200" i="1" dirty="0">
                <a:latin typeface="Times New Roman"/>
                <a:cs typeface="Times New Roman"/>
              </a:rPr>
              <a:t> v3 </a:t>
            </a:r>
            <a:r>
              <a:rPr lang="en-US" altLang="ja-JP" sz="1200" dirty="0">
                <a:cs typeface="Times New Roman"/>
              </a:rPr>
              <a:t>in</a:t>
            </a:r>
            <a:r>
              <a:rPr lang="en-US" altLang="ja-JP" sz="1200" i="1" dirty="0">
                <a:latin typeface="Times New Roman"/>
                <a:cs typeface="Times New Roman"/>
              </a:rPr>
              <a:t> 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aseline="0" dirty="0"/>
              <a:t>To simplify, in this talk, I call such path “</a:t>
            </a:r>
            <a:r>
              <a:rPr lang="en-US" altLang="ja-JP" sz="1200" dirty="0">
                <a:cs typeface="Times New Roman"/>
              </a:rPr>
              <a:t>maximal path”</a:t>
            </a:r>
            <a:r>
              <a:rPr lang="en-US" altLang="ja-JP" sz="1200" i="1" dirty="0"/>
              <a:t>.</a:t>
            </a:r>
            <a:endParaRPr lang="en-US" altLang="ja-JP" sz="1200" baseline="0" dirty="0"/>
          </a:p>
          <a:p>
            <a:endParaRPr lang="en-US" altLang="ja-JP" baseline="0" dirty="0"/>
          </a:p>
          <a:p>
            <a:r>
              <a:rPr lang="en-US" altLang="ja-JP" baseline="0" dirty="0"/>
              <a:t>In this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Large v_s equals the set pf v1 and v4, and large v_e equals the set of v3 and v4.</a:t>
            </a:r>
          </a:p>
          <a:p>
            <a:r>
              <a:rPr lang="en-US" altLang="ja-JP" baseline="0" dirty="0"/>
              <a:t>MP(v4) equals the set of v1v5 and v4v5.</a:t>
            </a:r>
          </a:p>
          <a:p>
            <a:r>
              <a:rPr lang="en-US" altLang="ja-JP" baseline="0" dirty="0"/>
              <a:t>L(MP(v4)) equals the set of dc and cc.</a:t>
            </a:r>
          </a:p>
          <a:p>
            <a:r>
              <a:rPr lang="en-US" altLang="ja-JP" baseline="0" dirty="0"/>
              <a:t>MP(G) equals the set of </a:t>
            </a:r>
            <a:r>
              <a:rPr lang="en-US" altLang="ja-JP" sz="1200" i="1" dirty="0">
                <a:latin typeface="Times New Roman"/>
                <a:cs typeface="Times New Roman"/>
              </a:rPr>
              <a:t>v</a:t>
            </a:r>
            <a:r>
              <a:rPr lang="en-US" altLang="ja-JP" sz="1200" baseline="-25000" dirty="0">
                <a:latin typeface="Times New Roman"/>
                <a:cs typeface="Times New Roman"/>
              </a:rPr>
              <a:t>1</a:t>
            </a:r>
            <a:r>
              <a:rPr lang="en-US" altLang="ja-JP" sz="1200" i="1" dirty="0">
                <a:latin typeface="Times New Roman"/>
                <a:cs typeface="Times New Roman"/>
              </a:rPr>
              <a:t>v</a:t>
            </a:r>
            <a:r>
              <a:rPr lang="en-US" altLang="ja-JP" sz="1200" baseline="-25000" dirty="0">
                <a:latin typeface="Times New Roman"/>
                <a:cs typeface="Times New Roman"/>
              </a:rPr>
              <a:t>2</a:t>
            </a:r>
            <a:r>
              <a:rPr lang="en-US" altLang="ja-JP" sz="1200" baseline="0" dirty="0">
                <a:latin typeface="Times New Roman"/>
                <a:cs typeface="Times New Roman"/>
              </a:rPr>
              <a:t>v</a:t>
            </a:r>
            <a:r>
              <a:rPr lang="en-US" altLang="ja-JP" sz="1200" baseline="-25000" dirty="0">
                <a:latin typeface="Times New Roman"/>
                <a:cs typeface="Times New Roman"/>
              </a:rPr>
              <a:t>3 </a:t>
            </a:r>
            <a:r>
              <a:rPr lang="en-US" altLang="ja-JP" sz="1200" dirty="0">
                <a:latin typeface="Cambria" panose="02040503050406030204" pitchFamily="18" charset="0"/>
                <a:cs typeface="BKM-cmmi12"/>
              </a:rPr>
              <a:t>, </a:t>
            </a:r>
            <a:r>
              <a:rPr lang="en-US" altLang="ja-JP" sz="1200" i="1" dirty="0">
                <a:latin typeface="Times New Roman"/>
                <a:cs typeface="Times New Roman"/>
              </a:rPr>
              <a:t>v</a:t>
            </a:r>
            <a:r>
              <a:rPr lang="en-US" altLang="ja-JP" sz="1200" baseline="-25000" dirty="0">
                <a:latin typeface="Times New Roman"/>
                <a:cs typeface="Times New Roman"/>
              </a:rPr>
              <a:t>1</a:t>
            </a:r>
            <a:r>
              <a:rPr lang="en-US" altLang="ja-JP" sz="1200" i="1" dirty="0">
                <a:latin typeface="Times New Roman"/>
                <a:cs typeface="Times New Roman"/>
              </a:rPr>
              <a:t>v</a:t>
            </a:r>
            <a:r>
              <a:rPr lang="en-US" altLang="ja-JP" sz="1200" baseline="-25000" dirty="0">
                <a:latin typeface="Times New Roman"/>
                <a:cs typeface="Times New Roman"/>
              </a:rPr>
              <a:t>5 </a:t>
            </a:r>
            <a:r>
              <a:rPr lang="en-US" altLang="ja-JP" sz="1200" baseline="-25000" dirty="0">
                <a:latin typeface="Cambria" panose="02040503050406030204" pitchFamily="18" charset="0"/>
                <a:cs typeface="Times New Roman"/>
              </a:rPr>
              <a:t> </a:t>
            </a:r>
            <a:r>
              <a:rPr lang="en-US" altLang="ja-JP" sz="1200" dirty="0">
                <a:latin typeface="+mn-ea"/>
                <a:cs typeface="BKM-cmmi12"/>
              </a:rPr>
              <a:t>and </a:t>
            </a:r>
            <a:r>
              <a:rPr lang="en-US" altLang="ja-JP" sz="1200" i="1" dirty="0">
                <a:latin typeface="Times New Roman"/>
                <a:cs typeface="Times New Roman"/>
              </a:rPr>
              <a:t>v</a:t>
            </a:r>
            <a:r>
              <a:rPr lang="en-US" altLang="ja-JP" sz="1200" baseline="-25000" dirty="0">
                <a:latin typeface="Times New Roman"/>
                <a:cs typeface="Times New Roman"/>
              </a:rPr>
              <a:t>4</a:t>
            </a:r>
            <a:r>
              <a:rPr lang="en-US" altLang="ja-JP" sz="1200" i="1" dirty="0">
                <a:latin typeface="Times New Roman"/>
                <a:cs typeface="Times New Roman"/>
              </a:rPr>
              <a:t>v</a:t>
            </a:r>
            <a:r>
              <a:rPr lang="en-US" altLang="ja-JP" sz="1200" baseline="-25000" dirty="0">
                <a:latin typeface="Cambria" panose="02040503050406030204" pitchFamily="18" charset="0"/>
                <a:cs typeface="Times New Roman"/>
              </a:rPr>
              <a:t>5</a:t>
            </a:r>
            <a:r>
              <a:rPr lang="en-US" altLang="ja-JP" baseline="0" dirty="0"/>
              <a:t>.</a:t>
            </a:r>
          </a:p>
          <a:p>
            <a:endParaRPr lang="en-US" altLang="ja-JP" baseline="0" dirty="0"/>
          </a:p>
          <a:p>
            <a:r>
              <a:rPr lang="ja-JP" altLang="en-US" baseline="0"/>
              <a:t>問題の定義を説明する前に、ラベル付きグラフの定義について説明する。</a:t>
            </a:r>
          </a:p>
          <a:p>
            <a:r>
              <a:rPr lang="ja-JP" altLang="en-US" baseline="0"/>
              <a:t>ここで、</a:t>
            </a:r>
            <a:r>
              <a:rPr lang="en-US" altLang="ja-JP" baseline="0" dirty="0"/>
              <a:t>v_s </a:t>
            </a:r>
            <a:r>
              <a:rPr lang="ja-JP" altLang="en-US" baseline="0"/>
              <a:t>は入ってくる辺を持たない頂点である。</a:t>
            </a:r>
          </a:p>
          <a:p>
            <a:r>
              <a:rPr lang="en-US" altLang="ja-JP" baseline="0" dirty="0"/>
              <a:t>v_e</a:t>
            </a:r>
            <a:r>
              <a:rPr lang="ja-JP" altLang="en-US" baseline="0"/>
              <a:t>は出て行く辺を持たない頂点である。</a:t>
            </a:r>
          </a:p>
          <a:p>
            <a:r>
              <a:rPr lang="en-US" altLang="ja-JP" baseline="0" dirty="0"/>
              <a:t>MP(v)</a:t>
            </a:r>
            <a:r>
              <a:rPr lang="ja-JP" altLang="en-US" baseline="0"/>
              <a:t>は</a:t>
            </a:r>
            <a:r>
              <a:rPr lang="en-US" altLang="ja-JP" baseline="0" dirty="0"/>
              <a:t>vs</a:t>
            </a:r>
            <a:r>
              <a:rPr lang="ja-JP" altLang="en-US" baseline="0"/>
              <a:t>を始点とし、頂点</a:t>
            </a:r>
            <a:r>
              <a:rPr lang="en-US" altLang="ja-JP" baseline="0" dirty="0"/>
              <a:t>v</a:t>
            </a:r>
            <a:r>
              <a:rPr lang="ja-JP" altLang="en-US" baseline="0"/>
              <a:t>を終点とするパスの集合である。</a:t>
            </a:r>
          </a:p>
          <a:p>
            <a:r>
              <a:rPr lang="en-US" altLang="ja-JP" baseline="0" dirty="0"/>
              <a:t>MP(G)</a:t>
            </a:r>
            <a:r>
              <a:rPr lang="ja-JP" altLang="en-US" baseline="0"/>
              <a:t>は、</a:t>
            </a:r>
            <a:r>
              <a:rPr lang="en-US" altLang="ja-JP" baseline="0" dirty="0"/>
              <a:t>G</a:t>
            </a:r>
            <a:r>
              <a:rPr lang="ja-JP" altLang="en-US" baseline="0"/>
              <a:t>の</a:t>
            </a:r>
            <a:r>
              <a:rPr lang="en-US" altLang="ja-JP" baseline="0" dirty="0"/>
              <a:t>vs</a:t>
            </a:r>
            <a:r>
              <a:rPr lang="ja-JP" altLang="en-US" baseline="0"/>
              <a:t>を始点とし頂点</a:t>
            </a:r>
            <a:r>
              <a:rPr lang="en-US" altLang="ja-JP" baseline="0" dirty="0"/>
              <a:t>ve</a:t>
            </a:r>
            <a:r>
              <a:rPr lang="ja-JP" altLang="en-US" baseline="0"/>
              <a:t>を終点とするパスの集合である。</a:t>
            </a:r>
          </a:p>
          <a:p>
            <a:r>
              <a:rPr lang="ja-JP" altLang="en-US" baseline="0"/>
              <a:t>本発表では簡略化のため、このような経路を「極大経路」と呼ぶ。</a:t>
            </a:r>
            <a:endParaRPr lang="en-US" altLang="ja-JP" baseline="0" dirty="0"/>
          </a:p>
          <a:p>
            <a:endParaRPr lang="en-US" altLang="ja-JP" baseline="0" dirty="0"/>
          </a:p>
          <a:p>
            <a:r>
              <a:rPr lang="en-US" altLang="ja-JP" baseline="0" dirty="0"/>
              <a:t>MP(v4)</a:t>
            </a:r>
            <a:r>
              <a:rPr lang="ja-JP" altLang="en-US" baseline="0"/>
              <a:t>は</a:t>
            </a:r>
            <a:r>
              <a:rPr lang="en-US" altLang="ja-JP" baseline="0" dirty="0"/>
              <a:t>v1v4</a:t>
            </a:r>
            <a:r>
              <a:rPr lang="ja-JP" altLang="en-US" baseline="0"/>
              <a:t>と</a:t>
            </a:r>
            <a:r>
              <a:rPr lang="en-US" altLang="ja-JP" baseline="0" dirty="0"/>
              <a:t>v3v4</a:t>
            </a:r>
            <a:r>
              <a:rPr lang="ja-JP" altLang="en-US" baseline="0"/>
              <a:t>の集合に等しい。</a:t>
            </a:r>
          </a:p>
          <a:p>
            <a:r>
              <a:rPr lang="en-US" altLang="ja-JP" baseline="0" dirty="0"/>
              <a:t>L(MP(v4))</a:t>
            </a:r>
            <a:r>
              <a:rPr lang="ja-JP" altLang="en-US" baseline="0"/>
              <a:t>は</a:t>
            </a:r>
            <a:r>
              <a:rPr lang="en-US" altLang="ja-JP" baseline="0" dirty="0"/>
              <a:t>abcaabb</a:t>
            </a:r>
            <a:r>
              <a:rPr lang="ja-JP" altLang="en-US" baseline="0"/>
              <a:t>と</a:t>
            </a:r>
            <a:r>
              <a:rPr lang="en-US" altLang="ja-JP" baseline="0" dirty="0"/>
              <a:t>abb</a:t>
            </a:r>
            <a:r>
              <a:rPr lang="ja-JP" altLang="en-US" baseline="0"/>
              <a:t>の集合に等しい。</a:t>
            </a:r>
          </a:p>
          <a:p>
            <a:r>
              <a:rPr lang="en-US" altLang="ja-JP" baseline="0" dirty="0"/>
              <a:t>MP(G)</a:t>
            </a:r>
            <a:r>
              <a:rPr lang="ja-JP" altLang="en-US" baseline="0"/>
              <a:t>は</a:t>
            </a:r>
            <a:r>
              <a:rPr lang="en-US" altLang="ja-JP" baseline="0" dirty="0"/>
              <a:t>v1v2</a:t>
            </a:r>
            <a:r>
              <a:rPr lang="ja-JP" altLang="en-US" baseline="0"/>
              <a:t>、</a:t>
            </a:r>
            <a:r>
              <a:rPr lang="en-US" altLang="ja-JP" baseline="0" dirty="0"/>
              <a:t>v1v3</a:t>
            </a:r>
            <a:r>
              <a:rPr lang="ja-JP" altLang="en-US" baseline="0"/>
              <a:t>、</a:t>
            </a:r>
            <a:r>
              <a:rPr lang="en-US" altLang="ja-JP" baseline="0" dirty="0"/>
              <a:t>v3v4 </a:t>
            </a:r>
            <a:r>
              <a:rPr lang="ja-JP" altLang="en-US" baseline="0"/>
              <a:t>の集合に等しい。</a:t>
            </a:r>
            <a:endParaRPr lang="en-US" altLang="ja-JP" baseline="0" dirty="0"/>
          </a:p>
          <a:p>
            <a:endParaRPr lang="en-US" altLang="ja-JP" baseline="0"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18</a:t>
            </a:fld>
            <a:endParaRPr kumimoji="1" lang="ja-JP" altLang="en-US"/>
          </a:p>
        </p:txBody>
      </p:sp>
    </p:spTree>
    <p:extLst>
      <p:ext uri="{BB962C8B-B14F-4D97-AF65-F5344CB8AC3E}">
        <p14:creationId xmlns:p14="http://schemas.microsoft.com/office/powerpoint/2010/main" val="1626451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aseline="0" dirty="0"/>
              <a:t>Here is the definition of the SEQ-IC-LCS problem for acyclic labeled graphs.</a:t>
            </a:r>
          </a:p>
          <a:p>
            <a:r>
              <a:rPr lang="en-US" altLang="ja-JP" baseline="0" dirty="0"/>
              <a:t>Given three acyclic labeled graph </a:t>
            </a:r>
            <a:r>
              <a:rPr lang="en-US" altLang="ja-JP" i="1" dirty="0">
                <a:solidFill>
                  <a:srgbClr val="000000"/>
                </a:solidFill>
                <a:latin typeface="Times New Roman"/>
                <a:cs typeface="Times New Roman"/>
              </a:rPr>
              <a:t>G</a:t>
            </a:r>
            <a:r>
              <a:rPr lang="en-US" altLang="ja-JP" baseline="-25000" dirty="0">
                <a:solidFill>
                  <a:srgbClr val="000000"/>
                </a:solidFill>
                <a:latin typeface="Times New Roman"/>
                <a:cs typeface="Times New Roman"/>
              </a:rPr>
              <a:t>1</a:t>
            </a:r>
            <a:r>
              <a:rPr lang="en-US" altLang="ja-JP" baseline="0" dirty="0">
                <a:solidFill>
                  <a:srgbClr val="000000"/>
                </a:solidFill>
                <a:latin typeface="Times New Roman"/>
                <a:cs typeface="Times New Roman"/>
              </a:rPr>
              <a:t>, </a:t>
            </a:r>
            <a:r>
              <a:rPr lang="en-US" altLang="ja-JP" i="1" dirty="0">
                <a:solidFill>
                  <a:srgbClr val="000000"/>
                </a:solidFill>
                <a:latin typeface="Times New Roman"/>
                <a:cs typeface="Times New Roman"/>
              </a:rPr>
              <a:t>G</a:t>
            </a:r>
            <a:r>
              <a:rPr lang="en-US" altLang="ja-JP" baseline="-25000" dirty="0">
                <a:solidFill>
                  <a:srgbClr val="000000"/>
                </a:solidFill>
                <a:latin typeface="Times New Roman"/>
                <a:cs typeface="Times New Roman"/>
              </a:rPr>
              <a:t>2</a:t>
            </a:r>
            <a:r>
              <a:rPr lang="en-US" altLang="ja-JP" baseline="0" dirty="0">
                <a:solidFill>
                  <a:srgbClr val="000000"/>
                </a:solidFill>
                <a:latin typeface="+mn-lt"/>
                <a:cs typeface="Times New Roman"/>
              </a:rPr>
              <a:t> and G3, t</a:t>
            </a:r>
            <a:r>
              <a:rPr lang="en-US" altLang="ja-JP" baseline="0" dirty="0"/>
              <a:t>he problem is </a:t>
            </a:r>
            <a:r>
              <a:rPr lang="en-US" altLang="ja-JP" baseline="0" dirty="0">
                <a:solidFill>
                  <a:srgbClr val="000000"/>
                </a:solidFill>
                <a:latin typeface="+mn-lt"/>
                <a:cs typeface="Times New Roman"/>
              </a:rPr>
              <a:t>to compute the length of a SEQ-IC-LCS of them.</a:t>
            </a:r>
          </a:p>
          <a:p>
            <a:r>
              <a:rPr lang="en-US" altLang="ja-JP" baseline="0" dirty="0">
                <a:solidFill>
                  <a:srgbClr val="000000"/>
                </a:solidFill>
                <a:latin typeface="+mn-lt"/>
                <a:cs typeface="Times New Roman"/>
              </a:rPr>
              <a:t>In this problem, SEQ-IC-LCS is a longest string which is a common subsequence of G1 and G2 and includes at least one maximal string in G3 as subsequence. </a:t>
            </a:r>
          </a:p>
          <a:p>
            <a:r>
              <a:rPr lang="en-US" altLang="ja-JP" baseline="0" dirty="0">
                <a:solidFill>
                  <a:srgbClr val="000000"/>
                </a:solidFill>
                <a:latin typeface="+mn-lt"/>
                <a:cs typeface="Times New Roman"/>
              </a:rPr>
              <a:t>This problem includes the problem whose inputs are strings.</a:t>
            </a:r>
          </a:p>
          <a:p>
            <a:endParaRPr lang="en-US" altLang="ja-JP" baseline="0" dirty="0">
              <a:solidFill>
                <a:srgbClr val="000000"/>
              </a:solidFill>
              <a:latin typeface="+mn-lt"/>
              <a:cs typeface="Times New Roman"/>
            </a:endParaRPr>
          </a:p>
          <a:p>
            <a:r>
              <a:rPr lang="ja-JP" altLang="en-US" baseline="0" dirty="0">
                <a:solidFill>
                  <a:srgbClr val="000000"/>
                </a:solidFill>
                <a:latin typeface="+mn-lt"/>
                <a:cs typeface="Times New Roman"/>
              </a:rPr>
              <a:t>はじめに</a:t>
            </a:r>
          </a:p>
          <a:p>
            <a:r>
              <a:rPr lang="ja-JP" altLang="en-US" baseline="0" dirty="0">
                <a:solidFill>
                  <a:srgbClr val="000000"/>
                </a:solidFill>
                <a:latin typeface="+mn-lt"/>
                <a:cs typeface="Times New Roman"/>
              </a:rPr>
              <a:t> 非巡回ラベル付きグラフの</a:t>
            </a:r>
            <a:r>
              <a:rPr lang="en-US" altLang="ja-JP" baseline="0" dirty="0">
                <a:solidFill>
                  <a:srgbClr val="000000"/>
                </a:solidFill>
                <a:latin typeface="+mn-lt"/>
                <a:cs typeface="Times New Roman"/>
              </a:rPr>
              <a:t>SEQ-IC-LCS</a:t>
            </a:r>
            <a:r>
              <a:rPr lang="ja-JP" altLang="en-US" baseline="0" dirty="0">
                <a:solidFill>
                  <a:srgbClr val="000000"/>
                </a:solidFill>
                <a:latin typeface="+mn-lt"/>
                <a:cs typeface="Times New Roman"/>
              </a:rPr>
              <a:t>問題を紹介する。</a:t>
            </a:r>
          </a:p>
          <a:p>
            <a:r>
              <a:rPr lang="en-US" altLang="ja-JP" baseline="0" dirty="0">
                <a:solidFill>
                  <a:srgbClr val="000000"/>
                </a:solidFill>
                <a:latin typeface="+mn-lt"/>
                <a:cs typeface="Times New Roman"/>
              </a:rPr>
              <a:t>3</a:t>
            </a:r>
            <a:r>
              <a:rPr lang="ja-JP" altLang="en-US" baseline="0">
                <a:solidFill>
                  <a:srgbClr val="000000"/>
                </a:solidFill>
                <a:latin typeface="+mn-lt"/>
                <a:cs typeface="Times New Roman"/>
              </a:rPr>
              <a:t>つ</a:t>
            </a:r>
            <a:r>
              <a:rPr lang="ja-JP" altLang="en-US" baseline="0" dirty="0" err="1">
                <a:solidFill>
                  <a:srgbClr val="000000"/>
                </a:solidFill>
                <a:latin typeface="+mn-lt"/>
                <a:cs typeface="Times New Roman"/>
              </a:rPr>
              <a:t>の</a:t>
            </a:r>
            <a:r>
              <a:rPr lang="ja-JP" altLang="en-US" baseline="0" dirty="0">
                <a:solidFill>
                  <a:srgbClr val="000000"/>
                </a:solidFill>
                <a:latin typeface="+mn-lt"/>
                <a:cs typeface="Times New Roman"/>
              </a:rPr>
              <a:t>非巡回ラベル付きグラフ</a:t>
            </a:r>
            <a:r>
              <a:rPr lang="en-US" altLang="ja-JP" baseline="0" dirty="0">
                <a:solidFill>
                  <a:srgbClr val="000000"/>
                </a:solidFill>
                <a:latin typeface="+mn-lt"/>
                <a:cs typeface="Times New Roman"/>
              </a:rPr>
              <a:t>G1, G2, G3</a:t>
            </a:r>
            <a:r>
              <a:rPr lang="ja-JP" altLang="en-US" baseline="0" dirty="0">
                <a:solidFill>
                  <a:srgbClr val="000000"/>
                </a:solidFill>
                <a:latin typeface="+mn-lt"/>
                <a:cs typeface="Times New Roman"/>
              </a:rPr>
              <a:t>が与えられたとき、それらの</a:t>
            </a:r>
            <a:r>
              <a:rPr lang="en-US" altLang="ja-JP" baseline="0" dirty="0">
                <a:solidFill>
                  <a:srgbClr val="000000"/>
                </a:solidFill>
                <a:latin typeface="+mn-lt"/>
                <a:cs typeface="Times New Roman"/>
              </a:rPr>
              <a:t>SEQ-IC-LCS</a:t>
            </a:r>
            <a:r>
              <a:rPr lang="ja-JP" altLang="en-US" baseline="0" dirty="0">
                <a:solidFill>
                  <a:srgbClr val="000000"/>
                </a:solidFill>
                <a:latin typeface="+mn-lt"/>
                <a:cs typeface="Times New Roman"/>
              </a:rPr>
              <a:t>の長さを計算する問題である。</a:t>
            </a:r>
          </a:p>
          <a:p>
            <a:r>
              <a:rPr lang="ja-JP" altLang="en-US" baseline="0">
                <a:solidFill>
                  <a:srgbClr val="000000"/>
                </a:solidFill>
                <a:latin typeface="+mn-lt"/>
                <a:cs typeface="Times New Roman"/>
              </a:rPr>
              <a:t>この</a:t>
            </a:r>
            <a:r>
              <a:rPr lang="ja-JP" altLang="en-US" baseline="0" dirty="0">
                <a:solidFill>
                  <a:srgbClr val="000000"/>
                </a:solidFill>
                <a:latin typeface="+mn-lt"/>
                <a:cs typeface="Times New Roman"/>
              </a:rPr>
              <a:t>問題では，</a:t>
            </a:r>
            <a:r>
              <a:rPr lang="en-US" altLang="ja-JP" baseline="0" dirty="0">
                <a:solidFill>
                  <a:srgbClr val="000000"/>
                </a:solidFill>
                <a:latin typeface="+mn-lt"/>
                <a:cs typeface="Times New Roman"/>
              </a:rPr>
              <a:t>SEQ-IC-LCS</a:t>
            </a:r>
            <a:r>
              <a:rPr lang="ja-JP" altLang="en-US" baseline="0" dirty="0">
                <a:solidFill>
                  <a:srgbClr val="000000"/>
                </a:solidFill>
                <a:latin typeface="+mn-lt"/>
                <a:cs typeface="Times New Roman"/>
              </a:rPr>
              <a:t>は</a:t>
            </a:r>
            <a:r>
              <a:rPr lang="en-US" altLang="ja-JP" baseline="0" dirty="0">
                <a:solidFill>
                  <a:srgbClr val="000000"/>
                </a:solidFill>
                <a:latin typeface="+mn-lt"/>
                <a:cs typeface="Times New Roman"/>
              </a:rPr>
              <a:t>G1</a:t>
            </a:r>
            <a:r>
              <a:rPr lang="ja-JP" altLang="en-US" baseline="0" dirty="0">
                <a:solidFill>
                  <a:srgbClr val="000000"/>
                </a:solidFill>
                <a:latin typeface="+mn-lt"/>
                <a:cs typeface="Times New Roman"/>
              </a:rPr>
              <a:t>と</a:t>
            </a:r>
            <a:r>
              <a:rPr lang="en-US" altLang="ja-JP" baseline="0" dirty="0">
                <a:solidFill>
                  <a:srgbClr val="000000"/>
                </a:solidFill>
                <a:latin typeface="+mn-lt"/>
                <a:cs typeface="Times New Roman"/>
              </a:rPr>
              <a:t>G2</a:t>
            </a:r>
            <a:r>
              <a:rPr lang="ja-JP" altLang="en-US" baseline="0" dirty="0">
                <a:solidFill>
                  <a:srgbClr val="000000"/>
                </a:solidFill>
                <a:latin typeface="+mn-lt"/>
                <a:cs typeface="Times New Roman"/>
              </a:rPr>
              <a:t>の共通部分列であり， </a:t>
            </a:r>
            <a:r>
              <a:rPr lang="en-US" altLang="ja-JP" baseline="0" dirty="0">
                <a:solidFill>
                  <a:srgbClr val="000000"/>
                </a:solidFill>
                <a:latin typeface="+mn-lt"/>
                <a:cs typeface="Times New Roman"/>
              </a:rPr>
              <a:t>G3</a:t>
            </a:r>
            <a:r>
              <a:rPr lang="ja-JP" altLang="en-US" baseline="0" dirty="0">
                <a:solidFill>
                  <a:srgbClr val="000000"/>
                </a:solidFill>
                <a:latin typeface="+mn-lt"/>
                <a:cs typeface="Times New Roman"/>
              </a:rPr>
              <a:t>中の少なくとも</a:t>
            </a:r>
            <a:r>
              <a:rPr lang="en-US" altLang="ja-JP" baseline="0" dirty="0">
                <a:solidFill>
                  <a:srgbClr val="000000"/>
                </a:solidFill>
                <a:latin typeface="+mn-lt"/>
                <a:cs typeface="Times New Roman"/>
              </a:rPr>
              <a:t>1</a:t>
            </a:r>
            <a:r>
              <a:rPr lang="ja-JP" altLang="en-US" baseline="0" dirty="0" err="1">
                <a:solidFill>
                  <a:srgbClr val="000000"/>
                </a:solidFill>
                <a:latin typeface="+mn-lt"/>
                <a:cs typeface="Times New Roman"/>
              </a:rPr>
              <a:t>つの</a:t>
            </a:r>
            <a:r>
              <a:rPr lang="ja-JP" altLang="en-US" baseline="0" dirty="0">
                <a:solidFill>
                  <a:srgbClr val="000000"/>
                </a:solidFill>
                <a:latin typeface="+mn-lt"/>
                <a:cs typeface="Times New Roman"/>
              </a:rPr>
              <a:t>最大文字列を部分列と</a:t>
            </a:r>
            <a:r>
              <a:rPr lang="ja-JP" altLang="en-US" baseline="0">
                <a:solidFill>
                  <a:srgbClr val="000000"/>
                </a:solidFill>
                <a:latin typeface="+mn-lt"/>
                <a:cs typeface="Times New Roman"/>
              </a:rPr>
              <a:t>して含む最長の文字列</a:t>
            </a:r>
            <a:r>
              <a:rPr lang="ja-JP" altLang="en-US" baseline="0" dirty="0">
                <a:solidFill>
                  <a:srgbClr val="000000"/>
                </a:solidFill>
                <a:latin typeface="+mn-lt"/>
                <a:cs typeface="Times New Roman"/>
              </a:rPr>
              <a:t>である．</a:t>
            </a:r>
          </a:p>
          <a:p>
            <a:r>
              <a:rPr lang="ja-JP" altLang="en-US" baseline="0" dirty="0">
                <a:solidFill>
                  <a:srgbClr val="000000"/>
                </a:solidFill>
                <a:latin typeface="+mn-lt"/>
                <a:cs typeface="Times New Roman"/>
              </a:rPr>
              <a:t>この問題には，入力が文字列である</a:t>
            </a:r>
            <a:r>
              <a:rPr lang="en-US" altLang="ja-JP" baseline="0" dirty="0">
                <a:solidFill>
                  <a:srgbClr val="000000"/>
                </a:solidFill>
                <a:latin typeface="+mn-lt"/>
                <a:cs typeface="Times New Roman"/>
              </a:rPr>
              <a:t>SEQ-IC-LCS</a:t>
            </a:r>
            <a:r>
              <a:rPr lang="ja-JP" altLang="en-US" baseline="0" dirty="0">
                <a:solidFill>
                  <a:srgbClr val="000000"/>
                </a:solidFill>
                <a:latin typeface="+mn-lt"/>
                <a:cs typeface="Times New Roman"/>
              </a:rPr>
              <a:t>問題も含まれる．</a:t>
            </a:r>
            <a:endParaRPr lang="en-US" altLang="ja-JP" baseline="0" dirty="0">
              <a:solidFill>
                <a:srgbClr val="000000"/>
              </a:solidFill>
              <a:latin typeface="+mn-lt"/>
              <a:cs typeface="Times New Roman"/>
            </a:endParaRPr>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19</a:t>
            </a:fld>
            <a:endParaRPr kumimoji="1" lang="ja-JP" altLang="en-US"/>
          </a:p>
        </p:txBody>
      </p:sp>
    </p:spTree>
    <p:extLst>
      <p:ext uri="{BB962C8B-B14F-4D97-AF65-F5344CB8AC3E}">
        <p14:creationId xmlns:p14="http://schemas.microsoft.com/office/powerpoint/2010/main" val="386365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This</a:t>
            </a:r>
            <a:r>
              <a:rPr lang="en-US" altLang="ja-JP" baseline="0" dirty="0"/>
              <a:t> is an outline of this talk.</a:t>
            </a:r>
          </a:p>
          <a:p>
            <a:r>
              <a:rPr lang="en-US" altLang="ja-JP" baseline="0" dirty="0"/>
              <a:t>At first, I will describe what “ Labeled Graphs” are.</a:t>
            </a:r>
          </a:p>
          <a:p>
            <a:r>
              <a:rPr lang="en-US" altLang="ja-JP" baseline="0" dirty="0"/>
              <a:t>Next, I will explain about SEQ-IC-LCS on strings.</a:t>
            </a:r>
          </a:p>
          <a:p>
            <a:r>
              <a:rPr lang="en-US" altLang="ja-JP" baseline="0" dirty="0"/>
              <a:t>Next, I will introduce two problems and algorithms to solve them.</a:t>
            </a:r>
          </a:p>
          <a:p>
            <a:r>
              <a:rPr lang="en-US" altLang="ja-JP" baseline="0" dirty="0"/>
              <a:t>And finally I will conclude this talk and present some future work.  </a:t>
            </a:r>
          </a:p>
          <a:p>
            <a:endParaRPr lang="en-US" altLang="ja-JP" baseline="0" dirty="0"/>
          </a:p>
          <a:p>
            <a:r>
              <a:rPr lang="ja-JP" altLang="en-US" baseline="0" dirty="0"/>
              <a:t>以上が本講演の概要である。</a:t>
            </a:r>
          </a:p>
          <a:p>
            <a:r>
              <a:rPr lang="ja-JP" altLang="en-US" baseline="0" dirty="0"/>
              <a:t>まず、「ラベル付きグラフ」とは何かを説明する。</a:t>
            </a:r>
          </a:p>
          <a:p>
            <a:r>
              <a:rPr lang="ja-JP" altLang="en-US" baseline="0" dirty="0"/>
              <a:t>次に、</a:t>
            </a:r>
            <a:r>
              <a:rPr lang="en-US" altLang="ja-JP" baseline="0" dirty="0"/>
              <a:t>2</a:t>
            </a:r>
            <a:r>
              <a:rPr lang="ja-JP" altLang="en-US" baseline="0" dirty="0" err="1"/>
              <a:t>つの</a:t>
            </a:r>
            <a:r>
              <a:rPr lang="ja-JP" altLang="en-US" baseline="0" dirty="0"/>
              <a:t>問題とそのアルゴリズムを紹介する。</a:t>
            </a:r>
          </a:p>
          <a:p>
            <a:r>
              <a:rPr lang="ja-JP" altLang="en-US" baseline="0" dirty="0"/>
              <a:t>最後に、本講演の結論と今後の展望について述べる。</a:t>
            </a:r>
            <a:endParaRPr lang="en-US" altLang="ja-JP" baseline="0"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2</a:t>
            </a:fld>
            <a:endParaRPr kumimoji="1" lang="ja-JP" altLang="en-US"/>
          </a:p>
        </p:txBody>
      </p:sp>
    </p:spTree>
    <p:extLst>
      <p:ext uri="{BB962C8B-B14F-4D97-AF65-F5344CB8AC3E}">
        <p14:creationId xmlns:p14="http://schemas.microsoft.com/office/powerpoint/2010/main" val="3827020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aseline="0" dirty="0">
                <a:solidFill>
                  <a:srgbClr val="000000"/>
                </a:solidFill>
                <a:latin typeface="+mn-lt"/>
                <a:cs typeface="Times New Roman"/>
              </a:rPr>
              <a:t>Let’s look at this example.</a:t>
            </a:r>
          </a:p>
          <a:p>
            <a:endParaRPr lang="en-US" altLang="ja-JP" baseline="0" dirty="0">
              <a:solidFill>
                <a:srgbClr val="000000"/>
              </a:solidFill>
              <a:latin typeface="+mn-lt"/>
              <a:cs typeface="Times New Roman"/>
            </a:endParaRPr>
          </a:p>
          <a:p>
            <a:r>
              <a:rPr lang="en-US" altLang="ja-JP" baseline="0" dirty="0">
                <a:solidFill>
                  <a:srgbClr val="000000"/>
                </a:solidFill>
                <a:latin typeface="+mn-lt"/>
                <a:cs typeface="Times New Roman"/>
              </a:rPr>
              <a:t>Given three acyclic labeled graph like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solidFill>
                  <a:srgbClr val="000000"/>
                </a:solidFill>
                <a:latin typeface="+mn-lt"/>
                <a:cs typeface="Times New Roman"/>
              </a:rPr>
              <a:t>subseq(G1) and subseq(G2) are these respectevely. And the set of strings of maximal paths of G3 is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a:solidFill>
                <a:srgbClr val="000000"/>
              </a:solidFill>
              <a:latin typeface="+mn-lt"/>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solidFill>
                  <a:srgbClr val="000000"/>
                </a:solidFill>
                <a:latin typeface="+mn-lt"/>
                <a:cs typeface="Times New Roman"/>
              </a:rPr>
              <a:t>For example, subsequence “adb” of G1 is a subsequence of this path.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a:solidFill>
                <a:srgbClr val="000000"/>
              </a:solidFill>
              <a:latin typeface="+mn-lt"/>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solidFill>
                  <a:srgbClr val="000000"/>
                </a:solidFill>
                <a:latin typeface="+mn-lt"/>
                <a:cs typeface="Times New Roman"/>
              </a:rPr>
              <a:t>3</a:t>
            </a:r>
            <a:r>
              <a:rPr lang="ja-JP" altLang="en-US" baseline="0" dirty="0" err="1">
                <a:solidFill>
                  <a:srgbClr val="000000"/>
                </a:solidFill>
                <a:latin typeface="+mn-lt"/>
                <a:cs typeface="Times New Roman"/>
              </a:rPr>
              <a:t>つの</a:t>
            </a:r>
            <a:r>
              <a:rPr lang="ja-JP" altLang="en-US" baseline="0" dirty="0">
                <a:solidFill>
                  <a:srgbClr val="000000"/>
                </a:solidFill>
                <a:latin typeface="+mn-lt"/>
                <a:cs typeface="Times New Roman"/>
              </a:rPr>
              <a:t>非巡回ラベル付きグラフの例を見てみよう、</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solidFill>
                  <a:srgbClr val="000000"/>
                </a:solidFill>
                <a:latin typeface="+mn-lt"/>
                <a:cs typeface="Times New Roman"/>
              </a:rPr>
              <a:t>subseq(G1)</a:t>
            </a:r>
            <a:r>
              <a:rPr lang="ja-JP" altLang="en-US" baseline="0" dirty="0">
                <a:solidFill>
                  <a:srgbClr val="000000"/>
                </a:solidFill>
                <a:latin typeface="+mn-lt"/>
                <a:cs typeface="Times New Roman"/>
              </a:rPr>
              <a:t>と</a:t>
            </a:r>
            <a:r>
              <a:rPr lang="en-US" altLang="ja-JP" baseline="0" dirty="0">
                <a:solidFill>
                  <a:srgbClr val="000000"/>
                </a:solidFill>
                <a:latin typeface="+mn-lt"/>
                <a:cs typeface="Times New Roman"/>
              </a:rPr>
              <a:t>subseq(G2)</a:t>
            </a:r>
            <a:r>
              <a:rPr lang="ja-JP" altLang="en-US" baseline="0" dirty="0">
                <a:solidFill>
                  <a:srgbClr val="000000"/>
                </a:solidFill>
                <a:latin typeface="+mn-lt"/>
                <a:cs typeface="Times New Roman"/>
              </a:rPr>
              <a:t>はそれぞれこうなる。そして、</a:t>
            </a:r>
            <a:r>
              <a:rPr lang="en-US" altLang="ja-JP" baseline="0" dirty="0">
                <a:solidFill>
                  <a:srgbClr val="000000"/>
                </a:solidFill>
                <a:latin typeface="+mn-lt"/>
                <a:cs typeface="Times New Roman"/>
              </a:rPr>
              <a:t>G3</a:t>
            </a:r>
            <a:r>
              <a:rPr lang="ja-JP" altLang="en-US" baseline="0" dirty="0">
                <a:solidFill>
                  <a:srgbClr val="000000"/>
                </a:solidFill>
                <a:latin typeface="+mn-lt"/>
                <a:cs typeface="Times New Roman"/>
              </a:rPr>
              <a:t>の最大パスの文字列の集合はこうなる。</a:t>
            </a:r>
            <a:endParaRPr lang="en-US" altLang="ja-JP" baseline="0" dirty="0">
              <a:solidFill>
                <a:srgbClr val="000000"/>
              </a:solidFill>
              <a:latin typeface="+mn-lt"/>
              <a:cs typeface="Times New Roman"/>
            </a:endParaRPr>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20</a:t>
            </a:fld>
            <a:endParaRPr kumimoji="1" lang="ja-JP" altLang="en-US"/>
          </a:p>
        </p:txBody>
      </p:sp>
    </p:spTree>
    <p:extLst>
      <p:ext uri="{BB962C8B-B14F-4D97-AF65-F5344CB8AC3E}">
        <p14:creationId xmlns:p14="http://schemas.microsoft.com/office/powerpoint/2010/main" val="4289700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solidFill>
                  <a:srgbClr val="000000"/>
                </a:solidFill>
                <a:latin typeface="+mn-lt"/>
                <a:cs typeface="Times New Roman"/>
              </a:rPr>
              <a:t>In this example, the solution to the problem is 4, since there is a common subsequence “</a:t>
            </a:r>
            <a:r>
              <a:rPr lang="en-US" altLang="ja-JP" baseline="0" dirty="0" err="1">
                <a:solidFill>
                  <a:srgbClr val="000000"/>
                </a:solidFill>
                <a:latin typeface="+mn-lt"/>
                <a:cs typeface="Times New Roman"/>
              </a:rPr>
              <a:t>cdba</a:t>
            </a:r>
            <a:r>
              <a:rPr lang="en-US" altLang="ja-JP" baseline="0" dirty="0">
                <a:solidFill>
                  <a:srgbClr val="000000"/>
                </a:solidFill>
                <a:latin typeface="+mn-lt"/>
                <a:cs typeface="Times New Roman"/>
              </a:rPr>
              <a:t>” which include “da” as subsequence, and this is the longest one.</a:t>
            </a:r>
            <a:endParaRPr lang="en-US" altLang="ja-JP" baseline="0" dirty="0"/>
          </a:p>
          <a:p>
            <a:endParaRPr kumimoji="1" lang="en-US" altLang="ja-JP" dirty="0"/>
          </a:p>
          <a:p>
            <a:r>
              <a:rPr kumimoji="1" lang="ja-JP" altLang="en-US" dirty="0"/>
              <a:t>この例では、</a:t>
            </a:r>
            <a:r>
              <a:rPr kumimoji="1" lang="en-US" altLang="ja-JP" dirty="0"/>
              <a:t>"</a:t>
            </a:r>
            <a:r>
              <a:rPr kumimoji="1" lang="en" altLang="ja-JP" dirty="0"/>
              <a:t>da "</a:t>
            </a:r>
            <a:r>
              <a:rPr kumimoji="1" lang="ja-JP" altLang="en-US" dirty="0"/>
              <a:t>を部分列として含む共通部分列 </a:t>
            </a:r>
            <a:r>
              <a:rPr kumimoji="1" lang="en-US" altLang="ja-JP" dirty="0"/>
              <a:t>"</a:t>
            </a:r>
            <a:r>
              <a:rPr kumimoji="1" lang="en" altLang="ja-JP" dirty="0"/>
              <a:t>cad "</a:t>
            </a:r>
            <a:r>
              <a:rPr kumimoji="1" lang="ja-JP" altLang="en-US" dirty="0"/>
              <a:t>があるので、問題の解は</a:t>
            </a:r>
            <a:r>
              <a:rPr kumimoji="1" lang="en-US" altLang="ja-JP" dirty="0"/>
              <a:t>4</a:t>
            </a:r>
            <a:r>
              <a:rPr kumimoji="1" lang="ja-JP" altLang="en-US" dirty="0"/>
              <a:t>となる。</a:t>
            </a:r>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21</a:t>
            </a:fld>
            <a:endParaRPr kumimoji="1" lang="ja-JP" altLang="en-US"/>
          </a:p>
        </p:txBody>
      </p:sp>
    </p:spTree>
    <p:extLst>
      <p:ext uri="{BB962C8B-B14F-4D97-AF65-F5344CB8AC3E}">
        <p14:creationId xmlns:p14="http://schemas.microsoft.com/office/powerpoint/2010/main" val="238392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Next, I present</a:t>
            </a:r>
            <a:r>
              <a:rPr lang="en-US" altLang="ja-JP" baseline="0" dirty="0"/>
              <a:t> the idea of our algorithm to solve Problem 1.</a:t>
            </a:r>
          </a:p>
          <a:p>
            <a:endParaRPr lang="en-US" altLang="ja-JP"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First, we </a:t>
            </a:r>
            <a:r>
              <a:rPr lang="en-US" altLang="ja-JP" baseline="0" dirty="0">
                <a:solidFill>
                  <a:srgbClr val="000000"/>
                </a:solidFill>
              </a:rPr>
              <a:t>s</a:t>
            </a:r>
            <a:r>
              <a:rPr lang="en-US" altLang="ja-JP" dirty="0">
                <a:solidFill>
                  <a:srgbClr val="000000"/>
                </a:solidFill>
              </a:rPr>
              <a:t>ort the vertices of </a:t>
            </a:r>
            <a:r>
              <a:rPr lang="en-US" altLang="ja-JP" i="1" dirty="0">
                <a:solidFill>
                  <a:srgbClr val="000000"/>
                </a:solidFill>
                <a:latin typeface="+mn-ea"/>
              </a:rPr>
              <a:t>G</a:t>
            </a:r>
            <a:r>
              <a:rPr lang="en-US" altLang="ja-JP" i="1" baseline="-25000" dirty="0">
                <a:solidFill>
                  <a:srgbClr val="000000"/>
                </a:solidFill>
                <a:latin typeface="+mn-ea"/>
              </a:rPr>
              <a:t>1, </a:t>
            </a:r>
            <a:r>
              <a:rPr lang="en-US" altLang="ja-JP" i="1" dirty="0">
                <a:solidFill>
                  <a:srgbClr val="000000"/>
                </a:solidFill>
                <a:latin typeface="+mn-ea"/>
              </a:rPr>
              <a:t>G</a:t>
            </a:r>
            <a:r>
              <a:rPr lang="en-US" altLang="ja-JP" baseline="-25000" dirty="0">
                <a:solidFill>
                  <a:srgbClr val="000000"/>
                </a:solidFill>
                <a:latin typeface="+mn-ea"/>
              </a:rPr>
              <a:t>2</a:t>
            </a:r>
            <a:r>
              <a:rPr lang="en-US" altLang="ja-JP" dirty="0">
                <a:solidFill>
                  <a:srgbClr val="000000"/>
                </a:solidFill>
              </a:rPr>
              <a:t> and G3 in topological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rPr>
              <a:t>次に</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rPr>
              <a:t>問題 </a:t>
            </a:r>
            <a:r>
              <a:rPr lang="en-US" altLang="ja-JP" dirty="0">
                <a:solidFill>
                  <a:srgbClr val="000000"/>
                </a:solidFill>
              </a:rPr>
              <a:t>1 </a:t>
            </a:r>
            <a:r>
              <a:rPr lang="ja-JP" altLang="en-US" dirty="0">
                <a:solidFill>
                  <a:srgbClr val="000000"/>
                </a:solidFill>
              </a:rPr>
              <a:t>を解くアルゴリズムのアイデアを示す。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rPr>
              <a:t>まず、</a:t>
            </a:r>
            <a:r>
              <a:rPr lang="en-US" altLang="ja-JP" dirty="0">
                <a:solidFill>
                  <a:srgbClr val="000000"/>
                </a:solidFill>
              </a:rPr>
              <a:t>G1, G2, G3 </a:t>
            </a:r>
            <a:r>
              <a:rPr lang="ja-JP" altLang="en-US" dirty="0">
                <a:solidFill>
                  <a:srgbClr val="000000"/>
                </a:solidFill>
              </a:rPr>
              <a:t>の頂点をトポロジカルソートする。</a:t>
            </a:r>
            <a:endParaRPr lang="en-US" altLang="ja-JP" dirty="0">
              <a:solidFill>
                <a:srgbClr val="000000"/>
              </a:solidFill>
            </a:endParaRPr>
          </a:p>
          <a:p>
            <a:endParaRPr lang="en-US" altLang="ja-JP" baseline="0"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22</a:t>
            </a:fld>
            <a:endParaRPr kumimoji="1" lang="ja-JP" altLang="en-US"/>
          </a:p>
        </p:txBody>
      </p:sp>
    </p:spTree>
    <p:extLst>
      <p:ext uri="{BB962C8B-B14F-4D97-AF65-F5344CB8AC3E}">
        <p14:creationId xmlns:p14="http://schemas.microsoft.com/office/powerpoint/2010/main" val="2309855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 our right is the topologically sorted graphs.</a:t>
            </a:r>
            <a:endParaRPr kumimoji="1" lang="en" altLang="ja-JP" dirty="0"/>
          </a:p>
          <a:p>
            <a:endParaRPr kumimoji="1" lang="en" altLang="ja-JP" dirty="0"/>
          </a:p>
          <a:p>
            <a:r>
              <a:rPr kumimoji="1" lang="ja-JP" altLang="en-US"/>
              <a:t>これら</a:t>
            </a:r>
            <a:r>
              <a:rPr kumimoji="1" lang="ja-JP" altLang="en-US" dirty="0"/>
              <a:t>はソートの例である。</a:t>
            </a:r>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23</a:t>
            </a:fld>
            <a:endParaRPr kumimoji="1" lang="ja-JP" altLang="en-US"/>
          </a:p>
        </p:txBody>
      </p:sp>
    </p:spTree>
    <p:extLst>
      <p:ext uri="{BB962C8B-B14F-4D97-AF65-F5344CB8AC3E}">
        <p14:creationId xmlns:p14="http://schemas.microsoft.com/office/powerpoint/2010/main" val="1570439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Next,</a:t>
            </a:r>
            <a:r>
              <a:rPr lang="en-US" altLang="ja-JP" baseline="0" dirty="0"/>
              <a:t> let C be a V1 ×(times) V2 times (V3+1) integer table.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a:t>Each row of table C corresponds to the vertex in G1,</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a:t>and each column of table C corresponds to the vertex in G2.</a:t>
            </a:r>
          </a:p>
          <a:p>
            <a:r>
              <a:rPr lang="en-US" altLang="ja-JP" baseline="0" dirty="0"/>
              <a:t>Here </a:t>
            </a:r>
            <a:r>
              <a:rPr lang="en-US" altLang="ja-JP" baseline="0" dirty="0" err="1"/>
              <a:t>Cijk</a:t>
            </a:r>
            <a:r>
              <a:rPr lang="en-US" altLang="ja-JP" baseline="0" dirty="0"/>
              <a:t> is the length of the SEQ-IC-LCS of strings that end at v1,i , v2,j and v3,k.</a:t>
            </a:r>
          </a:p>
          <a:p>
            <a:r>
              <a:rPr lang="en-US" altLang="ja-JP" baseline="0" dirty="0"/>
              <a:t>We will compute Cijk for all i, j and k using dynamic programing.</a:t>
            </a:r>
          </a:p>
          <a:p>
            <a:endParaRPr lang="en-US" altLang="ja-JP" baseline="0" dirty="0"/>
          </a:p>
          <a:p>
            <a:r>
              <a:rPr lang="ja-JP" altLang="en-US" baseline="0" dirty="0"/>
              <a:t>次に、</a:t>
            </a:r>
            <a:r>
              <a:rPr lang="en-US" altLang="ja-JP" baseline="0" dirty="0"/>
              <a:t>C</a:t>
            </a:r>
            <a:r>
              <a:rPr lang="ja-JP" altLang="en-US" baseline="0" dirty="0"/>
              <a:t>を</a:t>
            </a:r>
            <a:r>
              <a:rPr lang="en-US" altLang="ja-JP" baseline="0" dirty="0"/>
              <a:t>V1×V2×(V3+1)</a:t>
            </a:r>
            <a:r>
              <a:rPr lang="ja-JP" altLang="en-US" baseline="0" dirty="0"/>
              <a:t>　の整数表とする。</a:t>
            </a:r>
          </a:p>
          <a:p>
            <a:r>
              <a:rPr lang="ja-JP" altLang="en-US" baseline="0" dirty="0"/>
              <a:t>表</a:t>
            </a:r>
            <a:r>
              <a:rPr lang="en-US" altLang="ja-JP" baseline="0" dirty="0"/>
              <a:t>C</a:t>
            </a:r>
            <a:r>
              <a:rPr lang="ja-JP" altLang="en-US" baseline="0" dirty="0"/>
              <a:t>の各行は</a:t>
            </a:r>
            <a:r>
              <a:rPr lang="en-US" altLang="ja-JP" baseline="0" dirty="0"/>
              <a:t>G1</a:t>
            </a:r>
            <a:r>
              <a:rPr lang="ja-JP" altLang="en-US" baseline="0" dirty="0"/>
              <a:t>の頂点に対応する．</a:t>
            </a:r>
          </a:p>
          <a:p>
            <a:r>
              <a:rPr lang="ja-JP" altLang="en-US" baseline="0" dirty="0"/>
              <a:t>表</a:t>
            </a:r>
            <a:r>
              <a:rPr lang="en-US" altLang="ja-JP" baseline="0" dirty="0"/>
              <a:t>C</a:t>
            </a:r>
            <a:r>
              <a:rPr lang="ja-JP" altLang="en-US" baseline="0" dirty="0"/>
              <a:t>の各列は</a:t>
            </a:r>
            <a:r>
              <a:rPr lang="en-US" altLang="ja-JP" baseline="0" dirty="0"/>
              <a:t>G2</a:t>
            </a:r>
            <a:r>
              <a:rPr lang="ja-JP" altLang="en-US" baseline="0" dirty="0"/>
              <a:t>の頂点に対応する。</a:t>
            </a:r>
          </a:p>
          <a:p>
            <a:r>
              <a:rPr lang="ja-JP" altLang="en-US" baseline="0" dirty="0"/>
              <a:t>ここで</a:t>
            </a:r>
            <a:r>
              <a:rPr lang="en-US" altLang="ja-JP" baseline="0" dirty="0"/>
              <a:t>Cijk</a:t>
            </a:r>
            <a:r>
              <a:rPr lang="ja-JP" altLang="en-US" baseline="0" dirty="0"/>
              <a:t>は、</a:t>
            </a:r>
            <a:r>
              <a:rPr lang="en-US" altLang="ja-JP" baseline="0" dirty="0"/>
              <a:t>v1,i</a:t>
            </a:r>
            <a:r>
              <a:rPr lang="ja-JP" altLang="en-US" baseline="0" dirty="0" err="1"/>
              <a:t>、</a:t>
            </a:r>
            <a:r>
              <a:rPr lang="en-US" altLang="ja-JP" baseline="0" dirty="0"/>
              <a:t>v2,j</a:t>
            </a:r>
            <a:r>
              <a:rPr lang="ja-JP" altLang="en-US" baseline="0" dirty="0" err="1"/>
              <a:t>、</a:t>
            </a:r>
            <a:r>
              <a:rPr lang="en-US" altLang="ja-JP" baseline="0" dirty="0"/>
              <a:t>v3,k</a:t>
            </a:r>
            <a:r>
              <a:rPr lang="ja-JP" altLang="en-US" baseline="0" dirty="0"/>
              <a:t>で終わる文字列の</a:t>
            </a:r>
            <a:r>
              <a:rPr lang="en-US" altLang="ja-JP" baseline="0" dirty="0"/>
              <a:t>SEQ-IC-LCS</a:t>
            </a:r>
            <a:r>
              <a:rPr lang="ja-JP" altLang="en-US" baseline="0" dirty="0"/>
              <a:t>の長さである。</a:t>
            </a:r>
          </a:p>
          <a:p>
            <a:r>
              <a:rPr lang="ja-JP" altLang="en-US" baseline="0" dirty="0"/>
              <a:t>すべての</a:t>
            </a:r>
            <a:r>
              <a:rPr lang="en-US" altLang="ja-JP" baseline="0" dirty="0"/>
              <a:t>i,j,k</a:t>
            </a:r>
            <a:r>
              <a:rPr lang="ja-JP" altLang="en-US" baseline="0" dirty="0"/>
              <a:t>について、動的計画法を用いて</a:t>
            </a:r>
            <a:r>
              <a:rPr lang="en-US" altLang="ja-JP" baseline="0" dirty="0"/>
              <a:t>Cijk</a:t>
            </a:r>
            <a:r>
              <a:rPr lang="ja-JP" altLang="en-US" baseline="0" dirty="0"/>
              <a:t>を計算する。</a:t>
            </a:r>
            <a:endParaRPr lang="en-US" altLang="ja-JP" baseline="0"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24</a:t>
            </a:fld>
            <a:endParaRPr kumimoji="1" lang="ja-JP" altLang="en-US"/>
          </a:p>
        </p:txBody>
      </p:sp>
    </p:spTree>
    <p:extLst>
      <p:ext uri="{BB962C8B-B14F-4D97-AF65-F5344CB8AC3E}">
        <p14:creationId xmlns:p14="http://schemas.microsoft.com/office/powerpoint/2010/main" val="1859688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recurrence of our SEQ-IC-LCS algorithm for acyclic graph inputs.</a:t>
            </a:r>
          </a:p>
          <a:p>
            <a:r>
              <a:rPr kumimoji="1" lang="en" altLang="ja-JP" dirty="0"/>
              <a:t>I want to talk about this recurrence, but we will have to skip the lunch if I talk. </a:t>
            </a:r>
          </a:p>
          <a:p>
            <a:r>
              <a:rPr kumimoji="1" lang="en" altLang="ja-JP" dirty="0"/>
              <a:t>So I skip</a:t>
            </a:r>
            <a:r>
              <a:rPr kumimoji="1" lang="en-US" altLang="ja-JP" dirty="0"/>
              <a:t> the details.</a:t>
            </a:r>
          </a:p>
          <a:p>
            <a:endParaRPr kumimoji="1" lang="en-US" altLang="ja-JP" dirty="0"/>
          </a:p>
          <a:p>
            <a:r>
              <a:rPr kumimoji="1" lang="ja-JP" altLang="en-US" dirty="0"/>
              <a:t>これが</a:t>
            </a:r>
            <a:r>
              <a:rPr kumimoji="1" lang="en-US" altLang="ja-JP" dirty="0"/>
              <a:t>SEQ-IC-LCS</a:t>
            </a:r>
            <a:r>
              <a:rPr kumimoji="1" lang="ja-JP" altLang="en-US" dirty="0"/>
              <a:t>アルゴリズムの漸化式である。　詳細は省略する．</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9A34A63-087E-F043-AAF3-2CD74F0DD5D3}" type="slidenum">
              <a:rPr kumimoji="1" lang="ja-JP" altLang="en-US" smtClean="0"/>
              <a:t>25</a:t>
            </a:fld>
            <a:endParaRPr kumimoji="1" lang="ja-JP" altLang="en-US"/>
          </a:p>
        </p:txBody>
      </p:sp>
    </p:spTree>
    <p:extLst>
      <p:ext uri="{BB962C8B-B14F-4D97-AF65-F5344CB8AC3E}">
        <p14:creationId xmlns:p14="http://schemas.microsoft.com/office/powerpoint/2010/main" val="3747842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en-US" altLang="ja-JP" baseline="0" dirty="0"/>
                  <a:t>we fill the table using the recurrence in the previous slide.,</a:t>
                </a:r>
              </a:p>
              <a:p>
                <a:r>
                  <a:rPr lang="en-US" altLang="ja-JP" baseline="0" dirty="0"/>
                  <a:t>and find the maximum value in the tables whose </a:t>
                </a:r>
                <a14:m>
                  <m:oMath xmlns:m="http://schemas.openxmlformats.org/officeDocument/2006/math">
                    <m:sSub>
                      <m:sSubPr>
                        <m:ctrlPr>
                          <a:rPr kumimoji="1" lang="en-US" altLang="ja-JP" sz="1200" b="0" i="1" smtClean="0">
                            <a:latin typeface="Cambria Math" panose="02040503050406030204" pitchFamily="18" charset="0"/>
                          </a:rPr>
                        </m:ctrlPr>
                      </m:sSubPr>
                      <m:e>
                        <m:r>
                          <a:rPr kumimoji="1" lang="en-US" altLang="ja-JP" sz="1200" b="0" i="1" smtClean="0">
                            <a:latin typeface="Cambria Math" panose="02040503050406030204" pitchFamily="18" charset="0"/>
                          </a:rPr>
                          <m:t>𝑉</m:t>
                        </m:r>
                      </m:e>
                      <m:sub>
                        <m:r>
                          <a:rPr kumimoji="1" lang="en-US" altLang="ja-JP" sz="1200" b="0" i="1" smtClean="0">
                            <a:latin typeface="Cambria Math" panose="02040503050406030204" pitchFamily="18" charset="0"/>
                          </a:rPr>
                          <m:t>3</m:t>
                        </m:r>
                      </m:sub>
                    </m:sSub>
                  </m:oMath>
                </a14:m>
                <a:r>
                  <a:rPr lang="en-US" altLang="ja-JP" baseline="0" dirty="0"/>
                  <a:t> vertex has </a:t>
                </a:r>
                <a:r>
                  <a:rPr kumimoji="1" lang="en-US" altLang="ja-JP" sz="1200" dirty="0"/>
                  <a:t>no out-going edges</a:t>
                </a:r>
                <a:r>
                  <a:rPr kumimoji="1" lang="en-US" altLang="ja-JP" sz="1200" baseline="0" dirty="0"/>
                  <a:t> </a:t>
                </a:r>
              </a:p>
              <a:p>
                <a:r>
                  <a:rPr kumimoji="1" lang="en-US" altLang="ja-JP" sz="1200" baseline="0" dirty="0"/>
                  <a:t>b</a:t>
                </a:r>
                <a:r>
                  <a:rPr kumimoji="1" lang="en-US" altLang="ja-JP" dirty="0"/>
                  <a:t>ecause such a vertex is the end point of some maximal path in G3.</a:t>
                </a:r>
              </a:p>
              <a:p>
                <a:endParaRPr kumimoji="1" lang="en-US" altLang="ja-JP" dirty="0"/>
              </a:p>
              <a:p>
                <a:r>
                  <a:rPr kumimoji="1" lang="ja-JP" altLang="en-US" dirty="0"/>
                  <a:t>漸化式を用いて表を埋め、 </a:t>
                </a:r>
                <a:r>
                  <a:rPr kumimoji="1" lang="en" altLang="ja-JP" dirty="0"/>
                  <a:t>ǔ_3 </a:t>
                </a:r>
                <a:r>
                  <a:rPr kumimoji="1" lang="ja-JP" altLang="en-US" dirty="0"/>
                  <a:t>の頂点が出辺を持たない表の最大値を求める。</a:t>
                </a:r>
              </a:p>
              <a:p>
                <a:r>
                  <a:rPr kumimoji="1" lang="ja-JP" altLang="en-US" dirty="0"/>
                  <a:t>なぜなら、その頂点は</a:t>
                </a:r>
                <a:r>
                  <a:rPr kumimoji="1" lang="en" altLang="ja-JP" dirty="0"/>
                  <a:t>G3</a:t>
                </a:r>
                <a:r>
                  <a:rPr kumimoji="1" lang="ja-JP" altLang="en-US" dirty="0"/>
                  <a:t>の最大パスの終点だからである。</a:t>
                </a:r>
              </a:p>
            </p:txBody>
          </p:sp>
        </mc:Choice>
        <mc:Fallback xmlns="">
          <p:sp>
            <p:nvSpPr>
              <p:cNvPr id="3" name="ノート プレースホルダー 2"/>
              <p:cNvSpPr>
                <a:spLocks noGrp="1"/>
              </p:cNvSpPr>
              <p:nvPr>
                <p:ph type="body" idx="1"/>
              </p:nvPr>
            </p:nvSpPr>
            <p:spPr/>
            <p:txBody>
              <a:bodyPr/>
              <a:lstStyle/>
              <a:p>
                <a:r>
                  <a:rPr lang="en-US" altLang="ja-JP" baseline="0" dirty="0"/>
                  <a:t>we fill the table using the recurrence </a:t>
                </a:r>
              </a:p>
              <a:p>
                <a:r>
                  <a:rPr lang="en-US" altLang="ja-JP" baseline="0" dirty="0"/>
                  <a:t>and find the maximum value in the tables whose </a:t>
                </a:r>
                <a:r>
                  <a:rPr kumimoji="1" lang="en-US" altLang="ja-JP" sz="1200" b="0" i="0">
                    <a:latin typeface="Cambria Math" panose="02040503050406030204" pitchFamily="18" charset="0"/>
                  </a:rPr>
                  <a:t>𝑉_3</a:t>
                </a:r>
                <a:r>
                  <a:rPr lang="en-US" altLang="ja-JP" baseline="0" dirty="0"/>
                  <a:t> vertex has </a:t>
                </a:r>
                <a:r>
                  <a:rPr kumimoji="1" lang="en-US" altLang="ja-JP" sz="1200" dirty="0"/>
                  <a:t>no out-going edges</a:t>
                </a:r>
                <a:r>
                  <a:rPr kumimoji="1" lang="en-US" altLang="ja-JP" sz="1200" baseline="0" dirty="0"/>
                  <a:t> </a:t>
                </a:r>
              </a:p>
              <a:p>
                <a:r>
                  <a:rPr kumimoji="1" lang="en-US" altLang="ja-JP" sz="1200" baseline="0" dirty="0"/>
                  <a:t>b</a:t>
                </a:r>
                <a:r>
                  <a:rPr kumimoji="1" lang="en-US" altLang="ja-JP" dirty="0"/>
                  <a:t>ecause such vertex is end of maximal paths in G3.</a:t>
                </a:r>
              </a:p>
              <a:p>
                <a:endParaRPr kumimoji="1" lang="en-US" altLang="ja-JP" dirty="0"/>
              </a:p>
              <a:p>
                <a:r>
                  <a:rPr kumimoji="1" lang="ja-JP" altLang="en-US"/>
                  <a:t>漸化式を用いて表を埋め、 </a:t>
                </a:r>
                <a:r>
                  <a:rPr kumimoji="1" lang="en" altLang="ja-JP" dirty="0"/>
                  <a:t>ǔ_3 </a:t>
                </a:r>
                <a:r>
                  <a:rPr kumimoji="1" lang="ja-JP" altLang="en-US"/>
                  <a:t>の頂点が出辺を持たない表の最大値を求める。</a:t>
                </a:r>
              </a:p>
              <a:p>
                <a:r>
                  <a:rPr kumimoji="1" lang="ja-JP" altLang="en-US"/>
                  <a:t>なぜなら、その頂点は</a:t>
                </a:r>
                <a:r>
                  <a:rPr kumimoji="1" lang="en" altLang="ja-JP" dirty="0"/>
                  <a:t>G3</a:t>
                </a:r>
                <a:r>
                  <a:rPr kumimoji="1" lang="ja-JP" altLang="en-US"/>
                  <a:t>の最大パスの終点だからである。</a:t>
                </a:r>
              </a:p>
            </p:txBody>
          </p:sp>
        </mc:Fallback>
      </mc:AlternateContent>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26</a:t>
            </a:fld>
            <a:endParaRPr kumimoji="1" lang="ja-JP" altLang="en-US"/>
          </a:p>
        </p:txBody>
      </p:sp>
    </p:spTree>
    <p:extLst>
      <p:ext uri="{BB962C8B-B14F-4D97-AF65-F5344CB8AC3E}">
        <p14:creationId xmlns:p14="http://schemas.microsoft.com/office/powerpoint/2010/main" val="4246606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 an example of our dynamic programming tables.</a:t>
            </a:r>
          </a:p>
          <a:p>
            <a:r>
              <a:rPr kumimoji="1" lang="en-US" altLang="ja-JP" dirty="0"/>
              <a:t>These tables are </a:t>
            </a:r>
            <a:r>
              <a:rPr kumimoji="1" lang="en-US" altLang="ja-JP" sz="1200" dirty="0"/>
              <a:t>computed by using the </a:t>
            </a:r>
            <a:r>
              <a:rPr kumimoji="1" lang="en" altLang="ja-JP" sz="1200" dirty="0">
                <a:latin typeface="CMR12"/>
              </a:rPr>
              <a:t>r</a:t>
            </a:r>
            <a:r>
              <a:rPr lang="en" altLang="ja-JP" sz="1200" dirty="0">
                <a:effectLst/>
                <a:latin typeface="CMR12"/>
              </a:rPr>
              <a:t>ecurrence. </a:t>
            </a:r>
          </a:p>
          <a:p>
            <a:endParaRPr kumimoji="1" lang="en-US" altLang="ja-JP" dirty="0"/>
          </a:p>
          <a:p>
            <a:r>
              <a:rPr kumimoji="1" lang="ja-JP" altLang="en-US" dirty="0"/>
              <a:t>これらの表は漸化式を使って計算される。</a:t>
            </a:r>
            <a:endParaRPr kumimoji="1" lang="en-US" altLang="ja-JP" dirty="0"/>
          </a:p>
        </p:txBody>
      </p:sp>
      <p:sp>
        <p:nvSpPr>
          <p:cNvPr id="4" name="スライド番号プレースホルダー 3"/>
          <p:cNvSpPr>
            <a:spLocks noGrp="1"/>
          </p:cNvSpPr>
          <p:nvPr>
            <p:ph type="sldNum" sz="quarter" idx="5"/>
          </p:nvPr>
        </p:nvSpPr>
        <p:spPr/>
        <p:txBody>
          <a:bodyPr/>
          <a:lstStyle/>
          <a:p>
            <a:fld id="{29A34A63-087E-F043-AAF3-2CD74F0DD5D3}" type="slidenum">
              <a:rPr kumimoji="1" lang="ja-JP" altLang="en-US" smtClean="0"/>
              <a:t>27</a:t>
            </a:fld>
            <a:endParaRPr kumimoji="1" lang="ja-JP" altLang="en-US"/>
          </a:p>
        </p:txBody>
      </p:sp>
    </p:spTree>
    <p:extLst>
      <p:ext uri="{BB962C8B-B14F-4D97-AF65-F5344CB8AC3E}">
        <p14:creationId xmlns:p14="http://schemas.microsoft.com/office/powerpoint/2010/main" val="2423390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aseline="0" dirty="0"/>
              <a:t>v3,2, and v3,4 has </a:t>
            </a:r>
            <a:r>
              <a:rPr kumimoji="1" lang="en-US" altLang="ja-JP" sz="1200" dirty="0"/>
              <a:t>no out-going edges</a:t>
            </a:r>
            <a:r>
              <a:rPr kumimoji="1" lang="en-US" altLang="ja-JP" sz="1200" baseline="0" dirty="0"/>
              <a:t>. </a:t>
            </a:r>
          </a:p>
          <a:p>
            <a:r>
              <a:rPr kumimoji="1" lang="en-US" altLang="ja-JP" sz="1200" baseline="0" dirty="0"/>
              <a:t>And the solution is the maximum value 4.</a:t>
            </a:r>
          </a:p>
          <a:p>
            <a:endParaRPr kumimoji="1" lang="en-US" altLang="ja-JP" sz="1200" baseline="0" dirty="0"/>
          </a:p>
          <a:p>
            <a:r>
              <a:rPr kumimoji="1" lang="en-US" altLang="ja-JP" dirty="0"/>
              <a:t>v3,2</a:t>
            </a:r>
            <a:r>
              <a:rPr kumimoji="1" lang="ja-JP" altLang="en-US" dirty="0" err="1"/>
              <a:t>、</a:t>
            </a:r>
            <a:r>
              <a:rPr kumimoji="1" lang="en-US" altLang="ja-JP" dirty="0"/>
              <a:t>v3,4</a:t>
            </a:r>
            <a:r>
              <a:rPr kumimoji="1" lang="ja-JP" altLang="en-US" dirty="0" err="1"/>
              <a:t>には</a:t>
            </a:r>
            <a:r>
              <a:rPr kumimoji="1" lang="ja-JP" altLang="en-US" dirty="0"/>
              <a:t>出辺がない。</a:t>
            </a:r>
          </a:p>
          <a:p>
            <a:r>
              <a:rPr kumimoji="1" lang="ja-JP" altLang="en-US" dirty="0"/>
              <a:t>そして、解は最大値</a:t>
            </a:r>
            <a:r>
              <a:rPr kumimoji="1" lang="en-US" altLang="ja-JP" dirty="0"/>
              <a:t>4</a:t>
            </a:r>
            <a:r>
              <a:rPr kumimoji="1" lang="ja-JP" altLang="en-US" dirty="0"/>
              <a:t>となる。</a:t>
            </a:r>
            <a:endParaRPr kumimoji="1" lang="en-US" altLang="ja-JP" dirty="0"/>
          </a:p>
        </p:txBody>
      </p:sp>
      <p:sp>
        <p:nvSpPr>
          <p:cNvPr id="4" name="スライド番号プレースホルダー 3"/>
          <p:cNvSpPr>
            <a:spLocks noGrp="1"/>
          </p:cNvSpPr>
          <p:nvPr>
            <p:ph type="sldNum" sz="quarter" idx="5"/>
          </p:nvPr>
        </p:nvSpPr>
        <p:spPr/>
        <p:txBody>
          <a:bodyPr/>
          <a:lstStyle/>
          <a:p>
            <a:fld id="{29A34A63-087E-F043-AAF3-2CD74F0DD5D3}" type="slidenum">
              <a:rPr kumimoji="1" lang="ja-JP" altLang="en-US" smtClean="0"/>
              <a:t>28</a:t>
            </a:fld>
            <a:endParaRPr kumimoji="1" lang="ja-JP" altLang="en-US"/>
          </a:p>
        </p:txBody>
      </p:sp>
    </p:spTree>
    <p:extLst>
      <p:ext uri="{BB962C8B-B14F-4D97-AF65-F5344CB8AC3E}">
        <p14:creationId xmlns:p14="http://schemas.microsoft.com/office/powerpoint/2010/main" val="2008057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Now, let me talk about the time complexity. </a:t>
                </a:r>
              </a:p>
              <a:p>
                <a:r>
                  <a:rPr lang="en-US" altLang="ja-JP" baseline="0" dirty="0"/>
                  <a:t>It is well known that the time complexity of topological sort is linear in the input acyclic graph size.</a:t>
                </a:r>
                <a:endParaRPr lang="en-US" altLang="ja-JP" dirty="0"/>
              </a:p>
              <a:p>
                <a:r>
                  <a:rPr lang="en-US" altLang="ja-JP" dirty="0"/>
                  <a:t>And</a:t>
                </a:r>
                <a:r>
                  <a:rPr lang="en-US" altLang="ja-JP" baseline="0" dirty="0"/>
                  <a:t> the time complexity for computing the tables is order E1 times E2 times E3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a:t>Therefore, the total time complexity is </a:t>
                </a:r>
                <a14:m>
                  <m:oMath xmlns:m="http://schemas.openxmlformats.org/officeDocument/2006/math">
                    <m:r>
                      <a:rPr kumimoji="1" lang="en-US" altLang="ja-JP" sz="1200" b="0" i="1" smtClean="0">
                        <a:solidFill>
                          <a:schemeClr val="tx1"/>
                        </a:solidFill>
                        <a:latin typeface="Cambria Math" panose="02040503050406030204" pitchFamily="18" charset="0"/>
                      </a:rPr>
                      <m:t>𝑂</m:t>
                    </m:r>
                    <m:d>
                      <m:dPr>
                        <m:ctrlPr>
                          <a:rPr kumimoji="1" lang="en-US" altLang="ja-JP" sz="1200" b="0" i="1" smtClean="0">
                            <a:solidFill>
                              <a:schemeClr val="tx1"/>
                            </a:solidFill>
                            <a:latin typeface="Cambria Math" panose="02040503050406030204" pitchFamily="18" charset="0"/>
                          </a:rPr>
                        </m:ctrlPr>
                      </m:dPr>
                      <m:e>
                        <m:d>
                          <m:dPr>
                            <m:begChr m:val="|"/>
                            <m:endChr m:val="|"/>
                            <m:ctrlPr>
                              <a:rPr kumimoji="1" lang="en-US" altLang="ja-JP" sz="1200" b="0" i="1" smtClean="0">
                                <a:solidFill>
                                  <a:schemeClr val="tx1"/>
                                </a:solidFill>
                                <a:latin typeface="Cambria Math" panose="02040503050406030204" pitchFamily="18" charset="0"/>
                              </a:rPr>
                            </m:ctrlPr>
                          </m:dPr>
                          <m:e>
                            <m:sSub>
                              <m:sSubPr>
                                <m:ctrlPr>
                                  <a:rPr kumimoji="1" lang="en-US" altLang="ja-JP" sz="1200" b="0" i="1" smtClean="0">
                                    <a:solidFill>
                                      <a:schemeClr val="tx1"/>
                                    </a:solidFill>
                                    <a:latin typeface="Cambria Math" panose="02040503050406030204" pitchFamily="18" charset="0"/>
                                  </a:rPr>
                                </m:ctrlPr>
                              </m:sSubPr>
                              <m:e>
                                <m:r>
                                  <a:rPr kumimoji="1" lang="en-US" altLang="ja-JP" sz="1200" b="0" i="1" smtClean="0">
                                    <a:solidFill>
                                      <a:schemeClr val="tx1"/>
                                    </a:solidFill>
                                    <a:latin typeface="Cambria Math" panose="02040503050406030204" pitchFamily="18" charset="0"/>
                                  </a:rPr>
                                  <m:t>𝐸</m:t>
                                </m:r>
                              </m:e>
                              <m:sub>
                                <m:r>
                                  <a:rPr kumimoji="1" lang="en-US" altLang="ja-JP" sz="1200" b="0" i="1" smtClean="0">
                                    <a:solidFill>
                                      <a:schemeClr val="tx1"/>
                                    </a:solidFill>
                                    <a:latin typeface="Cambria Math" panose="02040503050406030204" pitchFamily="18" charset="0"/>
                                  </a:rPr>
                                  <m:t>1</m:t>
                                </m:r>
                              </m:sub>
                            </m:sSub>
                          </m:e>
                        </m:d>
                        <m:d>
                          <m:dPr>
                            <m:begChr m:val="|"/>
                            <m:endChr m:val="|"/>
                            <m:ctrlPr>
                              <a:rPr kumimoji="1" lang="en-US" altLang="ja-JP" sz="1200" b="0" i="1" smtClean="0">
                                <a:solidFill>
                                  <a:schemeClr val="tx1"/>
                                </a:solidFill>
                                <a:latin typeface="Cambria Math" panose="02040503050406030204" pitchFamily="18" charset="0"/>
                              </a:rPr>
                            </m:ctrlPr>
                          </m:dPr>
                          <m:e>
                            <m:sSub>
                              <m:sSubPr>
                                <m:ctrlPr>
                                  <a:rPr kumimoji="1" lang="en-US" altLang="ja-JP" sz="1200" b="0" i="1" smtClean="0">
                                    <a:solidFill>
                                      <a:schemeClr val="tx1"/>
                                    </a:solidFill>
                                    <a:latin typeface="Cambria Math" panose="02040503050406030204" pitchFamily="18" charset="0"/>
                                  </a:rPr>
                                </m:ctrlPr>
                              </m:sSubPr>
                              <m:e>
                                <m:r>
                                  <a:rPr kumimoji="1" lang="en-US" altLang="ja-JP" sz="1200" b="0" i="1" smtClean="0">
                                    <a:solidFill>
                                      <a:schemeClr val="tx1"/>
                                    </a:solidFill>
                                    <a:latin typeface="Cambria Math" panose="02040503050406030204" pitchFamily="18" charset="0"/>
                                  </a:rPr>
                                  <m:t>𝐸</m:t>
                                </m:r>
                              </m:e>
                              <m:sub>
                                <m:r>
                                  <a:rPr kumimoji="1" lang="en-US" altLang="ja-JP" sz="1200" b="0" i="1" smtClean="0">
                                    <a:solidFill>
                                      <a:schemeClr val="tx1"/>
                                    </a:solidFill>
                                    <a:latin typeface="Cambria Math" panose="02040503050406030204" pitchFamily="18" charset="0"/>
                                  </a:rPr>
                                  <m:t>2</m:t>
                                </m:r>
                              </m:sub>
                            </m:sSub>
                          </m:e>
                        </m:d>
                        <m:d>
                          <m:dPr>
                            <m:begChr m:val="|"/>
                            <m:endChr m:val="|"/>
                            <m:ctrlPr>
                              <a:rPr kumimoji="1" lang="en-US" altLang="ja-JP" sz="1200" b="0" i="1" smtClean="0">
                                <a:solidFill>
                                  <a:schemeClr val="tx1"/>
                                </a:solidFill>
                                <a:latin typeface="Cambria Math" panose="02040503050406030204" pitchFamily="18" charset="0"/>
                              </a:rPr>
                            </m:ctrlPr>
                          </m:dPr>
                          <m:e>
                            <m:sSub>
                              <m:sSubPr>
                                <m:ctrlPr>
                                  <a:rPr kumimoji="1" lang="en-US" altLang="ja-JP" sz="1200" b="0" i="1" smtClean="0">
                                    <a:solidFill>
                                      <a:schemeClr val="tx1"/>
                                    </a:solidFill>
                                    <a:latin typeface="Cambria Math" panose="02040503050406030204" pitchFamily="18" charset="0"/>
                                  </a:rPr>
                                </m:ctrlPr>
                              </m:sSubPr>
                              <m:e>
                                <m:r>
                                  <a:rPr kumimoji="1" lang="en-US" altLang="ja-JP" sz="1200" b="0" i="1" smtClean="0">
                                    <a:solidFill>
                                      <a:schemeClr val="tx1"/>
                                    </a:solidFill>
                                    <a:latin typeface="Cambria Math" panose="02040503050406030204" pitchFamily="18" charset="0"/>
                                  </a:rPr>
                                  <m:t>𝐸</m:t>
                                </m:r>
                              </m:e>
                              <m:sub>
                                <m:r>
                                  <a:rPr kumimoji="1" lang="en-US" altLang="ja-JP" sz="1200" b="0" i="1" smtClean="0">
                                    <a:solidFill>
                                      <a:schemeClr val="tx1"/>
                                    </a:solidFill>
                                    <a:latin typeface="Cambria Math" panose="02040503050406030204" pitchFamily="18" charset="0"/>
                                  </a:rPr>
                                  <m:t>3</m:t>
                                </m:r>
                              </m:sub>
                            </m:sSub>
                          </m:e>
                        </m:d>
                      </m:e>
                    </m:d>
                    <m:r>
                      <a:rPr kumimoji="1" lang="en-US" altLang="ja-JP" sz="1200" b="0" i="0" smtClean="0">
                        <a:solidFill>
                          <a:schemeClr val="tx1"/>
                        </a:solidFill>
                        <a:latin typeface="Cambria Math" panose="02040503050406030204" pitchFamily="18" charset="0"/>
                      </a:rPr>
                      <m:t> </m:t>
                    </m:r>
                  </m:oMath>
                </a14:m>
                <a:r>
                  <a:rPr kumimoji="1" lang="en-US" altLang="ja-JP" sz="1200" dirty="0">
                    <a:solidFill>
                      <a:schemeClr val="tx1"/>
                    </a:solidFill>
                  </a:rPr>
                  <a:t>time</a:t>
                </a:r>
                <a:r>
                  <a:rPr kumimoji="1" lang="en-US" altLang="ja-JP" sz="1200" baseline="0" dirty="0">
                    <a:solidFill>
                      <a:schemeClr val="tx1"/>
                    </a:solidFill>
                  </a:rPr>
                  <a:t>.</a:t>
                </a:r>
                <a:endParaRPr kumimoji="1" lang="en-US" altLang="ja-JP" baseline="0" dirty="0"/>
              </a:p>
              <a:p>
                <a:endParaRPr lang="en-US" altLang="ja-JP" baseline="0" dirty="0"/>
              </a:p>
              <a:p>
                <a:r>
                  <a:rPr lang="ja-JP" altLang="en-US" baseline="0" dirty="0"/>
                  <a:t>さて、時間計算量について話す。</a:t>
                </a:r>
              </a:p>
              <a:p>
                <a:r>
                  <a:rPr lang="ja-JP" altLang="en-US" baseline="0" dirty="0"/>
                  <a:t>トポロジカル・ソートの時間計算量が線形時間であることはよく知られている。</a:t>
                </a:r>
              </a:p>
              <a:p>
                <a:r>
                  <a:rPr lang="ja-JP" altLang="en-US" baseline="0" dirty="0"/>
                  <a:t>また、テーブル値の計算の時間計算量は</a:t>
                </a:r>
                <a:r>
                  <a:rPr lang="en-US" altLang="ja-JP" baseline="0" dirty="0"/>
                  <a:t>E1×E2×E3</a:t>
                </a:r>
                <a:r>
                  <a:rPr lang="ja-JP" altLang="en-US" baseline="0" dirty="0"/>
                  <a:t>のオーダーである。</a:t>
                </a:r>
              </a:p>
              <a:p>
                <a:r>
                  <a:rPr lang="ja-JP" altLang="en-US" baseline="0" dirty="0"/>
                  <a:t>したがって、全体の時間計算量は</a:t>
                </a:r>
                <a:r>
                  <a:rPr lang="en-US" altLang="ja-JP" baseline="0" dirty="0"/>
                  <a:t> O(|𝐸_1 ||𝐸_2 ||𝐸_3 |)</a:t>
                </a:r>
                <a:r>
                  <a:rPr lang="ja-JP" altLang="en-US" baseline="0" dirty="0"/>
                  <a:t>時間となる。</a:t>
                </a:r>
                <a:endParaRPr lang="en-US" altLang="ja-JP" baseline="0" dirty="0"/>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Now, let me talk about time complexity. </a:t>
                </a:r>
              </a:p>
              <a:p>
                <a:r>
                  <a:rPr lang="en-US" altLang="ja-JP" baseline="0" dirty="0"/>
                  <a:t>it is well-known that the time complexity of topological sort is linear time .</a:t>
                </a:r>
                <a:endParaRPr lang="en-US" altLang="ja-JP" dirty="0"/>
              </a:p>
              <a:p>
                <a:r>
                  <a:rPr lang="en-US" altLang="ja-JP" dirty="0"/>
                  <a:t>And</a:t>
                </a:r>
                <a:r>
                  <a:rPr lang="en-US" altLang="ja-JP" baseline="0" dirty="0"/>
                  <a:t> time complexity of calculation tables value is order E1 times E2 times E3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a:t>Therefore, the total time complexity is </a:t>
                </a:r>
                <a:r>
                  <a:rPr kumimoji="1" lang="en-US" altLang="ja-JP" sz="1200" b="0" i="0">
                    <a:solidFill>
                      <a:schemeClr val="tx1"/>
                    </a:solidFill>
                    <a:latin typeface="Cambria Math" panose="02040503050406030204" pitchFamily="18" charset="0"/>
                  </a:rPr>
                  <a:t>𝑂(|𝐸_1 ||𝐸_2 ||𝐸_3 |)  </a:t>
                </a:r>
                <a:r>
                  <a:rPr kumimoji="1" lang="en-US" altLang="ja-JP" sz="1200" dirty="0">
                    <a:solidFill>
                      <a:schemeClr val="tx1"/>
                    </a:solidFill>
                  </a:rPr>
                  <a:t>time</a:t>
                </a:r>
                <a:r>
                  <a:rPr kumimoji="1" lang="en-US" altLang="ja-JP" sz="1200" baseline="0" dirty="0">
                    <a:solidFill>
                      <a:schemeClr val="tx1"/>
                    </a:solidFill>
                  </a:rPr>
                  <a:t>.</a:t>
                </a:r>
                <a:endParaRPr kumimoji="1" lang="en-US" altLang="ja-JP" baseline="0" dirty="0"/>
              </a:p>
              <a:p>
                <a:endParaRPr lang="en-US" altLang="ja-JP" baseline="0" dirty="0"/>
              </a:p>
              <a:p>
                <a:r>
                  <a:rPr lang="ja-JP" altLang="en-US" baseline="0"/>
                  <a:t>さて、時間計算量について話す。</a:t>
                </a:r>
              </a:p>
              <a:p>
                <a:r>
                  <a:rPr lang="ja-JP" altLang="en-US" baseline="0"/>
                  <a:t>トポロジカル・ソートの時間計算量が線形時間であることはよく知られている。</a:t>
                </a:r>
              </a:p>
              <a:p>
                <a:r>
                  <a:rPr lang="ja-JP" altLang="en-US" baseline="0"/>
                  <a:t>また、テーブル値の計算の時間計算量は</a:t>
                </a:r>
                <a:r>
                  <a:rPr lang="en-US" altLang="ja-JP" baseline="0" dirty="0"/>
                  <a:t>E1×E2×E3</a:t>
                </a:r>
                <a:r>
                  <a:rPr lang="ja-JP" altLang="en-US" baseline="0"/>
                  <a:t>のオーダーである。</a:t>
                </a:r>
              </a:p>
              <a:p>
                <a:r>
                  <a:rPr lang="ja-JP" altLang="en-US" baseline="0"/>
                  <a:t>したがって、全体の時間計算量は</a:t>
                </a:r>
                <a:r>
                  <a:rPr lang="en-US" altLang="ja-JP" baseline="0" dirty="0"/>
                  <a:t> O(|𝐸_1 ||𝐸_2 ||𝐸_3 |)</a:t>
                </a:r>
                <a:r>
                  <a:rPr lang="ja-JP" altLang="en-US" baseline="0"/>
                  <a:t>時間となる。</a:t>
                </a:r>
                <a:endParaRPr lang="en-US" altLang="ja-JP" baseline="0" dirty="0"/>
              </a:p>
            </p:txBody>
          </p:sp>
        </mc:Fallback>
      </mc:AlternateContent>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29</a:t>
            </a:fld>
            <a:endParaRPr kumimoji="1" lang="ja-JP" altLang="en-US"/>
          </a:p>
        </p:txBody>
      </p:sp>
    </p:spTree>
    <p:extLst>
      <p:ext uri="{BB962C8B-B14F-4D97-AF65-F5344CB8AC3E}">
        <p14:creationId xmlns:p14="http://schemas.microsoft.com/office/powerpoint/2010/main" val="828326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First of all,</a:t>
            </a:r>
            <a:r>
              <a:rPr lang="en-US" altLang="ja-JP" baseline="0" dirty="0"/>
              <a:t> I introduce labeled graphs.</a:t>
            </a:r>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3</a:t>
            </a:fld>
            <a:endParaRPr kumimoji="1" lang="ja-JP" altLang="en-US"/>
          </a:p>
        </p:txBody>
      </p:sp>
    </p:spTree>
    <p:extLst>
      <p:ext uri="{BB962C8B-B14F-4D97-AF65-F5344CB8AC3E}">
        <p14:creationId xmlns:p14="http://schemas.microsoft.com/office/powerpoint/2010/main" val="2176981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a:t>Until now I talked about the case where the labeled graphs are all acyclic.</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a:t>Next, I’d like to talk about  the case where two of the labeled graphs can be cyclic.</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baseline="0" dirty="0"/>
              <a:t>これまでは、ラベル付きグラフが非巡回である場合について説明した。</a:t>
            </a: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baseline="0" dirty="0"/>
              <a:t>次に、ラベル付きグラフの</a:t>
            </a:r>
            <a:r>
              <a:rPr lang="en-US" altLang="ja-JP" baseline="0" dirty="0"/>
              <a:t>2</a:t>
            </a:r>
            <a:r>
              <a:rPr lang="ja-JP" altLang="en-US" baseline="0" dirty="0"/>
              <a:t>つが巡回である場合について話す。</a:t>
            </a:r>
            <a:endParaRPr lang="en-US" altLang="ja-JP" baseline="0"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30</a:t>
            </a:fld>
            <a:endParaRPr kumimoji="1" lang="ja-JP" altLang="en-US"/>
          </a:p>
        </p:txBody>
      </p:sp>
    </p:spTree>
    <p:extLst>
      <p:ext uri="{BB962C8B-B14F-4D97-AF65-F5344CB8AC3E}">
        <p14:creationId xmlns:p14="http://schemas.microsoft.com/office/powerpoint/2010/main" val="1095255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aseline="0" dirty="0"/>
              <a:t> I introduce the SEQ-IC-LCS problem for cyclic labeled graphs.</a:t>
            </a:r>
          </a:p>
          <a:p>
            <a:r>
              <a:rPr lang="en-US" altLang="ja-JP" baseline="0" dirty="0"/>
              <a:t>The problem 2 is the same as Problem 1, except that the output length can be infinity.</a:t>
            </a:r>
          </a:p>
          <a:p>
            <a:r>
              <a:rPr lang="en-US" altLang="ja-JP" baseline="0" dirty="0"/>
              <a:t>Since the input graphs can be cyclic, the strings produced from them can be infinitely long.</a:t>
            </a:r>
          </a:p>
          <a:p>
            <a:r>
              <a:rPr lang="en-US" altLang="ja-JP" baseline="0" dirty="0"/>
              <a:t>So, the length of the SEQ-IC-LCS of G1, G2 and G3 can be also infinite.</a:t>
            </a:r>
          </a:p>
          <a:p>
            <a:r>
              <a:rPr lang="en-US" altLang="ja-JP" baseline="0" dirty="0"/>
              <a:t>In such a case, we output infinity, and otherwise we output the finite length of the SEQ-IC-LCS of G1 and G2 with respect to G3.</a:t>
            </a:r>
          </a:p>
          <a:p>
            <a:endParaRPr lang="en-US" altLang="ja-JP" baseline="0" dirty="0"/>
          </a:p>
          <a:p>
            <a:r>
              <a:rPr lang="en-US" altLang="ja-JP" baseline="0" dirty="0"/>
              <a:t>In this example, G1 and G2 have cycles.</a:t>
            </a:r>
          </a:p>
          <a:p>
            <a:endParaRPr lang="en-US" altLang="ja-JP" baseline="0" dirty="0"/>
          </a:p>
          <a:p>
            <a:r>
              <a:rPr lang="ja-JP" altLang="en-US" baseline="0" dirty="0"/>
              <a:t>巡回ラベル付きグラフの</a:t>
            </a:r>
            <a:r>
              <a:rPr lang="en-US" altLang="ja-JP" baseline="0" dirty="0"/>
              <a:t>SEQ-IC-LCS</a:t>
            </a:r>
            <a:r>
              <a:rPr lang="ja-JP" altLang="en-US" baseline="0" dirty="0"/>
              <a:t>問題を紹介する。</a:t>
            </a:r>
          </a:p>
          <a:p>
            <a:r>
              <a:rPr lang="ja-JP" altLang="en-US" baseline="0" dirty="0"/>
              <a:t>問題</a:t>
            </a:r>
            <a:r>
              <a:rPr lang="en-US" altLang="ja-JP" baseline="0" dirty="0"/>
              <a:t>2</a:t>
            </a:r>
            <a:r>
              <a:rPr lang="ja-JP" altLang="en-US" baseline="0" dirty="0"/>
              <a:t>は，出力が無限大になることを除けば問題</a:t>
            </a:r>
            <a:r>
              <a:rPr lang="en-US" altLang="ja-JP" baseline="0" dirty="0"/>
              <a:t>1</a:t>
            </a:r>
            <a:r>
              <a:rPr lang="ja-JP" altLang="en-US" baseline="0" dirty="0"/>
              <a:t>と同じである．</a:t>
            </a:r>
          </a:p>
          <a:p>
            <a:r>
              <a:rPr lang="ja-JP" altLang="en-US" baseline="0" dirty="0"/>
              <a:t>入力グラフは巡回になりうるので、そこから生成される文字列は無限長になりうる。</a:t>
            </a:r>
          </a:p>
          <a:p>
            <a:r>
              <a:rPr lang="ja-JP" altLang="en-US" baseline="0" dirty="0"/>
              <a:t>そのため、</a:t>
            </a:r>
            <a:r>
              <a:rPr lang="en-US" altLang="ja-JP" baseline="0" dirty="0"/>
              <a:t>G1, G2, G3</a:t>
            </a:r>
            <a:r>
              <a:rPr lang="ja-JP" altLang="en-US" baseline="0" dirty="0"/>
              <a:t>の</a:t>
            </a:r>
            <a:r>
              <a:rPr lang="en-US" altLang="ja-JP" baseline="0" dirty="0"/>
              <a:t>SEQ-IC-LCS</a:t>
            </a:r>
            <a:r>
              <a:rPr lang="ja-JP" altLang="en-US" baseline="0" dirty="0"/>
              <a:t>の長さも無限大になりうる。</a:t>
            </a:r>
          </a:p>
          <a:p>
            <a:r>
              <a:rPr lang="ja-JP" altLang="en-US" baseline="0" dirty="0"/>
              <a:t>この場合は無限大を出力し、そうでない場合は</a:t>
            </a:r>
            <a:r>
              <a:rPr lang="en-US" altLang="ja-JP" baseline="0" dirty="0"/>
              <a:t>G1G2,G3</a:t>
            </a:r>
            <a:r>
              <a:rPr lang="ja-JP" altLang="en-US" baseline="0" dirty="0"/>
              <a:t>の</a:t>
            </a:r>
            <a:r>
              <a:rPr lang="en-US" altLang="ja-JP" baseline="0" dirty="0"/>
              <a:t>SEQ-IC-LCS</a:t>
            </a:r>
            <a:r>
              <a:rPr lang="ja-JP" altLang="en-US" baseline="0" dirty="0"/>
              <a:t>の長さを出力する。</a:t>
            </a:r>
          </a:p>
          <a:p>
            <a:endParaRPr lang="ja-JP" altLang="en-US" baseline="0" dirty="0"/>
          </a:p>
          <a:p>
            <a:r>
              <a:rPr lang="ja-JP" altLang="en-US" baseline="0" dirty="0"/>
              <a:t>この例では、</a:t>
            </a:r>
            <a:r>
              <a:rPr lang="en-US" altLang="ja-JP" baseline="0" dirty="0"/>
              <a:t>G1</a:t>
            </a:r>
            <a:r>
              <a:rPr lang="ja-JP" altLang="en-US" baseline="0" dirty="0"/>
              <a:t>と</a:t>
            </a:r>
            <a:r>
              <a:rPr lang="en-US" altLang="ja-JP" baseline="0" dirty="0"/>
              <a:t>G2</a:t>
            </a:r>
            <a:r>
              <a:rPr lang="ja-JP" altLang="en-US" baseline="0" dirty="0"/>
              <a:t>はサイクルを持つ。</a:t>
            </a:r>
            <a:endParaRPr lang="en-US" altLang="ja-JP" baseline="0" dirty="0"/>
          </a:p>
          <a:p>
            <a:endParaRPr kumimoji="1" lang="ja-JP" altLang="en-US"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31</a:t>
            </a:fld>
            <a:endParaRPr kumimoji="1" lang="ja-JP" altLang="en-US"/>
          </a:p>
        </p:txBody>
      </p:sp>
    </p:spTree>
    <p:extLst>
      <p:ext uri="{BB962C8B-B14F-4D97-AF65-F5344CB8AC3E}">
        <p14:creationId xmlns:p14="http://schemas.microsoft.com/office/powerpoint/2010/main" val="109483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a:p>
            <a:r>
              <a:rPr lang="en-US" altLang="ja-JP" baseline="0" dirty="0"/>
              <a:t>Character “a” is in a cycle in both G1 and G2.</a:t>
            </a:r>
          </a:p>
          <a:p>
            <a:r>
              <a:rPr lang="en-US" altLang="ja-JP" baseline="0" dirty="0"/>
              <a:t>And common subsequence ‘ab a^</a:t>
            </a:r>
            <a:r>
              <a:rPr lang="ja-JP" altLang="en-US" baseline="0" dirty="0"/>
              <a:t>∞</a:t>
            </a:r>
            <a:r>
              <a:rPr lang="en-US" altLang="ja-JP" baseline="0" dirty="0"/>
              <a:t>’ include maximal string ‘a b’ of G3 as subsequence.</a:t>
            </a:r>
          </a:p>
          <a:p>
            <a:r>
              <a:rPr lang="en-US" altLang="ja-JP"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Therefore, the output is infinity.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aseline="0" dirty="0"/>
              <a:t>この例では、</a:t>
            </a:r>
            <a:r>
              <a:rPr lang="en-US" altLang="ja-JP" baseline="0" dirty="0"/>
              <a:t>G1</a:t>
            </a:r>
            <a:r>
              <a:rPr lang="ja-JP" altLang="en-US" baseline="0" dirty="0"/>
              <a:t>と</a:t>
            </a:r>
            <a:r>
              <a:rPr lang="en-US" altLang="ja-JP" baseline="0" dirty="0"/>
              <a:t>G2</a:t>
            </a:r>
            <a:r>
              <a:rPr lang="ja-JP" altLang="en-US" baseline="0" dirty="0"/>
              <a:t>はサイクルを持っている。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aseline="0" dirty="0"/>
              <a:t>文字 </a:t>
            </a:r>
            <a:r>
              <a:rPr lang="en-US" altLang="ja-JP" baseline="0" dirty="0"/>
              <a:t>"a "</a:t>
            </a:r>
            <a:r>
              <a:rPr lang="ja-JP" altLang="en-US" baseline="0" dirty="0"/>
              <a:t>は</a:t>
            </a:r>
            <a:r>
              <a:rPr lang="en-US" altLang="ja-JP" baseline="0" dirty="0"/>
              <a:t>G1</a:t>
            </a:r>
            <a:r>
              <a:rPr lang="ja-JP" altLang="en-US" baseline="0" dirty="0"/>
              <a:t>と</a:t>
            </a:r>
            <a:r>
              <a:rPr lang="en-US" altLang="ja-JP" baseline="0" dirty="0"/>
              <a:t>G2</a:t>
            </a:r>
            <a:r>
              <a:rPr lang="ja-JP" altLang="en-US" baseline="0" dirty="0"/>
              <a:t>の両方でサイクル内にある。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aseline="0" dirty="0"/>
              <a:t>そして、共通部分列</a:t>
            </a:r>
            <a:r>
              <a:rPr lang="en-US" altLang="ja-JP" baseline="0" dirty="0"/>
              <a:t>‘ab a^∞’</a:t>
            </a:r>
            <a:r>
              <a:rPr lang="ja-JP" altLang="en-US" baseline="0" dirty="0"/>
              <a:t>は部分列として</a:t>
            </a:r>
            <a:r>
              <a:rPr lang="en-US" altLang="ja-JP" baseline="0" dirty="0"/>
              <a:t>G3</a:t>
            </a:r>
            <a:r>
              <a:rPr lang="ja-JP" altLang="en-US" baseline="0" dirty="0"/>
              <a:t>の極大文字列</a:t>
            </a:r>
            <a:r>
              <a:rPr lang="en-US" altLang="ja-JP" baseline="0" dirty="0"/>
              <a:t>'a b'</a:t>
            </a:r>
            <a:r>
              <a:rPr lang="ja-JP" altLang="en-US" baseline="0" dirty="0"/>
              <a:t>を含む。</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aseline="0" dirty="0"/>
              <a:t>したがって、出力は無限大となる。</a:t>
            </a:r>
            <a:endParaRPr lang="en-US" altLang="ja-JP" baseline="0" dirty="0"/>
          </a:p>
          <a:p>
            <a:endParaRPr lang="en-US" altLang="ja-JP" baseline="0" dirty="0"/>
          </a:p>
          <a:p>
            <a:endParaRPr kumimoji="1" lang="ja-JP" altLang="en-US"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32</a:t>
            </a:fld>
            <a:endParaRPr kumimoji="1" lang="ja-JP" altLang="en-US"/>
          </a:p>
        </p:txBody>
      </p:sp>
    </p:spTree>
    <p:extLst>
      <p:ext uri="{BB962C8B-B14F-4D97-AF65-F5344CB8AC3E}">
        <p14:creationId xmlns:p14="http://schemas.microsoft.com/office/powerpoint/2010/main" val="2822156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aseline="0" dirty="0"/>
              <a:t>Here is another example.</a:t>
            </a:r>
          </a:p>
          <a:p>
            <a:r>
              <a:rPr lang="en-US" altLang="ja-JP" baseline="0" dirty="0"/>
              <a:t>Note that character labels are different from the previous slides.</a:t>
            </a:r>
          </a:p>
          <a:p>
            <a:endParaRPr lang="en-US" altLang="ja-JP" baseline="0" dirty="0"/>
          </a:p>
          <a:p>
            <a:r>
              <a:rPr lang="en-US" altLang="ja-JP" baseline="0" dirty="0"/>
              <a:t>For these graphs, any paths including a cycle don’t include a maximal string of G3. </a:t>
            </a:r>
          </a:p>
          <a:p>
            <a:r>
              <a:rPr lang="en-US" altLang="ja-JP" baseline="0" dirty="0"/>
              <a:t>Common subsequence ‘a a b’ of G1 and G2 includes a maximal string ‘a b’ of G3 as its subsequence, and ’a a b’ is the longest such string. Therefore, the output is 3 for these input graphs.</a:t>
            </a:r>
          </a:p>
          <a:p>
            <a:endParaRPr lang="en-US" altLang="ja-JP" baseline="0" dirty="0"/>
          </a:p>
          <a:p>
            <a:r>
              <a:rPr lang="ja-JP" altLang="en-US" baseline="0" dirty="0"/>
              <a:t>次に、サイクルを含むパスは</a:t>
            </a:r>
            <a:r>
              <a:rPr lang="en-US" altLang="ja-JP" baseline="0" dirty="0"/>
              <a:t>G3</a:t>
            </a:r>
            <a:r>
              <a:rPr lang="ja-JP" altLang="en-US" baseline="0" dirty="0"/>
              <a:t>の最大文字列を含まない。</a:t>
            </a:r>
          </a:p>
          <a:p>
            <a:r>
              <a:rPr lang="ja-JP" altLang="en-US" baseline="0" dirty="0"/>
              <a:t>共通部分列</a:t>
            </a:r>
            <a:r>
              <a:rPr lang="en-US" altLang="ja-JP" baseline="0" dirty="0"/>
              <a:t>‘a a b’</a:t>
            </a:r>
            <a:r>
              <a:rPr lang="ja-JP" altLang="en-US" baseline="0" dirty="0"/>
              <a:t>は部分列として極大文字列</a:t>
            </a:r>
            <a:r>
              <a:rPr lang="en-US" altLang="ja-JP" baseline="0" dirty="0"/>
              <a:t>'a b'</a:t>
            </a:r>
            <a:r>
              <a:rPr lang="ja-JP" altLang="en-US" baseline="0" dirty="0"/>
              <a:t>を含み、</a:t>
            </a:r>
            <a:r>
              <a:rPr lang="en-US" altLang="ja-JP" baseline="0" dirty="0"/>
              <a:t>'a a b'</a:t>
            </a:r>
            <a:r>
              <a:rPr lang="ja-JP" altLang="en-US" baseline="0" dirty="0"/>
              <a:t>はその中で最も長い文字列である。</a:t>
            </a:r>
          </a:p>
          <a:p>
            <a:r>
              <a:rPr lang="ja-JP" altLang="en-US" baseline="0" dirty="0"/>
              <a:t>したがって、出力は</a:t>
            </a:r>
            <a:r>
              <a:rPr lang="en-US" altLang="ja-JP" baseline="0" dirty="0"/>
              <a:t>3</a:t>
            </a:r>
            <a:r>
              <a:rPr lang="ja-JP" altLang="en-US" baseline="0" dirty="0"/>
              <a:t>である。</a:t>
            </a:r>
            <a:endParaRPr lang="en-US" altLang="ja-JP" baseline="0" dirty="0"/>
          </a:p>
          <a:p>
            <a:endParaRPr kumimoji="1" lang="ja-JP" altLang="en-US"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33</a:t>
            </a:fld>
            <a:endParaRPr kumimoji="1" lang="ja-JP" altLang="en-US"/>
          </a:p>
        </p:txBody>
      </p:sp>
    </p:spTree>
    <p:extLst>
      <p:ext uri="{BB962C8B-B14F-4D97-AF65-F5344CB8AC3E}">
        <p14:creationId xmlns:p14="http://schemas.microsoft.com/office/powerpoint/2010/main" val="33944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Next, I present</a:t>
            </a:r>
            <a:r>
              <a:rPr lang="en-US" altLang="ja-JP" baseline="0" dirty="0"/>
              <a:t> the idea of our algorithm to solve Problem 2.</a:t>
            </a:r>
          </a:p>
          <a:p>
            <a:r>
              <a:rPr lang="en-US" altLang="ja-JP" baseline="0" dirty="0"/>
              <a:t>First we transform G1 and G2, based on the strongly connected components.</a:t>
            </a:r>
          </a:p>
          <a:p>
            <a:endParaRPr lang="en-US" altLang="ja-JP" baseline="0" dirty="0"/>
          </a:p>
          <a:p>
            <a:r>
              <a:rPr lang="ja-JP" altLang="en-US" baseline="0" dirty="0"/>
              <a:t>次に</a:t>
            </a:r>
          </a:p>
          <a:p>
            <a:r>
              <a:rPr lang="ja-JP" altLang="en-US" baseline="0" dirty="0"/>
              <a:t>問題</a:t>
            </a:r>
            <a:r>
              <a:rPr lang="en-US" altLang="ja-JP" baseline="0" dirty="0"/>
              <a:t>2</a:t>
            </a:r>
            <a:r>
              <a:rPr lang="ja-JP" altLang="en-US" baseline="0" dirty="0"/>
              <a:t>を解くアルゴリズムのアイデアを紹介する。</a:t>
            </a:r>
          </a:p>
          <a:p>
            <a:r>
              <a:rPr lang="ja-JP" altLang="en-US" baseline="0" dirty="0"/>
              <a:t>まず、強連結成分分解に基づいて</a:t>
            </a:r>
            <a:r>
              <a:rPr lang="en-US" altLang="ja-JP" baseline="0" dirty="0"/>
              <a:t>G1</a:t>
            </a:r>
            <a:r>
              <a:rPr lang="ja-JP" altLang="en-US" baseline="0" dirty="0"/>
              <a:t>と</a:t>
            </a:r>
            <a:r>
              <a:rPr lang="en-US" altLang="ja-JP" baseline="0" dirty="0"/>
              <a:t>G2</a:t>
            </a:r>
            <a:r>
              <a:rPr lang="ja-JP" altLang="en-US" baseline="0" dirty="0"/>
              <a:t>を変換する。</a:t>
            </a:r>
            <a:endParaRPr lang="en-US" altLang="ja-JP" baseline="0" dirty="0"/>
          </a:p>
          <a:p>
            <a:endParaRPr kumimoji="1" lang="ja-JP" altLang="en-US"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34</a:t>
            </a:fld>
            <a:endParaRPr kumimoji="1" lang="ja-JP" altLang="en-US"/>
          </a:p>
        </p:txBody>
      </p:sp>
    </p:spTree>
    <p:extLst>
      <p:ext uri="{BB962C8B-B14F-4D97-AF65-F5344CB8AC3E}">
        <p14:creationId xmlns:p14="http://schemas.microsoft.com/office/powerpoint/2010/main" val="1037185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aseline="0" dirty="0"/>
              <a:t>In this step, first, we group together the vertices which are strongly connected, </a:t>
            </a:r>
          </a:p>
          <a:p>
            <a:r>
              <a:rPr lang="en-US" altLang="ja-JP" baseline="0" dirty="0"/>
              <a:t>so that each strongly connected component is contracted to a single vertex.</a:t>
            </a:r>
          </a:p>
          <a:p>
            <a:r>
              <a:rPr lang="en-US" altLang="ja-JP" baseline="0" dirty="0"/>
              <a:t>Then the resulting graph is acyclic.</a:t>
            </a:r>
          </a:p>
          <a:p>
            <a:r>
              <a:rPr lang="en-US" altLang="ja-JP" baseline="0" dirty="0"/>
              <a:t>For technical reasons, we put self-loops on vertices that consist of more than one original vertex.</a:t>
            </a:r>
          </a:p>
          <a:p>
            <a:endParaRPr lang="en-US" altLang="ja-JP" baseline="0" dirty="0"/>
          </a:p>
          <a:p>
            <a:r>
              <a:rPr lang="ja-JP" altLang="en-US" dirty="0"/>
              <a:t>このステップにおいて，まず、強連結頂点をグルーピングする。</a:t>
            </a:r>
          </a:p>
          <a:p>
            <a:r>
              <a:rPr lang="ja-JP" altLang="en-US" dirty="0"/>
              <a:t>そうすれば、強連結要素は</a:t>
            </a:r>
            <a:r>
              <a:rPr lang="en-US" altLang="ja-JP" dirty="0"/>
              <a:t>1</a:t>
            </a:r>
            <a:r>
              <a:rPr lang="ja-JP" altLang="en-US" dirty="0" err="1"/>
              <a:t>つの</a:t>
            </a:r>
            <a:r>
              <a:rPr lang="ja-JP" altLang="en-US" dirty="0"/>
              <a:t>頂点に収縮する。</a:t>
            </a:r>
          </a:p>
          <a:p>
            <a:r>
              <a:rPr lang="ja-JP" altLang="en-US" dirty="0"/>
              <a:t>そうすると、できあがったグラフは非巡回である。</a:t>
            </a:r>
          </a:p>
          <a:p>
            <a:r>
              <a:rPr lang="ja-JP" altLang="en-US" dirty="0"/>
              <a:t>複数の頂点からなる頂点には自己ループを置く．</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35</a:t>
            </a:fld>
            <a:endParaRPr kumimoji="1" lang="ja-JP" altLang="en-US"/>
          </a:p>
        </p:txBody>
      </p:sp>
    </p:spTree>
    <p:extLst>
      <p:ext uri="{BB962C8B-B14F-4D97-AF65-F5344CB8AC3E}">
        <p14:creationId xmlns:p14="http://schemas.microsoft.com/office/powerpoint/2010/main" val="1435865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aseline="0" dirty="0"/>
              <a:t>Next, we sort vertices of G^1 , G^2 and G3 in topological order,</a:t>
            </a:r>
          </a:p>
          <a:p>
            <a:r>
              <a:rPr lang="en-US" altLang="ja-JP" baseline="0" dirty="0"/>
              <a:t>and number the vertices from 1 to the sizes of V^1, V^2 and V3, respectively.</a:t>
            </a:r>
          </a:p>
          <a:p>
            <a:endParaRPr lang="en-US" altLang="ja-JP" baseline="0" dirty="0"/>
          </a:p>
          <a:p>
            <a:r>
              <a:rPr lang="ja-JP" altLang="en-US" baseline="0" dirty="0"/>
              <a:t>次に、</a:t>
            </a:r>
            <a:r>
              <a:rPr lang="en-US" altLang="ja-JP" baseline="0" dirty="0"/>
              <a:t>G^1, G^2, G3</a:t>
            </a:r>
            <a:r>
              <a:rPr lang="ja-JP" altLang="en-US" baseline="0" dirty="0"/>
              <a:t>の頂点をトポロジカルソートする．</a:t>
            </a:r>
          </a:p>
          <a:p>
            <a:r>
              <a:rPr lang="ja-JP" altLang="en-US" baseline="0" dirty="0"/>
              <a:t>そして頂点に</a:t>
            </a:r>
            <a:r>
              <a:rPr lang="en-US" altLang="ja-JP" baseline="0" dirty="0"/>
              <a:t>1</a:t>
            </a:r>
            <a:r>
              <a:rPr lang="ja-JP" altLang="en-US" baseline="0" dirty="0"/>
              <a:t>から</a:t>
            </a:r>
            <a:r>
              <a:rPr lang="en-US" altLang="ja-JP" baseline="0" dirty="0"/>
              <a:t>V^1, V^2, V3</a:t>
            </a:r>
            <a:r>
              <a:rPr lang="ja-JP" altLang="en-US" baseline="0" dirty="0"/>
              <a:t>の大きさまでの番号をつける。</a:t>
            </a:r>
            <a:endParaRPr lang="en-US" altLang="ja-JP" baseline="0"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36</a:t>
            </a:fld>
            <a:endParaRPr kumimoji="1" lang="ja-JP" altLang="en-US"/>
          </a:p>
        </p:txBody>
      </p:sp>
    </p:spTree>
    <p:extLst>
      <p:ext uri="{BB962C8B-B14F-4D97-AF65-F5344CB8AC3E}">
        <p14:creationId xmlns:p14="http://schemas.microsoft.com/office/powerpoint/2010/main" val="3086139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Next,</a:t>
            </a:r>
            <a:r>
              <a:rPr lang="en-US" altLang="ja-JP" baseline="0" dirty="0"/>
              <a:t> let C be a V hat 1 times V hat 2 times V3+1 integer table.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a:t>And each row of table C corresponds to the vertex in G hat 1,</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baseline="0" dirty="0"/>
              <a:t>and each columns of table C corresponds to the vertex in G hat 2.</a:t>
            </a:r>
          </a:p>
          <a:p>
            <a:endParaRPr lang="en-US" altLang="ja-JP" baseline="0" dirty="0"/>
          </a:p>
          <a:p>
            <a:r>
              <a:rPr lang="en-US" altLang="ja-JP" baseline="0" dirty="0"/>
              <a:t>Here Cijk is the length of the SEQ-IC-LCS of v hat 1,i,  v hat 2,j, and v^3,k.</a:t>
            </a:r>
          </a:p>
          <a:p>
            <a:endParaRPr lang="en-US" altLang="ja-JP" baseline="0" dirty="0"/>
          </a:p>
          <a:p>
            <a:r>
              <a:rPr lang="ja-JP" altLang="en-US" baseline="0" dirty="0"/>
              <a:t>次に、</a:t>
            </a:r>
            <a:r>
              <a:rPr lang="en-US" altLang="ja-JP" baseline="0" dirty="0"/>
              <a:t>C</a:t>
            </a:r>
            <a:r>
              <a:rPr lang="ja-JP" altLang="en-US" baseline="0" dirty="0"/>
              <a:t>を</a:t>
            </a:r>
            <a:r>
              <a:rPr lang="en-US" altLang="ja-JP" baseline="0" dirty="0"/>
              <a:t>V^1×V^2×V3+1</a:t>
            </a:r>
            <a:r>
              <a:rPr lang="ja-JP" altLang="en-US" baseline="0" dirty="0"/>
              <a:t>の整数表とする。</a:t>
            </a:r>
          </a:p>
          <a:p>
            <a:r>
              <a:rPr lang="ja-JP" altLang="en-US" baseline="0" dirty="0"/>
              <a:t>表</a:t>
            </a:r>
            <a:r>
              <a:rPr lang="en-US" altLang="ja-JP" baseline="0" dirty="0"/>
              <a:t>C</a:t>
            </a:r>
            <a:r>
              <a:rPr lang="ja-JP" altLang="en-US" baseline="0" dirty="0"/>
              <a:t>の各行が</a:t>
            </a:r>
            <a:r>
              <a:rPr lang="en-US" altLang="ja-JP" baseline="0" dirty="0"/>
              <a:t>G^1</a:t>
            </a:r>
            <a:r>
              <a:rPr lang="ja-JP" altLang="en-US" baseline="0" dirty="0"/>
              <a:t>の頂点に対応し、表</a:t>
            </a:r>
            <a:r>
              <a:rPr lang="en-US" altLang="ja-JP" baseline="0" dirty="0"/>
              <a:t>C</a:t>
            </a:r>
            <a:r>
              <a:rPr lang="ja-JP" altLang="en-US" baseline="0" dirty="0"/>
              <a:t>の各列が</a:t>
            </a:r>
            <a:r>
              <a:rPr lang="en-US" altLang="ja-JP" baseline="0" dirty="0"/>
              <a:t>G^2</a:t>
            </a:r>
            <a:r>
              <a:rPr lang="ja-JP" altLang="en-US" baseline="0" dirty="0"/>
              <a:t>の頂点に対応する、</a:t>
            </a:r>
          </a:p>
          <a:p>
            <a:r>
              <a:rPr lang="ja-JP" altLang="en-US" baseline="0" dirty="0"/>
              <a:t>また、表</a:t>
            </a:r>
            <a:r>
              <a:rPr lang="en-US" altLang="ja-JP" baseline="0" dirty="0"/>
              <a:t>C</a:t>
            </a:r>
            <a:r>
              <a:rPr lang="ja-JP" altLang="en-US" baseline="0" dirty="0"/>
              <a:t>の各列は</a:t>
            </a:r>
            <a:r>
              <a:rPr lang="en-US" altLang="ja-JP" baseline="0" dirty="0"/>
              <a:t>G^2</a:t>
            </a:r>
            <a:r>
              <a:rPr lang="ja-JP" altLang="en-US" baseline="0" dirty="0"/>
              <a:t>の頂点に対応する。</a:t>
            </a:r>
          </a:p>
          <a:p>
            <a:r>
              <a:rPr lang="ja-JP" altLang="en-US" baseline="0" dirty="0"/>
              <a:t>ここで</a:t>
            </a:r>
            <a:r>
              <a:rPr lang="en-US" altLang="ja-JP" baseline="0" dirty="0"/>
              <a:t>Cijk</a:t>
            </a:r>
            <a:r>
              <a:rPr lang="ja-JP" altLang="en-US" baseline="0" dirty="0"/>
              <a:t>は</a:t>
            </a:r>
            <a:r>
              <a:rPr lang="en-US" altLang="ja-JP" baseline="0" dirty="0"/>
              <a:t>v^1,i v^2,j v^3,k</a:t>
            </a:r>
            <a:r>
              <a:rPr lang="ja-JP" altLang="en-US" baseline="0" dirty="0"/>
              <a:t>の</a:t>
            </a:r>
            <a:r>
              <a:rPr lang="en-US" altLang="ja-JP" baseline="0" dirty="0"/>
              <a:t>SEQ-IC-LCS</a:t>
            </a:r>
            <a:r>
              <a:rPr lang="ja-JP" altLang="en-US" baseline="0" dirty="0"/>
              <a:t>の長さである。</a:t>
            </a:r>
            <a:endParaRPr lang="en-US" altLang="ja-JP" baseline="0" dirty="0"/>
          </a:p>
          <a:p>
            <a:endParaRPr kumimoji="1" lang="ja-JP" altLang="en-US"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37</a:t>
            </a:fld>
            <a:endParaRPr kumimoji="1" lang="ja-JP" altLang="en-US"/>
          </a:p>
        </p:txBody>
      </p:sp>
    </p:spTree>
    <p:extLst>
      <p:ext uri="{BB962C8B-B14F-4D97-AF65-F5344CB8AC3E}">
        <p14:creationId xmlns:p14="http://schemas.microsoft.com/office/powerpoint/2010/main" val="2757397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Next, before computing Cijk for all i, j and k using dynamic programing,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we </a:t>
            </a:r>
            <a:r>
              <a:rPr kumimoji="1" lang="en" altLang="ja-JP" sz="1200" dirty="0"/>
              <a:t>precomputing the result of conditional expression of </a:t>
            </a:r>
            <a:r>
              <a:rPr kumimoji="1" lang="en-US" altLang="ja-JP" sz="1200" dirty="0"/>
              <a:t>the </a:t>
            </a:r>
            <a:r>
              <a:rPr lang="en" altLang="ja-JP" sz="1200" dirty="0"/>
              <a:t>recurrence for all</a:t>
            </a:r>
            <a:r>
              <a:rPr lang="en" altLang="ja-JP" sz="1200" baseline="0" dirty="0"/>
              <a:t> i, j and k</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次に</a:t>
            </a:r>
            <a:r>
              <a:rPr kumimoji="1" lang="ja-JP" altLang="en-US" sz="1100"/>
              <a:t>，動的計画法を</a:t>
            </a:r>
            <a:r>
              <a:rPr kumimoji="1" lang="ja-JP" altLang="en-US" sz="1100" dirty="0"/>
              <a:t>用いてすべての</a:t>
            </a:r>
            <a:r>
              <a:rPr kumimoji="1" lang="en" altLang="ja-JP" sz="1100" dirty="0"/>
              <a:t>i</a:t>
            </a:r>
            <a:r>
              <a:rPr kumimoji="1" lang="ja-JP" altLang="en-US" sz="1100" dirty="0"/>
              <a:t>と</a:t>
            </a:r>
            <a:r>
              <a:rPr kumimoji="1" lang="en" altLang="ja-JP" sz="1100" dirty="0"/>
              <a:t>j</a:t>
            </a:r>
            <a:r>
              <a:rPr kumimoji="1" lang="ja-JP" altLang="en-US" sz="1100" dirty="0"/>
              <a:t>について</a:t>
            </a:r>
            <a:r>
              <a:rPr kumimoji="1" lang="en" altLang="ja-JP" sz="1100" dirty="0"/>
              <a:t>Cijk</a:t>
            </a:r>
            <a:r>
              <a:rPr kumimoji="1" lang="ja-JP" altLang="en-US" sz="1100" dirty="0"/>
              <a:t>を計算する前に、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すべての</a:t>
            </a:r>
            <a:r>
              <a:rPr kumimoji="1" lang="en-US" altLang="ja-JP" sz="1100" dirty="0"/>
              <a:t> </a:t>
            </a:r>
            <a:r>
              <a:rPr kumimoji="1" lang="en" altLang="ja-JP" sz="1100" dirty="0"/>
              <a:t>i,j,k </a:t>
            </a:r>
            <a:r>
              <a:rPr kumimoji="1" lang="ja-JP" altLang="en-US" sz="1100" dirty="0"/>
              <a:t>に対する漸化式の条件式の結果を事前に計算する。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a:p>
          <a:p>
            <a:endParaRPr kumimoji="1" lang="ja-JP" altLang="en-US"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38</a:t>
            </a:fld>
            <a:endParaRPr kumimoji="1" lang="ja-JP" altLang="en-US"/>
          </a:p>
        </p:txBody>
      </p:sp>
    </p:spTree>
    <p:extLst>
      <p:ext uri="{BB962C8B-B14F-4D97-AF65-F5344CB8AC3E}">
        <p14:creationId xmlns:p14="http://schemas.microsoft.com/office/powerpoint/2010/main" val="180093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These are the </a:t>
                </a:r>
                <a:r>
                  <a:rPr kumimoji="1" lang="en" altLang="ja-JP" sz="1200" dirty="0"/>
                  <a:t>conditional expression</a:t>
                </a:r>
                <a:r>
                  <a:rPr kumimoji="1" lang="en-US" altLang="ja-JP" sz="1200" dirty="0"/>
                  <a:t>s</a:t>
                </a:r>
                <a:r>
                  <a:rPr kumimoji="1" lang="en" altLang="ja-JP" sz="1200" dirty="0"/>
                  <a:t> of </a:t>
                </a:r>
                <a:r>
                  <a:rPr kumimoji="1" lang="en-US" altLang="ja-JP" sz="1200" dirty="0"/>
                  <a:t>the </a:t>
                </a:r>
                <a:r>
                  <a:rPr lang="en" altLang="ja-JP" sz="1200" dirty="0"/>
                  <a:t>recurrences.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These expressions are the same as our algorithm for Problem 1, except that some vertices can have two or more characters.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Here, v hat is </a:t>
                </a:r>
                <a:r>
                  <a:rPr kumimoji="1" lang="en-US" altLang="ja-JP" sz="1200" dirty="0"/>
                  <a:t>the vertex </a:t>
                </a:r>
                <a:r>
                  <a:rPr lang="en-US" altLang="ja-JP" sz="1200" dirty="0">
                    <a:solidFill>
                      <a:srgbClr val="000000"/>
                    </a:solidFill>
                  </a:rPr>
                  <a:t>transformed </a:t>
                </a:r>
                <a14:m>
                  <m:oMath xmlns:m="http://schemas.openxmlformats.org/officeDocument/2006/math">
                    <m:sSub>
                      <m:sSubPr>
                        <m:ctrlPr>
                          <a:rPr lang="en-US" altLang="ja-JP" sz="1200" i="1">
                            <a:solidFill>
                              <a:srgbClr val="000000"/>
                            </a:solidFill>
                            <a:latin typeface="Cambria Math" panose="02040503050406030204" pitchFamily="18" charset="0"/>
                          </a:rPr>
                        </m:ctrlPr>
                      </m:sSubPr>
                      <m:e>
                        <m:r>
                          <a:rPr lang="en-US" altLang="ja-JP" sz="1200" i="1">
                            <a:solidFill>
                              <a:srgbClr val="000000"/>
                            </a:solidFill>
                            <a:latin typeface="Cambria Math" panose="02040503050406030204" pitchFamily="18" charset="0"/>
                          </a:rPr>
                          <m:t>𝐺</m:t>
                        </m:r>
                      </m:e>
                      <m:sub>
                        <m:r>
                          <a:rPr lang="en-US" altLang="ja-JP" sz="1200" i="1">
                            <a:solidFill>
                              <a:srgbClr val="000000"/>
                            </a:solidFill>
                            <a:latin typeface="Cambria Math" panose="02040503050406030204" pitchFamily="18" charset="0"/>
                          </a:rPr>
                          <m:t>1</m:t>
                        </m:r>
                      </m:sub>
                    </m:sSub>
                  </m:oMath>
                </a14:m>
                <a:r>
                  <a:rPr lang="en-US" altLang="ja-JP" sz="1200" dirty="0">
                    <a:solidFill>
                      <a:srgbClr val="000000"/>
                    </a:solidFill>
                  </a:rPr>
                  <a:t> based on the </a:t>
                </a:r>
                <a:r>
                  <a:rPr lang="en-US" altLang="ja-JP" sz="1200" dirty="0"/>
                  <a:t>strongly connected components. </a:t>
                </a:r>
              </a:p>
              <a:p>
                <a:r>
                  <a:rPr lang="en-US" altLang="ja-JP" baseline="0" dirty="0"/>
                  <a:t>L hat v hat is </a:t>
                </a:r>
                <a:r>
                  <a:rPr kumimoji="1" lang="en-US" altLang="ja-JP" sz="1200" dirty="0"/>
                  <a:t>the set of characters labeled to vertex </a:t>
                </a:r>
                <a14:m>
                  <m:oMath xmlns:m="http://schemas.openxmlformats.org/officeDocument/2006/math">
                    <m:acc>
                      <m:accPr>
                        <m:chr m:val="̂"/>
                        <m:ctrlPr>
                          <a:rPr kumimoji="1" lang="en-US" altLang="ja-JP" sz="1200" i="1" smtClean="0">
                            <a:latin typeface="Cambria Math" panose="02040503050406030204" pitchFamily="18" charset="0"/>
                            <a:cs typeface="Times New Roman"/>
                          </a:rPr>
                        </m:ctrlPr>
                      </m:accPr>
                      <m:e>
                        <m:r>
                          <a:rPr kumimoji="1" lang="en-US" altLang="ja-JP" sz="1200" b="0" i="1" smtClean="0">
                            <a:latin typeface="Cambria Math" panose="02040503050406030204" pitchFamily="18" charset="0"/>
                            <a:cs typeface="Times New Roman"/>
                          </a:rPr>
                          <m:t>𝑣</m:t>
                        </m:r>
                      </m:e>
                    </m:acc>
                  </m:oMath>
                </a14:m>
                <a:r>
                  <a:rPr kumimoji="1" lang="en-US" altLang="ja-JP" sz="1200" i="1" dirty="0">
                    <a:latin typeface="Times New Roman"/>
                    <a:cs typeface="Times New Roman"/>
                  </a:rPr>
                  <a:t> </a:t>
                </a:r>
                <a:r>
                  <a:rPr lang="en-US" altLang="ja-JP" baseline="0" dirty="0"/>
                  <a:t>.</a:t>
                </a:r>
                <a:endParaRPr lang="en" altLang="ja-JP" sz="1200" dirty="0"/>
              </a:p>
              <a:p>
                <a:r>
                  <a:rPr lang="en-US" altLang="ja-JP" baseline="0" dirty="0"/>
                  <a:t>In this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L hat v hat 1 equals </a:t>
                </a:r>
                <a:r>
                  <a:rPr kumimoji="1" lang="en-US" altLang="ja-JP" sz="1200" dirty="0"/>
                  <a:t>the set</a:t>
                </a:r>
                <a:r>
                  <a:rPr kumimoji="1" lang="en-US" altLang="ja-JP" sz="1200" baseline="0" dirty="0"/>
                  <a:t> of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L hat v hat 4 equals </a:t>
                </a:r>
                <a:r>
                  <a:rPr kumimoji="1" lang="en-US" altLang="ja-JP" sz="1200" dirty="0"/>
                  <a:t>the set</a:t>
                </a:r>
                <a:r>
                  <a:rPr kumimoji="1" lang="en-US" altLang="ja-JP" sz="1200" baseline="0" dirty="0"/>
                  <a:t> of a and 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L hat v hat equals </a:t>
                </a:r>
                <a:r>
                  <a:rPr kumimoji="1" lang="en-US" altLang="ja-JP" sz="1200" dirty="0"/>
                  <a:t>the set of characters labeled to vertex </a:t>
                </a:r>
                <a14:m>
                  <m:oMath xmlns:m="http://schemas.openxmlformats.org/officeDocument/2006/math">
                    <m:acc>
                      <m:accPr>
                        <m:chr m:val="̂"/>
                        <m:ctrlPr>
                          <a:rPr kumimoji="1" lang="en-US" altLang="ja-JP" sz="1200" i="1" smtClean="0">
                            <a:latin typeface="Cambria Math" panose="02040503050406030204" pitchFamily="18" charset="0"/>
                            <a:cs typeface="Times New Roman"/>
                          </a:rPr>
                        </m:ctrlPr>
                      </m:accPr>
                      <m:e>
                        <m:r>
                          <a:rPr kumimoji="1" lang="en-US" altLang="ja-JP" sz="1200" b="0" i="1" smtClean="0">
                            <a:latin typeface="Cambria Math" panose="02040503050406030204" pitchFamily="18" charset="0"/>
                            <a:cs typeface="Times New Roman"/>
                          </a:rPr>
                          <m:t>𝑣</m:t>
                        </m:r>
                      </m:e>
                    </m:acc>
                  </m:oMath>
                </a14:m>
                <a:r>
                  <a:rPr kumimoji="1" lang="en-US" altLang="ja-JP" sz="1200" i="1" dirty="0">
                    <a:latin typeface="Times New Roman"/>
                    <a:cs typeface="Times New Roman"/>
                  </a:rPr>
                  <a:t> </a:t>
                </a:r>
                <a:r>
                  <a:rPr lang="en-US" altLang="ja-JP" baseline="0" dirty="0"/>
                  <a:t>.</a:t>
                </a:r>
                <a:endParaRPr kumimoji="1" lang="en" altLang="ja-JP" sz="1200" dirty="0"/>
              </a:p>
              <a:p>
                <a:r>
                  <a:rPr kumimoji="1" lang="en-US" altLang="ja-JP" sz="1200" baseline="0" dirty="0"/>
                  <a:t>the intersection of </a:t>
                </a:r>
                <a:r>
                  <a:rPr lang="en-US" altLang="ja-JP" baseline="0" dirty="0"/>
                  <a:t>L hat v hat 1  and L hat v hat 4 is the set of a.</a:t>
                </a:r>
                <a:endParaRPr kumimoji="1" lang="en-US" altLang="ja-JP" sz="1200" baseline="0" dirty="0"/>
              </a:p>
              <a:p>
                <a:endParaRPr kumimoji="1" lang="en" altLang="ja-JP" sz="1200" dirty="0"/>
              </a:p>
              <a:p>
                <a:r>
                  <a:rPr kumimoji="1" lang="ja-JP" altLang="en-US" dirty="0"/>
                  <a:t>これらは漸化式の条件式である。</a:t>
                </a:r>
                <a:endParaRPr kumimoji="1" lang="en-US" altLang="ja-JP" dirty="0"/>
              </a:p>
              <a:p>
                <a:r>
                  <a:rPr kumimoji="1" lang="ja-JP" altLang="en-US" dirty="0"/>
                  <a:t>これらの式は，いくつかの頂点が</a:t>
                </a:r>
                <a:r>
                  <a:rPr kumimoji="1" lang="en-US" altLang="ja-JP" dirty="0"/>
                  <a:t>2</a:t>
                </a:r>
                <a:r>
                  <a:rPr kumimoji="1" lang="ja-JP" altLang="en-US" dirty="0"/>
                  <a:t>つ以上の文字を持つことができることを除けば，問題</a:t>
                </a:r>
                <a:r>
                  <a:rPr kumimoji="1" lang="en-US" altLang="ja-JP" dirty="0"/>
                  <a:t>1</a:t>
                </a:r>
                <a:r>
                  <a:rPr kumimoji="1" lang="ja-JP" altLang="en-US" dirty="0"/>
                  <a:t>のアルゴリズムと同じである．</a:t>
                </a:r>
              </a:p>
            </p:txBody>
          </p:sp>
        </mc:Choice>
        <mc:Fallback xmlns="">
          <p:sp>
            <p:nvSpPr>
              <p:cNvPr id="3" name="ノート プレースホルダー 2"/>
              <p:cNvSpPr>
                <a:spLocks noGrp="1"/>
              </p:cNvSpPr>
              <p:nvPr>
                <p:ph type="body" idx="1"/>
              </p:nvPr>
            </p:nvSpPr>
            <p:spPr/>
            <p:txBody>
              <a:bodyPr/>
              <a:lstStyle/>
              <a:p>
                <a:r>
                  <a:rPr kumimoji="1" lang="en-US" altLang="ja-JP" dirty="0"/>
                  <a:t>These are the </a:t>
                </a:r>
                <a:r>
                  <a:rPr kumimoji="1" lang="en" altLang="ja-JP" sz="1200" dirty="0"/>
                  <a:t>conditional expression</a:t>
                </a:r>
                <a:r>
                  <a:rPr kumimoji="1" lang="en-US" altLang="ja-JP" sz="1200" dirty="0"/>
                  <a:t>s</a:t>
                </a:r>
                <a:r>
                  <a:rPr kumimoji="1" lang="en" altLang="ja-JP" sz="1200" dirty="0"/>
                  <a:t> of </a:t>
                </a:r>
                <a:r>
                  <a:rPr kumimoji="1" lang="en-US" altLang="ja-JP" sz="1200" dirty="0"/>
                  <a:t>the </a:t>
                </a:r>
                <a:r>
                  <a:rPr lang="en" altLang="ja-JP" sz="1200" dirty="0"/>
                  <a:t>recurrences.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These expressions are the same as our algorithm for Problem 1, except that some vertices can have two or more characters.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v hat equals </a:t>
                </a:r>
                <a:r>
                  <a:rPr kumimoji="1" lang="en-US" altLang="ja-JP" sz="1200" dirty="0"/>
                  <a:t>the vertex </a:t>
                </a:r>
                <a:r>
                  <a:rPr lang="en-US" altLang="ja-JP" sz="1200" dirty="0">
                    <a:solidFill>
                      <a:srgbClr val="000000"/>
                    </a:solidFill>
                  </a:rPr>
                  <a:t>transformed </a:t>
                </a:r>
                <a:r>
                  <a:rPr lang="en-US" altLang="ja-JP" sz="1200" i="0">
                    <a:solidFill>
                      <a:srgbClr val="000000"/>
                    </a:solidFill>
                    <a:latin typeface="Cambria Math" panose="02040503050406030204" pitchFamily="18" charset="0"/>
                  </a:rPr>
                  <a:t>𝐺_1</a:t>
                </a:r>
                <a:r>
                  <a:rPr lang="en-US" altLang="ja-JP" sz="1200" dirty="0">
                    <a:solidFill>
                      <a:srgbClr val="000000"/>
                    </a:solidFill>
                  </a:rPr>
                  <a:t> based on the </a:t>
                </a:r>
                <a:r>
                  <a:rPr lang="en-US" altLang="ja-JP" sz="1200" dirty="0"/>
                  <a:t>strongly connected components. </a:t>
                </a:r>
              </a:p>
              <a:p>
                <a:r>
                  <a:rPr lang="en-US" altLang="ja-JP" baseline="0" dirty="0"/>
                  <a:t>L hat v hat equals </a:t>
                </a:r>
                <a:r>
                  <a:rPr kumimoji="1" lang="en-US" altLang="ja-JP" sz="1200" dirty="0"/>
                  <a:t>the set of characters labeled to vertex </a:t>
                </a:r>
                <a:r>
                  <a:rPr kumimoji="1" lang="en-US" altLang="ja-JP" sz="1200" b="0" i="0">
                    <a:latin typeface="Cambria Math" panose="02040503050406030204" pitchFamily="18" charset="0"/>
                    <a:cs typeface="Times New Roman"/>
                  </a:rPr>
                  <a:t>𝑣 ̂</a:t>
                </a:r>
                <a:r>
                  <a:rPr kumimoji="1" lang="en-US" altLang="ja-JP" sz="1200" i="1" dirty="0">
                    <a:latin typeface="Times New Roman"/>
                    <a:cs typeface="Times New Roman"/>
                  </a:rPr>
                  <a:t> </a:t>
                </a:r>
                <a:r>
                  <a:rPr lang="en-US" altLang="ja-JP" baseline="0" dirty="0"/>
                  <a:t>.</a:t>
                </a:r>
                <a:endParaRPr lang="en" altLang="ja-JP" sz="1200" dirty="0"/>
              </a:p>
              <a:p>
                <a:r>
                  <a:rPr lang="en-US" altLang="ja-JP" baseline="0" dirty="0"/>
                  <a:t>In this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L hat v hat 1 equals </a:t>
                </a:r>
                <a:r>
                  <a:rPr kumimoji="1" lang="en-US" altLang="ja-JP" sz="1200" dirty="0"/>
                  <a:t>the set</a:t>
                </a:r>
                <a:r>
                  <a:rPr kumimoji="1" lang="en-US" altLang="ja-JP" sz="1200" baseline="0" dirty="0"/>
                  <a:t> of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L hat v hat 4 equals </a:t>
                </a:r>
                <a:r>
                  <a:rPr kumimoji="1" lang="en-US" altLang="ja-JP" sz="1200" dirty="0"/>
                  <a:t>the set</a:t>
                </a:r>
                <a:r>
                  <a:rPr kumimoji="1" lang="en-US" altLang="ja-JP" sz="1200" baseline="0" dirty="0"/>
                  <a:t> of a and 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L hat v hat equals </a:t>
                </a:r>
                <a:r>
                  <a:rPr kumimoji="1" lang="en-US" altLang="ja-JP" sz="1200" dirty="0"/>
                  <a:t>the set of characters labeled to vertex </a:t>
                </a:r>
                <a:r>
                  <a:rPr kumimoji="1" lang="en-US" altLang="ja-JP" sz="1200" b="0" i="0">
                    <a:latin typeface="Cambria Math" panose="02040503050406030204" pitchFamily="18" charset="0"/>
                    <a:cs typeface="Times New Roman"/>
                  </a:rPr>
                  <a:t>𝑣 ̂</a:t>
                </a:r>
                <a:r>
                  <a:rPr kumimoji="1" lang="en-US" altLang="ja-JP" sz="1200" i="1" dirty="0">
                    <a:latin typeface="Times New Roman"/>
                    <a:cs typeface="Times New Roman"/>
                  </a:rPr>
                  <a:t> </a:t>
                </a:r>
                <a:r>
                  <a:rPr lang="en-US" altLang="ja-JP" baseline="0" dirty="0"/>
                  <a:t>.</a:t>
                </a:r>
                <a:endParaRPr kumimoji="1" lang="en" altLang="ja-JP" sz="1200" dirty="0"/>
              </a:p>
              <a:p>
                <a:r>
                  <a:rPr kumimoji="1" lang="en-US" altLang="ja-JP" sz="1200" baseline="0" dirty="0"/>
                  <a:t>the intersection of </a:t>
                </a:r>
                <a:r>
                  <a:rPr lang="en-US" altLang="ja-JP" baseline="0" dirty="0"/>
                  <a:t>L hat v hat 1  and L hat v hat 4 </a:t>
                </a:r>
                <a:r>
                  <a:rPr lang="en-US" altLang="ja-JP" baseline="0"/>
                  <a:t>is the set of a.</a:t>
                </a:r>
                <a:endParaRPr kumimoji="1" lang="en-US" altLang="ja-JP" sz="1200" baseline="0" dirty="0"/>
              </a:p>
              <a:p>
                <a:endParaRPr kumimoji="1" lang="en" altLang="ja-JP" sz="1200" dirty="0"/>
              </a:p>
              <a:p>
                <a:r>
                  <a:rPr kumimoji="1" lang="ja-JP" altLang="en-US" dirty="0"/>
                  <a:t>これらは漸化式の条件式である。</a:t>
                </a:r>
                <a:endParaRPr kumimoji="1" lang="en-US" altLang="ja-JP" dirty="0"/>
              </a:p>
              <a:p>
                <a:r>
                  <a:rPr kumimoji="1" lang="ja-JP" altLang="en-US" dirty="0"/>
                  <a:t>これらの式は，いくつかの頂点が</a:t>
                </a:r>
                <a:r>
                  <a:rPr kumimoji="1" lang="en-US" altLang="ja-JP" dirty="0"/>
                  <a:t>2</a:t>
                </a:r>
                <a:r>
                  <a:rPr kumimoji="1" lang="ja-JP" altLang="en-US" dirty="0"/>
                  <a:t>つ以上の文字を持つことができることを除けば，問題</a:t>
                </a:r>
                <a:r>
                  <a:rPr kumimoji="1" lang="en-US" altLang="ja-JP" dirty="0"/>
                  <a:t>1</a:t>
                </a:r>
                <a:r>
                  <a:rPr kumimoji="1" lang="ja-JP" altLang="en-US" dirty="0"/>
                  <a:t>のアルゴリズムと同じである．</a:t>
                </a:r>
              </a:p>
            </p:txBody>
          </p:sp>
        </mc:Fallback>
      </mc:AlternateContent>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39</a:t>
            </a:fld>
            <a:endParaRPr kumimoji="1" lang="ja-JP" altLang="en-US"/>
          </a:p>
        </p:txBody>
      </p:sp>
    </p:spTree>
    <p:extLst>
      <p:ext uri="{BB962C8B-B14F-4D97-AF65-F5344CB8AC3E}">
        <p14:creationId xmlns:p14="http://schemas.microsoft.com/office/powerpoint/2010/main" val="3811429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aseline="0" dirty="0"/>
              <a:t>A labeled graph is a directed graph where each vertex is labeled by a character. </a:t>
            </a:r>
            <a:br>
              <a:rPr lang="en-US" altLang="ja-JP" baseline="0" dirty="0"/>
            </a:br>
            <a:r>
              <a:rPr lang="en-US" altLang="ja-JP" baseline="0" dirty="0"/>
              <a:t>It is defined by the set V of vertices, the set E of edges, and a labeling function L. </a:t>
            </a:r>
          </a:p>
          <a:p>
            <a:r>
              <a:rPr lang="en-US" altLang="ja-JP" baseline="0" dirty="0"/>
              <a:t>L maps each vertex in V to a character.</a:t>
            </a:r>
            <a:endParaRPr lang="en-US" altLang="ja-JP" dirty="0"/>
          </a:p>
          <a:p>
            <a:endParaRPr lang="en-US" altLang="ja-JP" baseline="0" dirty="0"/>
          </a:p>
          <a:p>
            <a:r>
              <a:rPr lang="en-US" altLang="ja-JP" baseline="0" dirty="0"/>
              <a:t>This graph G is an example of a labeled graph.</a:t>
            </a:r>
            <a:endParaRPr lang="en-US" altLang="ja-JP" dirty="0"/>
          </a:p>
          <a:p>
            <a:r>
              <a:rPr lang="en-US" altLang="ja-JP" baseline="0" dirty="0"/>
              <a:t>The character in each vertex is its label.</a:t>
            </a:r>
          </a:p>
          <a:p>
            <a:endParaRPr lang="en-US" altLang="ja-JP" baseline="0" dirty="0"/>
          </a:p>
          <a:p>
            <a:r>
              <a:rPr lang="ja-JP" altLang="en-US" dirty="0"/>
              <a:t>ラベル付きグラフは、頂点が文字でラベル付けされた有向グラフである。</a:t>
            </a:r>
          </a:p>
          <a:p>
            <a:r>
              <a:rPr lang="ja-JP" altLang="en-US" dirty="0"/>
              <a:t>そして、頂点の集合</a:t>
            </a:r>
            <a:r>
              <a:rPr lang="en-US" altLang="ja-JP" dirty="0"/>
              <a:t>V</a:t>
            </a:r>
            <a:r>
              <a:rPr lang="ja-JP" altLang="en-US" dirty="0" err="1"/>
              <a:t>、</a:t>
            </a:r>
            <a:r>
              <a:rPr lang="ja-JP" altLang="en-US" dirty="0"/>
              <a:t>辺の集合</a:t>
            </a:r>
            <a:r>
              <a:rPr lang="en-US" altLang="ja-JP" dirty="0"/>
              <a:t>E</a:t>
            </a:r>
            <a:r>
              <a:rPr lang="ja-JP" altLang="en-US" dirty="0" err="1"/>
              <a:t>、</a:t>
            </a:r>
            <a:r>
              <a:rPr lang="ja-JP" altLang="en-US" dirty="0"/>
              <a:t>ラベリング関数</a:t>
            </a:r>
            <a:r>
              <a:rPr lang="en-US" altLang="ja-JP" dirty="0"/>
              <a:t>L</a:t>
            </a:r>
            <a:r>
              <a:rPr lang="ja-JP" altLang="en-US" dirty="0"/>
              <a:t>によって定義される。</a:t>
            </a:r>
          </a:p>
          <a:p>
            <a:r>
              <a:rPr lang="en-US" altLang="ja-JP" dirty="0"/>
              <a:t>L</a:t>
            </a:r>
            <a:r>
              <a:rPr lang="ja-JP" altLang="en-US" dirty="0"/>
              <a:t>は</a:t>
            </a:r>
            <a:r>
              <a:rPr lang="en-US" altLang="ja-JP" dirty="0"/>
              <a:t>V</a:t>
            </a:r>
            <a:r>
              <a:rPr lang="ja-JP" altLang="en-US" dirty="0"/>
              <a:t>の各頂点を文字にマッピングする。</a:t>
            </a:r>
          </a:p>
          <a:p>
            <a:endParaRPr lang="ja-JP" altLang="en-US" dirty="0"/>
          </a:p>
          <a:p>
            <a:r>
              <a:rPr lang="ja-JP" altLang="en-US" dirty="0"/>
              <a:t>これはラベル付きグラフの例である。</a:t>
            </a:r>
          </a:p>
          <a:p>
            <a:r>
              <a:rPr lang="en-US" altLang="ja-JP" dirty="0"/>
              <a:t>G</a:t>
            </a:r>
            <a:r>
              <a:rPr lang="ja-JP" altLang="en-US" dirty="0"/>
              <a:t>は、各頂点が</a:t>
            </a:r>
            <a:r>
              <a:rPr lang="en-US" altLang="ja-JP" dirty="0"/>
              <a:t>1</a:t>
            </a:r>
            <a:r>
              <a:rPr lang="ja-JP" altLang="en-US" dirty="0" err="1"/>
              <a:t>つの</a:t>
            </a:r>
            <a:r>
              <a:rPr lang="ja-JP" altLang="en-US" dirty="0"/>
              <a:t>文字でラベル付けされたラベル付きグラフである。</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4</a:t>
            </a:fld>
            <a:endParaRPr kumimoji="1" lang="ja-JP" altLang="en-US"/>
          </a:p>
        </p:txBody>
      </p:sp>
    </p:spTree>
    <p:extLst>
      <p:ext uri="{BB962C8B-B14F-4D97-AF65-F5344CB8AC3E}">
        <p14:creationId xmlns:p14="http://schemas.microsoft.com/office/powerpoint/2010/main" val="2989632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First, we check common characters in vertices between G hat 1 and G hat 2 by using balanced trees.</a:t>
            </a:r>
          </a:p>
          <a:p>
            <a:endParaRPr kumimoji="1" lang="en-US" altLang="ja-JP" dirty="0"/>
          </a:p>
          <a:p>
            <a:r>
              <a:rPr kumimoji="1" lang="ja-JP" altLang="en-US" dirty="0"/>
              <a:t>まず、平衡木を用いて、</a:t>
            </a:r>
            <a:r>
              <a:rPr kumimoji="1" lang="en" altLang="ja-JP" dirty="0"/>
              <a:t>G1</a:t>
            </a:r>
            <a:r>
              <a:rPr kumimoji="1" lang="ja-JP" altLang="en-US" dirty="0"/>
              <a:t>と</a:t>
            </a:r>
            <a:r>
              <a:rPr kumimoji="1" lang="en" altLang="ja-JP" dirty="0"/>
              <a:t>G2</a:t>
            </a:r>
            <a:r>
              <a:rPr kumimoji="1" lang="ja-JP" altLang="en-US" dirty="0"/>
              <a:t>間のすべての頂点のペアに共通する文字をチェックする。</a:t>
            </a:r>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40</a:t>
            </a:fld>
            <a:endParaRPr kumimoji="1" lang="ja-JP" altLang="en-US"/>
          </a:p>
        </p:txBody>
      </p:sp>
    </p:spTree>
    <p:extLst>
      <p:ext uri="{BB962C8B-B14F-4D97-AF65-F5344CB8AC3E}">
        <p14:creationId xmlns:p14="http://schemas.microsoft.com/office/powerpoint/2010/main" val="4221146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dirty="0"/>
                  <a:t>If both </a:t>
                </a:r>
                <a14:m>
                  <m:oMath xmlns:m="http://schemas.openxmlformats.org/officeDocument/2006/math">
                    <m:sSub>
                      <m:sSubPr>
                        <m:ctrlPr>
                          <a:rPr kumimoji="1" lang="en-US" altLang="ja-JP" sz="1200" i="1" smtClean="0">
                            <a:solidFill>
                              <a:schemeClr val="tx1"/>
                            </a:solidFill>
                            <a:latin typeface="Cambria Math" panose="02040503050406030204" pitchFamily="18" charset="0"/>
                          </a:rPr>
                        </m:ctrlPr>
                      </m:sSubPr>
                      <m:e>
                        <m:acc>
                          <m:accPr>
                            <m:chr m:val="̂"/>
                            <m:ctrlPr>
                              <a:rPr kumimoji="1" lang="en-US" altLang="ja-JP" sz="1200" i="1">
                                <a:solidFill>
                                  <a:schemeClr val="tx1"/>
                                </a:solidFill>
                                <a:latin typeface="Cambria Math" panose="02040503050406030204" pitchFamily="18" charset="0"/>
                              </a:rPr>
                            </m:ctrlPr>
                          </m:accPr>
                          <m:e>
                            <m:r>
                              <a:rPr kumimoji="1" lang="en-US" altLang="ja-JP" sz="1200" i="1">
                                <a:solidFill>
                                  <a:schemeClr val="tx1"/>
                                </a:solidFill>
                                <a:latin typeface="Cambria Math" panose="02040503050406030204" pitchFamily="18" charset="0"/>
                              </a:rPr>
                              <m:t>𝑣</m:t>
                            </m:r>
                          </m:e>
                        </m:acc>
                      </m:e>
                      <m:sub>
                        <m:r>
                          <a:rPr kumimoji="1" lang="en-US" altLang="ja-JP" sz="1200" i="1">
                            <a:solidFill>
                              <a:schemeClr val="tx1"/>
                            </a:solidFill>
                            <a:latin typeface="Cambria Math" panose="02040503050406030204" pitchFamily="18" charset="0"/>
                          </a:rPr>
                          <m:t>1,</m:t>
                        </m:r>
                        <m:r>
                          <a:rPr kumimoji="1" lang="en-US" altLang="ja-JP" sz="1200" i="1">
                            <a:solidFill>
                              <a:schemeClr val="tx1"/>
                            </a:solidFill>
                            <a:latin typeface="Cambria Math" panose="02040503050406030204" pitchFamily="18" charset="0"/>
                          </a:rPr>
                          <m:t>𝑖</m:t>
                        </m:r>
                      </m:sub>
                    </m:sSub>
                  </m:oMath>
                </a14:m>
                <a:r>
                  <a:rPr kumimoji="1" lang="en-US" altLang="ja-JP" sz="1200" dirty="0"/>
                  <a:t> and </a:t>
                </a:r>
                <a14:m>
                  <m:oMath xmlns:m="http://schemas.openxmlformats.org/officeDocument/2006/math">
                    <m:sSub>
                      <m:sSubPr>
                        <m:ctrlPr>
                          <a:rPr kumimoji="1" lang="en-US" altLang="ja-JP" sz="1200" i="1">
                            <a:latin typeface="Cambria Math" panose="02040503050406030204" pitchFamily="18" charset="0"/>
                          </a:rPr>
                        </m:ctrlPr>
                      </m:sSubPr>
                      <m:e>
                        <m:acc>
                          <m:accPr>
                            <m:chr m:val="̂"/>
                            <m:ctrlPr>
                              <a:rPr kumimoji="1" lang="en-US" altLang="ja-JP" sz="1200" i="1">
                                <a:latin typeface="Cambria Math" panose="02040503050406030204" pitchFamily="18" charset="0"/>
                              </a:rPr>
                            </m:ctrlPr>
                          </m:accPr>
                          <m:e>
                            <m:r>
                              <a:rPr kumimoji="1" lang="en-US" altLang="ja-JP" sz="1200" i="1">
                                <a:latin typeface="Cambria Math" panose="02040503050406030204" pitchFamily="18" charset="0"/>
                              </a:rPr>
                              <m:t>𝑣</m:t>
                            </m:r>
                          </m:e>
                        </m:acc>
                      </m:e>
                      <m:sub>
                        <m:r>
                          <a:rPr kumimoji="1" lang="en-US" altLang="ja-JP" sz="1200" i="1">
                            <a:latin typeface="Cambria Math" panose="02040503050406030204" pitchFamily="18" charset="0"/>
                          </a:rPr>
                          <m:t>2,</m:t>
                        </m:r>
                        <m:r>
                          <a:rPr kumimoji="1" lang="en-US" altLang="ja-JP" sz="1200" i="1">
                            <a:latin typeface="Cambria Math" panose="02040503050406030204" pitchFamily="18" charset="0"/>
                          </a:rPr>
                          <m:t>𝑗</m:t>
                        </m:r>
                      </m:sub>
                    </m:sSub>
                  </m:oMath>
                </a14:m>
                <a:r>
                  <a:rPr kumimoji="1" lang="en-US" altLang="ja-JP" sz="1200" dirty="0"/>
                  <a:t> are cyclic vertices</a:t>
                </a:r>
                <a:r>
                  <a:rPr kumimoji="1" lang="en-US" altLang="ja-JP" sz="1200" baseline="0" dirty="0"/>
                  <a:t> </a:t>
                </a:r>
                <a:r>
                  <a:rPr kumimoji="1" lang="en-US" altLang="ja-JP" sz="1200" dirty="0"/>
                  <a:t>and</a:t>
                </a:r>
                <a:r>
                  <a:rPr kumimoji="1" lang="en-US" altLang="ja-JP" sz="1200" baseline="0" dirty="0"/>
                  <a:t> the intersection of these string sets is not empty, </a:t>
                </a:r>
              </a:p>
              <a:p>
                <a:r>
                  <a:rPr kumimoji="1" lang="en-US" altLang="ja-JP" sz="1200" dirty="0"/>
                  <a:t>the value</a:t>
                </a:r>
                <a:r>
                  <a:rPr kumimoji="1" lang="en-US" altLang="ja-JP" sz="1200" baseline="0" dirty="0"/>
                  <a:t>.</a:t>
                </a:r>
                <a14:m>
                  <m:oMath xmlns:m="http://schemas.openxmlformats.org/officeDocument/2006/math">
                    <m:sSub>
                      <m:sSubPr>
                        <m:ctrlPr>
                          <a:rPr kumimoji="1" lang="en-US" altLang="ja-JP" sz="1200" b="0" i="1" smtClean="0">
                            <a:latin typeface="Cambria Math" panose="02040503050406030204" pitchFamily="18" charset="0"/>
                          </a:rPr>
                        </m:ctrlPr>
                      </m:sSubPr>
                      <m:e>
                        <m:r>
                          <a:rPr kumimoji="1" lang="en-US" altLang="ja-JP" sz="1200" b="0" i="1" smtClean="0">
                            <a:latin typeface="Cambria Math" panose="02040503050406030204" pitchFamily="18" charset="0"/>
                          </a:rPr>
                          <m:t>𝐶</m:t>
                        </m:r>
                      </m:e>
                      <m:sub>
                        <m:r>
                          <a:rPr kumimoji="1" lang="en-US" altLang="ja-JP" sz="1200" b="0" i="1" smtClean="0">
                            <a:latin typeface="Cambria Math" panose="02040503050406030204" pitchFamily="18" charset="0"/>
                          </a:rPr>
                          <m:t>𝑖</m:t>
                        </m:r>
                        <m:r>
                          <a:rPr kumimoji="1" lang="en-US" altLang="ja-JP" sz="1200" b="0" i="1" smtClean="0">
                            <a:latin typeface="Cambria Math" panose="02040503050406030204" pitchFamily="18" charset="0"/>
                          </a:rPr>
                          <m:t>,</m:t>
                        </m:r>
                        <m:r>
                          <a:rPr kumimoji="1" lang="en-US" altLang="ja-JP" sz="1200" b="0" i="1" smtClean="0">
                            <a:latin typeface="Cambria Math" panose="02040503050406030204" pitchFamily="18" charset="0"/>
                          </a:rPr>
                          <m:t>𝑗</m:t>
                        </m:r>
                        <m:r>
                          <a:rPr kumimoji="1" lang="en-US" altLang="ja-JP" sz="1200" b="0" i="1" smtClean="0">
                            <a:latin typeface="Cambria Math" panose="02040503050406030204" pitchFamily="18" charset="0"/>
                          </a:rPr>
                          <m:t>,</m:t>
                        </m:r>
                        <m:r>
                          <a:rPr kumimoji="1" lang="en-US" altLang="ja-JP" sz="1200" b="0" i="1" smtClean="0">
                            <a:latin typeface="Cambria Math" panose="02040503050406030204" pitchFamily="18" charset="0"/>
                          </a:rPr>
                          <m:t>𝑘</m:t>
                        </m:r>
                      </m:sub>
                    </m:sSub>
                  </m:oMath>
                </a14:m>
                <a:r>
                  <a:rPr kumimoji="1" lang="en-US" altLang="ja-JP" sz="1200" dirty="0"/>
                  <a:t> is incremented by </a:t>
                </a:r>
                <a14:m>
                  <m:oMath xmlns:m="http://schemas.openxmlformats.org/officeDocument/2006/math">
                    <m:r>
                      <a:rPr kumimoji="1" lang="en-US" altLang="ja-JP" sz="1200" b="0" i="1" smtClean="0">
                        <a:latin typeface="Cambria Math" panose="02040503050406030204" pitchFamily="18" charset="0"/>
                      </a:rPr>
                      <m:t>∞</m:t>
                    </m:r>
                  </m:oMath>
                </a14:m>
                <a:r>
                  <a:rPr kumimoji="1" lang="en-US" altLang="ja-JP" sz="1200" dirty="0"/>
                  <a:t>. </a:t>
                </a:r>
              </a:p>
              <a:p>
                <a:r>
                  <a:rPr kumimoji="1" lang="en-US" altLang="ja-JP" sz="1200" dirty="0"/>
                  <a:t>This is because we can add the common characters to a common subsequence infinitely many times.</a:t>
                </a:r>
              </a:p>
              <a:p>
                <a:endParaRPr kumimoji="1" lang="en-US" altLang="ja-JP" sz="1200" dirty="0"/>
              </a:p>
              <a:p>
                <a:r>
                  <a:rPr kumimoji="1" lang="en" altLang="ja-JP" dirty="0"/>
                  <a:t>v̂(1,𝑖)</a:t>
                </a:r>
                <a:r>
                  <a:rPr kumimoji="1" lang="ja-JP" altLang="en-US" dirty="0"/>
                  <a:t>と</a:t>
                </a:r>
                <a:r>
                  <a:rPr kumimoji="1" lang="en-US" altLang="ja-JP" dirty="0"/>
                  <a:t>v</a:t>
                </a:r>
                <a:r>
                  <a:rPr kumimoji="1" lang="en" altLang="ja-JP" dirty="0"/>
                  <a:t>̂_(2,𝑗)</a:t>
                </a:r>
                <a:r>
                  <a:rPr kumimoji="1" lang="ja-JP" altLang="en-US" dirty="0"/>
                  <a:t>の両方がサイクル頂点であり、である場合、値</a:t>
                </a:r>
              </a:p>
              <a:p>
                <a:r>
                  <a:rPr kumimoji="1" lang="en-US" altLang="ja-JP" dirty="0"/>
                  <a:t>Cijk</a:t>
                </a:r>
                <a:r>
                  <a:rPr kumimoji="1" lang="ja-JP" altLang="en-US" dirty="0"/>
                  <a:t>に ∞ が追加される。</a:t>
                </a:r>
              </a:p>
              <a:p>
                <a:r>
                  <a:rPr kumimoji="1" lang="ja-JP" altLang="en-US" dirty="0"/>
                  <a:t>なぜなら、共通部分列に共通文字を無限に加えることができるからである。</a:t>
                </a:r>
              </a:p>
            </p:txBody>
          </p:sp>
        </mc:Choice>
        <mc:Fallback xmlns="">
          <p:sp>
            <p:nvSpPr>
              <p:cNvPr id="3" name="ノート プレースホルダー 2"/>
              <p:cNvSpPr>
                <a:spLocks noGrp="1"/>
              </p:cNvSpPr>
              <p:nvPr>
                <p:ph type="body" idx="1"/>
              </p:nvPr>
            </p:nvSpPr>
            <p:spPr/>
            <p:txBody>
              <a:bodyPr/>
              <a:lstStyle/>
              <a:p>
                <a:r>
                  <a:rPr kumimoji="1" lang="en-US" altLang="ja-JP" sz="1200" dirty="0"/>
                  <a:t>If both </a:t>
                </a:r>
                <a:r>
                  <a:rPr kumimoji="1" lang="en-US" altLang="ja-JP" sz="1200" i="0">
                    <a:solidFill>
                      <a:schemeClr val="tx1"/>
                    </a:solidFill>
                    <a:latin typeface="Cambria Math" panose="02040503050406030204" pitchFamily="18" charset="0"/>
                  </a:rPr>
                  <a:t>𝑣 ̂_(1,𝑖)</a:t>
                </a:r>
                <a:r>
                  <a:rPr kumimoji="1" lang="en-US" altLang="ja-JP" sz="1200" dirty="0"/>
                  <a:t> and </a:t>
                </a:r>
                <a:r>
                  <a:rPr kumimoji="1" lang="en-US" altLang="ja-JP" sz="1200" i="0">
                    <a:latin typeface="Cambria Math" panose="02040503050406030204" pitchFamily="18" charset="0"/>
                  </a:rPr>
                  <a:t>𝑣 ̂_(2,𝑗)</a:t>
                </a:r>
                <a:r>
                  <a:rPr kumimoji="1" lang="en-US" altLang="ja-JP" sz="1200" dirty="0"/>
                  <a:t> are cyclic vertices</a:t>
                </a:r>
                <a:r>
                  <a:rPr kumimoji="1" lang="en-US" altLang="ja-JP" sz="1200" baseline="0" dirty="0"/>
                  <a:t> </a:t>
                </a:r>
                <a:r>
                  <a:rPr kumimoji="1" lang="en-US" altLang="ja-JP" sz="1200" dirty="0"/>
                  <a:t>and</a:t>
                </a:r>
                <a:r>
                  <a:rPr kumimoji="1" lang="en-US" altLang="ja-JP" sz="1200" baseline="0" dirty="0"/>
                  <a:t> the intersection of these string sets is not empty, </a:t>
                </a:r>
              </a:p>
              <a:p>
                <a:r>
                  <a:rPr kumimoji="1" lang="en-US" altLang="ja-JP" sz="1200" dirty="0"/>
                  <a:t>the value</a:t>
                </a:r>
                <a:r>
                  <a:rPr kumimoji="1" lang="en-US" altLang="ja-JP" sz="1200" baseline="0" dirty="0"/>
                  <a:t>.</a:t>
                </a:r>
                <a:r>
                  <a:rPr kumimoji="1" lang="en-US" altLang="ja-JP" sz="1200" b="0" i="0">
                    <a:latin typeface="Cambria Math" panose="02040503050406030204" pitchFamily="18" charset="0"/>
                  </a:rPr>
                  <a:t>𝐶_(𝑖,𝑗,𝑘)</a:t>
                </a:r>
                <a:r>
                  <a:rPr kumimoji="1" lang="en-US" altLang="ja-JP" sz="1200" dirty="0"/>
                  <a:t> is added by </a:t>
                </a:r>
                <a:r>
                  <a:rPr kumimoji="1" lang="en-US" altLang="ja-JP" sz="1200" b="0" i="0">
                    <a:latin typeface="Cambria Math" panose="02040503050406030204" pitchFamily="18" charset="0"/>
                  </a:rPr>
                  <a:t>∞</a:t>
                </a:r>
                <a:r>
                  <a:rPr kumimoji="1" lang="en-US" altLang="ja-JP" sz="1200" dirty="0"/>
                  <a:t>. </a:t>
                </a:r>
              </a:p>
              <a:p>
                <a:r>
                  <a:rPr kumimoji="1" lang="en-US" altLang="ja-JP" sz="1200" dirty="0"/>
                  <a:t>Because we can add common characters to common subsequence infinite times.</a:t>
                </a:r>
              </a:p>
              <a:p>
                <a:endParaRPr kumimoji="1" lang="en-US" altLang="ja-JP" sz="1200" dirty="0"/>
              </a:p>
              <a:p>
                <a:r>
                  <a:rPr kumimoji="1" lang="en" altLang="ja-JP" dirty="0"/>
                  <a:t>v̂(1,𝑖)</a:t>
                </a:r>
                <a:r>
                  <a:rPr kumimoji="1" lang="ja-JP" altLang="en-US"/>
                  <a:t>と</a:t>
                </a:r>
                <a:r>
                  <a:rPr kumimoji="1" lang="en-US" altLang="ja-JP" dirty="0"/>
                  <a:t>v</a:t>
                </a:r>
                <a:r>
                  <a:rPr kumimoji="1" lang="en" altLang="ja-JP" dirty="0"/>
                  <a:t>̂_(2,𝑗)</a:t>
                </a:r>
                <a:r>
                  <a:rPr kumimoji="1" lang="ja-JP" altLang="en-US"/>
                  <a:t>の両方がサイクル頂点であり、である場合、値</a:t>
                </a:r>
              </a:p>
              <a:p>
                <a:r>
                  <a:rPr kumimoji="1" lang="en-US" altLang="ja-JP" dirty="0"/>
                  <a:t>Cijk</a:t>
                </a:r>
                <a:r>
                  <a:rPr kumimoji="1" lang="ja-JP" altLang="en-US"/>
                  <a:t>に ∞ が追加される。</a:t>
                </a:r>
              </a:p>
              <a:p>
                <a:r>
                  <a:rPr kumimoji="1" lang="ja-JP" altLang="en-US"/>
                  <a:t>なぜなら、共通部分列に共通文字を無限に加えることができるからである。</a:t>
                </a:r>
              </a:p>
            </p:txBody>
          </p:sp>
        </mc:Fallback>
      </mc:AlternateContent>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41</a:t>
            </a:fld>
            <a:endParaRPr kumimoji="1" lang="ja-JP" altLang="en-US"/>
          </a:p>
        </p:txBody>
      </p:sp>
    </p:spTree>
    <p:extLst>
      <p:ext uri="{BB962C8B-B14F-4D97-AF65-F5344CB8AC3E}">
        <p14:creationId xmlns:p14="http://schemas.microsoft.com/office/powerpoint/2010/main" val="33023959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Next, we check common characters in vertices between G hat 1, G hat 2 and G3 by using balanced trees. This is an example of v_3,1 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a:t>
            </a:r>
            <a:r>
              <a:rPr kumimoji="1" lang="en" altLang="ja-JP" dirty="0"/>
              <a:t>G1,G2,G3</a:t>
            </a:r>
            <a:r>
              <a:rPr kumimoji="1" lang="ja-JP" altLang="en-US" dirty="0"/>
              <a:t>間のすべての頂点の組に共通する文字を、バランス木を用いてチェックする。これは</a:t>
            </a:r>
            <a:r>
              <a:rPr kumimoji="1" lang="en" altLang="ja-JP" dirty="0"/>
              <a:t>v_3,1</a:t>
            </a:r>
            <a:r>
              <a:rPr kumimoji="1" lang="ja-JP" altLang="en-US" dirty="0"/>
              <a:t>テーブルの例である。</a:t>
            </a:r>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42</a:t>
            </a:fld>
            <a:endParaRPr kumimoji="1" lang="ja-JP" altLang="en-US"/>
          </a:p>
        </p:txBody>
      </p:sp>
    </p:spTree>
    <p:extLst>
      <p:ext uri="{BB962C8B-B14F-4D97-AF65-F5344CB8AC3E}">
        <p14:creationId xmlns:p14="http://schemas.microsoft.com/office/powerpoint/2010/main" val="3632380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Finally, compute Cijk for all i and j using the precomputed result,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and find the maximum value in the tables whose </a:t>
                </a:r>
                <a14:m>
                  <m:oMath xmlns:m="http://schemas.openxmlformats.org/officeDocument/2006/math">
                    <m:sSub>
                      <m:sSubPr>
                        <m:ctrlPr>
                          <a:rPr kumimoji="1" lang="en-US" altLang="ja-JP" sz="1200" b="0" i="1" smtClean="0">
                            <a:latin typeface="Cambria Math" panose="02040503050406030204" pitchFamily="18" charset="0"/>
                          </a:rPr>
                        </m:ctrlPr>
                      </m:sSubPr>
                      <m:e>
                        <m:r>
                          <a:rPr kumimoji="1" lang="en-US" altLang="ja-JP" sz="1200" b="0" i="1" smtClean="0">
                            <a:latin typeface="Cambria Math" panose="02040503050406030204" pitchFamily="18" charset="0"/>
                          </a:rPr>
                          <m:t>𝑉</m:t>
                        </m:r>
                      </m:e>
                      <m:sub>
                        <m:r>
                          <a:rPr kumimoji="1" lang="en-US" altLang="ja-JP" sz="1200" b="0" i="1" smtClean="0">
                            <a:latin typeface="Cambria Math" panose="02040503050406030204" pitchFamily="18" charset="0"/>
                          </a:rPr>
                          <m:t>3</m:t>
                        </m:r>
                      </m:sub>
                    </m:sSub>
                  </m:oMath>
                </a14:m>
                <a:r>
                  <a:rPr lang="en-US" altLang="ja-JP" baseline="0" dirty="0"/>
                  <a:t> vertex has </a:t>
                </a:r>
                <a:r>
                  <a:rPr kumimoji="1" lang="en-US" altLang="ja-JP" sz="1200" dirty="0"/>
                  <a:t>no out-going edges</a:t>
                </a:r>
                <a:r>
                  <a:rPr kumimoji="1" lang="en-US" altLang="ja-JP" sz="12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最後に、事前計算の結果を用いて、すべての</a:t>
                </a:r>
                <a:r>
                  <a:rPr lang="en-US" altLang="ja-JP" dirty="0"/>
                  <a:t>i</a:t>
                </a:r>
                <a:r>
                  <a:rPr lang="ja-JP" altLang="en-US" dirty="0"/>
                  <a:t>と</a:t>
                </a:r>
                <a:r>
                  <a:rPr lang="en-US" altLang="ja-JP" dirty="0"/>
                  <a:t>j</a:t>
                </a:r>
                <a:r>
                  <a:rPr lang="ja-JP" altLang="en-US" dirty="0"/>
                  <a:t>について</a:t>
                </a:r>
                <a:r>
                  <a:rPr lang="en-US" altLang="ja-JP" dirty="0"/>
                  <a:t>Cijk</a:t>
                </a:r>
                <a:r>
                  <a:rPr lang="ja-JP" altLang="en-US" dirty="0"/>
                  <a:t>を計算する。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そして，</a:t>
                </a:r>
                <a:r>
                  <a:rPr lang="en-US" altLang="ja-JP" dirty="0"/>
                  <a:t>V3 </a:t>
                </a:r>
                <a:r>
                  <a:rPr lang="ja-JP" altLang="en-US" dirty="0"/>
                  <a:t>の頂点が外向きの辺を持たない表の最大値を求める。</a:t>
                </a:r>
                <a:endParaRPr lang="en-US" altLang="ja-JP" dirty="0"/>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Finally, compute Cijk for all i and j using precomputing result.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and find the maximum value in the tables whose </a:t>
                </a:r>
                <a:r>
                  <a:rPr kumimoji="1" lang="en-US" altLang="ja-JP" sz="1200" b="0" i="0">
                    <a:latin typeface="Cambria Math" panose="02040503050406030204" pitchFamily="18" charset="0"/>
                  </a:rPr>
                  <a:t>𝑉_3</a:t>
                </a:r>
                <a:r>
                  <a:rPr lang="en-US" altLang="ja-JP" baseline="0" dirty="0"/>
                  <a:t> vertex has </a:t>
                </a:r>
                <a:r>
                  <a:rPr kumimoji="1" lang="en-US" altLang="ja-JP" sz="1200" dirty="0"/>
                  <a:t>no out-going edges</a:t>
                </a:r>
                <a:r>
                  <a:rPr kumimoji="1" lang="en-US" altLang="ja-JP" sz="12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最後に、事前計算の結果を用いて、すべての</a:t>
                </a:r>
                <a:r>
                  <a:rPr lang="en-US" altLang="ja-JP" dirty="0"/>
                  <a:t>i</a:t>
                </a:r>
                <a:r>
                  <a:rPr lang="ja-JP" altLang="en-US"/>
                  <a:t>と</a:t>
                </a:r>
                <a:r>
                  <a:rPr lang="en-US" altLang="ja-JP" dirty="0"/>
                  <a:t>j</a:t>
                </a:r>
                <a:r>
                  <a:rPr lang="ja-JP" altLang="en-US"/>
                  <a:t>について</a:t>
                </a:r>
                <a:r>
                  <a:rPr lang="en-US" altLang="ja-JP" dirty="0"/>
                  <a:t>Cijk</a:t>
                </a:r>
                <a:r>
                  <a:rPr lang="ja-JP" altLang="en-US"/>
                  <a:t>を計算する。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そして，</a:t>
                </a:r>
                <a:r>
                  <a:rPr lang="en-US" altLang="ja-JP" dirty="0"/>
                  <a:t>V3 </a:t>
                </a:r>
                <a:r>
                  <a:rPr lang="ja-JP" altLang="en-US"/>
                  <a:t>の頂点が外向きの辺を持たない表の最大値を求める。</a:t>
                </a:r>
                <a:endParaRPr lang="en-US" altLang="ja-JP" dirty="0"/>
              </a:p>
            </p:txBody>
          </p:sp>
        </mc:Fallback>
      </mc:AlternateContent>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43</a:t>
            </a:fld>
            <a:endParaRPr kumimoji="1" lang="ja-JP" altLang="en-US"/>
          </a:p>
        </p:txBody>
      </p:sp>
    </p:spTree>
    <p:extLst>
      <p:ext uri="{BB962C8B-B14F-4D97-AF65-F5344CB8AC3E}">
        <p14:creationId xmlns:p14="http://schemas.microsoft.com/office/powerpoint/2010/main" val="12558392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a:t>
            </a:r>
            <a:r>
              <a:rPr kumimoji="1" lang="en" altLang="ja-JP" sz="1200" dirty="0">
                <a:latin typeface="CMR12"/>
              </a:rPr>
              <a:t>r</a:t>
            </a:r>
            <a:r>
              <a:rPr lang="en" altLang="ja-JP" sz="1200" dirty="0">
                <a:effectLst/>
                <a:latin typeface="CMR12"/>
              </a:rPr>
              <a:t>ecurrence of </a:t>
            </a:r>
            <a:r>
              <a:rPr kumimoji="1" lang="en-US" altLang="ja-JP" sz="1200" dirty="0"/>
              <a:t>SEQ-IC-LCS </a:t>
            </a:r>
            <a:r>
              <a:rPr lang="en-US" altLang="ja-JP" sz="1200" dirty="0"/>
              <a:t>of Cyclic Labeled Graph. </a:t>
            </a:r>
          </a:p>
          <a:p>
            <a:r>
              <a:rPr kumimoji="1" lang="en" altLang="ja-JP" dirty="0"/>
              <a:t>The </a:t>
            </a:r>
            <a:r>
              <a:rPr kumimoji="1" lang="en-US" altLang="ja-JP" dirty="0"/>
              <a:t>main </a:t>
            </a:r>
            <a:r>
              <a:rPr kumimoji="1" lang="en" altLang="ja-JP" dirty="0"/>
              <a:t>difference from the previous problem is </a:t>
            </a:r>
            <a:r>
              <a:rPr kumimoji="1" lang="en-US" altLang="ja-JP" dirty="0"/>
              <a:t>that here </a:t>
            </a:r>
            <a:r>
              <a:rPr kumimoji="1" lang="en" altLang="ja-JP" dirty="0"/>
              <a:t>the solution can be infinite length.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dirty="0"/>
              <a:t>I want to talk about this recurrence, but we will have to skip the dinner if I talk.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dirty="0"/>
              <a:t>I skip the details.</a:t>
            </a:r>
          </a:p>
          <a:p>
            <a:endParaRPr kumimoji="1" lang="en-US" altLang="ja-JP" dirty="0"/>
          </a:p>
          <a:p>
            <a:r>
              <a:rPr kumimoji="1" lang="ja-JP" altLang="en-US" dirty="0"/>
              <a:t>これは巡回ラベル付きグラフの</a:t>
            </a:r>
            <a:r>
              <a:rPr kumimoji="1" lang="en" altLang="ja-JP" dirty="0"/>
              <a:t>SEQ-IC-LCS</a:t>
            </a:r>
            <a:r>
              <a:rPr kumimoji="1" lang="ja-JP" altLang="en-US" dirty="0" err="1"/>
              <a:t>の漸化</a:t>
            </a:r>
            <a:r>
              <a:rPr kumimoji="1" lang="ja-JP" altLang="en-US" dirty="0"/>
              <a:t>式である。</a:t>
            </a:r>
          </a:p>
          <a:p>
            <a:r>
              <a:rPr kumimoji="1" lang="ja-JP" altLang="en-US" dirty="0"/>
              <a:t>詳細は省略する。</a:t>
            </a:r>
          </a:p>
          <a:p>
            <a:r>
              <a:rPr kumimoji="1" lang="ja-JP" altLang="en-US" dirty="0"/>
              <a:t>前の問題との違いは，解が無限長になることを考慮していることである．</a:t>
            </a:r>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44</a:t>
            </a:fld>
            <a:endParaRPr kumimoji="1" lang="ja-JP" altLang="en-US"/>
          </a:p>
        </p:txBody>
      </p:sp>
    </p:spTree>
    <p:extLst>
      <p:ext uri="{BB962C8B-B14F-4D97-AF65-F5344CB8AC3E}">
        <p14:creationId xmlns:p14="http://schemas.microsoft.com/office/powerpoint/2010/main" val="287407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Here is the 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These tables are </a:t>
            </a:r>
            <a:r>
              <a:rPr kumimoji="1" lang="en-US" altLang="ja-JP" sz="1200" dirty="0"/>
              <a:t>computed by using the </a:t>
            </a:r>
            <a:r>
              <a:rPr kumimoji="1" lang="en" altLang="ja-JP" sz="1200" dirty="0">
                <a:latin typeface="CMR12"/>
              </a:rPr>
              <a:t>r</a:t>
            </a:r>
            <a:r>
              <a:rPr lang="en" altLang="ja-JP" sz="1200" dirty="0">
                <a:effectLst/>
                <a:latin typeface="CMR12"/>
              </a:rPr>
              <a:t>ecurrence.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ja-JP" sz="1200" dirty="0">
              <a:effectLst/>
              <a:latin typeface="CMR1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CMR12"/>
              </a:rPr>
              <a:t>これらの表は、漸化式を使用して計算される。</a:t>
            </a:r>
            <a:endParaRPr lang="en" altLang="ja-JP" sz="1200" dirty="0">
              <a:effectLst/>
              <a:latin typeface="CMR12"/>
            </a:endParaRPr>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45</a:t>
            </a:fld>
            <a:endParaRPr kumimoji="1" lang="ja-JP" altLang="en-US"/>
          </a:p>
        </p:txBody>
      </p:sp>
    </p:spTree>
    <p:extLst>
      <p:ext uri="{BB962C8B-B14F-4D97-AF65-F5344CB8AC3E}">
        <p14:creationId xmlns:p14="http://schemas.microsoft.com/office/powerpoint/2010/main" val="36427392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aseline="0" dirty="0"/>
              <a:t>v3,2, and v3,4 has </a:t>
            </a:r>
            <a:r>
              <a:rPr kumimoji="1" lang="en-US" altLang="ja-JP" sz="1200" dirty="0"/>
              <a:t>no out-going edges</a:t>
            </a:r>
            <a:r>
              <a:rPr kumimoji="1" lang="en-US" altLang="ja-JP" sz="1200" baseline="0" dirty="0"/>
              <a:t>. </a:t>
            </a:r>
          </a:p>
          <a:p>
            <a:r>
              <a:rPr kumimoji="1" lang="en-US" altLang="ja-JP" sz="1200" baseline="0" dirty="0"/>
              <a:t>Therefore, the solution is the maximum value 3.</a:t>
            </a:r>
          </a:p>
          <a:p>
            <a:endParaRPr kumimoji="1" lang="en-US" altLang="ja-JP" sz="1200" baseline="0" dirty="0"/>
          </a:p>
          <a:p>
            <a:r>
              <a:rPr kumimoji="1" lang="en-US" altLang="ja-JP" dirty="0"/>
              <a:t>v3,2</a:t>
            </a:r>
            <a:r>
              <a:rPr kumimoji="1" lang="ja-JP" altLang="en-US" dirty="0" err="1"/>
              <a:t>、</a:t>
            </a:r>
            <a:r>
              <a:rPr kumimoji="1" lang="en-US" altLang="ja-JP" dirty="0"/>
              <a:t>v3,4</a:t>
            </a:r>
            <a:r>
              <a:rPr kumimoji="1" lang="ja-JP" altLang="en-US" dirty="0" err="1"/>
              <a:t>には</a:t>
            </a:r>
            <a:r>
              <a:rPr kumimoji="1" lang="ja-JP" altLang="en-US" dirty="0"/>
              <a:t>出辺がない。</a:t>
            </a:r>
          </a:p>
          <a:p>
            <a:r>
              <a:rPr kumimoji="1" lang="ja-JP" altLang="en-US" dirty="0"/>
              <a:t>よって、解は最大値</a:t>
            </a:r>
            <a:r>
              <a:rPr kumimoji="1" lang="en-US" altLang="ja-JP" dirty="0"/>
              <a:t>3</a:t>
            </a:r>
            <a:r>
              <a:rPr kumimoji="1" lang="ja-JP" altLang="en-US" dirty="0"/>
              <a:t>となる。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46</a:t>
            </a:fld>
            <a:endParaRPr kumimoji="1" lang="ja-JP" altLang="en-US"/>
          </a:p>
        </p:txBody>
      </p:sp>
    </p:spTree>
    <p:extLst>
      <p:ext uri="{BB962C8B-B14F-4D97-AF65-F5344CB8AC3E}">
        <p14:creationId xmlns:p14="http://schemas.microsoft.com/office/powerpoint/2010/main" val="20459710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Now, let me talk about the time complexity. </a:t>
            </a:r>
          </a:p>
          <a:p>
            <a:r>
              <a:rPr lang="en-US" altLang="ja-JP" baseline="0" dirty="0"/>
              <a:t>First, it is well-known that the strongly connected components can found in Linear time.</a:t>
            </a:r>
          </a:p>
          <a:p>
            <a:r>
              <a:rPr lang="en-US" altLang="ja-JP" baseline="0" dirty="0"/>
              <a:t>And topological sort can be done in Linear Time.</a:t>
            </a:r>
          </a:p>
          <a:p>
            <a:endParaRPr lang="en-US" altLang="ja-JP" baseline="0" dirty="0"/>
          </a:p>
          <a:p>
            <a:r>
              <a:rPr lang="ja-JP" altLang="en-US" baseline="0" dirty="0"/>
              <a:t>さて、次は時間計算量について説明する。</a:t>
            </a:r>
          </a:p>
          <a:p>
            <a:r>
              <a:rPr lang="ja-JP" altLang="en-US" baseline="0" dirty="0"/>
              <a:t>まず、強連結成分分解が線形時間で見つけられることはよく知られている。</a:t>
            </a:r>
          </a:p>
          <a:p>
            <a:r>
              <a:rPr lang="ja-JP" altLang="en-US" baseline="0" dirty="0"/>
              <a:t>また、トポロジカルソートも線形時間である。</a:t>
            </a:r>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47</a:t>
            </a:fld>
            <a:endParaRPr kumimoji="1" lang="ja-JP" altLang="en-US"/>
          </a:p>
        </p:txBody>
      </p:sp>
    </p:spTree>
    <p:extLst>
      <p:ext uri="{BB962C8B-B14F-4D97-AF65-F5344CB8AC3E}">
        <p14:creationId xmlns:p14="http://schemas.microsoft.com/office/powerpoint/2010/main" val="98116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en-US" altLang="ja-JP" baseline="0" dirty="0"/>
                  <a:t>Next, in this step, the precomputation for all i, j and k can be done in this time, </a:t>
                </a:r>
              </a:p>
              <a:p>
                <a:r>
                  <a:rPr lang="en-US" altLang="ja-JP" baseline="0" dirty="0"/>
                  <a:t>because this </a:t>
                </a:r>
                <a:r>
                  <a:rPr kumimoji="1" lang="en-US" altLang="ja-JP" dirty="0"/>
                  <a:t>Balanced tree can search a character in </a:t>
                </a:r>
                <a14:m>
                  <m:oMath xmlns:m="http://schemas.openxmlformats.org/officeDocument/2006/math">
                    <m:r>
                      <a:rPr kumimoji="1" lang="en-US" altLang="ja-JP" b="0" i="1" smtClean="0">
                        <a:latin typeface="Cambria Math" panose="02040503050406030204" pitchFamily="18" charset="0"/>
                      </a:rPr>
                      <m:t>𝑂</m:t>
                    </m:r>
                    <m:d>
                      <m:dPr>
                        <m:ctrlPr>
                          <a:rPr kumimoji="1" lang="en-US" altLang="ja-JP" b="0" i="1" smtClean="0">
                            <a:latin typeface="Cambria Math" panose="02040503050406030204" pitchFamily="18" charset="0"/>
                          </a:rPr>
                        </m:ctrlPr>
                      </m:dPr>
                      <m:e>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log</m:t>
                            </m:r>
                          </m:fName>
                          <m:e>
                            <m:d>
                              <m:dPr>
                                <m:begChr m:val="|"/>
                                <m:endChr m:val="|"/>
                                <m:ctrlPr>
                                  <a:rPr kumimoji="1" lang="en-US" altLang="ja-JP" b="0" i="1" smtClean="0">
                                    <a:latin typeface="Cambria Math" panose="02040503050406030204" pitchFamily="18" charset="0"/>
                                  </a:rPr>
                                </m:ctrlPr>
                              </m:dPr>
                              <m:e>
                                <m:r>
                                  <m:rPr>
                                    <m:sty m:val="p"/>
                                  </m:rPr>
                                  <a:rPr kumimoji="1" lang="en-US" altLang="ja-JP" i="1">
                                    <a:latin typeface="Cambria Math" panose="02040503050406030204" pitchFamily="18" charset="0"/>
                                  </a:rPr>
                                  <m:t>Σ</m:t>
                                </m:r>
                              </m:e>
                            </m:d>
                          </m:e>
                        </m:func>
                      </m:e>
                    </m:d>
                  </m:oMath>
                </a14:m>
                <a:r>
                  <a:rPr kumimoji="1" lang="en-US" altLang="ja-JP" dirty="0"/>
                  <a:t> time</a:t>
                </a:r>
                <a:r>
                  <a:rPr kumimoji="1" lang="en-US" altLang="ja-JP" baseline="0" dirty="0"/>
                  <a:t> </a:t>
                </a:r>
                <a:r>
                  <a:rPr kumimoji="1" lang="ja-JP" altLang="en-US" baseline="0"/>
                  <a:t>．</a:t>
                </a:r>
                <a:endParaRPr lang="en-US" altLang="ja-JP" baseline="0" dirty="0"/>
              </a:p>
              <a:p>
                <a:endParaRPr lang="en-US" altLang="ja-JP" baseline="0" dirty="0"/>
              </a:p>
              <a:p>
                <a:r>
                  <a:rPr lang="ja-JP" altLang="en-US" baseline="0" dirty="0"/>
                  <a:t>次に、このステップでは、すべての</a:t>
                </a:r>
                <a:r>
                  <a:rPr lang="en-US" altLang="ja-JP" baseline="0" dirty="0"/>
                  <a:t>i, j, k</a:t>
                </a:r>
                <a:r>
                  <a:rPr lang="ja-JP" altLang="en-US" baseline="0" dirty="0"/>
                  <a:t>に対して事前計算をこの時間で計算できる。</a:t>
                </a:r>
              </a:p>
              <a:p>
                <a:r>
                  <a:rPr lang="ja-JP" altLang="en-US" baseline="0" dirty="0"/>
                  <a:t>なぜなら，バランス木は探索の操作を</a:t>
                </a:r>
                <a:r>
                  <a:rPr lang="en-US" altLang="ja-JP" baseline="0" dirty="0"/>
                  <a:t> </a:t>
                </a:r>
                <a:r>
                  <a:rPr lang="ja-JP" altLang="en-US" baseline="0" dirty="0"/>
                  <a:t>𝑂</a:t>
                </a:r>
                <a:r>
                  <a:rPr lang="en-US" altLang="ja-JP" baseline="0" dirty="0"/>
                  <a:t>(log|</a:t>
                </a:r>
                <a:r>
                  <a:rPr lang="el-GR" altLang="ja-JP" baseline="0" dirty="0"/>
                  <a:t>Σ| ) </a:t>
                </a:r>
                <a:r>
                  <a:rPr lang="ja-JP" altLang="en-US" baseline="0" dirty="0"/>
                  <a:t>時間で計算できるからである。</a:t>
                </a:r>
              </a:p>
            </p:txBody>
          </p:sp>
        </mc:Choice>
        <mc:Fallback xmlns="">
          <p:sp>
            <p:nvSpPr>
              <p:cNvPr id="3" name="ノート プレースホルダー 2"/>
              <p:cNvSpPr>
                <a:spLocks noGrp="1"/>
              </p:cNvSpPr>
              <p:nvPr>
                <p:ph type="body" idx="1"/>
              </p:nvPr>
            </p:nvSpPr>
            <p:spPr/>
            <p:txBody>
              <a:bodyPr/>
              <a:lstStyle/>
              <a:p>
                <a:r>
                  <a:rPr lang="en-US" altLang="ja-JP" baseline="0" dirty="0"/>
                  <a:t>Next, in this step, precomputing for all i, j and k can be this time, </a:t>
                </a:r>
              </a:p>
              <a:p>
                <a:r>
                  <a:rPr lang="en-US" altLang="ja-JP" baseline="0" dirty="0"/>
                  <a:t>because this </a:t>
                </a:r>
                <a:r>
                  <a:rPr kumimoji="1" lang="en-US" altLang="ja-JP" baseline="0" dirty="0"/>
                  <a:t>b</a:t>
                </a:r>
                <a:r>
                  <a:rPr kumimoji="1" lang="en-US" altLang="ja-JP" dirty="0"/>
                  <a:t>alanced tree can compute the search operation in </a:t>
                </a:r>
                <a:r>
                  <a:rPr kumimoji="1" lang="en-US" altLang="ja-JP" b="0" i="0">
                    <a:latin typeface="Cambria Math" panose="02040503050406030204" pitchFamily="18" charset="0"/>
                  </a:rPr>
                  <a:t>𝑂(log⁡|</a:t>
                </a:r>
                <a:r>
                  <a:rPr kumimoji="1" lang="en-US" altLang="ja-JP" i="0">
                    <a:latin typeface="Cambria Math" panose="02040503050406030204" pitchFamily="18" charset="0"/>
                  </a:rPr>
                  <a:t>Σ| )</a:t>
                </a:r>
                <a:r>
                  <a:rPr kumimoji="1" lang="en-US" altLang="ja-JP" dirty="0"/>
                  <a:t> time</a:t>
                </a:r>
                <a:r>
                  <a:rPr kumimoji="1" lang="ja-JP" altLang="en-US" baseline="0"/>
                  <a:t>．</a:t>
                </a:r>
                <a:endParaRPr lang="en-US" altLang="ja-JP" baseline="0" dirty="0"/>
              </a:p>
              <a:p>
                <a:endParaRPr lang="en-US" altLang="ja-JP" baseline="0" dirty="0"/>
              </a:p>
              <a:p>
                <a:r>
                  <a:rPr lang="ja-JP" altLang="en-US" baseline="0"/>
                  <a:t>次に、このステップでは、すべての</a:t>
                </a:r>
                <a:r>
                  <a:rPr lang="en-US" altLang="ja-JP" baseline="0" dirty="0"/>
                  <a:t>i, j, k</a:t>
                </a:r>
                <a:r>
                  <a:rPr lang="ja-JP" altLang="en-US" baseline="0"/>
                  <a:t>に対して事前計算をこの時間で計算できる。</a:t>
                </a:r>
              </a:p>
              <a:p>
                <a:r>
                  <a:rPr lang="ja-JP" altLang="en-US" baseline="0"/>
                  <a:t>なぜなら，バランス木は探索の操作を</a:t>
                </a:r>
                <a:r>
                  <a:rPr lang="en-US" altLang="ja-JP" baseline="0" dirty="0"/>
                  <a:t> </a:t>
                </a:r>
                <a:r>
                  <a:rPr lang="ja-JP" altLang="en-US" baseline="0"/>
                  <a:t>𝑂</a:t>
                </a:r>
                <a:r>
                  <a:rPr lang="en-US" altLang="ja-JP" baseline="0" dirty="0"/>
                  <a:t>(log|</a:t>
                </a:r>
                <a:r>
                  <a:rPr lang="el-GR" altLang="ja-JP" baseline="0" dirty="0"/>
                  <a:t>Σ| ) </a:t>
                </a:r>
                <a:r>
                  <a:rPr lang="ja-JP" altLang="en-US" baseline="0"/>
                  <a:t>時間で計算できるからである。</a:t>
                </a:r>
              </a:p>
            </p:txBody>
          </p:sp>
        </mc:Fallback>
      </mc:AlternateContent>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48</a:t>
            </a:fld>
            <a:endParaRPr kumimoji="1" lang="ja-JP" altLang="en-US"/>
          </a:p>
        </p:txBody>
      </p:sp>
    </p:spTree>
    <p:extLst>
      <p:ext uri="{BB962C8B-B14F-4D97-AF65-F5344CB8AC3E}">
        <p14:creationId xmlns:p14="http://schemas.microsoft.com/office/powerpoint/2010/main" val="5219755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aseline="0" dirty="0"/>
              <a:t>The final step of computing Ci,j,k for all i, j and k takes this time.</a:t>
            </a:r>
          </a:p>
          <a:p>
            <a:endParaRPr lang="en-US" altLang="ja-JP" baseline="0" dirty="0"/>
          </a:p>
          <a:p>
            <a:r>
              <a:rPr lang="ja-JP" altLang="en-US" baseline="0" dirty="0"/>
              <a:t>次に、このステップでは、この時間で計算できる。</a:t>
            </a:r>
            <a:endParaRPr lang="en-US" altLang="ja-JP" baseline="0" dirty="0"/>
          </a:p>
          <a:p>
            <a:r>
              <a:rPr lang="ja-JP" altLang="en-US" baseline="0" dirty="0"/>
              <a:t>この部分は、すべての</a:t>
            </a:r>
            <a:r>
              <a:rPr lang="en-US" altLang="ja-JP" baseline="0" dirty="0"/>
              <a:t>i</a:t>
            </a:r>
            <a:r>
              <a:rPr lang="ja-JP" altLang="en-US" baseline="0" dirty="0" err="1"/>
              <a:t>、</a:t>
            </a:r>
            <a:r>
              <a:rPr lang="en-US" altLang="ja-JP" baseline="0" dirty="0"/>
              <a:t>j</a:t>
            </a:r>
            <a:r>
              <a:rPr lang="ja-JP" altLang="en-US" baseline="0" dirty="0" err="1"/>
              <a:t>、</a:t>
            </a:r>
            <a:r>
              <a:rPr lang="en-US" altLang="ja-JP" baseline="0" dirty="0"/>
              <a:t>k</a:t>
            </a:r>
            <a:r>
              <a:rPr lang="ja-JP" altLang="en-US" baseline="0" dirty="0"/>
              <a:t>について</a:t>
            </a:r>
            <a:r>
              <a:rPr lang="en-US" altLang="ja-JP" baseline="0" dirty="0"/>
              <a:t>Cik</a:t>
            </a:r>
            <a:r>
              <a:rPr lang="ja-JP" altLang="en-US" baseline="0" dirty="0"/>
              <a:t>を計算する時間である。</a:t>
            </a:r>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49</a:t>
            </a:fld>
            <a:endParaRPr kumimoji="1" lang="ja-JP" altLang="en-US"/>
          </a:p>
        </p:txBody>
      </p:sp>
    </p:spTree>
    <p:extLst>
      <p:ext uri="{BB962C8B-B14F-4D97-AF65-F5344CB8AC3E}">
        <p14:creationId xmlns:p14="http://schemas.microsoft.com/office/powerpoint/2010/main" val="3984256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aseline="0" dirty="0"/>
              <a:t>Here, let L(v) be the character label of vertex v.</a:t>
            </a:r>
          </a:p>
          <a:p>
            <a:r>
              <a:rPr lang="en-US" altLang="ja-JP" sz="1200" baseline="0" dirty="0"/>
              <a:t>P(v) is the set of paths that end at vertex v.</a:t>
            </a:r>
          </a:p>
          <a:p>
            <a:r>
              <a:rPr lang="en-US" altLang="ja-JP" sz="1200" baseline="0" dirty="0"/>
              <a:t>L(P(v)) is the set of strings spelled by paths in P(v).</a:t>
            </a:r>
          </a:p>
          <a:p>
            <a:r>
              <a:rPr lang="en-US" altLang="ja-JP" sz="1200" baseline="0" dirty="0"/>
              <a:t>P(G) is the set of paths in G.</a:t>
            </a:r>
          </a:p>
          <a:p>
            <a:r>
              <a:rPr lang="en-US" altLang="ja-JP" sz="1200" baseline="0" dirty="0"/>
              <a:t>So namely P(G) equals union of P(v)s.</a:t>
            </a:r>
          </a:p>
          <a:p>
            <a:r>
              <a:rPr lang="en-US" altLang="ja-JP" sz="1200" baseline="0" dirty="0"/>
              <a:t>L(pi) is the set of strings spelled by paths in pi where pi is the set of paths.</a:t>
            </a:r>
          </a:p>
          <a:p>
            <a:r>
              <a:rPr lang="en-US" altLang="ja-JP" sz="1200" baseline="0" dirty="0"/>
              <a:t>subseq(L(pi)) is the set of subsequence of strings in L(pi).</a:t>
            </a:r>
          </a:p>
          <a:p>
            <a:endParaRPr lang="en-US" altLang="ja-JP" baseline="0" dirty="0"/>
          </a:p>
          <a:p>
            <a:r>
              <a:rPr lang="en-US" altLang="ja-JP" baseline="0" dirty="0"/>
              <a:t>for example, L(v7) equals b.</a:t>
            </a:r>
          </a:p>
          <a:p>
            <a:r>
              <a:rPr lang="en-US" altLang="ja-JP" baseline="0" dirty="0"/>
              <a:t>P(v7) equals the set of v3v4v5v6v7, v1v2v7 and so on.</a:t>
            </a:r>
          </a:p>
          <a:p>
            <a:r>
              <a:rPr lang="en-US" altLang="ja-JP" baseline="0" dirty="0"/>
              <a:t>L(P(v7)) equals the set of abcaabb, abb, and so on.</a:t>
            </a:r>
          </a:p>
          <a:p>
            <a:r>
              <a:rPr lang="en-US" altLang="ja-JP" baseline="0" dirty="0"/>
              <a:t>A string “aca”is in subseq(L(P(G))</a:t>
            </a:r>
          </a:p>
          <a:p>
            <a:endParaRPr kumimoji="1" lang="en-US" altLang="ja-JP" baseline="0" dirty="0"/>
          </a:p>
          <a:p>
            <a:r>
              <a:rPr kumimoji="1" lang="ja-JP" altLang="en-US" baseline="0"/>
              <a:t>ここで、</a:t>
            </a:r>
            <a:r>
              <a:rPr kumimoji="1" lang="en-US" altLang="ja-JP" baseline="0" dirty="0"/>
              <a:t>L(v)</a:t>
            </a:r>
            <a:r>
              <a:rPr kumimoji="1" lang="ja-JP" altLang="en-US" baseline="0"/>
              <a:t>を頂点</a:t>
            </a:r>
            <a:r>
              <a:rPr kumimoji="1" lang="en-US" altLang="ja-JP" baseline="0" dirty="0"/>
              <a:t>v</a:t>
            </a:r>
            <a:r>
              <a:rPr kumimoji="1" lang="ja-JP" altLang="en-US" baseline="0"/>
              <a:t>の文字ラベルとする。</a:t>
            </a:r>
          </a:p>
          <a:p>
            <a:r>
              <a:rPr kumimoji="1" lang="en-US" altLang="ja-JP" baseline="0" dirty="0"/>
              <a:t>P(v)</a:t>
            </a:r>
            <a:r>
              <a:rPr kumimoji="1" lang="ja-JP" altLang="en-US" baseline="0"/>
              <a:t>は頂点</a:t>
            </a:r>
            <a:r>
              <a:rPr kumimoji="1" lang="en-US" altLang="ja-JP" baseline="0" dirty="0"/>
              <a:t>v</a:t>
            </a:r>
            <a:r>
              <a:rPr kumimoji="1" lang="ja-JP" altLang="en-US" baseline="0"/>
              <a:t>を終点とするパスの集合である。</a:t>
            </a:r>
          </a:p>
          <a:p>
            <a:r>
              <a:rPr kumimoji="1" lang="en-US" altLang="ja-JP" baseline="0" dirty="0"/>
              <a:t>v_s</a:t>
            </a:r>
            <a:r>
              <a:rPr kumimoji="1" lang="ja-JP" altLang="en-US" baseline="0"/>
              <a:t>は入辺を持たない頂点である。</a:t>
            </a:r>
          </a:p>
          <a:p>
            <a:r>
              <a:rPr kumimoji="1" lang="en-US" altLang="ja-JP" baseline="0" dirty="0"/>
              <a:t>v_e </a:t>
            </a:r>
            <a:r>
              <a:rPr kumimoji="1" lang="ja-JP" altLang="en-US" baseline="0"/>
              <a:t>は出辺を持たない頂点である。</a:t>
            </a:r>
          </a:p>
          <a:p>
            <a:r>
              <a:rPr kumimoji="1" lang="en-US" altLang="ja-JP" baseline="0" dirty="0"/>
              <a:t>MP(v)</a:t>
            </a:r>
            <a:r>
              <a:rPr kumimoji="1" lang="ja-JP" altLang="en-US" baseline="0"/>
              <a:t>は</a:t>
            </a:r>
            <a:r>
              <a:rPr kumimoji="1" lang="en-US" altLang="ja-JP" baseline="0" dirty="0"/>
              <a:t>vs</a:t>
            </a:r>
            <a:r>
              <a:rPr kumimoji="1" lang="ja-JP" altLang="en-US" baseline="0"/>
              <a:t>を始点とし、頂点</a:t>
            </a:r>
            <a:r>
              <a:rPr kumimoji="1" lang="en-US" altLang="ja-JP" baseline="0" dirty="0"/>
              <a:t>v</a:t>
            </a:r>
            <a:r>
              <a:rPr kumimoji="1" lang="ja-JP" altLang="en-US" baseline="0"/>
              <a:t>を終点とするパスの集合である。</a:t>
            </a:r>
          </a:p>
          <a:p>
            <a:r>
              <a:rPr kumimoji="1" lang="en-US" altLang="ja-JP" baseline="0" dirty="0"/>
              <a:t>L(P(v))</a:t>
            </a:r>
            <a:r>
              <a:rPr kumimoji="1" lang="ja-JP" altLang="en-US" baseline="0"/>
              <a:t>は、</a:t>
            </a:r>
            <a:r>
              <a:rPr kumimoji="1" lang="en-US" altLang="ja-JP" baseline="0" dirty="0"/>
              <a:t>P(v)</a:t>
            </a:r>
            <a:r>
              <a:rPr kumimoji="1" lang="ja-JP" altLang="en-US" baseline="0"/>
              <a:t>のパスでできる文字列の集合である。</a:t>
            </a:r>
          </a:p>
          <a:p>
            <a:r>
              <a:rPr kumimoji="1" lang="en-US" altLang="ja-JP" baseline="0" dirty="0"/>
              <a:t>P(G)</a:t>
            </a:r>
            <a:r>
              <a:rPr kumimoji="1" lang="ja-JP" altLang="en-US" baseline="0"/>
              <a:t>は</a:t>
            </a:r>
            <a:r>
              <a:rPr kumimoji="1" lang="en-US" altLang="ja-JP" baseline="0" dirty="0"/>
              <a:t>G</a:t>
            </a:r>
            <a:r>
              <a:rPr kumimoji="1" lang="ja-JP" altLang="en-US" baseline="0"/>
              <a:t>のパスの集合である。</a:t>
            </a:r>
          </a:p>
          <a:p>
            <a:r>
              <a:rPr kumimoji="1" lang="ja-JP" altLang="en-US" baseline="0"/>
              <a:t>つまり</a:t>
            </a:r>
            <a:r>
              <a:rPr kumimoji="1" lang="en-US" altLang="ja-JP" baseline="0" dirty="0"/>
              <a:t>P(G)</a:t>
            </a:r>
            <a:r>
              <a:rPr kumimoji="1" lang="ja-JP" altLang="en-US" baseline="0"/>
              <a:t>は</a:t>
            </a:r>
            <a:r>
              <a:rPr kumimoji="1" lang="en-US" altLang="ja-JP" baseline="0" dirty="0"/>
              <a:t>P(v)</a:t>
            </a:r>
            <a:r>
              <a:rPr kumimoji="1" lang="ja-JP" altLang="en-US" baseline="0"/>
              <a:t>の集合に等しい。</a:t>
            </a:r>
          </a:p>
          <a:p>
            <a:r>
              <a:rPr kumimoji="1" lang="en-US" altLang="ja-JP" baseline="0" dirty="0"/>
              <a:t>MP(G)</a:t>
            </a:r>
            <a:r>
              <a:rPr kumimoji="1" lang="ja-JP" altLang="en-US" baseline="0"/>
              <a:t>は、</a:t>
            </a:r>
            <a:r>
              <a:rPr kumimoji="1" lang="en-US" altLang="ja-JP" baseline="0" dirty="0"/>
              <a:t>G</a:t>
            </a:r>
            <a:r>
              <a:rPr kumimoji="1" lang="ja-JP" altLang="en-US" baseline="0"/>
              <a:t>の頂点</a:t>
            </a:r>
            <a:r>
              <a:rPr kumimoji="1" lang="en-US" altLang="ja-JP" baseline="0" dirty="0"/>
              <a:t>vs</a:t>
            </a:r>
            <a:r>
              <a:rPr kumimoji="1" lang="ja-JP" altLang="en-US" baseline="0"/>
              <a:t>から始まり頂点</a:t>
            </a:r>
            <a:r>
              <a:rPr kumimoji="1" lang="en-US" altLang="ja-JP" baseline="0" dirty="0"/>
              <a:t>ve</a:t>
            </a:r>
            <a:r>
              <a:rPr kumimoji="1" lang="ja-JP" altLang="en-US" baseline="0"/>
              <a:t>で終わるパスの集合である。</a:t>
            </a:r>
          </a:p>
          <a:p>
            <a:r>
              <a:rPr kumimoji="1" lang="ja-JP" altLang="en-US" baseline="0"/>
              <a:t>簡略化のため、本講演ではこのような経路を「極大経路」と呼ぶ。</a:t>
            </a:r>
          </a:p>
          <a:p>
            <a:r>
              <a:rPr kumimoji="1" lang="en-US" altLang="ja-JP" baseline="0" dirty="0"/>
              <a:t>L(pi)</a:t>
            </a:r>
            <a:r>
              <a:rPr kumimoji="1" lang="ja-JP" altLang="en-US" baseline="0"/>
              <a:t>は</a:t>
            </a:r>
            <a:r>
              <a:rPr kumimoji="1" lang="en-US" altLang="ja-JP" baseline="0" dirty="0"/>
              <a:t>pi</a:t>
            </a:r>
            <a:r>
              <a:rPr kumimoji="1" lang="ja-JP" altLang="en-US" baseline="0"/>
              <a:t>のパスによってできる文字列の集合であり、</a:t>
            </a:r>
            <a:r>
              <a:rPr kumimoji="1" lang="en-US" altLang="ja-JP" baseline="0" dirty="0"/>
              <a:t>pi</a:t>
            </a:r>
            <a:r>
              <a:rPr kumimoji="1" lang="ja-JP" altLang="en-US" baseline="0"/>
              <a:t>はパスの集合である。</a:t>
            </a:r>
          </a:p>
          <a:p>
            <a:r>
              <a:rPr kumimoji="1" lang="en-US" altLang="ja-JP" baseline="0" dirty="0"/>
              <a:t>subseq(L(pi))</a:t>
            </a:r>
            <a:r>
              <a:rPr kumimoji="1" lang="ja-JP" altLang="en-US" baseline="0"/>
              <a:t>は</a:t>
            </a:r>
            <a:r>
              <a:rPr kumimoji="1" lang="en-US" altLang="ja-JP" baseline="0" dirty="0"/>
              <a:t>L(pi)</a:t>
            </a:r>
            <a:r>
              <a:rPr kumimoji="1" lang="ja-JP" altLang="en-US" baseline="0"/>
              <a:t>中の文字列の部分集合である。</a:t>
            </a:r>
          </a:p>
          <a:p>
            <a:endParaRPr kumimoji="1" lang="ja-JP" altLang="en-US" baseline="0"/>
          </a:p>
          <a:p>
            <a:r>
              <a:rPr kumimoji="1" lang="ja-JP" altLang="en-US" baseline="0"/>
              <a:t>例えば、</a:t>
            </a:r>
            <a:r>
              <a:rPr kumimoji="1" lang="en-US" altLang="ja-JP" baseline="0" dirty="0"/>
              <a:t>L(v7)</a:t>
            </a:r>
            <a:r>
              <a:rPr kumimoji="1" lang="ja-JP" altLang="en-US" baseline="0"/>
              <a:t>は</a:t>
            </a:r>
            <a:r>
              <a:rPr kumimoji="1" lang="en-US" altLang="ja-JP" baseline="0" dirty="0"/>
              <a:t>b</a:t>
            </a:r>
            <a:r>
              <a:rPr kumimoji="1" lang="ja-JP" altLang="en-US" baseline="0"/>
              <a:t>に等しい。</a:t>
            </a:r>
          </a:p>
          <a:p>
            <a:r>
              <a:rPr kumimoji="1" lang="en-US" altLang="ja-JP" baseline="0" dirty="0"/>
              <a:t>P(v7)</a:t>
            </a:r>
            <a:r>
              <a:rPr kumimoji="1" lang="ja-JP" altLang="en-US" baseline="0"/>
              <a:t>は</a:t>
            </a:r>
            <a:r>
              <a:rPr kumimoji="1" lang="en-US" altLang="ja-JP" baseline="0" dirty="0"/>
              <a:t>v3v4v5v6v7</a:t>
            </a:r>
            <a:r>
              <a:rPr kumimoji="1" lang="ja-JP" altLang="en-US" baseline="0"/>
              <a:t>、</a:t>
            </a:r>
            <a:r>
              <a:rPr kumimoji="1" lang="en-US" altLang="ja-JP" baseline="0" dirty="0"/>
              <a:t>v1v2v7</a:t>
            </a:r>
            <a:r>
              <a:rPr kumimoji="1" lang="ja-JP" altLang="en-US" baseline="0"/>
              <a:t>などの集合に等しい。</a:t>
            </a:r>
          </a:p>
          <a:p>
            <a:r>
              <a:rPr kumimoji="1" lang="en-US" altLang="ja-JP" baseline="0" dirty="0"/>
              <a:t>L(P(v7))</a:t>
            </a:r>
            <a:r>
              <a:rPr kumimoji="1" lang="ja-JP" altLang="en-US" baseline="0"/>
              <a:t>は</a:t>
            </a:r>
            <a:r>
              <a:rPr kumimoji="1" lang="en-US" altLang="ja-JP" baseline="0" dirty="0"/>
              <a:t>abcaabb</a:t>
            </a:r>
            <a:r>
              <a:rPr kumimoji="1" lang="ja-JP" altLang="en-US" baseline="0"/>
              <a:t>、</a:t>
            </a:r>
            <a:r>
              <a:rPr kumimoji="1" lang="en-US" altLang="ja-JP" baseline="0" dirty="0"/>
              <a:t>abb</a:t>
            </a:r>
            <a:r>
              <a:rPr kumimoji="1" lang="ja-JP" altLang="en-US" baseline="0"/>
              <a:t>などの集合に等しい。</a:t>
            </a:r>
          </a:p>
          <a:p>
            <a:r>
              <a:rPr kumimoji="1" lang="ja-JP" altLang="en-US" baseline="0"/>
              <a:t>文字列 </a:t>
            </a:r>
            <a:r>
              <a:rPr kumimoji="1" lang="en-US" altLang="ja-JP" baseline="0" dirty="0"/>
              <a:t>“aca ”</a:t>
            </a:r>
            <a:r>
              <a:rPr kumimoji="1" lang="ja-JP" altLang="en-US" baseline="0"/>
              <a:t>は</a:t>
            </a:r>
            <a:r>
              <a:rPr kumimoji="1" lang="en-US" altLang="ja-JP" baseline="0" dirty="0"/>
              <a:t>subseq(L(G))</a:t>
            </a:r>
            <a:r>
              <a:rPr kumimoji="1" lang="ja-JP" altLang="en-US" baseline="0"/>
              <a:t>に含まれる。</a:t>
            </a:r>
            <a:endParaRPr kumimoji="1" lang="en-US" altLang="ja-JP" baseline="0"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5</a:t>
            </a:fld>
            <a:endParaRPr kumimoji="1" lang="ja-JP" altLang="en-US"/>
          </a:p>
        </p:txBody>
      </p:sp>
    </p:spTree>
    <p:extLst>
      <p:ext uri="{BB962C8B-B14F-4D97-AF65-F5344CB8AC3E}">
        <p14:creationId xmlns:p14="http://schemas.microsoft.com/office/powerpoint/2010/main" val="6968791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aseline="0" dirty="0"/>
              <a:t>Therefore, the total time complexity becomes like this.</a:t>
            </a:r>
          </a:p>
          <a:p>
            <a:endParaRPr lang="en-US" altLang="ja-JP" baseline="0" dirty="0"/>
          </a:p>
          <a:p>
            <a:r>
              <a:rPr lang="ja-JP" altLang="en-US" baseline="0" dirty="0"/>
              <a:t>したがって、全体の計算量はこの時間になる。</a:t>
            </a:r>
            <a:endParaRPr lang="en-US" altLang="ja-JP" baseline="0"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50</a:t>
            </a:fld>
            <a:endParaRPr kumimoji="1" lang="ja-JP" altLang="en-US"/>
          </a:p>
        </p:txBody>
      </p:sp>
    </p:spTree>
    <p:extLst>
      <p:ext uri="{BB962C8B-B14F-4D97-AF65-F5344CB8AC3E}">
        <p14:creationId xmlns:p14="http://schemas.microsoft.com/office/powerpoint/2010/main" val="16967000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Finally I’d like to talk about conclusions </a:t>
            </a:r>
            <a:r>
              <a:rPr lang="en-US" altLang="ja-JP" sz="1200" dirty="0"/>
              <a:t>and Future work.</a:t>
            </a:r>
            <a:endParaRPr kumimoji="1" lang="ja-JP" altLang="en-US"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51</a:t>
            </a:fld>
            <a:endParaRPr kumimoji="1" lang="ja-JP" altLang="en-US"/>
          </a:p>
        </p:txBody>
      </p:sp>
    </p:spTree>
    <p:extLst>
      <p:ext uri="{BB962C8B-B14F-4D97-AF65-F5344CB8AC3E}">
        <p14:creationId xmlns:p14="http://schemas.microsoft.com/office/powerpoint/2010/main" val="34537315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S PGothic" panose="020B0600070205080204" pitchFamily="34" charset="-128"/>
                    <a:ea typeface="MS PGothic" panose="020B0600070205080204" pitchFamily="34" charset="-128"/>
                  </a:rPr>
                  <a:t>This is our conclusion. </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So we take this problem, and our algorithm computes that in </a:t>
                </a:r>
                <a:r>
                  <a:rPr kumimoji="1" lang="en-US" altLang="ja-JP" sz="1200" b="0" i="0">
                    <a:solidFill>
                      <a:schemeClr val="tx1"/>
                    </a:solidFill>
                    <a:latin typeface="Cambria Math" panose="02040503050406030204" pitchFamily="18" charset="0"/>
                    <a:ea typeface="Hiragino Sans W1" panose="020B0300000000000000" pitchFamily="34" charset="-128"/>
                  </a:rPr>
                  <a:t>𝑂(𝑛^2)</a:t>
                </a:r>
                <a:r>
                  <a:rPr kumimoji="1" lang="en-US" altLang="ja-JP" sz="1200" b="0" i="0" dirty="0">
                    <a:solidFill>
                      <a:schemeClr val="tx1"/>
                    </a:solidFill>
                    <a:latin typeface="Hiragino Sans W1" panose="020B0300000000000000" pitchFamily="34" charset="-128"/>
                    <a:ea typeface="Hiragino Sans W1" panose="020B0300000000000000" pitchFamily="34" charset="-128"/>
                  </a:rPr>
                  <a:t> (n</a:t>
                </a:r>
                <a:r>
                  <a:rPr kumimoji="1" lang="en-US" altLang="ja-JP" sz="1200" b="0" i="0" baseline="0" dirty="0">
                    <a:solidFill>
                      <a:schemeClr val="tx1"/>
                    </a:solidFill>
                    <a:latin typeface="Hiragino Sans W1" panose="020B0300000000000000" pitchFamily="34" charset="-128"/>
                    <a:ea typeface="Hiragino Sans W1" panose="020B0300000000000000" pitchFamily="34" charset="-128"/>
                  </a:rPr>
                  <a:t> squared</a:t>
                </a:r>
                <a:r>
                  <a:rPr kumimoji="1" lang="en-US" altLang="ja-JP" sz="1200" b="0" i="0" dirty="0">
                    <a:solidFill>
                      <a:schemeClr val="tx1"/>
                    </a:solidFill>
                    <a:latin typeface="Hiragino Sans W1" panose="020B0300000000000000" pitchFamily="34" charset="-128"/>
                    <a:ea typeface="Hiragino Sans W1" panose="020B0300000000000000" pitchFamily="34" charset="-128"/>
                  </a:rPr>
                  <a:t>) </a:t>
                </a:r>
                <a:r>
                  <a:rPr kumimoji="1" lang="en-US" altLang="ja-JP" sz="1200" b="0" i="0" kern="1200" dirty="0">
                    <a:solidFill>
                      <a:schemeClr val="tx1"/>
                    </a:solidFill>
                    <a:latin typeface="+mj-ea"/>
                    <a:ea typeface="+mn-ea"/>
                    <a:cs typeface="+mn-cs"/>
                  </a:rPr>
                  <a:t>time</a:t>
                </a:r>
                <a:r>
                  <a:rPr kumimoji="1" lang="en-US" altLang="ja-JP" sz="1200" b="0" i="0" kern="1200" baseline="0" dirty="0">
                    <a:solidFill>
                      <a:schemeClr val="tx1"/>
                    </a:solidFill>
                    <a:latin typeface="+mj-ea"/>
                    <a:ea typeface="+mn-ea"/>
                    <a:cs typeface="+mn-cs"/>
                  </a:rPr>
                  <a:t> and</a:t>
                </a:r>
                <a:r>
                  <a:rPr kumimoji="1" lang="en-US" altLang="ja-JP" sz="1200" b="0" i="0" kern="1200" dirty="0">
                    <a:solidFill>
                      <a:schemeClr val="tx1"/>
                    </a:solidFill>
                    <a:latin typeface="+mj-ea"/>
                    <a:ea typeface="+mn-ea"/>
                    <a:cs typeface="+mn-cs"/>
                  </a:rPr>
                  <a:t> </a:t>
                </a:r>
                <a:r>
                  <a:rPr kumimoji="1" lang="en-US" altLang="ja-JP" sz="1200" b="0" i="0">
                    <a:solidFill>
                      <a:schemeClr val="tx1"/>
                    </a:solidFill>
                    <a:latin typeface="Cambria Math" panose="02040503050406030204" pitchFamily="18" charset="0"/>
                    <a:ea typeface="Hiragino Sans W1" panose="020B0300000000000000" pitchFamily="34" charset="-128"/>
                  </a:rPr>
                  <a:t>𝑂(𝑙(𝑛−𝑙))</a:t>
                </a:r>
                <a:r>
                  <a:rPr kumimoji="1" lang="en-US" altLang="ja-JP" sz="1200" b="0" i="0" kern="1200" dirty="0">
                    <a:solidFill>
                      <a:schemeClr val="tx1"/>
                    </a:solidFill>
                    <a:latin typeface="+mj-ea"/>
                    <a:ea typeface="+mn-ea"/>
                    <a:cs typeface="+mn-cs"/>
                  </a:rPr>
                  <a:t> (</a:t>
                </a:r>
                <a:r>
                  <a:rPr kumimoji="1" lang="en-US" altLang="ja-JP" sz="1200" b="0" i="0">
                    <a:solidFill>
                      <a:schemeClr val="tx1"/>
                    </a:solidFill>
                    <a:latin typeface="Cambria Math" panose="02040503050406030204" pitchFamily="18" charset="0"/>
                    <a:ea typeface="Hiragino Sans W1" panose="020B0300000000000000" pitchFamily="34" charset="-128"/>
                  </a:rPr>
                  <a:t>𝑙</a:t>
                </a:r>
                <a:r>
                  <a:rPr kumimoji="1" lang="en-US" altLang="ja-JP" sz="1200" b="0" i="0" kern="1200" dirty="0">
                    <a:solidFill>
                      <a:schemeClr val="tx1"/>
                    </a:solidFill>
                    <a:latin typeface="+mj-ea"/>
                    <a:ea typeface="+mn-ea"/>
                    <a:cs typeface="+mn-cs"/>
                  </a:rPr>
                  <a:t> times</a:t>
                </a:r>
                <a:r>
                  <a:rPr kumimoji="1" lang="en-US" altLang="ja-JP" sz="1200" b="0" i="0" kern="1200" baseline="0" dirty="0">
                    <a:solidFill>
                      <a:schemeClr val="tx1"/>
                    </a:solidFill>
                    <a:latin typeface="+mj-ea"/>
                    <a:ea typeface="+mn-ea"/>
                    <a:cs typeface="+mn-cs"/>
                  </a:rPr>
                  <a:t> n minus </a:t>
                </a:r>
                <a:r>
                  <a:rPr kumimoji="1" lang="en-US" altLang="ja-JP" sz="1200" b="0" i="0">
                    <a:solidFill>
                      <a:schemeClr val="tx1"/>
                    </a:solidFill>
                    <a:latin typeface="Cambria Math" panose="02040503050406030204" pitchFamily="18" charset="0"/>
                    <a:ea typeface="Hiragino Sans W1" panose="020B0300000000000000" pitchFamily="34" charset="-128"/>
                  </a:rPr>
                  <a:t>𝑙</a:t>
                </a:r>
                <a:r>
                  <a:rPr kumimoji="1" lang="en-US" altLang="ja-JP" sz="1200" b="0" i="0" kern="1200" dirty="0">
                    <a:solidFill>
                      <a:schemeClr val="tx1"/>
                    </a:solidFill>
                    <a:latin typeface="+mj-ea"/>
                    <a:ea typeface="+mn-ea"/>
                    <a:cs typeface="+mn-cs"/>
                  </a:rPr>
                  <a:t> ) space.</a:t>
                </a:r>
              </a:p>
              <a:p>
                <a:endParaRPr kumimoji="1" lang="en-US" altLang="ja-JP" dirty="0"/>
              </a:p>
              <a:p>
                <a:r>
                  <a:rPr kumimoji="1" lang="en-US" altLang="ja-JP" sz="1200" b="0" i="0">
                    <a:latin typeface="Cambria Math" panose="02040503050406030204" pitchFamily="18" charset="0"/>
                  </a:rPr>
                  <a:t>𝑙  </a:t>
                </a:r>
                <a:r>
                  <a:rPr kumimoji="1" lang="en-US" altLang="ja-JP" sz="1200" dirty="0">
                    <a:latin typeface="Hiragino Sans W1" panose="020B0300000000000000" pitchFamily="34" charset="-128"/>
                    <a:ea typeface="Hiragino Sans W1" panose="020B0300000000000000" pitchFamily="34" charset="-128"/>
                  </a:rPr>
                  <a:t>is </a:t>
                </a:r>
                <a:r>
                  <a:rPr kumimoji="1" lang="en-US" altLang="ja-JP" sz="1200" dirty="0">
                    <a:ea typeface="+mj-ea"/>
                  </a:rPr>
                  <a:t>the length of LCS of</a:t>
                </a:r>
                <a:r>
                  <a:rPr kumimoji="1" lang="en-US" altLang="ja-JP" sz="1200" dirty="0">
                    <a:latin typeface="+mj-ea"/>
                    <a:ea typeface="+mj-ea"/>
                  </a:rPr>
                  <a:t> </a:t>
                </a:r>
                <a:r>
                  <a:rPr kumimoji="1" lang="en-US" altLang="ja-JP" sz="1200" b="0" i="0">
                    <a:latin typeface="Cambria Math" panose="02040503050406030204" pitchFamily="18" charset="0"/>
                    <a:ea typeface="+mj-ea"/>
                  </a:rPr>
                  <a:t>𝐴</a:t>
                </a:r>
                <a:r>
                  <a:rPr kumimoji="1" lang="en-US" altLang="ja-JP" sz="1200" dirty="0">
                    <a:latin typeface="+mj-ea"/>
                    <a:ea typeface="+mj-ea"/>
                  </a:rPr>
                  <a:t> </a:t>
                </a:r>
                <a:r>
                  <a:rPr kumimoji="1" lang="en-US" altLang="ja-JP" sz="1200" dirty="0">
                    <a:ea typeface="+mj-ea"/>
                  </a:rPr>
                  <a:t>and</a:t>
                </a:r>
                <a:r>
                  <a:rPr kumimoji="1" lang="en-US" altLang="ja-JP" sz="1200" dirty="0">
                    <a:ea typeface="Hiragino Sans W1" panose="020B0300000000000000" pitchFamily="34" charset="-128"/>
                  </a:rPr>
                  <a:t> </a:t>
                </a:r>
                <a:r>
                  <a:rPr kumimoji="1" lang="en-US" altLang="ja-JP" sz="1200" i="0">
                    <a:latin typeface="Cambria Math" panose="02040503050406030204" pitchFamily="18" charset="0"/>
                  </a:rPr>
                  <a:t>𝐵</a:t>
                </a:r>
                <a:r>
                  <a:rPr kumimoji="1" lang="en-US" altLang="ja-JP" sz="1200" dirty="0">
                    <a:latin typeface="MS PGothic" panose="020B0600070205080204" pitchFamily="34" charset="-128"/>
                    <a:ea typeface="MS PGothic" panose="020B0600070205080204" pitchFamily="34" charset="-128"/>
                  </a:rPr>
                  <a:t> </a:t>
                </a:r>
                <a:r>
                  <a:rPr kumimoji="1" lang="en-US" altLang="ja-JP" sz="1200" dirty="0">
                    <a:solidFill>
                      <a:schemeClr val="tx1"/>
                    </a:solidFill>
                    <a:latin typeface="MS PGothic" panose="020B0600070205080204" pitchFamily="34" charset="-128"/>
                    <a:ea typeface="MS PGothic" panose="020B0600070205080204" pitchFamily="34" charset="-128"/>
                  </a:rPr>
                  <a:t> </a:t>
                </a:r>
                <a:r>
                  <a:rPr kumimoji="1" lang="ja-JP" altLang="en-US" sz="1200">
                    <a:solidFill>
                      <a:schemeClr val="tx1"/>
                    </a:solidFill>
                    <a:latin typeface="MS PGothic" panose="020B0600070205080204" pitchFamily="34" charset="-128"/>
                    <a:ea typeface="MS PGothic" panose="020B0600070205080204" pitchFamily="34" charset="-128"/>
                  </a:rPr>
                  <a:t>　　　</a:t>
                </a:r>
                <a:endParaRPr kumimoji="1" lang="en-US" altLang="ja-JP" dirty="0"/>
              </a:p>
            </p:txBody>
          </p:sp>
        </mc:Fallback>
      </mc:AlternateContent>
      <p:sp>
        <p:nvSpPr>
          <p:cNvPr id="4" name="スライド番号プレースホルダー 3"/>
          <p:cNvSpPr>
            <a:spLocks noGrp="1"/>
          </p:cNvSpPr>
          <p:nvPr>
            <p:ph type="sldNum" sz="quarter" idx="5"/>
          </p:nvPr>
        </p:nvSpPr>
        <p:spPr/>
        <p:txBody>
          <a:bodyPr/>
          <a:lstStyle/>
          <a:p>
            <a:fld id="{29A34A63-087E-F043-AAF3-2CD74F0DD5D3}" type="slidenum">
              <a:rPr kumimoji="1" lang="ja-JP" altLang="en-US" smtClean="0"/>
              <a:t>52</a:t>
            </a:fld>
            <a:endParaRPr kumimoji="1" lang="ja-JP" altLang="en-US"/>
          </a:p>
        </p:txBody>
      </p:sp>
    </p:spTree>
    <p:extLst>
      <p:ext uri="{BB962C8B-B14F-4D97-AF65-F5344CB8AC3E}">
        <p14:creationId xmlns:p14="http://schemas.microsoft.com/office/powerpoint/2010/main" val="27211962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dirty="0"/>
                  <a:t>A natural question is whether one could solve these problems faster than cubic time.</a:t>
                </a:r>
              </a:p>
              <a:p>
                <a:endParaRPr kumimoji="1" lang="en-US" altLang="ja-JP" sz="1200" dirty="0"/>
              </a:p>
              <a:p>
                <a:r>
                  <a:rPr kumimoji="1" lang="en-US" altLang="ja-JP" sz="1200" dirty="0"/>
                  <a:t>It is likely that these cubic-time SEQ-IC-LCS algorithms are optimal,</a:t>
                </a:r>
              </a:p>
              <a:p>
                <a:r>
                  <a:rPr kumimoji="1" lang="en-US" altLang="ja-JP" sz="1200" dirty="0"/>
                  <a:t>because we recently</a:t>
                </a:r>
                <a:r>
                  <a:rPr kumimoji="1" lang="en-US" altLang="ja-JP" sz="1200" baseline="0" dirty="0"/>
                  <a:t> </a:t>
                </a:r>
                <a:r>
                  <a:rPr kumimoji="1" lang="en-US" altLang="ja-JP" sz="1200" dirty="0"/>
                  <a:t>have proved an Order n powered by 3-epsiron</a:t>
                </a:r>
                <a:r>
                  <a:rPr kumimoji="1" lang="en-US" altLang="ja-JP" sz="1200" baseline="0" dirty="0"/>
                  <a:t> </a:t>
                </a:r>
                <a:r>
                  <a:rPr kumimoji="1" lang="en-US" altLang="ja-JP" sz="1200" dirty="0"/>
                  <a:t>time conditional lower bound based on Strongly Exponential Time Hypothesis.</a:t>
                </a:r>
              </a:p>
              <a:p>
                <a:endParaRPr kumimoji="1" lang="en-US" altLang="ja-JP" sz="1200" dirty="0"/>
              </a:p>
              <a:p>
                <a:r>
                  <a:rPr kumimoji="1" lang="en-US" altLang="ja-JP" sz="1200" dirty="0"/>
                  <a:t>So, unless the SETH is false, our algorithm for labeled graphs, and the algorithm by Chin et al. for SEQ-IC-LCS, are optimal.</a:t>
                </a:r>
              </a:p>
              <a:p>
                <a:endParaRPr kumimoji="1" lang="en-US" altLang="ja-JP" sz="1200" dirty="0"/>
              </a:p>
              <a:p>
                <a:r>
                  <a:rPr kumimoji="1" lang="en-US" altLang="ja-JP" sz="1200" dirty="0"/>
                  <a:t>This lower bound result is new and has not been published.</a:t>
                </a:r>
              </a:p>
              <a:p>
                <a:endParaRPr kumimoji="1" lang="en-US" altLang="ja-JP" sz="1200" dirty="0"/>
              </a:p>
              <a:p>
                <a:r>
                  <a:rPr kumimoji="1" lang="ja-JP" altLang="en-US" sz="1200" dirty="0"/>
                  <a:t>これらの</a:t>
                </a:r>
                <a:r>
                  <a:rPr kumimoji="1" lang="en" altLang="ja-JP" sz="1200" dirty="0"/>
                  <a:t>SEQ-IC-LCS</a:t>
                </a:r>
                <a:r>
                  <a:rPr kumimoji="1" lang="ja-JP" altLang="en-US" sz="1200" dirty="0"/>
                  <a:t>アルゴリズムは最適であると考える。</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なぜなら，強指数時間仮説に基づく条件付き下界を証明したからである。</a:t>
                </a:r>
              </a:p>
              <a:p>
                <a:endParaRPr kumimoji="1"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MS PGothic" panose="020B0600070205080204" pitchFamily="34" charset="-128"/>
                  <a:ea typeface="MS PGothic" panose="020B0600070205080204" pitchFamily="34" charset="-128"/>
                </a:endParaRP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So we take this problem, and our algorithm computes that in </a:t>
                </a:r>
                <a:r>
                  <a:rPr kumimoji="1" lang="en-US" altLang="ja-JP" sz="1200" b="0" i="0">
                    <a:solidFill>
                      <a:schemeClr val="tx1"/>
                    </a:solidFill>
                    <a:latin typeface="Cambria Math" panose="02040503050406030204" pitchFamily="18" charset="0"/>
                    <a:ea typeface="Hiragino Sans W1" panose="020B0300000000000000" pitchFamily="34" charset="-128"/>
                  </a:rPr>
                  <a:t>𝑂(𝑛^2)</a:t>
                </a:r>
                <a:r>
                  <a:rPr kumimoji="1" lang="en-US" altLang="ja-JP" sz="1200" b="0" i="0" dirty="0">
                    <a:solidFill>
                      <a:schemeClr val="tx1"/>
                    </a:solidFill>
                    <a:latin typeface="Hiragino Sans W1" panose="020B0300000000000000" pitchFamily="34" charset="-128"/>
                    <a:ea typeface="Hiragino Sans W1" panose="020B0300000000000000" pitchFamily="34" charset="-128"/>
                  </a:rPr>
                  <a:t> (n</a:t>
                </a:r>
                <a:r>
                  <a:rPr kumimoji="1" lang="en-US" altLang="ja-JP" sz="1200" b="0" i="0" baseline="0" dirty="0">
                    <a:solidFill>
                      <a:schemeClr val="tx1"/>
                    </a:solidFill>
                    <a:latin typeface="Hiragino Sans W1" panose="020B0300000000000000" pitchFamily="34" charset="-128"/>
                    <a:ea typeface="Hiragino Sans W1" panose="020B0300000000000000" pitchFamily="34" charset="-128"/>
                  </a:rPr>
                  <a:t> squared</a:t>
                </a:r>
                <a:r>
                  <a:rPr kumimoji="1" lang="en-US" altLang="ja-JP" sz="1200" b="0" i="0" dirty="0">
                    <a:solidFill>
                      <a:schemeClr val="tx1"/>
                    </a:solidFill>
                    <a:latin typeface="Hiragino Sans W1" panose="020B0300000000000000" pitchFamily="34" charset="-128"/>
                    <a:ea typeface="Hiragino Sans W1" panose="020B0300000000000000" pitchFamily="34" charset="-128"/>
                  </a:rPr>
                  <a:t>) </a:t>
                </a:r>
                <a:r>
                  <a:rPr kumimoji="1" lang="en-US" altLang="ja-JP" sz="1200" b="0" i="0" kern="1200" dirty="0">
                    <a:solidFill>
                      <a:schemeClr val="tx1"/>
                    </a:solidFill>
                    <a:latin typeface="+mj-ea"/>
                    <a:ea typeface="+mn-ea"/>
                    <a:cs typeface="+mn-cs"/>
                  </a:rPr>
                  <a:t>time</a:t>
                </a:r>
                <a:r>
                  <a:rPr kumimoji="1" lang="en-US" altLang="ja-JP" sz="1200" b="0" i="0" kern="1200" baseline="0" dirty="0">
                    <a:solidFill>
                      <a:schemeClr val="tx1"/>
                    </a:solidFill>
                    <a:latin typeface="+mj-ea"/>
                    <a:ea typeface="+mn-ea"/>
                    <a:cs typeface="+mn-cs"/>
                  </a:rPr>
                  <a:t> and</a:t>
                </a:r>
                <a:r>
                  <a:rPr kumimoji="1" lang="en-US" altLang="ja-JP" sz="1200" b="0" i="0" kern="1200" dirty="0">
                    <a:solidFill>
                      <a:schemeClr val="tx1"/>
                    </a:solidFill>
                    <a:latin typeface="+mj-ea"/>
                    <a:ea typeface="+mn-ea"/>
                    <a:cs typeface="+mn-cs"/>
                  </a:rPr>
                  <a:t> </a:t>
                </a:r>
                <a:r>
                  <a:rPr kumimoji="1" lang="en-US" altLang="ja-JP" sz="1200" b="0" i="0">
                    <a:solidFill>
                      <a:schemeClr val="tx1"/>
                    </a:solidFill>
                    <a:latin typeface="Cambria Math" panose="02040503050406030204" pitchFamily="18" charset="0"/>
                    <a:ea typeface="Hiragino Sans W1" panose="020B0300000000000000" pitchFamily="34" charset="-128"/>
                  </a:rPr>
                  <a:t>𝑂(𝑙(𝑛−𝑙))</a:t>
                </a:r>
                <a:r>
                  <a:rPr kumimoji="1" lang="en-US" altLang="ja-JP" sz="1200" b="0" i="0" kern="1200" dirty="0">
                    <a:solidFill>
                      <a:schemeClr val="tx1"/>
                    </a:solidFill>
                    <a:latin typeface="+mj-ea"/>
                    <a:ea typeface="+mn-ea"/>
                    <a:cs typeface="+mn-cs"/>
                  </a:rPr>
                  <a:t> (</a:t>
                </a:r>
                <a:r>
                  <a:rPr kumimoji="1" lang="en-US" altLang="ja-JP" sz="1200" b="0" i="0">
                    <a:solidFill>
                      <a:schemeClr val="tx1"/>
                    </a:solidFill>
                    <a:latin typeface="Cambria Math" panose="02040503050406030204" pitchFamily="18" charset="0"/>
                    <a:ea typeface="Hiragino Sans W1" panose="020B0300000000000000" pitchFamily="34" charset="-128"/>
                  </a:rPr>
                  <a:t>𝑙</a:t>
                </a:r>
                <a:r>
                  <a:rPr kumimoji="1" lang="en-US" altLang="ja-JP" sz="1200" b="0" i="0" kern="1200" dirty="0">
                    <a:solidFill>
                      <a:schemeClr val="tx1"/>
                    </a:solidFill>
                    <a:latin typeface="+mj-ea"/>
                    <a:ea typeface="+mn-ea"/>
                    <a:cs typeface="+mn-cs"/>
                  </a:rPr>
                  <a:t> times</a:t>
                </a:r>
                <a:r>
                  <a:rPr kumimoji="1" lang="en-US" altLang="ja-JP" sz="1200" b="0" i="0" kern="1200" baseline="0" dirty="0">
                    <a:solidFill>
                      <a:schemeClr val="tx1"/>
                    </a:solidFill>
                    <a:latin typeface="+mj-ea"/>
                    <a:ea typeface="+mn-ea"/>
                    <a:cs typeface="+mn-cs"/>
                  </a:rPr>
                  <a:t> n minus </a:t>
                </a:r>
                <a:r>
                  <a:rPr kumimoji="1" lang="en-US" altLang="ja-JP" sz="1200" b="0" i="0">
                    <a:solidFill>
                      <a:schemeClr val="tx1"/>
                    </a:solidFill>
                    <a:latin typeface="Cambria Math" panose="02040503050406030204" pitchFamily="18" charset="0"/>
                    <a:ea typeface="Hiragino Sans W1" panose="020B0300000000000000" pitchFamily="34" charset="-128"/>
                  </a:rPr>
                  <a:t>𝑙</a:t>
                </a:r>
                <a:r>
                  <a:rPr kumimoji="1" lang="en-US" altLang="ja-JP" sz="1200" b="0" i="0" kern="1200" dirty="0">
                    <a:solidFill>
                      <a:schemeClr val="tx1"/>
                    </a:solidFill>
                    <a:latin typeface="+mj-ea"/>
                    <a:ea typeface="+mn-ea"/>
                    <a:cs typeface="+mn-cs"/>
                  </a:rPr>
                  <a:t> ) space.</a:t>
                </a:r>
              </a:p>
              <a:p>
                <a:endParaRPr kumimoji="1" lang="en-US" altLang="ja-JP" dirty="0"/>
              </a:p>
              <a:p>
                <a:r>
                  <a:rPr kumimoji="1" lang="en-US" altLang="ja-JP" sz="1200" b="0" i="0">
                    <a:latin typeface="Cambria Math" panose="02040503050406030204" pitchFamily="18" charset="0"/>
                  </a:rPr>
                  <a:t>𝑙  </a:t>
                </a:r>
                <a:r>
                  <a:rPr kumimoji="1" lang="en-US" altLang="ja-JP" sz="1200" dirty="0">
                    <a:latin typeface="Hiragino Sans W1" panose="020B0300000000000000" pitchFamily="34" charset="-128"/>
                    <a:ea typeface="Hiragino Sans W1" panose="020B0300000000000000" pitchFamily="34" charset="-128"/>
                  </a:rPr>
                  <a:t>is </a:t>
                </a:r>
                <a:r>
                  <a:rPr kumimoji="1" lang="en-US" altLang="ja-JP" sz="1200" dirty="0">
                    <a:ea typeface="+mj-ea"/>
                  </a:rPr>
                  <a:t>the length of LCS of</a:t>
                </a:r>
                <a:r>
                  <a:rPr kumimoji="1" lang="en-US" altLang="ja-JP" sz="1200" dirty="0">
                    <a:latin typeface="+mj-ea"/>
                    <a:ea typeface="+mj-ea"/>
                  </a:rPr>
                  <a:t> </a:t>
                </a:r>
                <a:r>
                  <a:rPr kumimoji="1" lang="en-US" altLang="ja-JP" sz="1200" b="0" i="0">
                    <a:latin typeface="Cambria Math" panose="02040503050406030204" pitchFamily="18" charset="0"/>
                    <a:ea typeface="+mj-ea"/>
                  </a:rPr>
                  <a:t>𝐴</a:t>
                </a:r>
                <a:r>
                  <a:rPr kumimoji="1" lang="en-US" altLang="ja-JP" sz="1200" dirty="0">
                    <a:latin typeface="+mj-ea"/>
                    <a:ea typeface="+mj-ea"/>
                  </a:rPr>
                  <a:t> </a:t>
                </a:r>
                <a:r>
                  <a:rPr kumimoji="1" lang="en-US" altLang="ja-JP" sz="1200" dirty="0">
                    <a:ea typeface="+mj-ea"/>
                  </a:rPr>
                  <a:t>and</a:t>
                </a:r>
                <a:r>
                  <a:rPr kumimoji="1" lang="en-US" altLang="ja-JP" sz="1200" dirty="0">
                    <a:ea typeface="Hiragino Sans W1" panose="020B0300000000000000" pitchFamily="34" charset="-128"/>
                  </a:rPr>
                  <a:t> </a:t>
                </a:r>
                <a:r>
                  <a:rPr kumimoji="1" lang="en-US" altLang="ja-JP" sz="1200" i="0">
                    <a:latin typeface="Cambria Math" panose="02040503050406030204" pitchFamily="18" charset="0"/>
                  </a:rPr>
                  <a:t>𝐵</a:t>
                </a:r>
                <a:r>
                  <a:rPr kumimoji="1" lang="en-US" altLang="ja-JP" sz="1200" dirty="0">
                    <a:latin typeface="MS PGothic" panose="020B0600070205080204" pitchFamily="34" charset="-128"/>
                    <a:ea typeface="MS PGothic" panose="020B0600070205080204" pitchFamily="34" charset="-128"/>
                  </a:rPr>
                  <a:t> </a:t>
                </a:r>
                <a:r>
                  <a:rPr kumimoji="1" lang="en-US" altLang="ja-JP" sz="1200" dirty="0">
                    <a:solidFill>
                      <a:schemeClr val="tx1"/>
                    </a:solidFill>
                    <a:latin typeface="MS PGothic" panose="020B0600070205080204" pitchFamily="34" charset="-128"/>
                    <a:ea typeface="MS PGothic" panose="020B0600070205080204" pitchFamily="34" charset="-128"/>
                  </a:rPr>
                  <a:t> </a:t>
                </a:r>
                <a:r>
                  <a:rPr kumimoji="1" lang="ja-JP" altLang="en-US" sz="1200">
                    <a:solidFill>
                      <a:schemeClr val="tx1"/>
                    </a:solidFill>
                    <a:latin typeface="MS PGothic" panose="020B0600070205080204" pitchFamily="34" charset="-128"/>
                    <a:ea typeface="MS PGothic" panose="020B0600070205080204" pitchFamily="34" charset="-128"/>
                  </a:rPr>
                  <a:t>　　　</a:t>
                </a:r>
                <a:endParaRPr kumimoji="1" lang="en-US" altLang="ja-JP" dirty="0"/>
              </a:p>
            </p:txBody>
          </p:sp>
        </mc:Fallback>
      </mc:AlternateContent>
      <p:sp>
        <p:nvSpPr>
          <p:cNvPr id="4" name="スライド番号プレースホルダー 3"/>
          <p:cNvSpPr>
            <a:spLocks noGrp="1"/>
          </p:cNvSpPr>
          <p:nvPr>
            <p:ph type="sldNum" sz="quarter" idx="5"/>
          </p:nvPr>
        </p:nvSpPr>
        <p:spPr/>
        <p:txBody>
          <a:bodyPr/>
          <a:lstStyle/>
          <a:p>
            <a:fld id="{29A34A63-087E-F043-AAF3-2CD74F0DD5D3}" type="slidenum">
              <a:rPr kumimoji="1" lang="ja-JP" altLang="en-US" smtClean="0"/>
              <a:t>53</a:t>
            </a:fld>
            <a:endParaRPr kumimoji="1" lang="ja-JP" altLang="en-US"/>
          </a:p>
        </p:txBody>
      </p:sp>
    </p:spTree>
    <p:extLst>
      <p:ext uri="{BB962C8B-B14F-4D97-AF65-F5344CB8AC3E}">
        <p14:creationId xmlns:p14="http://schemas.microsoft.com/office/powerpoint/2010/main" val="1811675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800" dirty="0">
                <a:effectLst/>
                <a:latin typeface="CMR12"/>
              </a:rPr>
              <a:t>In the remaining three problems, We believe that SEQ-EC-LCS for labeled graphs can be solved by similar methods to our SEQ-IC-LCS methods within the same bounds. </a:t>
            </a:r>
            <a:endParaRPr kumimoji="1" lang="en-US" altLang="ja-JP" dirty="0"/>
          </a:p>
          <a:p>
            <a:r>
              <a:rPr kumimoji="1" lang="en-US" altLang="ja-JP" dirty="0"/>
              <a:t>In the future work, I wish to consider the other two kinds of constrained LCS problems for </a:t>
            </a:r>
            <a:r>
              <a:rPr kumimoji="1" lang="en-US" altLang="ja-JP" sz="1200" dirty="0"/>
              <a:t>Labeled Graphs.</a:t>
            </a:r>
          </a:p>
          <a:p>
            <a:r>
              <a:rPr kumimoji="1" lang="en-US" altLang="ja-JP" sz="1200" dirty="0"/>
              <a:t>That’s all, thank you.</a:t>
            </a:r>
          </a:p>
          <a:p>
            <a:endParaRPr kumimoji="1" lang="en-US" altLang="ja-JP" sz="1200" dirty="0"/>
          </a:p>
          <a:p>
            <a:endParaRPr kumimoji="1" lang="en-US" altLang="ja-JP" sz="1200" dirty="0"/>
          </a:p>
          <a:p>
            <a:endParaRPr kumimoji="1" lang="en-US" altLang="ja-JP" sz="1200" dirty="0"/>
          </a:p>
          <a:p>
            <a:r>
              <a:rPr kumimoji="1" lang="ja-JP" altLang="en-US" dirty="0"/>
              <a:t>今後の課題として、ラベル付きグラフの</a:t>
            </a:r>
            <a:r>
              <a:rPr kumimoji="1" lang="en-US" altLang="ja-JP" dirty="0"/>
              <a:t>3</a:t>
            </a:r>
            <a:r>
              <a:rPr kumimoji="1" lang="ja-JP" altLang="en-US" dirty="0" err="1"/>
              <a:t>つの</a:t>
            </a:r>
            <a:r>
              <a:rPr kumimoji="1" lang="ja-JP" altLang="en-US" dirty="0"/>
              <a:t>問題が残る。</a:t>
            </a:r>
          </a:p>
          <a:p>
            <a:r>
              <a:rPr kumimoji="1" lang="ja-JP" altLang="en-US" dirty="0"/>
              <a:t>以上、ありがとうございました。</a:t>
            </a:r>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54</a:t>
            </a:fld>
            <a:endParaRPr kumimoji="1" lang="ja-JP" altLang="en-US"/>
          </a:p>
        </p:txBody>
      </p:sp>
    </p:spTree>
    <p:extLst>
      <p:ext uri="{BB962C8B-B14F-4D97-AF65-F5344CB8AC3E}">
        <p14:creationId xmlns:p14="http://schemas.microsoft.com/office/powerpoint/2010/main" val="34033807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aseline="0" dirty="0"/>
              <a:t>Here, let L(v) be the character label of vertex v.</a:t>
            </a:r>
          </a:p>
          <a:p>
            <a:r>
              <a:rPr lang="en-US" altLang="ja-JP" sz="1200" baseline="0" dirty="0"/>
              <a:t>P(v) is the set of paths that end at vertex 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aseline="0" dirty="0"/>
              <a:t>v_s is </a:t>
            </a:r>
            <a:r>
              <a:rPr kumimoji="1" lang="en-US" altLang="ja-JP" sz="1200" dirty="0"/>
              <a:t>the </a:t>
            </a:r>
            <a:r>
              <a:rPr lang="en-US" altLang="ja-JP" sz="1200" dirty="0"/>
              <a:t>vertex </a:t>
            </a:r>
            <a:r>
              <a:rPr lang="en-US" altLang="ja-JP" sz="1200" dirty="0">
                <a:cs typeface="Times New Roman"/>
              </a:rPr>
              <a:t>which has no in-coming edges</a:t>
            </a:r>
            <a:r>
              <a:rPr lang="en-US" altLang="ja-JP"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aseline="0" dirty="0"/>
              <a:t>v_e is </a:t>
            </a:r>
            <a:r>
              <a:rPr kumimoji="1" lang="en-US" altLang="ja-JP" sz="1200" dirty="0"/>
              <a:t>the </a:t>
            </a:r>
            <a:r>
              <a:rPr lang="en-US" altLang="ja-JP" sz="1200" dirty="0"/>
              <a:t>vertex </a:t>
            </a:r>
            <a:r>
              <a:rPr lang="en-US" altLang="ja-JP" sz="1200" dirty="0">
                <a:cs typeface="Times New Roman"/>
              </a:rPr>
              <a:t>which has no out-going edges</a:t>
            </a:r>
            <a:r>
              <a:rPr lang="en-US" altLang="ja-JP" sz="1200" i="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i="1" dirty="0">
                <a:latin typeface="Times New Roman" panose="02020603050405020304" pitchFamily="18" charset="0"/>
                <a:cs typeface="Times New Roman" panose="02020603050405020304" pitchFamily="18" charset="0"/>
              </a:rPr>
              <a:t>MP</a:t>
            </a:r>
            <a:r>
              <a:rPr kumimoji="1" lang="en-US" altLang="ja-JP" sz="1200" dirty="0">
                <a:latin typeface="Times New Roman" panose="02020603050405020304" pitchFamily="18" charset="0"/>
                <a:cs typeface="Times New Roman" panose="02020603050405020304" pitchFamily="18" charset="0"/>
              </a:rPr>
              <a:t>(</a:t>
            </a:r>
            <a:r>
              <a:rPr lang="en-US" altLang="ja-JP" sz="1200" i="1" dirty="0">
                <a:latin typeface="Times New Roman" panose="02020603050405020304" pitchFamily="18" charset="0"/>
                <a:cs typeface="Times New Roman" panose="02020603050405020304" pitchFamily="18" charset="0"/>
              </a:rPr>
              <a:t>v</a:t>
            </a:r>
            <a:r>
              <a:rPr kumimoji="1" lang="en-US" altLang="ja-JP" sz="1200" dirty="0">
                <a:latin typeface="Times New Roman" panose="02020603050405020304" pitchFamily="18" charset="0"/>
                <a:cs typeface="Times New Roman" panose="02020603050405020304" pitchFamily="18" charset="0"/>
              </a:rPr>
              <a:t>) is</a:t>
            </a:r>
            <a:r>
              <a:rPr kumimoji="1" lang="en-US" altLang="ja-JP" sz="1200" dirty="0"/>
              <a:t> the set of </a:t>
            </a:r>
            <a:r>
              <a:rPr lang="en-US" altLang="ja-JP" sz="1200" dirty="0"/>
              <a:t>paths</a:t>
            </a:r>
            <a:r>
              <a:rPr kumimoji="1" lang="en-US" altLang="ja-JP" sz="1200" dirty="0"/>
              <a:t> </a:t>
            </a:r>
            <a:r>
              <a:rPr lang="en-US" altLang="ja-JP" sz="1200" dirty="0"/>
              <a:t>that start at </a:t>
            </a:r>
            <a:r>
              <a:rPr lang="en-US" altLang="ja-JP" sz="1200" i="1" dirty="0">
                <a:latin typeface="Times New Roman"/>
                <a:cs typeface="Times New Roman"/>
              </a:rPr>
              <a:t>v</a:t>
            </a:r>
            <a:r>
              <a:rPr lang="en-US" altLang="ja-JP" sz="1400" i="1" baseline="-25000" dirty="0">
                <a:latin typeface="Times New Roman"/>
                <a:cs typeface="Times New Roman"/>
              </a:rPr>
              <a:t>s</a:t>
            </a:r>
            <a:r>
              <a:rPr lang="en-US" altLang="ja-JP" sz="1200" dirty="0"/>
              <a:t>  and end at vertex </a:t>
            </a:r>
            <a:r>
              <a:rPr lang="en-US" altLang="ja-JP" sz="1200" i="1" dirty="0">
                <a:latin typeface="Times New Roman"/>
                <a:cs typeface="Times New Roman"/>
              </a:rPr>
              <a:t>v</a:t>
            </a:r>
            <a:r>
              <a:rPr lang="en-US" altLang="ja-JP" sz="1200" i="1" dirty="0"/>
              <a:t>.</a:t>
            </a:r>
            <a:endParaRPr lang="en-US" altLang="ja-JP" sz="1200" baseline="0" dirty="0"/>
          </a:p>
          <a:p>
            <a:r>
              <a:rPr lang="en-US" altLang="ja-JP" sz="1200" baseline="0" dirty="0"/>
              <a:t>L(P(v)) is the set of strings spelled by paths in P(v).</a:t>
            </a:r>
          </a:p>
          <a:p>
            <a:r>
              <a:rPr lang="en-US" altLang="ja-JP" sz="1200" baseline="0" dirty="0"/>
              <a:t>P(G) is the set of paths in G.</a:t>
            </a:r>
          </a:p>
          <a:p>
            <a:r>
              <a:rPr lang="en-US" altLang="ja-JP" sz="1200" baseline="0" dirty="0"/>
              <a:t>So namely P(G) equals union of P(v)s.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i="1" dirty="0">
                <a:latin typeface="Times New Roman" panose="02020603050405020304" pitchFamily="18" charset="0"/>
                <a:cs typeface="Times New Roman" panose="02020603050405020304" pitchFamily="18" charset="0"/>
              </a:rPr>
              <a:t>MP</a:t>
            </a:r>
            <a:r>
              <a:rPr kumimoji="1" lang="en-US" altLang="ja-JP" sz="1200" dirty="0">
                <a:latin typeface="Times New Roman" panose="02020603050405020304" pitchFamily="18" charset="0"/>
                <a:cs typeface="Times New Roman" panose="02020603050405020304" pitchFamily="18" charset="0"/>
              </a:rPr>
              <a:t>(</a:t>
            </a:r>
            <a:r>
              <a:rPr lang="en-US" altLang="ja-JP" sz="1200" i="1" dirty="0">
                <a:latin typeface="Times New Roman" panose="02020603050405020304" pitchFamily="18" charset="0"/>
                <a:cs typeface="Times New Roman" panose="02020603050405020304" pitchFamily="18" charset="0"/>
              </a:rPr>
              <a:t>G</a:t>
            </a:r>
            <a:r>
              <a:rPr kumimoji="1" lang="en-US" altLang="ja-JP" sz="1200" dirty="0">
                <a:latin typeface="Times New Roman" panose="02020603050405020304" pitchFamily="18" charset="0"/>
                <a:cs typeface="Times New Roman" panose="02020603050405020304" pitchFamily="18" charset="0"/>
              </a:rPr>
              <a:t>) is </a:t>
            </a:r>
            <a:r>
              <a:rPr kumimoji="1" lang="en-US" altLang="ja-JP" sz="1200" dirty="0"/>
              <a:t>the set of </a:t>
            </a:r>
            <a:r>
              <a:rPr lang="en-US" altLang="ja-JP" sz="1200" dirty="0"/>
              <a:t>paths</a:t>
            </a:r>
            <a:r>
              <a:rPr kumimoji="1" lang="en-US" altLang="ja-JP" sz="1200" dirty="0"/>
              <a:t> </a:t>
            </a:r>
            <a:r>
              <a:rPr lang="en-US" altLang="ja-JP" sz="1200" dirty="0"/>
              <a:t>that start at </a:t>
            </a:r>
            <a:r>
              <a:rPr lang="en-US" altLang="ja-JP" sz="1200" i="1" dirty="0">
                <a:latin typeface="Times New Roman"/>
                <a:cs typeface="Times New Roman"/>
              </a:rPr>
              <a:t>v</a:t>
            </a:r>
            <a:r>
              <a:rPr lang="en-US" altLang="ja-JP" sz="1400" i="1" baseline="-25000" dirty="0">
                <a:latin typeface="Times New Roman"/>
                <a:cs typeface="Times New Roman"/>
              </a:rPr>
              <a:t>s</a:t>
            </a:r>
            <a:r>
              <a:rPr lang="en-US" altLang="ja-JP" sz="1200" dirty="0"/>
              <a:t> and end at vertex </a:t>
            </a:r>
            <a:r>
              <a:rPr lang="en-US" altLang="ja-JP" sz="1200" i="1" dirty="0">
                <a:latin typeface="Times New Roman"/>
                <a:cs typeface="Times New Roman"/>
              </a:rPr>
              <a:t>v</a:t>
            </a:r>
            <a:r>
              <a:rPr lang="en-US" altLang="ja-JP" sz="1400" i="1" baseline="-25000" dirty="0">
                <a:latin typeface="Times New Roman"/>
                <a:cs typeface="Times New Roman"/>
              </a:rPr>
              <a:t>e</a:t>
            </a:r>
            <a:r>
              <a:rPr lang="en-US" altLang="ja-JP" sz="1200" i="1" dirty="0">
                <a:latin typeface="Times New Roman"/>
                <a:cs typeface="Times New Roman"/>
              </a:rPr>
              <a:t> </a:t>
            </a:r>
            <a:r>
              <a:rPr lang="en-US" altLang="ja-JP" sz="1200" dirty="0">
                <a:cs typeface="Times New Roman"/>
              </a:rPr>
              <a:t>in</a:t>
            </a:r>
            <a:r>
              <a:rPr lang="en-US" altLang="ja-JP" sz="1200" i="1" dirty="0">
                <a:latin typeface="Times New Roman"/>
                <a:cs typeface="Times New Roman"/>
              </a:rPr>
              <a:t> 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aseline="0" dirty="0"/>
              <a:t>To simplify, in this talk, I call such path “</a:t>
            </a:r>
            <a:r>
              <a:rPr lang="en-US" altLang="ja-JP" sz="1200" dirty="0">
                <a:cs typeface="Times New Roman"/>
              </a:rPr>
              <a:t>maximal path”</a:t>
            </a:r>
            <a:r>
              <a:rPr lang="en-US" altLang="ja-JP" sz="1200" i="1" dirty="0"/>
              <a:t>.</a:t>
            </a:r>
            <a:endParaRPr lang="en-US" altLang="ja-JP" sz="1200" baseline="0" dirty="0"/>
          </a:p>
          <a:p>
            <a:r>
              <a:rPr lang="en-US" altLang="ja-JP" sz="1200" baseline="0" dirty="0"/>
              <a:t>L(pi) is the set of strings spelled by paths in pi where pi is the set of paths.</a:t>
            </a:r>
          </a:p>
          <a:p>
            <a:r>
              <a:rPr lang="en-US" altLang="ja-JP" sz="1200" baseline="0" dirty="0"/>
              <a:t>subseq(L(pi)) is the set of subsequence of strings in L(pi).</a:t>
            </a:r>
          </a:p>
          <a:p>
            <a:endParaRPr lang="en-US" altLang="ja-JP" baseline="0" dirty="0"/>
          </a:p>
          <a:p>
            <a:r>
              <a:rPr lang="en-US" altLang="ja-JP" baseline="0" dirty="0"/>
              <a:t>for example, L(v7) equals b.</a:t>
            </a:r>
          </a:p>
          <a:p>
            <a:r>
              <a:rPr lang="en-US" altLang="ja-JP" baseline="0" dirty="0"/>
              <a:t>P(v7) equals the set of v3v4v5v6v7, v1v2v7 and so on.</a:t>
            </a:r>
          </a:p>
          <a:p>
            <a:r>
              <a:rPr lang="en-US" altLang="ja-JP" baseline="0" dirty="0"/>
              <a:t>L(P(v7)) equals the set of abcaabb, abb, and so on.</a:t>
            </a:r>
          </a:p>
          <a:p>
            <a:r>
              <a:rPr lang="en-US" altLang="ja-JP" baseline="0" dirty="0"/>
              <a:t>A string “aca”is in subseq(L(G))</a:t>
            </a:r>
          </a:p>
          <a:p>
            <a:endParaRPr kumimoji="1" lang="en-US" altLang="ja-JP" baseline="0" dirty="0"/>
          </a:p>
          <a:p>
            <a:r>
              <a:rPr kumimoji="1" lang="ja-JP" altLang="en-US" baseline="0"/>
              <a:t>ここで、</a:t>
            </a:r>
            <a:r>
              <a:rPr kumimoji="1" lang="en-US" altLang="ja-JP" baseline="0" dirty="0"/>
              <a:t>L(v)</a:t>
            </a:r>
            <a:r>
              <a:rPr kumimoji="1" lang="ja-JP" altLang="en-US" baseline="0"/>
              <a:t>を頂点</a:t>
            </a:r>
            <a:r>
              <a:rPr kumimoji="1" lang="en-US" altLang="ja-JP" baseline="0" dirty="0"/>
              <a:t>v</a:t>
            </a:r>
            <a:r>
              <a:rPr kumimoji="1" lang="ja-JP" altLang="en-US" baseline="0"/>
              <a:t>の文字ラベルとする。</a:t>
            </a:r>
          </a:p>
          <a:p>
            <a:r>
              <a:rPr kumimoji="1" lang="en-US" altLang="ja-JP" baseline="0" dirty="0"/>
              <a:t>P(v)</a:t>
            </a:r>
            <a:r>
              <a:rPr kumimoji="1" lang="ja-JP" altLang="en-US" baseline="0"/>
              <a:t>は頂点</a:t>
            </a:r>
            <a:r>
              <a:rPr kumimoji="1" lang="en-US" altLang="ja-JP" baseline="0" dirty="0"/>
              <a:t>v</a:t>
            </a:r>
            <a:r>
              <a:rPr kumimoji="1" lang="ja-JP" altLang="en-US" baseline="0"/>
              <a:t>を終点とするパスの集合である。</a:t>
            </a:r>
          </a:p>
          <a:p>
            <a:r>
              <a:rPr kumimoji="1" lang="en-US" altLang="ja-JP" baseline="0" dirty="0"/>
              <a:t>v_s</a:t>
            </a:r>
            <a:r>
              <a:rPr kumimoji="1" lang="ja-JP" altLang="en-US" baseline="0"/>
              <a:t>は入辺を持たない頂点である。</a:t>
            </a:r>
          </a:p>
          <a:p>
            <a:r>
              <a:rPr kumimoji="1" lang="en-US" altLang="ja-JP" baseline="0" dirty="0"/>
              <a:t>v_e </a:t>
            </a:r>
            <a:r>
              <a:rPr kumimoji="1" lang="ja-JP" altLang="en-US" baseline="0"/>
              <a:t>は出辺を持たない頂点である。</a:t>
            </a:r>
          </a:p>
          <a:p>
            <a:r>
              <a:rPr kumimoji="1" lang="en-US" altLang="ja-JP" baseline="0" dirty="0"/>
              <a:t>MP(v)</a:t>
            </a:r>
            <a:r>
              <a:rPr kumimoji="1" lang="ja-JP" altLang="en-US" baseline="0"/>
              <a:t>は</a:t>
            </a:r>
            <a:r>
              <a:rPr kumimoji="1" lang="en-US" altLang="ja-JP" baseline="0" dirty="0"/>
              <a:t>vs</a:t>
            </a:r>
            <a:r>
              <a:rPr kumimoji="1" lang="ja-JP" altLang="en-US" baseline="0"/>
              <a:t>を始点とし、頂点</a:t>
            </a:r>
            <a:r>
              <a:rPr kumimoji="1" lang="en-US" altLang="ja-JP" baseline="0" dirty="0"/>
              <a:t>v</a:t>
            </a:r>
            <a:r>
              <a:rPr kumimoji="1" lang="ja-JP" altLang="en-US" baseline="0"/>
              <a:t>を終点とするパスの集合である。</a:t>
            </a:r>
          </a:p>
          <a:p>
            <a:r>
              <a:rPr kumimoji="1" lang="en-US" altLang="ja-JP" baseline="0" dirty="0"/>
              <a:t>L(P(v))</a:t>
            </a:r>
            <a:r>
              <a:rPr kumimoji="1" lang="ja-JP" altLang="en-US" baseline="0"/>
              <a:t>は、</a:t>
            </a:r>
            <a:r>
              <a:rPr kumimoji="1" lang="en-US" altLang="ja-JP" baseline="0" dirty="0"/>
              <a:t>P(v)</a:t>
            </a:r>
            <a:r>
              <a:rPr kumimoji="1" lang="ja-JP" altLang="en-US" baseline="0"/>
              <a:t>のパスでできる文字列の集合である。</a:t>
            </a:r>
          </a:p>
          <a:p>
            <a:r>
              <a:rPr kumimoji="1" lang="en-US" altLang="ja-JP" baseline="0" dirty="0"/>
              <a:t>P(G)</a:t>
            </a:r>
            <a:r>
              <a:rPr kumimoji="1" lang="ja-JP" altLang="en-US" baseline="0"/>
              <a:t>は</a:t>
            </a:r>
            <a:r>
              <a:rPr kumimoji="1" lang="en-US" altLang="ja-JP" baseline="0" dirty="0"/>
              <a:t>G</a:t>
            </a:r>
            <a:r>
              <a:rPr kumimoji="1" lang="ja-JP" altLang="en-US" baseline="0"/>
              <a:t>のパスの集合である。</a:t>
            </a:r>
          </a:p>
          <a:p>
            <a:r>
              <a:rPr kumimoji="1" lang="ja-JP" altLang="en-US" baseline="0"/>
              <a:t>つまり</a:t>
            </a:r>
            <a:r>
              <a:rPr kumimoji="1" lang="en-US" altLang="ja-JP" baseline="0" dirty="0"/>
              <a:t>P(G)</a:t>
            </a:r>
            <a:r>
              <a:rPr kumimoji="1" lang="ja-JP" altLang="en-US" baseline="0"/>
              <a:t>は</a:t>
            </a:r>
            <a:r>
              <a:rPr kumimoji="1" lang="en-US" altLang="ja-JP" baseline="0" dirty="0"/>
              <a:t>P(v)</a:t>
            </a:r>
            <a:r>
              <a:rPr kumimoji="1" lang="ja-JP" altLang="en-US" baseline="0"/>
              <a:t>の集合に等しい。</a:t>
            </a:r>
          </a:p>
          <a:p>
            <a:r>
              <a:rPr kumimoji="1" lang="en-US" altLang="ja-JP" baseline="0" dirty="0"/>
              <a:t>MP(G)</a:t>
            </a:r>
            <a:r>
              <a:rPr kumimoji="1" lang="ja-JP" altLang="en-US" baseline="0"/>
              <a:t>は、</a:t>
            </a:r>
            <a:r>
              <a:rPr kumimoji="1" lang="en-US" altLang="ja-JP" baseline="0" dirty="0"/>
              <a:t>G</a:t>
            </a:r>
            <a:r>
              <a:rPr kumimoji="1" lang="ja-JP" altLang="en-US" baseline="0"/>
              <a:t>の頂点</a:t>
            </a:r>
            <a:r>
              <a:rPr kumimoji="1" lang="en-US" altLang="ja-JP" baseline="0" dirty="0"/>
              <a:t>vs</a:t>
            </a:r>
            <a:r>
              <a:rPr kumimoji="1" lang="ja-JP" altLang="en-US" baseline="0"/>
              <a:t>から始まり頂点</a:t>
            </a:r>
            <a:r>
              <a:rPr kumimoji="1" lang="en-US" altLang="ja-JP" baseline="0" dirty="0"/>
              <a:t>ve</a:t>
            </a:r>
            <a:r>
              <a:rPr kumimoji="1" lang="ja-JP" altLang="en-US" baseline="0"/>
              <a:t>で終わるパスの集合である。</a:t>
            </a:r>
          </a:p>
          <a:p>
            <a:r>
              <a:rPr kumimoji="1" lang="ja-JP" altLang="en-US" baseline="0"/>
              <a:t>簡略化のため、本講演ではこのような経路を「極大経路」と呼ぶ。</a:t>
            </a:r>
          </a:p>
          <a:p>
            <a:r>
              <a:rPr kumimoji="1" lang="en-US" altLang="ja-JP" baseline="0" dirty="0"/>
              <a:t>L(pi)</a:t>
            </a:r>
            <a:r>
              <a:rPr kumimoji="1" lang="ja-JP" altLang="en-US" baseline="0"/>
              <a:t>は</a:t>
            </a:r>
            <a:r>
              <a:rPr kumimoji="1" lang="en-US" altLang="ja-JP" baseline="0" dirty="0"/>
              <a:t>pi</a:t>
            </a:r>
            <a:r>
              <a:rPr kumimoji="1" lang="ja-JP" altLang="en-US" baseline="0"/>
              <a:t>のパスによってできる文字列の集合であり、</a:t>
            </a:r>
            <a:r>
              <a:rPr kumimoji="1" lang="en-US" altLang="ja-JP" baseline="0" dirty="0"/>
              <a:t>pi</a:t>
            </a:r>
            <a:r>
              <a:rPr kumimoji="1" lang="ja-JP" altLang="en-US" baseline="0"/>
              <a:t>はパスの集合である。</a:t>
            </a:r>
          </a:p>
          <a:p>
            <a:r>
              <a:rPr kumimoji="1" lang="en-US" altLang="ja-JP" baseline="0" dirty="0"/>
              <a:t>subseq(L(pi))</a:t>
            </a:r>
            <a:r>
              <a:rPr kumimoji="1" lang="ja-JP" altLang="en-US" baseline="0"/>
              <a:t>は</a:t>
            </a:r>
            <a:r>
              <a:rPr kumimoji="1" lang="en-US" altLang="ja-JP" baseline="0" dirty="0"/>
              <a:t>L(pi)</a:t>
            </a:r>
            <a:r>
              <a:rPr kumimoji="1" lang="ja-JP" altLang="en-US" baseline="0"/>
              <a:t>中の文字列の部分集合である。</a:t>
            </a:r>
          </a:p>
          <a:p>
            <a:endParaRPr kumimoji="1" lang="ja-JP" altLang="en-US" baseline="0"/>
          </a:p>
          <a:p>
            <a:r>
              <a:rPr kumimoji="1" lang="ja-JP" altLang="en-US" baseline="0"/>
              <a:t>例えば、</a:t>
            </a:r>
            <a:r>
              <a:rPr kumimoji="1" lang="en-US" altLang="ja-JP" baseline="0" dirty="0"/>
              <a:t>L(v7)</a:t>
            </a:r>
            <a:r>
              <a:rPr kumimoji="1" lang="ja-JP" altLang="en-US" baseline="0"/>
              <a:t>は</a:t>
            </a:r>
            <a:r>
              <a:rPr kumimoji="1" lang="en-US" altLang="ja-JP" baseline="0" dirty="0"/>
              <a:t>b</a:t>
            </a:r>
            <a:r>
              <a:rPr kumimoji="1" lang="ja-JP" altLang="en-US" baseline="0"/>
              <a:t>に等しい。</a:t>
            </a:r>
          </a:p>
          <a:p>
            <a:r>
              <a:rPr kumimoji="1" lang="en-US" altLang="ja-JP" baseline="0" dirty="0"/>
              <a:t>P(v7)</a:t>
            </a:r>
            <a:r>
              <a:rPr kumimoji="1" lang="ja-JP" altLang="en-US" baseline="0"/>
              <a:t>は</a:t>
            </a:r>
            <a:r>
              <a:rPr kumimoji="1" lang="en-US" altLang="ja-JP" baseline="0" dirty="0"/>
              <a:t>v3v4v5v6v7</a:t>
            </a:r>
            <a:r>
              <a:rPr kumimoji="1" lang="ja-JP" altLang="en-US" baseline="0"/>
              <a:t>、</a:t>
            </a:r>
            <a:r>
              <a:rPr kumimoji="1" lang="en-US" altLang="ja-JP" baseline="0" dirty="0"/>
              <a:t>v1v2v7</a:t>
            </a:r>
            <a:r>
              <a:rPr kumimoji="1" lang="ja-JP" altLang="en-US" baseline="0"/>
              <a:t>などの集合に等しい。</a:t>
            </a:r>
          </a:p>
          <a:p>
            <a:r>
              <a:rPr kumimoji="1" lang="en-US" altLang="ja-JP" baseline="0" dirty="0"/>
              <a:t>L(P(v7))</a:t>
            </a:r>
            <a:r>
              <a:rPr kumimoji="1" lang="ja-JP" altLang="en-US" baseline="0"/>
              <a:t>は</a:t>
            </a:r>
            <a:r>
              <a:rPr kumimoji="1" lang="en-US" altLang="ja-JP" baseline="0" dirty="0"/>
              <a:t>abcaabb</a:t>
            </a:r>
            <a:r>
              <a:rPr kumimoji="1" lang="ja-JP" altLang="en-US" baseline="0"/>
              <a:t>、</a:t>
            </a:r>
            <a:r>
              <a:rPr kumimoji="1" lang="en-US" altLang="ja-JP" baseline="0" dirty="0"/>
              <a:t>abb</a:t>
            </a:r>
            <a:r>
              <a:rPr kumimoji="1" lang="ja-JP" altLang="en-US" baseline="0"/>
              <a:t>などの集合に等しい。</a:t>
            </a:r>
          </a:p>
          <a:p>
            <a:r>
              <a:rPr kumimoji="1" lang="ja-JP" altLang="en-US" baseline="0"/>
              <a:t>文字列 </a:t>
            </a:r>
            <a:r>
              <a:rPr kumimoji="1" lang="en-US" altLang="ja-JP" baseline="0" dirty="0"/>
              <a:t>“aca ”</a:t>
            </a:r>
            <a:r>
              <a:rPr kumimoji="1" lang="ja-JP" altLang="en-US" baseline="0"/>
              <a:t>は</a:t>
            </a:r>
            <a:r>
              <a:rPr kumimoji="1" lang="en-US" altLang="ja-JP" baseline="0" dirty="0"/>
              <a:t>subseq(L(G))</a:t>
            </a:r>
            <a:r>
              <a:rPr kumimoji="1" lang="ja-JP" altLang="en-US" baseline="0"/>
              <a:t>に含まれる。</a:t>
            </a:r>
            <a:endParaRPr kumimoji="1" lang="en-US" altLang="ja-JP" baseline="0"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55</a:t>
            </a:fld>
            <a:endParaRPr kumimoji="1" lang="ja-JP" altLang="en-US"/>
          </a:p>
        </p:txBody>
      </p:sp>
    </p:spTree>
    <p:extLst>
      <p:ext uri="{BB962C8B-B14F-4D97-AF65-F5344CB8AC3E}">
        <p14:creationId xmlns:p14="http://schemas.microsoft.com/office/powerpoint/2010/main" val="17568529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aseline="0" dirty="0"/>
              <a:t>Next, </a:t>
            </a:r>
          </a:p>
          <a:p>
            <a:r>
              <a:rPr lang="en-US" altLang="ja-JP" baseline="0" dirty="0"/>
              <a:t>MP(v7) equals the set of v1v2v3v4v5v6v7 and v1v2v7.</a:t>
            </a:r>
          </a:p>
          <a:p>
            <a:r>
              <a:rPr lang="en-US" altLang="ja-JP" baseline="0" dirty="0"/>
              <a:t>L(MP(v7)) equals the set of abcaabb and abb.</a:t>
            </a:r>
          </a:p>
          <a:p>
            <a:r>
              <a:rPr lang="en-US" altLang="ja-JP" baseline="0" dirty="0"/>
              <a:t>MP(G) equals the set of </a:t>
            </a:r>
            <a:r>
              <a:rPr lang="en-US" altLang="ja-JP" sz="1200" i="1" dirty="0">
                <a:latin typeface="Times New Roman"/>
                <a:cs typeface="Times New Roman"/>
              </a:rPr>
              <a:t>v</a:t>
            </a:r>
            <a:r>
              <a:rPr lang="en-US" altLang="ja-JP" sz="1200" baseline="-25000" dirty="0">
                <a:latin typeface="Times New Roman"/>
                <a:cs typeface="Times New Roman"/>
              </a:rPr>
              <a:t>1</a:t>
            </a:r>
            <a:r>
              <a:rPr lang="en-US" altLang="ja-JP" sz="1200" i="1" dirty="0">
                <a:latin typeface="Times New Roman"/>
                <a:cs typeface="Times New Roman"/>
              </a:rPr>
              <a:t>v</a:t>
            </a:r>
            <a:r>
              <a:rPr lang="en-US" altLang="ja-JP" sz="1200" baseline="-25000" dirty="0">
                <a:latin typeface="Times New Roman"/>
                <a:cs typeface="Times New Roman"/>
              </a:rPr>
              <a:t>2</a:t>
            </a:r>
            <a:r>
              <a:rPr lang="en-US" altLang="ja-JP" sz="1200" i="1" dirty="0">
                <a:latin typeface="Times New Roman"/>
                <a:cs typeface="Times New Roman"/>
              </a:rPr>
              <a:t>v</a:t>
            </a:r>
            <a:r>
              <a:rPr lang="en-US" altLang="ja-JP" sz="1200" baseline="-25000" dirty="0">
                <a:latin typeface="Times New Roman"/>
                <a:cs typeface="Times New Roman"/>
              </a:rPr>
              <a:t>3</a:t>
            </a:r>
            <a:r>
              <a:rPr lang="en-US" altLang="ja-JP" sz="1200" i="1" dirty="0">
                <a:latin typeface="Times New Roman"/>
                <a:cs typeface="Times New Roman"/>
              </a:rPr>
              <a:t>v</a:t>
            </a:r>
            <a:r>
              <a:rPr lang="en-US" altLang="ja-JP" sz="1200" baseline="-25000" dirty="0">
                <a:latin typeface="Times New Roman"/>
                <a:cs typeface="Times New Roman"/>
              </a:rPr>
              <a:t>4</a:t>
            </a:r>
            <a:r>
              <a:rPr lang="en-US" altLang="ja-JP" sz="1200" i="1" dirty="0">
                <a:latin typeface="Times New Roman"/>
                <a:cs typeface="Times New Roman"/>
              </a:rPr>
              <a:t>v</a:t>
            </a:r>
            <a:r>
              <a:rPr lang="en-US" altLang="ja-JP" sz="1200" baseline="-25000" dirty="0">
                <a:latin typeface="Times New Roman"/>
                <a:cs typeface="Times New Roman"/>
              </a:rPr>
              <a:t>5</a:t>
            </a:r>
            <a:r>
              <a:rPr lang="en-US" altLang="ja-JP" sz="1200" i="1" dirty="0">
                <a:latin typeface="Times New Roman"/>
                <a:cs typeface="Times New Roman"/>
              </a:rPr>
              <a:t>v</a:t>
            </a:r>
            <a:r>
              <a:rPr lang="en-US" altLang="ja-JP" sz="1200" baseline="-25000" dirty="0">
                <a:latin typeface="Times New Roman"/>
                <a:cs typeface="Times New Roman"/>
              </a:rPr>
              <a:t>6</a:t>
            </a:r>
            <a:r>
              <a:rPr lang="en-US" altLang="ja-JP" sz="1200" i="1" dirty="0">
                <a:latin typeface="Times New Roman"/>
                <a:cs typeface="Times New Roman"/>
              </a:rPr>
              <a:t>v</a:t>
            </a:r>
            <a:r>
              <a:rPr lang="en-US" altLang="ja-JP" sz="1200" baseline="-25000" dirty="0">
                <a:latin typeface="Times New Roman"/>
                <a:cs typeface="Times New Roman"/>
              </a:rPr>
              <a:t>7</a:t>
            </a:r>
            <a:r>
              <a:rPr lang="en-US" altLang="ja-JP" sz="1200" i="1" dirty="0">
                <a:latin typeface="Times New Roman"/>
                <a:cs typeface="Times New Roman"/>
              </a:rPr>
              <a:t>v</a:t>
            </a:r>
            <a:r>
              <a:rPr lang="en-US" altLang="ja-JP" sz="1200" baseline="-25000" dirty="0">
                <a:latin typeface="Times New Roman"/>
                <a:cs typeface="Times New Roman"/>
              </a:rPr>
              <a:t>8</a:t>
            </a:r>
            <a:r>
              <a:rPr lang="en-US" altLang="ja-JP" sz="1200" i="1" dirty="0">
                <a:latin typeface="Times New Roman"/>
                <a:cs typeface="Times New Roman"/>
              </a:rPr>
              <a:t>v</a:t>
            </a:r>
            <a:r>
              <a:rPr lang="en-US" altLang="ja-JP" sz="1200" baseline="-25000" dirty="0">
                <a:latin typeface="Times New Roman"/>
                <a:cs typeface="Times New Roman"/>
              </a:rPr>
              <a:t>9 </a:t>
            </a:r>
            <a:r>
              <a:rPr lang="en-US" altLang="ja-JP" sz="1200" dirty="0">
                <a:latin typeface="Cambria" panose="02040503050406030204" pitchFamily="18" charset="0"/>
                <a:cs typeface="BKM-cmmi12"/>
              </a:rPr>
              <a:t>, </a:t>
            </a:r>
            <a:r>
              <a:rPr lang="en-US" altLang="ja-JP" sz="1200" i="1" dirty="0">
                <a:latin typeface="Times New Roman"/>
                <a:cs typeface="Times New Roman"/>
              </a:rPr>
              <a:t>v</a:t>
            </a:r>
            <a:r>
              <a:rPr lang="en-US" altLang="ja-JP" sz="1200" baseline="-25000" dirty="0">
                <a:latin typeface="Times New Roman"/>
                <a:cs typeface="Times New Roman"/>
              </a:rPr>
              <a:t>1</a:t>
            </a:r>
            <a:r>
              <a:rPr lang="en-US" altLang="ja-JP" sz="1200" i="1" dirty="0">
                <a:latin typeface="Times New Roman"/>
                <a:cs typeface="Times New Roman"/>
              </a:rPr>
              <a:t>v</a:t>
            </a:r>
            <a:r>
              <a:rPr lang="en-US" altLang="ja-JP" sz="1200" baseline="-25000" dirty="0">
                <a:latin typeface="Times New Roman"/>
                <a:cs typeface="Times New Roman"/>
              </a:rPr>
              <a:t>2</a:t>
            </a:r>
            <a:r>
              <a:rPr lang="en-US" altLang="ja-JP" sz="1200" i="1" dirty="0">
                <a:latin typeface="Times New Roman"/>
                <a:cs typeface="Times New Roman"/>
              </a:rPr>
              <a:t>v</a:t>
            </a:r>
            <a:r>
              <a:rPr lang="en-US" altLang="ja-JP" sz="1200" baseline="-25000" dirty="0">
                <a:latin typeface="Times New Roman"/>
                <a:cs typeface="Times New Roman"/>
              </a:rPr>
              <a:t>3</a:t>
            </a:r>
            <a:r>
              <a:rPr lang="en-US" altLang="ja-JP" sz="1200" i="1" dirty="0">
                <a:latin typeface="Times New Roman"/>
                <a:cs typeface="Times New Roman"/>
              </a:rPr>
              <a:t>v</a:t>
            </a:r>
            <a:r>
              <a:rPr lang="en-US" altLang="ja-JP" sz="1200" baseline="-25000" dirty="0">
                <a:latin typeface="Times New Roman"/>
                <a:cs typeface="Times New Roman"/>
              </a:rPr>
              <a:t>4</a:t>
            </a:r>
            <a:r>
              <a:rPr lang="en-US" altLang="ja-JP" sz="1200" i="1" dirty="0">
                <a:latin typeface="Times New Roman"/>
                <a:cs typeface="Times New Roman"/>
              </a:rPr>
              <a:t>v</a:t>
            </a:r>
            <a:r>
              <a:rPr lang="en-US" altLang="ja-JP" sz="1200" baseline="-25000" dirty="0">
                <a:latin typeface="Times New Roman"/>
                <a:cs typeface="Times New Roman"/>
              </a:rPr>
              <a:t>5</a:t>
            </a:r>
            <a:r>
              <a:rPr lang="en-US" altLang="ja-JP" sz="1200" i="1" dirty="0">
                <a:latin typeface="Times New Roman"/>
                <a:cs typeface="Times New Roman"/>
              </a:rPr>
              <a:t>v</a:t>
            </a:r>
            <a:r>
              <a:rPr lang="en-US" altLang="ja-JP" sz="1200" baseline="-25000" dirty="0">
                <a:latin typeface="Times New Roman"/>
                <a:cs typeface="Times New Roman"/>
              </a:rPr>
              <a:t>6</a:t>
            </a:r>
            <a:r>
              <a:rPr lang="en-US" altLang="ja-JP" sz="1200" i="1" dirty="0">
                <a:latin typeface="Times New Roman"/>
                <a:cs typeface="Times New Roman"/>
              </a:rPr>
              <a:t>v</a:t>
            </a:r>
            <a:r>
              <a:rPr lang="en-US" altLang="ja-JP" sz="1200" baseline="-25000" dirty="0">
                <a:latin typeface="Times New Roman"/>
                <a:cs typeface="Times New Roman"/>
              </a:rPr>
              <a:t>8</a:t>
            </a:r>
            <a:r>
              <a:rPr lang="en-US" altLang="ja-JP" sz="1200" i="1" dirty="0">
                <a:latin typeface="Times New Roman"/>
                <a:cs typeface="Times New Roman"/>
              </a:rPr>
              <a:t>v</a:t>
            </a:r>
            <a:r>
              <a:rPr lang="en-US" altLang="ja-JP" sz="1200" baseline="-25000" dirty="0">
                <a:latin typeface="Times New Roman"/>
                <a:cs typeface="Times New Roman"/>
              </a:rPr>
              <a:t>9 </a:t>
            </a:r>
            <a:r>
              <a:rPr lang="en-US" altLang="ja-JP" sz="1200" baseline="-25000" dirty="0">
                <a:latin typeface="Cambria" panose="02040503050406030204" pitchFamily="18" charset="0"/>
                <a:cs typeface="Times New Roman"/>
              </a:rPr>
              <a:t> </a:t>
            </a:r>
            <a:r>
              <a:rPr lang="en-US" altLang="ja-JP" sz="1200" dirty="0">
                <a:latin typeface="+mn-ea"/>
                <a:cs typeface="BKM-cmmi12"/>
              </a:rPr>
              <a:t>and </a:t>
            </a:r>
            <a:r>
              <a:rPr lang="en-US" altLang="ja-JP" sz="1200" i="1" dirty="0">
                <a:latin typeface="Times New Roman"/>
                <a:cs typeface="Times New Roman"/>
              </a:rPr>
              <a:t>v</a:t>
            </a:r>
            <a:r>
              <a:rPr lang="en-US" altLang="ja-JP" sz="1200" baseline="-25000" dirty="0">
                <a:latin typeface="Times New Roman"/>
                <a:cs typeface="Times New Roman"/>
              </a:rPr>
              <a:t>1</a:t>
            </a:r>
            <a:r>
              <a:rPr lang="en-US" altLang="ja-JP" sz="1200" i="1" dirty="0">
                <a:latin typeface="Times New Roman"/>
                <a:cs typeface="Times New Roman"/>
              </a:rPr>
              <a:t>v</a:t>
            </a:r>
            <a:r>
              <a:rPr lang="en-US" altLang="ja-JP" sz="1200" baseline="-25000" dirty="0">
                <a:latin typeface="Times New Roman"/>
                <a:cs typeface="Times New Roman"/>
              </a:rPr>
              <a:t>2</a:t>
            </a:r>
            <a:r>
              <a:rPr lang="en-US" altLang="ja-JP" sz="1200" i="1" dirty="0">
                <a:latin typeface="Times New Roman"/>
                <a:cs typeface="Times New Roman"/>
              </a:rPr>
              <a:t>v</a:t>
            </a:r>
            <a:r>
              <a:rPr lang="en-US" altLang="ja-JP" sz="1200" baseline="-25000" dirty="0">
                <a:latin typeface="Times New Roman"/>
                <a:cs typeface="Times New Roman"/>
              </a:rPr>
              <a:t>7</a:t>
            </a:r>
            <a:r>
              <a:rPr lang="en-US" altLang="ja-JP" sz="1200" i="1" dirty="0">
                <a:latin typeface="Times New Roman"/>
                <a:cs typeface="Times New Roman"/>
              </a:rPr>
              <a:t>v</a:t>
            </a:r>
            <a:r>
              <a:rPr lang="en-US" altLang="ja-JP" sz="1200" baseline="-25000" dirty="0">
                <a:latin typeface="Times New Roman"/>
                <a:cs typeface="Times New Roman"/>
              </a:rPr>
              <a:t>8</a:t>
            </a:r>
            <a:r>
              <a:rPr lang="en-US" altLang="ja-JP" sz="1200" i="1" dirty="0">
                <a:latin typeface="Times New Roman"/>
                <a:cs typeface="Times New Roman"/>
              </a:rPr>
              <a:t>v</a:t>
            </a:r>
            <a:r>
              <a:rPr lang="en-US" altLang="ja-JP" sz="1200" baseline="-25000" dirty="0">
                <a:latin typeface="Times New Roman"/>
                <a:cs typeface="Times New Roman"/>
              </a:rPr>
              <a:t>9</a:t>
            </a:r>
            <a:r>
              <a:rPr lang="en-US" altLang="ja-JP" sz="1200" baseline="-25000" dirty="0">
                <a:latin typeface="Cambria" panose="02040503050406030204" pitchFamily="18" charset="0"/>
                <a:cs typeface="Times New Roman"/>
              </a:rPr>
              <a:t> </a:t>
            </a:r>
            <a:r>
              <a:rPr lang="en-US" altLang="ja-JP" baseline="0" dirty="0"/>
              <a:t>.</a:t>
            </a:r>
          </a:p>
          <a:p>
            <a:endParaRPr lang="en-US" altLang="ja-JP" baseline="0" dirty="0"/>
          </a:p>
          <a:p>
            <a:r>
              <a:rPr lang="en-US" altLang="ja-JP" baseline="0" dirty="0"/>
              <a:t>MP(v7)</a:t>
            </a:r>
            <a:r>
              <a:rPr lang="ja-JP" altLang="en-US" baseline="0"/>
              <a:t>は</a:t>
            </a:r>
            <a:r>
              <a:rPr lang="en-US" altLang="ja-JP" baseline="0" dirty="0"/>
              <a:t>v1v2v3v4v5v6v7</a:t>
            </a:r>
            <a:r>
              <a:rPr lang="ja-JP" altLang="en-US" baseline="0"/>
              <a:t>と</a:t>
            </a:r>
            <a:r>
              <a:rPr lang="en-US" altLang="ja-JP" baseline="0" dirty="0"/>
              <a:t>v1v2v7</a:t>
            </a:r>
            <a:r>
              <a:rPr lang="ja-JP" altLang="en-US" baseline="0"/>
              <a:t>の集合に等しい。</a:t>
            </a:r>
          </a:p>
          <a:p>
            <a:r>
              <a:rPr lang="en-US" altLang="ja-JP" baseline="0" dirty="0"/>
              <a:t>L(MP(v7))</a:t>
            </a:r>
            <a:r>
              <a:rPr lang="ja-JP" altLang="en-US" baseline="0"/>
              <a:t>は</a:t>
            </a:r>
            <a:r>
              <a:rPr lang="en-US" altLang="ja-JP" baseline="0" dirty="0"/>
              <a:t>abcaabb</a:t>
            </a:r>
            <a:r>
              <a:rPr lang="ja-JP" altLang="en-US" baseline="0"/>
              <a:t>と</a:t>
            </a:r>
            <a:r>
              <a:rPr lang="en-US" altLang="ja-JP" baseline="0" dirty="0"/>
              <a:t>abb</a:t>
            </a:r>
            <a:r>
              <a:rPr lang="ja-JP" altLang="en-US" baseline="0"/>
              <a:t>の集合に等しい。</a:t>
            </a:r>
          </a:p>
          <a:p>
            <a:r>
              <a:rPr lang="en-US" altLang="ja-JP" baseline="0" dirty="0"/>
              <a:t>MP(G)</a:t>
            </a:r>
            <a:r>
              <a:rPr lang="ja-JP" altLang="en-US" baseline="0"/>
              <a:t>は</a:t>
            </a:r>
            <a:r>
              <a:rPr lang="en-US" altLang="ja-JP" baseline="0" dirty="0"/>
              <a:t>v1v2v3v4v5v6v7v8v9</a:t>
            </a:r>
            <a:r>
              <a:rPr lang="ja-JP" altLang="en-US" baseline="0"/>
              <a:t>、</a:t>
            </a:r>
            <a:r>
              <a:rPr lang="en-US" altLang="ja-JP" baseline="0" dirty="0"/>
              <a:t>v1v2v3v4v5v6v8v9</a:t>
            </a:r>
            <a:r>
              <a:rPr lang="ja-JP" altLang="en-US" baseline="0"/>
              <a:t>、</a:t>
            </a:r>
            <a:r>
              <a:rPr lang="en-US" altLang="ja-JP" baseline="0" dirty="0"/>
              <a:t>v1v2v7v8v9</a:t>
            </a:r>
            <a:r>
              <a:rPr lang="ja-JP" altLang="en-US" baseline="0"/>
              <a:t>の集合に等しい。</a:t>
            </a:r>
            <a:endParaRPr lang="en-US" altLang="ja-JP" baseline="0" dirty="0"/>
          </a:p>
          <a:p>
            <a:endParaRPr lang="en-US" altLang="ja-JP" baseline="0"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56</a:t>
            </a:fld>
            <a:endParaRPr kumimoji="1" lang="ja-JP" altLang="en-US"/>
          </a:p>
        </p:txBody>
      </p:sp>
    </p:spTree>
    <p:extLst>
      <p:ext uri="{BB962C8B-B14F-4D97-AF65-F5344CB8AC3E}">
        <p14:creationId xmlns:p14="http://schemas.microsoft.com/office/powerpoint/2010/main" val="34939247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57</a:t>
            </a:fld>
            <a:endParaRPr kumimoji="1" lang="ja-JP" altLang="en-US"/>
          </a:p>
        </p:txBody>
      </p:sp>
    </p:spTree>
    <p:extLst>
      <p:ext uri="{BB962C8B-B14F-4D97-AF65-F5344CB8AC3E}">
        <p14:creationId xmlns:p14="http://schemas.microsoft.com/office/powerpoint/2010/main" val="341696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This table shows</a:t>
            </a:r>
            <a:r>
              <a:rPr lang="en-US" altLang="ja-JP" baseline="0" dirty="0"/>
              <a:t> known algorithms on labeled graph. </a:t>
            </a:r>
          </a:p>
          <a:p>
            <a:r>
              <a:rPr lang="en-US" altLang="ja-JP" dirty="0"/>
              <a:t>As you can see, the previous work on pattern matching on labeled graph assumed a string pattern</a:t>
            </a:r>
            <a:r>
              <a:rPr lang="en-US" altLang="ja-JP" baseline="0" dirty="0"/>
              <a:t>.</a:t>
            </a:r>
          </a:p>
          <a:p>
            <a:endParaRPr lang="en-US" altLang="ja-JP" baseline="0" dirty="0"/>
          </a:p>
          <a:p>
            <a:r>
              <a:rPr lang="en-US" altLang="ja-JP" baseline="0" dirty="0"/>
              <a:t>And the longest common substring and longest common subsequence problems between two labeled graph are considered by </a:t>
            </a:r>
            <a:r>
              <a:rPr lang="en-US" altLang="ja-JP" baseline="0" dirty="0" err="1"/>
              <a:t>Shimohira</a:t>
            </a:r>
            <a:r>
              <a:rPr lang="en-US" altLang="ja-JP" baseline="0" dirty="0"/>
              <a:t> et al.</a:t>
            </a:r>
            <a:endParaRPr lang="en-US" altLang="ja-JP" dirty="0"/>
          </a:p>
          <a:p>
            <a:endParaRPr lang="en-US" altLang="ja-JP" baseline="0" dirty="0"/>
          </a:p>
          <a:p>
            <a:r>
              <a:rPr lang="en-US" altLang="ja-JP" baseline="0" dirty="0"/>
              <a:t>First, if at least one of labeled graphs </a:t>
            </a:r>
            <a:r>
              <a:rPr lang="en-US" altLang="ja-JP" sz="1200" dirty="0">
                <a:solidFill>
                  <a:schemeClr val="tx1"/>
                </a:solidFill>
                <a:cs typeface="Times New Roman"/>
              </a:rPr>
              <a:t>is acyclic, then the Longest Common Substring problem can be solved in this time.</a:t>
            </a:r>
            <a:endParaRPr kumimoji="1" lang="ja-JP" altLang="en-US" sz="1200" baseline="-25000" dirty="0">
              <a:solidFill>
                <a:schemeClr val="tx1"/>
              </a:solidFill>
              <a:latin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a:t>Next,</a:t>
            </a:r>
            <a:r>
              <a:rPr lang="en-US" altLang="ja-JP" baseline="0" dirty="0"/>
              <a:t> </a:t>
            </a:r>
            <a:r>
              <a:rPr lang="en-US" altLang="ja-JP" sz="1200" baseline="0" dirty="0">
                <a:solidFill>
                  <a:schemeClr val="tx1"/>
                </a:solidFill>
              </a:rPr>
              <a:t>i</a:t>
            </a:r>
            <a:r>
              <a:rPr lang="en-US" altLang="ja-JP" sz="1200" dirty="0">
                <a:solidFill>
                  <a:schemeClr val="tx1"/>
                </a:solidFill>
              </a:rPr>
              <a:t>f both </a:t>
            </a:r>
            <a:r>
              <a:rPr lang="en-US" altLang="ja-JP" baseline="0" dirty="0"/>
              <a:t>labeled graphs </a:t>
            </a:r>
            <a:r>
              <a:rPr lang="en-US" altLang="ja-JP" sz="1200" dirty="0">
                <a:solidFill>
                  <a:schemeClr val="tx1"/>
                </a:solidFill>
                <a:cs typeface="Times New Roman"/>
              </a:rPr>
              <a:t>are acyclic, then the Longest Common Subsequence problem can be solved in this time.</a:t>
            </a:r>
            <a:endParaRPr lang="ja-JP" altLang="en-US" sz="1200" baseline="-25000" dirty="0">
              <a:solidFill>
                <a:schemeClr val="tx1"/>
              </a:solidFill>
              <a:latin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a:t>finally,</a:t>
            </a:r>
            <a:r>
              <a:rPr lang="en-US" altLang="ja-JP" baseline="0" dirty="0"/>
              <a:t> </a:t>
            </a:r>
            <a:r>
              <a:rPr lang="en-US" altLang="ja-JP" sz="1200" dirty="0">
                <a:solidFill>
                  <a:schemeClr val="tx1"/>
                </a:solidFill>
              </a:rPr>
              <a:t>If both </a:t>
            </a:r>
            <a:r>
              <a:rPr lang="en-US" altLang="ja-JP" baseline="0" dirty="0"/>
              <a:t>labeled graphs </a:t>
            </a:r>
            <a:r>
              <a:rPr lang="en-US" altLang="ja-JP" sz="1200" baseline="0" dirty="0">
                <a:solidFill>
                  <a:schemeClr val="tx1"/>
                </a:solidFill>
                <a:cs typeface="Times New Roman"/>
              </a:rPr>
              <a:t>are</a:t>
            </a:r>
            <a:r>
              <a:rPr lang="en-US" altLang="ja-JP" sz="1200" dirty="0">
                <a:solidFill>
                  <a:schemeClr val="tx1"/>
                </a:solidFill>
                <a:cs typeface="Times New Roman"/>
              </a:rPr>
              <a:t> cyclic, then the Longest Common Subsequence problem can be solved in this time. </a:t>
            </a:r>
            <a:endParaRPr lang="en-US" altLang="ja-JP" dirty="0"/>
          </a:p>
          <a:p>
            <a:endParaRPr lang="en-US" altLang="ja-JP" dirty="0"/>
          </a:p>
          <a:p>
            <a:r>
              <a:rPr lang="ja-JP" altLang="en-US" dirty="0"/>
              <a:t>この表は、ラベル付きグラフに対するアルゴリズムを示したものである。</a:t>
            </a:r>
          </a:p>
          <a:p>
            <a:r>
              <a:rPr lang="ja-JP" altLang="en-US" dirty="0"/>
              <a:t>非線形テキストに対するパターンマッチングでは、線形パターンを仮定している。</a:t>
            </a:r>
          </a:p>
          <a:p>
            <a:r>
              <a:rPr lang="ja-JP" altLang="en-US" dirty="0"/>
              <a:t>そして、</a:t>
            </a:r>
            <a:r>
              <a:rPr lang="en-US" altLang="ja-JP" dirty="0"/>
              <a:t>shimohira</a:t>
            </a:r>
            <a:r>
              <a:rPr lang="ja-JP" altLang="en-US" dirty="0"/>
              <a:t>らは、二つのラベル付きグラフ間の最長共通部分文字列と最長共通部分列の問題を考えている。</a:t>
            </a:r>
          </a:p>
          <a:p>
            <a:r>
              <a:rPr lang="ja-JP" altLang="en-US" dirty="0"/>
              <a:t>まず、ラベル付きグラフの少なくとも一方が非であれば、最長共通部分文字列問題は</a:t>
            </a:r>
            <a:r>
              <a:rPr lang="en-US" altLang="ja-JP" dirty="0"/>
              <a:t>O(|E1||E2|)</a:t>
            </a:r>
            <a:r>
              <a:rPr lang="ja-JP" altLang="en-US" dirty="0"/>
              <a:t>時間で解くことができる。</a:t>
            </a:r>
          </a:p>
          <a:p>
            <a:r>
              <a:rPr lang="ja-JP" altLang="en-US" dirty="0"/>
              <a:t>次に、ラベル付きグラフの両方が非巡回であれば、最長共通部分文字列問題は </a:t>
            </a:r>
            <a:r>
              <a:rPr lang="en-US" altLang="ja-JP" dirty="0"/>
              <a:t>O(|E1||E2|)</a:t>
            </a:r>
            <a:r>
              <a:rPr lang="ja-JP" altLang="en-US" dirty="0"/>
              <a:t>時間で解くことができる。</a:t>
            </a:r>
          </a:p>
          <a:p>
            <a:r>
              <a:rPr lang="ja-JP" altLang="en-US" dirty="0"/>
              <a:t>最後に、もし両方のラベル付きグラフが巡回であれば、最長共通後続問題は</a:t>
            </a:r>
            <a:r>
              <a:rPr lang="en-US" altLang="ja-JP" dirty="0"/>
              <a:t>O(|E1||E2|+|V1||V2|log|</a:t>
            </a:r>
            <a:r>
              <a:rPr lang="el-GR" altLang="ja-JP" dirty="0"/>
              <a:t>Σ|)</a:t>
            </a:r>
            <a:r>
              <a:rPr lang="ja-JP" altLang="en-US" dirty="0"/>
              <a:t>時間で解くことができる。</a:t>
            </a:r>
            <a:endParaRPr lang="en-US" altLang="ja-JP"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6</a:t>
            </a:fld>
            <a:endParaRPr kumimoji="1" lang="ja-JP" altLang="en-US"/>
          </a:p>
        </p:txBody>
      </p:sp>
    </p:spTree>
    <p:extLst>
      <p:ext uri="{BB962C8B-B14F-4D97-AF65-F5344CB8AC3E}">
        <p14:creationId xmlns:p14="http://schemas.microsoft.com/office/powerpoint/2010/main" val="215151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now, I will talk about </a:t>
            </a:r>
            <a:r>
              <a:rPr lang="en-US" altLang="ja-JP" sz="1200" dirty="0"/>
              <a:t>Constrained LCS problems, </a:t>
            </a:r>
            <a:r>
              <a:rPr lang="en" altLang="ja-JP" sz="1200" dirty="0"/>
              <a:t>especially about SEQ-IC-LCS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ja-JP"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aseline="0"/>
              <a:t>ここでは、制約付き</a:t>
            </a:r>
            <a:r>
              <a:rPr lang="en-US" altLang="ja-JP" baseline="0" dirty="0"/>
              <a:t>LCS</a:t>
            </a:r>
            <a:r>
              <a:rPr lang="ja-JP" altLang="en-US" baseline="0"/>
              <a:t>問題、特に</a:t>
            </a:r>
            <a:r>
              <a:rPr lang="en-US" altLang="ja-JP" baseline="0" dirty="0"/>
              <a:t>SEQ-IC-LCS</a:t>
            </a:r>
            <a:r>
              <a:rPr lang="ja-JP" altLang="en-US" baseline="0"/>
              <a:t>問題について述べる。</a:t>
            </a:r>
            <a:endParaRPr lang="en-US" altLang="ja-JP" baseline="0"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7</a:t>
            </a:fld>
            <a:endParaRPr kumimoji="1" lang="ja-JP" altLang="en-US"/>
          </a:p>
        </p:txBody>
      </p:sp>
    </p:spTree>
    <p:extLst>
      <p:ext uri="{BB962C8B-B14F-4D97-AF65-F5344CB8AC3E}">
        <p14:creationId xmlns:p14="http://schemas.microsoft.com/office/powerpoint/2010/main" val="49678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sz="1200" dirty="0"/>
              <a:t>In the field of molecular biology, </a:t>
            </a:r>
          </a:p>
          <a:p>
            <a:pPr marL="0" indent="0">
              <a:buNone/>
            </a:pPr>
            <a:r>
              <a:rPr lang="en-US" altLang="ja-JP" sz="1200" dirty="0"/>
              <a:t>there are cases where the same sequence appears</a:t>
            </a:r>
          </a:p>
          <a:p>
            <a:pPr marL="0" indent="0">
              <a:buNone/>
            </a:pPr>
            <a:r>
              <a:rPr lang="en-US" altLang="ja-JP" sz="1200" dirty="0"/>
              <a:t>between different species, and there are demand to </a:t>
            </a:r>
          </a:p>
          <a:p>
            <a:pPr marL="0" indent="0">
              <a:buNone/>
            </a:pPr>
            <a:r>
              <a:rPr lang="en-US" altLang="ja-JP" sz="1200" dirty="0"/>
              <a:t>incorporate this into similarity measurements.</a:t>
            </a:r>
          </a:p>
          <a:p>
            <a:pPr marL="0" indent="0">
              <a:buNone/>
            </a:pPr>
            <a:endParaRPr lang="en-US" altLang="ja-JP" sz="1200" dirty="0"/>
          </a:p>
          <a:p>
            <a:pPr marL="0" indent="0">
              <a:buNone/>
            </a:pPr>
            <a:r>
              <a:rPr lang="en" altLang="ja-JP" sz="1200" dirty="0"/>
              <a:t>In recent years, </a:t>
            </a:r>
          </a:p>
          <a:p>
            <a:pPr marL="0" indent="0">
              <a:buNone/>
            </a:pPr>
            <a:r>
              <a:rPr lang="en" altLang="ja-JP" dirty="0">
                <a:solidFill>
                  <a:srgbClr val="FF0000"/>
                </a:solidFill>
              </a:rPr>
              <a:t>Constrained LCS problems </a:t>
            </a:r>
            <a:r>
              <a:rPr lang="en-US" altLang="ja-JP" dirty="0">
                <a:solidFill>
                  <a:srgbClr val="FF0000"/>
                </a:solidFill>
              </a:rPr>
              <a:t>for string inputs</a:t>
            </a:r>
            <a:endParaRPr lang="en" altLang="ja-JP" dirty="0">
              <a:solidFill>
                <a:srgbClr val="FF0000"/>
              </a:solidFill>
            </a:endParaRPr>
          </a:p>
          <a:p>
            <a:pPr marL="0" indent="0">
              <a:buNone/>
            </a:pPr>
            <a:r>
              <a:rPr lang="en" altLang="ja-JP" sz="1200" dirty="0"/>
              <a:t>derived from the LCS problem</a:t>
            </a:r>
            <a:r>
              <a:rPr lang="en" altLang="ja-JP" sz="1200" dirty="0">
                <a:solidFill>
                  <a:srgbClr val="FF0000"/>
                </a:solidFill>
              </a:rPr>
              <a:t> </a:t>
            </a:r>
            <a:r>
              <a:rPr lang="en" altLang="ja-JP" sz="1200" dirty="0"/>
              <a:t>are considered.</a:t>
            </a:r>
            <a:r>
              <a:rPr lang="ja-JP" altLang="en-US" sz="1200" dirty="0"/>
              <a:t>　</a:t>
            </a:r>
            <a:endParaRPr lang="en-US" altLang="ja-JP" sz="1200" dirty="0"/>
          </a:p>
          <a:p>
            <a:pPr marL="0" indent="0">
              <a:buNone/>
            </a:pPr>
            <a:endParaRPr lang="en-US" altLang="ja-JP" sz="1200" dirty="0"/>
          </a:p>
          <a:p>
            <a:pPr marL="0" indent="0">
              <a:buNone/>
            </a:pPr>
            <a:r>
              <a:rPr lang="ja-JP" altLang="en-US" sz="1200" dirty="0"/>
              <a:t>分子生物学の分野では、異なる生物種間で同じ配列が出現する場合があり</a:t>
            </a:r>
          </a:p>
          <a:p>
            <a:pPr marL="0" indent="0">
              <a:buNone/>
            </a:pPr>
            <a:r>
              <a:rPr lang="ja-JP" altLang="en-US" sz="1200" dirty="0"/>
              <a:t>これを類似度測定に取り入れたいとの要求がある。</a:t>
            </a:r>
          </a:p>
          <a:p>
            <a:pPr marL="0" indent="0">
              <a:buNone/>
            </a:pPr>
            <a:endParaRPr lang="ja-JP" altLang="en-US" sz="1200" dirty="0"/>
          </a:p>
          <a:p>
            <a:pPr marL="0" indent="0">
              <a:buNone/>
            </a:pPr>
            <a:r>
              <a:rPr lang="ja-JP" altLang="en-US" sz="1200" dirty="0"/>
              <a:t>そこで近年では </a:t>
            </a:r>
          </a:p>
          <a:p>
            <a:pPr marL="0" indent="0">
              <a:buNone/>
            </a:pPr>
            <a:r>
              <a:rPr lang="ja-JP" altLang="en-US" sz="1200" dirty="0"/>
              <a:t>制約条件付き</a:t>
            </a:r>
            <a:r>
              <a:rPr lang="en-US" altLang="ja-JP" sz="1200" dirty="0"/>
              <a:t>LCS</a:t>
            </a:r>
            <a:r>
              <a:rPr lang="ja-JP" altLang="en-US" sz="1200" dirty="0"/>
              <a:t>問題 </a:t>
            </a:r>
          </a:p>
          <a:p>
            <a:pPr marL="0" indent="0">
              <a:buNone/>
            </a:pPr>
            <a:r>
              <a:rPr lang="ja-JP" altLang="en-US" sz="1200" dirty="0"/>
              <a:t>から派生した制約付き</a:t>
            </a:r>
            <a:r>
              <a:rPr lang="en-US" altLang="ja-JP" sz="1200" dirty="0"/>
              <a:t>LCS</a:t>
            </a:r>
            <a:r>
              <a:rPr lang="ja-JP" altLang="en-US" sz="1200" dirty="0"/>
              <a:t>問題が検討されている。</a:t>
            </a:r>
            <a:endParaRPr lang="en-US" altLang="ja-JP" sz="1200" dirty="0"/>
          </a:p>
        </p:txBody>
      </p:sp>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8</a:t>
            </a:fld>
            <a:endParaRPr kumimoji="1" lang="ja-JP" altLang="en-US"/>
          </a:p>
        </p:txBody>
      </p:sp>
    </p:spTree>
    <p:extLst>
      <p:ext uri="{BB962C8B-B14F-4D97-AF65-F5344CB8AC3E}">
        <p14:creationId xmlns:p14="http://schemas.microsoft.com/office/powerpoint/2010/main" val="118418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indent="0">
                  <a:buNone/>
                </a:pPr>
                <a:r>
                  <a:rPr lang="en" altLang="ja-JP" sz="1200" dirty="0">
                    <a:effectLst/>
                  </a:rPr>
                  <a:t>There exist four variants of the </a:t>
                </a:r>
                <a:r>
                  <a:rPr lang="en-US" altLang="ja-JP" sz="1200" dirty="0"/>
                  <a:t>Constrained LCS </a:t>
                </a:r>
                <a:r>
                  <a:rPr lang="en" altLang="ja-JP" sz="1200" dirty="0">
                    <a:effectLst/>
                  </a:rPr>
                  <a:t>problems.</a:t>
                </a:r>
              </a:p>
              <a:p>
                <a:pPr marL="0" indent="0">
                  <a:buNone/>
                </a:pPr>
                <a:r>
                  <a:rPr lang="en-US" altLang="ja-JP" sz="100" dirty="0"/>
                  <a:t> </a:t>
                </a:r>
              </a:p>
              <a:p>
                <a:pPr marL="0" indent="0">
                  <a:buNone/>
                </a:pPr>
                <a:r>
                  <a:rPr lang="en" altLang="ja-JP" sz="1200" dirty="0"/>
                  <a:t>Each of them is to compute a </a:t>
                </a:r>
                <a:r>
                  <a:rPr lang="en" altLang="ja-JP" sz="1200" dirty="0">
                    <a:effectLst/>
                  </a:rPr>
                  <a:t>longest string </a:t>
                </a:r>
                <a14:m>
                  <m:oMath xmlns:m="http://schemas.openxmlformats.org/officeDocument/2006/math">
                    <m:r>
                      <a:rPr lang="en-US" altLang="ja-JP" sz="1200" b="0" i="1" smtClean="0">
                        <a:effectLst/>
                        <a:latin typeface="Cambria Math" panose="02040503050406030204" pitchFamily="18" charset="0"/>
                      </a:rPr>
                      <m:t>𝑍</m:t>
                    </m:r>
                  </m:oMath>
                </a14:m>
                <a:r>
                  <a:rPr lang="en" altLang="ja-JP" sz="1200" dirty="0">
                    <a:effectLst/>
                  </a:rPr>
                  <a:t> such that </a:t>
                </a:r>
              </a:p>
              <a:p>
                <a:pPr marL="0" indent="0">
                  <a:buNone/>
                </a:pPr>
                <a14:m>
                  <m:oMath xmlns:m="http://schemas.openxmlformats.org/officeDocument/2006/math">
                    <m:r>
                      <a:rPr lang="en-US" altLang="ja-JP" sz="1200" i="1">
                        <a:latin typeface="Cambria Math" panose="02040503050406030204" pitchFamily="18" charset="0"/>
                      </a:rPr>
                      <m:t>𝑍</m:t>
                    </m:r>
                  </m:oMath>
                </a14:m>
                <a:r>
                  <a:rPr lang="en" altLang="ja-JP" sz="1200" dirty="0">
                    <a:effectLst/>
                  </a:rPr>
                  <a:t> </a:t>
                </a:r>
                <a:r>
                  <a:rPr lang="en" altLang="ja-JP" sz="1200" dirty="0">
                    <a:solidFill>
                      <a:srgbClr val="FF0000"/>
                    </a:solidFill>
                    <a:effectLst/>
                  </a:rPr>
                  <a:t>includes</a:t>
                </a:r>
                <a:r>
                  <a:rPr lang="en" altLang="ja-JP" sz="1200" baseline="0" dirty="0">
                    <a:solidFill>
                      <a:schemeClr val="tx1"/>
                    </a:solidFill>
                    <a:effectLst/>
                  </a:rPr>
                  <a:t> or </a:t>
                </a:r>
                <a:r>
                  <a:rPr lang="en" altLang="ja-JP" sz="1200" dirty="0">
                    <a:solidFill>
                      <a:srgbClr val="0070C0"/>
                    </a:solidFill>
                    <a:effectLst/>
                  </a:rPr>
                  <a:t>excludes</a:t>
                </a:r>
                <a:r>
                  <a:rPr lang="en" altLang="ja-JP" sz="1200" dirty="0">
                    <a:effectLst/>
                  </a:rPr>
                  <a:t> the constraint pattern </a:t>
                </a:r>
                <a14:m>
                  <m:oMath xmlns:m="http://schemas.openxmlformats.org/officeDocument/2006/math">
                    <m:r>
                      <a:rPr lang="en-US" altLang="ja-JP" sz="1200" b="0" i="1" smtClean="0">
                        <a:latin typeface="Cambria Math" panose="02040503050406030204" pitchFamily="18" charset="0"/>
                      </a:rPr>
                      <m:t>𝑃</m:t>
                    </m:r>
                  </m:oMath>
                </a14:m>
                <a:r>
                  <a:rPr lang="en" altLang="ja-JP" sz="1200" dirty="0">
                    <a:effectLst/>
                  </a:rPr>
                  <a:t> as a </a:t>
                </a:r>
              </a:p>
              <a:p>
                <a:pPr marL="0" indent="0">
                  <a:buNone/>
                </a:pPr>
                <a:r>
                  <a:rPr lang="en" altLang="ja-JP" sz="1200" dirty="0">
                    <a:solidFill>
                      <a:schemeClr val="accent2"/>
                    </a:solidFill>
                    <a:effectLst/>
                  </a:rPr>
                  <a:t>substring</a:t>
                </a:r>
                <a:r>
                  <a:rPr lang="en" altLang="ja-JP" sz="1200" baseline="0" dirty="0">
                    <a:solidFill>
                      <a:schemeClr val="tx1"/>
                    </a:solidFill>
                    <a:effectLst/>
                  </a:rPr>
                  <a:t> or </a:t>
                </a:r>
                <a:r>
                  <a:rPr lang="en" altLang="ja-JP" sz="1200" dirty="0">
                    <a:solidFill>
                      <a:srgbClr val="00B050"/>
                    </a:solidFill>
                    <a:effectLst/>
                  </a:rPr>
                  <a:t>subsequence</a:t>
                </a:r>
                <a:r>
                  <a:rPr lang="en" altLang="ja-JP" sz="1200" dirty="0">
                    <a:effectLst/>
                  </a:rPr>
                  <a:t> and </a:t>
                </a:r>
                <a14:m>
                  <m:oMath xmlns:m="http://schemas.openxmlformats.org/officeDocument/2006/math">
                    <m:r>
                      <a:rPr lang="en-US" altLang="ja-JP" sz="1200" i="1">
                        <a:latin typeface="Cambria Math" panose="02040503050406030204" pitchFamily="18" charset="0"/>
                      </a:rPr>
                      <m:t>𝑍</m:t>
                    </m:r>
                  </m:oMath>
                </a14:m>
                <a:r>
                  <a:rPr lang="en" altLang="ja-JP" sz="1200" dirty="0">
                    <a:effectLst/>
                  </a:rPr>
                  <a:t> is a common </a:t>
                </a:r>
              </a:p>
              <a:p>
                <a:pPr marL="0" indent="0">
                  <a:buNone/>
                </a:pPr>
                <a:r>
                  <a:rPr lang="en" altLang="ja-JP" sz="1200" dirty="0">
                    <a:effectLst/>
                  </a:rPr>
                  <a:t>subsequence of the two target strings </a:t>
                </a:r>
                <a14:m>
                  <m:oMath xmlns:m="http://schemas.openxmlformats.org/officeDocument/2006/math">
                    <m:r>
                      <a:rPr lang="en-US" altLang="ja-JP" sz="1200" b="0" i="1" smtClean="0">
                        <a:effectLst/>
                        <a:latin typeface="Cambria Math" panose="02040503050406030204" pitchFamily="18" charset="0"/>
                      </a:rPr>
                      <m:t>𝐴</m:t>
                    </m:r>
                  </m:oMath>
                </a14:m>
                <a:r>
                  <a:rPr lang="en" altLang="ja-JP" sz="1200" dirty="0">
                    <a:effectLst/>
                  </a:rPr>
                  <a:t> and </a:t>
                </a:r>
                <a14:m>
                  <m:oMath xmlns:m="http://schemas.openxmlformats.org/officeDocument/2006/math">
                    <m:r>
                      <a:rPr lang="en-US" altLang="ja-JP" sz="1200" b="0" i="1" smtClean="0">
                        <a:latin typeface="Cambria Math" panose="02040503050406030204" pitchFamily="18" charset="0"/>
                      </a:rPr>
                      <m:t>𝐵</m:t>
                    </m:r>
                  </m:oMath>
                </a14:m>
                <a:r>
                  <a:rPr lang="en" altLang="ja-JP" sz="1200" dirty="0">
                    <a:effectLst/>
                  </a:rPr>
                  <a:t>. </a:t>
                </a:r>
              </a:p>
              <a:p>
                <a:pPr marL="0" indent="0">
                  <a:buNone/>
                </a:pPr>
                <a:r>
                  <a:rPr lang="en-US" altLang="ja-JP" sz="100" dirty="0"/>
                  <a:t> </a:t>
                </a:r>
              </a:p>
              <a:p>
                <a:pPr marL="0" indent="0">
                  <a:buNone/>
                </a:pPr>
                <a:r>
                  <a:rPr lang="en-US" altLang="ja-JP" dirty="0"/>
                  <a:t>Each problem is called, </a:t>
                </a:r>
                <a:r>
                  <a:rPr lang="en" altLang="ja-JP" dirty="0">
                    <a:solidFill>
                      <a:schemeClr val="accent2"/>
                    </a:solidFill>
                  </a:rPr>
                  <a:t>STR</a:t>
                </a:r>
                <a:r>
                  <a:rPr lang="en" altLang="ja-JP" dirty="0"/>
                  <a:t>-</a:t>
                </a:r>
                <a:r>
                  <a:rPr lang="en" altLang="ja-JP" dirty="0">
                    <a:solidFill>
                      <a:srgbClr val="FF0000"/>
                    </a:solidFill>
                  </a:rPr>
                  <a:t>IC</a:t>
                </a:r>
                <a:r>
                  <a:rPr lang="en" altLang="ja-JP" dirty="0"/>
                  <a:t>-LCS</a:t>
                </a:r>
                <a:r>
                  <a:rPr lang="en-US" altLang="ja-JP" dirty="0"/>
                  <a:t>,</a:t>
                </a:r>
                <a:r>
                  <a:rPr lang="en" altLang="ja-JP" dirty="0">
                    <a:solidFill>
                      <a:schemeClr val="tx1"/>
                    </a:solidFill>
                  </a:rPr>
                  <a:t> </a:t>
                </a:r>
                <a:r>
                  <a:rPr lang="en" altLang="ja-JP" dirty="0">
                    <a:solidFill>
                      <a:schemeClr val="accent2"/>
                    </a:solidFill>
                  </a:rPr>
                  <a:t>STR</a:t>
                </a:r>
                <a:r>
                  <a:rPr lang="en" altLang="ja-JP" dirty="0"/>
                  <a:t>-</a:t>
                </a:r>
                <a:r>
                  <a:rPr lang="en" altLang="ja-JP" dirty="0">
                    <a:solidFill>
                      <a:schemeClr val="accent1"/>
                    </a:solidFill>
                  </a:rPr>
                  <a:t>EC</a:t>
                </a:r>
                <a:r>
                  <a:rPr lang="en" altLang="ja-JP" dirty="0"/>
                  <a:t>-LCS</a:t>
                </a:r>
                <a:r>
                  <a:rPr lang="en-US" altLang="ja-JP" dirty="0"/>
                  <a:t>,</a:t>
                </a:r>
                <a:r>
                  <a:rPr lang="en" altLang="ja-JP" dirty="0">
                    <a:solidFill>
                      <a:schemeClr val="tx1"/>
                    </a:solidFill>
                  </a:rPr>
                  <a:t> </a:t>
                </a:r>
                <a:r>
                  <a:rPr lang="en" altLang="ja-JP" dirty="0">
                    <a:solidFill>
                      <a:srgbClr val="00B050"/>
                    </a:solidFill>
                  </a:rPr>
                  <a:t>SEQ</a:t>
                </a:r>
                <a:r>
                  <a:rPr lang="en" altLang="ja-JP" dirty="0"/>
                  <a:t>-</a:t>
                </a:r>
                <a:r>
                  <a:rPr lang="en" altLang="ja-JP" dirty="0">
                    <a:solidFill>
                      <a:srgbClr val="FF0000"/>
                    </a:solidFill>
                  </a:rPr>
                  <a:t>IC</a:t>
                </a:r>
                <a:r>
                  <a:rPr lang="en" altLang="ja-JP" dirty="0"/>
                  <a:t>-LCS</a:t>
                </a:r>
                <a:r>
                  <a:rPr lang="en-US" altLang="ja-JP" dirty="0"/>
                  <a:t>,</a:t>
                </a:r>
                <a:r>
                  <a:rPr lang="en" altLang="ja-JP" dirty="0"/>
                  <a:t> and </a:t>
                </a:r>
                <a:r>
                  <a:rPr lang="en" altLang="ja-JP" dirty="0">
                    <a:solidFill>
                      <a:srgbClr val="00B050"/>
                    </a:solidFill>
                  </a:rPr>
                  <a:t>SEQ</a:t>
                </a:r>
                <a:r>
                  <a:rPr lang="en" altLang="ja-JP" dirty="0"/>
                  <a:t>-</a:t>
                </a:r>
                <a:r>
                  <a:rPr lang="en" altLang="ja-JP" dirty="0">
                    <a:solidFill>
                      <a:schemeClr val="accent1"/>
                    </a:solidFill>
                  </a:rPr>
                  <a:t>EC</a:t>
                </a:r>
                <a:r>
                  <a:rPr lang="en" altLang="ja-JP" dirty="0"/>
                  <a:t>-LCS.</a:t>
                </a:r>
              </a:p>
              <a:p>
                <a:pPr marL="0" indent="0">
                  <a:buNone/>
                </a:pPr>
                <a:r>
                  <a:rPr lang="en" altLang="ja-JP" dirty="0"/>
                  <a:t>STR and SEQ represent substring and subsequence, respectively.</a:t>
                </a:r>
              </a:p>
              <a:p>
                <a:pPr marL="0" indent="0">
                  <a:buNone/>
                </a:pPr>
                <a:r>
                  <a:rPr lang="en" altLang="ja-JP" dirty="0"/>
                  <a:t>IC and EC represent inclusion and exclusion, respectively.</a:t>
                </a:r>
              </a:p>
              <a:p>
                <a:pPr marL="0" indent="0">
                  <a:buNone/>
                </a:pPr>
                <a:endParaRPr lang="en" altLang="ja-JP" dirty="0"/>
              </a:p>
              <a:p>
                <a:pPr marL="0" indent="0">
                  <a:buNone/>
                </a:pPr>
                <a:r>
                  <a:rPr lang="ja-JP" altLang="en-US" dirty="0"/>
                  <a:t>制約付き</a:t>
                </a:r>
                <a:r>
                  <a:rPr lang="en" altLang="ja-JP" dirty="0"/>
                  <a:t>LCS</a:t>
                </a:r>
                <a:r>
                  <a:rPr lang="ja-JP" altLang="en-US" dirty="0"/>
                  <a:t>問題には</a:t>
                </a:r>
                <a:r>
                  <a:rPr lang="en-US" altLang="ja-JP" dirty="0"/>
                  <a:t>4</a:t>
                </a:r>
                <a:r>
                  <a:rPr lang="ja-JP" altLang="en-US" dirty="0" err="1"/>
                  <a:t>つの</a:t>
                </a:r>
                <a:r>
                  <a:rPr lang="ja-JP" altLang="en-US" dirty="0"/>
                  <a:t>バリエーションがある。</a:t>
                </a:r>
              </a:p>
              <a:p>
                <a:pPr marL="0" indent="0">
                  <a:buNone/>
                </a:pPr>
                <a:r>
                  <a:rPr lang="ja-JP" altLang="en-US" dirty="0"/>
                  <a:t> </a:t>
                </a:r>
              </a:p>
              <a:p>
                <a:pPr marL="0" indent="0">
                  <a:buNone/>
                </a:pPr>
                <a:r>
                  <a:rPr lang="ja-JP" altLang="en-US" dirty="0"/>
                  <a:t>それぞれの問題は、次のような最長文字列𝑍を計算するものである。</a:t>
                </a:r>
              </a:p>
              <a:p>
                <a:pPr marL="0" indent="0">
                  <a:buNone/>
                </a:pPr>
                <a:r>
                  <a:rPr lang="en-US" altLang="ja-JP" dirty="0"/>
                  <a:t>z</a:t>
                </a:r>
                <a:r>
                  <a:rPr lang="ja-JP" altLang="en-US" dirty="0"/>
                  <a:t>は制約パターン𝑃を部分文字列または部分文字列として含むか、または含まない。</a:t>
                </a:r>
              </a:p>
              <a:p>
                <a:pPr marL="0" indent="0">
                  <a:buNone/>
                </a:pPr>
                <a:r>
                  <a:rPr lang="ja-JP" altLang="en-US" dirty="0"/>
                  <a:t>を部分文字列または部分文字列として含み、かつ</a:t>
                </a:r>
                <a:r>
                  <a:rPr lang="en-US" altLang="ja-JP" dirty="0"/>
                  <a:t>z</a:t>
                </a:r>
                <a:r>
                  <a:rPr lang="ja-JP" altLang="en-US" dirty="0"/>
                  <a:t>が共通の </a:t>
                </a:r>
              </a:p>
              <a:p>
                <a:pPr marL="0" indent="0">
                  <a:buNone/>
                </a:pPr>
                <a:r>
                  <a:rPr lang="ja-JP" altLang="en-US" dirty="0"/>
                  <a:t>𝐴と𝐵の共通の部分文字列である。</a:t>
                </a:r>
              </a:p>
              <a:p>
                <a:pPr marL="0" indent="0">
                  <a:buNone/>
                </a:pPr>
                <a:r>
                  <a:rPr lang="ja-JP" altLang="en-US" dirty="0"/>
                  <a:t> </a:t>
                </a:r>
              </a:p>
              <a:p>
                <a:pPr marL="0" indent="0">
                  <a:buNone/>
                </a:pPr>
                <a:r>
                  <a:rPr lang="ja-JP" altLang="en-US" dirty="0"/>
                  <a:t>それぞれの問題は、</a:t>
                </a:r>
                <a:r>
                  <a:rPr lang="en" altLang="ja-JP" dirty="0"/>
                  <a:t>STR-IC-LCS</a:t>
                </a:r>
                <a:r>
                  <a:rPr lang="ja-JP" altLang="en" dirty="0" err="1"/>
                  <a:t>、</a:t>
                </a:r>
                <a:r>
                  <a:rPr lang="en" altLang="ja-JP" dirty="0"/>
                  <a:t>STR-EC-LCS</a:t>
                </a:r>
                <a:r>
                  <a:rPr lang="ja-JP" altLang="en" dirty="0" err="1"/>
                  <a:t>、</a:t>
                </a:r>
                <a:r>
                  <a:rPr lang="en" altLang="ja-JP" dirty="0"/>
                  <a:t>SEQ-IC-LCS</a:t>
                </a:r>
                <a:r>
                  <a:rPr lang="ja-JP" altLang="en" dirty="0" err="1"/>
                  <a:t>、</a:t>
                </a:r>
                <a:r>
                  <a:rPr lang="en" altLang="ja-JP" dirty="0"/>
                  <a:t>SEQ-EC-LCS</a:t>
                </a:r>
                <a:r>
                  <a:rPr lang="ja-JP" altLang="en-US" dirty="0"/>
                  <a:t>と呼ばれる。</a:t>
                </a:r>
              </a:p>
              <a:p>
                <a:pPr marL="0" indent="0">
                  <a:buNone/>
                </a:pPr>
                <a:r>
                  <a:rPr lang="en" altLang="ja-JP" dirty="0"/>
                  <a:t>STR</a:t>
                </a:r>
                <a:r>
                  <a:rPr lang="ja-JP" altLang="en-US" dirty="0"/>
                  <a:t>と</a:t>
                </a:r>
                <a:r>
                  <a:rPr lang="en" altLang="ja-JP" dirty="0"/>
                  <a:t>SEQ</a:t>
                </a:r>
                <a:r>
                  <a:rPr lang="ja-JP" altLang="en-US" dirty="0"/>
                  <a:t>はそれぞれ部分文字列と部分配列を表す。</a:t>
                </a:r>
              </a:p>
              <a:p>
                <a:pPr marL="0" indent="0">
                  <a:buNone/>
                </a:pPr>
                <a:r>
                  <a:rPr lang="en" altLang="ja-JP" dirty="0"/>
                  <a:t>IC</a:t>
                </a:r>
                <a:r>
                  <a:rPr lang="ja-JP" altLang="en-US" dirty="0"/>
                  <a:t>と</a:t>
                </a:r>
                <a:r>
                  <a:rPr lang="en" altLang="ja-JP" dirty="0"/>
                  <a:t>EC</a:t>
                </a:r>
                <a:r>
                  <a:rPr lang="ja-JP" altLang="en-US" dirty="0"/>
                  <a:t>はそれぞれ含むと</a:t>
                </a:r>
                <a:r>
                  <a:rPr lang="ja-JP" altLang="en-US" dirty="0" err="1"/>
                  <a:t>含まないを</a:t>
                </a:r>
                <a:r>
                  <a:rPr lang="ja-JP" altLang="en-US" dirty="0"/>
                  <a:t>表す。</a:t>
                </a:r>
                <a:endParaRPr lang="en" altLang="ja-JP" dirty="0"/>
              </a:p>
              <a:p>
                <a:pPr marL="0" indent="0">
                  <a:buNone/>
                </a:pPr>
                <a:endParaRPr lang="en" altLang="ja-JP" dirty="0"/>
              </a:p>
            </p:txBody>
          </p:sp>
        </mc:Choice>
        <mc:Fallback xmlns="">
          <p:sp>
            <p:nvSpPr>
              <p:cNvPr id="3" name="ノート プレースホルダー 2"/>
              <p:cNvSpPr>
                <a:spLocks noGrp="1"/>
              </p:cNvSpPr>
              <p:nvPr>
                <p:ph type="body" idx="1"/>
              </p:nvPr>
            </p:nvSpPr>
            <p:spPr/>
            <p:txBody>
              <a:bodyPr/>
              <a:lstStyle/>
              <a:p>
                <a:pPr marL="0" indent="0">
                  <a:buNone/>
                </a:pPr>
                <a:r>
                  <a:rPr lang="en" altLang="ja-JP" sz="1200" dirty="0">
                    <a:effectLst/>
                  </a:rPr>
                  <a:t>There exists four variants of the </a:t>
                </a:r>
                <a:r>
                  <a:rPr lang="en-US" altLang="ja-JP" sz="1200" dirty="0"/>
                  <a:t>Constrained LCS </a:t>
                </a:r>
                <a:r>
                  <a:rPr lang="en" altLang="ja-JP" sz="1200" dirty="0">
                    <a:effectLst/>
                  </a:rPr>
                  <a:t>problems.</a:t>
                </a:r>
              </a:p>
              <a:p>
                <a:pPr marL="0" indent="0">
                  <a:buNone/>
                </a:pPr>
                <a:r>
                  <a:rPr lang="en-US" altLang="ja-JP" sz="100" dirty="0"/>
                  <a:t> </a:t>
                </a:r>
              </a:p>
              <a:p>
                <a:pPr marL="0" indent="0">
                  <a:buNone/>
                </a:pPr>
                <a:r>
                  <a:rPr lang="en" altLang="ja-JP" sz="1200" dirty="0"/>
                  <a:t>Each of them is to compute a </a:t>
                </a:r>
                <a:r>
                  <a:rPr lang="en" altLang="ja-JP" sz="1200" dirty="0">
                    <a:effectLst/>
                  </a:rPr>
                  <a:t>longest string </a:t>
                </a:r>
                <a:r>
                  <a:rPr lang="en-US" altLang="ja-JP" sz="1200" b="0" i="0">
                    <a:effectLst/>
                    <a:latin typeface="Cambria Math" panose="02040503050406030204" pitchFamily="18" charset="0"/>
                  </a:rPr>
                  <a:t>𝑍</a:t>
                </a:r>
                <a:r>
                  <a:rPr lang="en" altLang="ja-JP" sz="1200" dirty="0">
                    <a:effectLst/>
                  </a:rPr>
                  <a:t> such that </a:t>
                </a:r>
              </a:p>
              <a:p>
                <a:pPr marL="0" indent="0">
                  <a:buNone/>
                </a:pPr>
                <a:r>
                  <a:rPr lang="en-US" altLang="ja-JP" sz="1200" i="0">
                    <a:latin typeface="Cambria Math" panose="02040503050406030204" pitchFamily="18" charset="0"/>
                  </a:rPr>
                  <a:t>𝑍</a:t>
                </a:r>
                <a:r>
                  <a:rPr lang="en" altLang="ja-JP" sz="1200" dirty="0">
                    <a:effectLst/>
                  </a:rPr>
                  <a:t> </a:t>
                </a:r>
                <a:r>
                  <a:rPr lang="en" altLang="ja-JP" sz="1200" dirty="0">
                    <a:solidFill>
                      <a:srgbClr val="FF0000"/>
                    </a:solidFill>
                    <a:effectLst/>
                  </a:rPr>
                  <a:t>includes</a:t>
                </a:r>
                <a:r>
                  <a:rPr lang="en" altLang="ja-JP" sz="1200" baseline="0" dirty="0">
                    <a:solidFill>
                      <a:schemeClr val="tx1"/>
                    </a:solidFill>
                    <a:effectLst/>
                  </a:rPr>
                  <a:t> or </a:t>
                </a:r>
                <a:r>
                  <a:rPr lang="en" altLang="ja-JP" sz="1200" dirty="0">
                    <a:solidFill>
                      <a:srgbClr val="0070C0"/>
                    </a:solidFill>
                    <a:effectLst/>
                  </a:rPr>
                  <a:t>excludes</a:t>
                </a:r>
                <a:r>
                  <a:rPr lang="en" altLang="ja-JP" sz="1200" dirty="0">
                    <a:effectLst/>
                  </a:rPr>
                  <a:t> the constraint pattern </a:t>
                </a:r>
                <a:r>
                  <a:rPr lang="en-US" altLang="ja-JP" sz="1200" b="0" i="0">
                    <a:latin typeface="Cambria Math" panose="02040503050406030204" pitchFamily="18" charset="0"/>
                  </a:rPr>
                  <a:t>𝑃</a:t>
                </a:r>
                <a:r>
                  <a:rPr lang="en" altLang="ja-JP" sz="1200" dirty="0">
                    <a:effectLst/>
                  </a:rPr>
                  <a:t> as a </a:t>
                </a:r>
              </a:p>
              <a:p>
                <a:pPr marL="0" indent="0">
                  <a:buNone/>
                </a:pPr>
                <a:r>
                  <a:rPr lang="en" altLang="ja-JP" sz="1200" dirty="0">
                    <a:solidFill>
                      <a:schemeClr val="accent2"/>
                    </a:solidFill>
                    <a:effectLst/>
                  </a:rPr>
                  <a:t>substring</a:t>
                </a:r>
                <a:r>
                  <a:rPr lang="en" altLang="ja-JP" sz="1200" baseline="0" dirty="0">
                    <a:solidFill>
                      <a:schemeClr val="tx1"/>
                    </a:solidFill>
                    <a:effectLst/>
                  </a:rPr>
                  <a:t> or </a:t>
                </a:r>
                <a:r>
                  <a:rPr lang="en" altLang="ja-JP" sz="1200" dirty="0">
                    <a:solidFill>
                      <a:srgbClr val="00B050"/>
                    </a:solidFill>
                    <a:effectLst/>
                  </a:rPr>
                  <a:t>subsequence</a:t>
                </a:r>
                <a:r>
                  <a:rPr lang="en" altLang="ja-JP" sz="1200" dirty="0">
                    <a:effectLst/>
                  </a:rPr>
                  <a:t> and </a:t>
                </a:r>
                <a:r>
                  <a:rPr lang="en-US" altLang="ja-JP" sz="1200" i="0">
                    <a:latin typeface="Cambria Math" panose="02040503050406030204" pitchFamily="18" charset="0"/>
                  </a:rPr>
                  <a:t>𝑍</a:t>
                </a:r>
                <a:r>
                  <a:rPr lang="en" altLang="ja-JP" sz="1200" dirty="0">
                    <a:effectLst/>
                  </a:rPr>
                  <a:t> is a common </a:t>
                </a:r>
              </a:p>
              <a:p>
                <a:pPr marL="0" indent="0">
                  <a:buNone/>
                </a:pPr>
                <a:r>
                  <a:rPr lang="en" altLang="ja-JP" sz="1200" dirty="0">
                    <a:effectLst/>
                  </a:rPr>
                  <a:t>subsequence of the two target strings </a:t>
                </a:r>
                <a:r>
                  <a:rPr lang="en-US" altLang="ja-JP" sz="1200" b="0" i="0">
                    <a:effectLst/>
                    <a:latin typeface="Cambria Math" panose="02040503050406030204" pitchFamily="18" charset="0"/>
                  </a:rPr>
                  <a:t>𝐴</a:t>
                </a:r>
                <a:r>
                  <a:rPr lang="en" altLang="ja-JP" sz="1200" dirty="0">
                    <a:effectLst/>
                  </a:rPr>
                  <a:t> and </a:t>
                </a:r>
                <a:r>
                  <a:rPr lang="en-US" altLang="ja-JP" sz="1200" b="0" i="0">
                    <a:latin typeface="Cambria Math" panose="02040503050406030204" pitchFamily="18" charset="0"/>
                  </a:rPr>
                  <a:t>𝐵</a:t>
                </a:r>
                <a:r>
                  <a:rPr lang="en" altLang="ja-JP" sz="1200" dirty="0">
                    <a:effectLst/>
                  </a:rPr>
                  <a:t>. </a:t>
                </a:r>
              </a:p>
              <a:p>
                <a:pPr marL="0" indent="0">
                  <a:buNone/>
                </a:pPr>
                <a:r>
                  <a:rPr lang="en-US" altLang="ja-JP" sz="100" dirty="0"/>
                  <a:t> </a:t>
                </a:r>
              </a:p>
              <a:p>
                <a:pPr marL="0" indent="0">
                  <a:buNone/>
                </a:pPr>
                <a:r>
                  <a:rPr lang="en-US" altLang="ja-JP" dirty="0"/>
                  <a:t>Each problem is called, </a:t>
                </a:r>
              </a:p>
              <a:p>
                <a:pPr marL="0" indent="0">
                  <a:buNone/>
                </a:pPr>
                <a:r>
                  <a:rPr lang="en-US" altLang="ja-JP" dirty="0"/>
                  <a:t>     </a:t>
                </a:r>
                <a:r>
                  <a:rPr lang="en" altLang="ja-JP" dirty="0">
                    <a:solidFill>
                      <a:schemeClr val="accent2"/>
                    </a:solidFill>
                  </a:rPr>
                  <a:t>STR</a:t>
                </a:r>
                <a:r>
                  <a:rPr lang="en" altLang="ja-JP" dirty="0"/>
                  <a:t>-</a:t>
                </a:r>
                <a:r>
                  <a:rPr lang="en" altLang="ja-JP" dirty="0">
                    <a:solidFill>
                      <a:srgbClr val="FF0000"/>
                    </a:solidFill>
                  </a:rPr>
                  <a:t>IC</a:t>
                </a:r>
                <a:r>
                  <a:rPr lang="en" altLang="ja-JP" dirty="0"/>
                  <a:t>-LCS </a:t>
                </a:r>
                <a:r>
                  <a:rPr lang="ja-JP" altLang="en-US"/>
                  <a:t>　　</a:t>
                </a:r>
                <a:r>
                  <a:rPr lang="en-US" altLang="ja-JP" dirty="0"/>
                  <a:t> in substring and include</a:t>
                </a:r>
                <a:endParaRPr lang="en" altLang="ja-JP" dirty="0"/>
              </a:p>
              <a:p>
                <a:pPr marL="0" indent="0">
                  <a:buNone/>
                </a:pPr>
                <a:r>
                  <a:rPr lang="en" altLang="ja-JP" dirty="0"/>
                  <a:t>     </a:t>
                </a:r>
                <a:r>
                  <a:rPr lang="en" altLang="ja-JP" dirty="0">
                    <a:solidFill>
                      <a:schemeClr val="accent2"/>
                    </a:solidFill>
                  </a:rPr>
                  <a:t>STR</a:t>
                </a:r>
                <a:r>
                  <a:rPr lang="en" altLang="ja-JP" dirty="0"/>
                  <a:t>-</a:t>
                </a:r>
                <a:r>
                  <a:rPr lang="en" altLang="ja-JP" dirty="0">
                    <a:solidFill>
                      <a:schemeClr val="accent1"/>
                    </a:solidFill>
                  </a:rPr>
                  <a:t>EC</a:t>
                </a:r>
                <a:r>
                  <a:rPr lang="en" altLang="ja-JP" dirty="0"/>
                  <a:t>-LCS     </a:t>
                </a:r>
                <a:r>
                  <a:rPr lang="en-US" altLang="ja-JP" dirty="0"/>
                  <a:t>in substring and exclude</a:t>
                </a:r>
                <a:endParaRPr lang="en" altLang="ja-JP" dirty="0"/>
              </a:p>
              <a:p>
                <a:pPr marL="0" indent="0">
                  <a:buNone/>
                </a:pPr>
                <a:r>
                  <a:rPr lang="en" altLang="ja-JP" dirty="0"/>
                  <a:t>    </a:t>
                </a:r>
                <a:r>
                  <a:rPr lang="en-US" altLang="ja-JP" dirty="0"/>
                  <a:t> </a:t>
                </a:r>
                <a:r>
                  <a:rPr lang="en" altLang="ja-JP" dirty="0">
                    <a:solidFill>
                      <a:srgbClr val="00B050"/>
                    </a:solidFill>
                  </a:rPr>
                  <a:t>SEQ</a:t>
                </a:r>
                <a:r>
                  <a:rPr lang="en" altLang="ja-JP" dirty="0"/>
                  <a:t>-</a:t>
                </a:r>
                <a:r>
                  <a:rPr lang="en" altLang="ja-JP" dirty="0">
                    <a:solidFill>
                      <a:srgbClr val="FF0000"/>
                    </a:solidFill>
                  </a:rPr>
                  <a:t>IC</a:t>
                </a:r>
                <a:r>
                  <a:rPr lang="en" altLang="ja-JP" dirty="0"/>
                  <a:t>-LCS      </a:t>
                </a:r>
                <a:r>
                  <a:rPr lang="en-US" altLang="ja-JP" dirty="0"/>
                  <a:t>in subsequence and include</a:t>
                </a:r>
                <a:endParaRPr lang="en" altLang="ja-JP" dirty="0"/>
              </a:p>
              <a:p>
                <a:pPr marL="0" indent="0">
                  <a:buNone/>
                </a:pPr>
                <a:r>
                  <a:rPr lang="en" altLang="ja-JP" dirty="0"/>
                  <a:t>    </a:t>
                </a:r>
                <a:r>
                  <a:rPr lang="en-US" altLang="ja-JP" dirty="0"/>
                  <a:t> </a:t>
                </a:r>
                <a:r>
                  <a:rPr lang="en" altLang="ja-JP" dirty="0">
                    <a:solidFill>
                      <a:srgbClr val="00B050"/>
                    </a:solidFill>
                  </a:rPr>
                  <a:t>SEQ</a:t>
                </a:r>
                <a:r>
                  <a:rPr lang="en" altLang="ja-JP" dirty="0"/>
                  <a:t>-</a:t>
                </a:r>
                <a:r>
                  <a:rPr lang="en" altLang="ja-JP" dirty="0">
                    <a:solidFill>
                      <a:schemeClr val="accent1"/>
                    </a:solidFill>
                  </a:rPr>
                  <a:t>EC</a:t>
                </a:r>
                <a:r>
                  <a:rPr lang="en" altLang="ja-JP" dirty="0"/>
                  <a:t>-LCS    </a:t>
                </a:r>
                <a:r>
                  <a:rPr lang="en-US" altLang="ja-JP" dirty="0"/>
                  <a:t> in subsequence and exclude     </a:t>
                </a:r>
                <a:endParaRPr lang="en" altLang="ja-JP" dirty="0"/>
              </a:p>
              <a:p>
                <a:endParaRPr kumimoji="1" lang="ja-JP" altLang="en-US"/>
              </a:p>
            </p:txBody>
          </p:sp>
        </mc:Fallback>
      </mc:AlternateContent>
      <p:sp>
        <p:nvSpPr>
          <p:cNvPr id="4" name="スライド番号プレースホルダー 3"/>
          <p:cNvSpPr>
            <a:spLocks noGrp="1"/>
          </p:cNvSpPr>
          <p:nvPr>
            <p:ph type="sldNum" sz="quarter" idx="5"/>
          </p:nvPr>
        </p:nvSpPr>
        <p:spPr/>
        <p:txBody>
          <a:bodyPr/>
          <a:lstStyle/>
          <a:p>
            <a:fld id="{5B81F392-456E-E84B-A289-8CB1F5C40C0C}" type="slidenum">
              <a:rPr kumimoji="1" lang="ja-JP" altLang="en-US" smtClean="0"/>
              <a:t>9</a:t>
            </a:fld>
            <a:endParaRPr kumimoji="1" lang="ja-JP" altLang="en-US"/>
          </a:p>
        </p:txBody>
      </p:sp>
    </p:spTree>
    <p:extLst>
      <p:ext uri="{BB962C8B-B14F-4D97-AF65-F5344CB8AC3E}">
        <p14:creationId xmlns:p14="http://schemas.microsoft.com/office/powerpoint/2010/main" val="3310883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E246CA-BB68-EA47-A2D7-54074BCCAEE1}" type="datetimeFigureOut">
              <a:rPr kumimoji="1" lang="ja-JP" altLang="en-US" smtClean="0"/>
              <a:t>2023/8/28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600"/>
            </a:lvl1pPr>
          </a:lstStyle>
          <a:p>
            <a:fld id="{7929C289-CE86-AD4C-95DC-5C7BE30D321F}" type="slidenum">
              <a:rPr kumimoji="1" lang="ja-JP" altLang="en-US" smtClean="0"/>
              <a:pPr/>
              <a:t>‹#›</a:t>
            </a:fld>
            <a:endParaRPr kumimoji="1" lang="ja-JP" altLang="en-US"/>
          </a:p>
        </p:txBody>
      </p:sp>
    </p:spTree>
    <p:extLst>
      <p:ext uri="{BB962C8B-B14F-4D97-AF65-F5344CB8AC3E}">
        <p14:creationId xmlns:p14="http://schemas.microsoft.com/office/powerpoint/2010/main" val="14541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E246CA-BB68-EA47-A2D7-54074BCCAEE1}" type="datetimeFigureOut">
              <a:rPr kumimoji="1" lang="ja-JP" altLang="en-US" smtClean="0"/>
              <a:t>2023/8/28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29C289-CE86-AD4C-95DC-5C7BE30D321F}" type="slidenum">
              <a:rPr kumimoji="1" lang="ja-JP" altLang="en-US" smtClean="0"/>
              <a:t>‹#›</a:t>
            </a:fld>
            <a:endParaRPr kumimoji="1" lang="ja-JP" altLang="en-US"/>
          </a:p>
        </p:txBody>
      </p:sp>
    </p:spTree>
    <p:extLst>
      <p:ext uri="{BB962C8B-B14F-4D97-AF65-F5344CB8AC3E}">
        <p14:creationId xmlns:p14="http://schemas.microsoft.com/office/powerpoint/2010/main" val="189434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E246CA-BB68-EA47-A2D7-54074BCCAEE1}" type="datetimeFigureOut">
              <a:rPr kumimoji="1" lang="ja-JP" altLang="en-US" smtClean="0"/>
              <a:t>2023/8/28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29C289-CE86-AD4C-95DC-5C7BE30D321F}" type="slidenum">
              <a:rPr kumimoji="1" lang="ja-JP" altLang="en-US" smtClean="0"/>
              <a:t>‹#›</a:t>
            </a:fld>
            <a:endParaRPr kumimoji="1" lang="ja-JP" altLang="en-US"/>
          </a:p>
        </p:txBody>
      </p:sp>
    </p:spTree>
    <p:extLst>
      <p:ext uri="{BB962C8B-B14F-4D97-AF65-F5344CB8AC3E}">
        <p14:creationId xmlns:p14="http://schemas.microsoft.com/office/powerpoint/2010/main" val="349848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E246CA-BB68-EA47-A2D7-54074BCCAEE1}" type="datetimeFigureOut">
              <a:rPr kumimoji="1" lang="ja-JP" altLang="en-US" smtClean="0"/>
              <a:t>2023/8/28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29C289-CE86-AD4C-95DC-5C7BE30D321F}" type="slidenum">
              <a:rPr kumimoji="1" lang="ja-JP" altLang="en-US" smtClean="0"/>
              <a:t>‹#›</a:t>
            </a:fld>
            <a:endParaRPr kumimoji="1" lang="ja-JP" altLang="en-US"/>
          </a:p>
        </p:txBody>
      </p:sp>
    </p:spTree>
    <p:extLst>
      <p:ext uri="{BB962C8B-B14F-4D97-AF65-F5344CB8AC3E}">
        <p14:creationId xmlns:p14="http://schemas.microsoft.com/office/powerpoint/2010/main" val="386679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E246CA-BB68-EA47-A2D7-54074BCCAEE1}" type="datetimeFigureOut">
              <a:rPr kumimoji="1" lang="ja-JP" altLang="en-US" smtClean="0"/>
              <a:t>2023/8/28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29C289-CE86-AD4C-95DC-5C7BE30D321F}" type="slidenum">
              <a:rPr kumimoji="1" lang="ja-JP" altLang="en-US" smtClean="0"/>
              <a:t>‹#›</a:t>
            </a:fld>
            <a:endParaRPr kumimoji="1" lang="ja-JP" altLang="en-US"/>
          </a:p>
        </p:txBody>
      </p:sp>
    </p:spTree>
    <p:extLst>
      <p:ext uri="{BB962C8B-B14F-4D97-AF65-F5344CB8AC3E}">
        <p14:creationId xmlns:p14="http://schemas.microsoft.com/office/powerpoint/2010/main" val="48029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2E246CA-BB68-EA47-A2D7-54074BCCAEE1}" type="datetimeFigureOut">
              <a:rPr kumimoji="1" lang="ja-JP" altLang="en-US" smtClean="0"/>
              <a:t>2023/8/28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929C289-CE86-AD4C-95DC-5C7BE30D321F}" type="slidenum">
              <a:rPr kumimoji="1" lang="ja-JP" altLang="en-US" smtClean="0"/>
              <a:t>‹#›</a:t>
            </a:fld>
            <a:endParaRPr kumimoji="1" lang="ja-JP" altLang="en-US"/>
          </a:p>
        </p:txBody>
      </p:sp>
    </p:spTree>
    <p:extLst>
      <p:ext uri="{BB962C8B-B14F-4D97-AF65-F5344CB8AC3E}">
        <p14:creationId xmlns:p14="http://schemas.microsoft.com/office/powerpoint/2010/main" val="218488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2E246CA-BB68-EA47-A2D7-54074BCCAEE1}" type="datetimeFigureOut">
              <a:rPr kumimoji="1" lang="ja-JP" altLang="en-US" smtClean="0"/>
              <a:t>2023/8/28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929C289-CE86-AD4C-95DC-5C7BE30D321F}" type="slidenum">
              <a:rPr kumimoji="1" lang="ja-JP" altLang="en-US" smtClean="0"/>
              <a:t>‹#›</a:t>
            </a:fld>
            <a:endParaRPr kumimoji="1" lang="ja-JP" altLang="en-US"/>
          </a:p>
        </p:txBody>
      </p:sp>
    </p:spTree>
    <p:extLst>
      <p:ext uri="{BB962C8B-B14F-4D97-AF65-F5344CB8AC3E}">
        <p14:creationId xmlns:p14="http://schemas.microsoft.com/office/powerpoint/2010/main" val="419011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2E246CA-BB68-EA47-A2D7-54074BCCAEE1}" type="datetimeFigureOut">
              <a:rPr kumimoji="1" lang="ja-JP" altLang="en-US" smtClean="0"/>
              <a:t>2023/8/28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929C289-CE86-AD4C-95DC-5C7BE30D321F}" type="slidenum">
              <a:rPr kumimoji="1" lang="ja-JP" altLang="en-US" smtClean="0"/>
              <a:t>‹#›</a:t>
            </a:fld>
            <a:endParaRPr kumimoji="1" lang="ja-JP" altLang="en-US"/>
          </a:p>
        </p:txBody>
      </p:sp>
    </p:spTree>
    <p:extLst>
      <p:ext uri="{BB962C8B-B14F-4D97-AF65-F5344CB8AC3E}">
        <p14:creationId xmlns:p14="http://schemas.microsoft.com/office/powerpoint/2010/main" val="266492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246CA-BB68-EA47-A2D7-54074BCCAEE1}" type="datetimeFigureOut">
              <a:rPr kumimoji="1" lang="ja-JP" altLang="en-US" smtClean="0"/>
              <a:t>2023/8/28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929C289-CE86-AD4C-95DC-5C7BE30D321F}" type="slidenum">
              <a:rPr kumimoji="1" lang="ja-JP" altLang="en-US" smtClean="0"/>
              <a:t>‹#›</a:t>
            </a:fld>
            <a:endParaRPr kumimoji="1" lang="ja-JP" altLang="en-US"/>
          </a:p>
        </p:txBody>
      </p:sp>
    </p:spTree>
    <p:extLst>
      <p:ext uri="{BB962C8B-B14F-4D97-AF65-F5344CB8AC3E}">
        <p14:creationId xmlns:p14="http://schemas.microsoft.com/office/powerpoint/2010/main" val="112766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E246CA-BB68-EA47-A2D7-54074BCCAEE1}" type="datetimeFigureOut">
              <a:rPr kumimoji="1" lang="ja-JP" altLang="en-US" smtClean="0"/>
              <a:t>2023/8/28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929C289-CE86-AD4C-95DC-5C7BE30D321F}" type="slidenum">
              <a:rPr kumimoji="1" lang="ja-JP" altLang="en-US" smtClean="0"/>
              <a:t>‹#›</a:t>
            </a:fld>
            <a:endParaRPr kumimoji="1" lang="ja-JP" altLang="en-US"/>
          </a:p>
        </p:txBody>
      </p:sp>
    </p:spTree>
    <p:extLst>
      <p:ext uri="{BB962C8B-B14F-4D97-AF65-F5344CB8AC3E}">
        <p14:creationId xmlns:p14="http://schemas.microsoft.com/office/powerpoint/2010/main" val="297399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E246CA-BB68-EA47-A2D7-54074BCCAEE1}" type="datetimeFigureOut">
              <a:rPr kumimoji="1" lang="ja-JP" altLang="en-US" smtClean="0"/>
              <a:t>2023/8/28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929C289-CE86-AD4C-95DC-5C7BE30D321F}" type="slidenum">
              <a:rPr kumimoji="1" lang="ja-JP" altLang="en-US" smtClean="0"/>
              <a:t>‹#›</a:t>
            </a:fld>
            <a:endParaRPr kumimoji="1" lang="ja-JP" altLang="en-US"/>
          </a:p>
        </p:txBody>
      </p:sp>
    </p:spTree>
    <p:extLst>
      <p:ext uri="{BB962C8B-B14F-4D97-AF65-F5344CB8AC3E}">
        <p14:creationId xmlns:p14="http://schemas.microsoft.com/office/powerpoint/2010/main" val="28311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246CA-BB68-EA47-A2D7-54074BCCAEE1}" type="datetimeFigureOut">
              <a:rPr kumimoji="1" lang="ja-JP" altLang="en-US" smtClean="0"/>
              <a:t>2023/8/28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794834" y="358090"/>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929C289-CE86-AD4C-95DC-5C7BE30D321F}" type="slidenum">
              <a:rPr kumimoji="1" lang="ja-JP" altLang="en-US" smtClean="0"/>
              <a:pPr/>
              <a:t>‹#›</a:t>
            </a:fld>
            <a:endParaRPr kumimoji="1" lang="ja-JP" altLang="en-US"/>
          </a:p>
        </p:txBody>
      </p:sp>
    </p:spTree>
    <p:extLst>
      <p:ext uri="{BB962C8B-B14F-4D97-AF65-F5344CB8AC3E}">
        <p14:creationId xmlns:p14="http://schemas.microsoft.com/office/powerpoint/2010/main" val="17861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0.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image" Target="../media/image31.png"/><Relationship Id="rId4" Type="http://schemas.openxmlformats.org/officeDocument/2006/relationships/image" Target="../media/image360.pn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0.png"/><Relationship Id="rId10" Type="http://schemas.openxmlformats.org/officeDocument/2006/relationships/image" Target="../media/image41.png"/><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1.png"/><Relationship Id="rId7" Type="http://schemas.openxmlformats.org/officeDocument/2006/relationships/image" Target="../media/image32.png"/><Relationship Id="rId12" Type="http://schemas.openxmlformats.org/officeDocument/2006/relationships/image" Target="../media/image52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0.png"/><Relationship Id="rId5" Type="http://schemas.openxmlformats.org/officeDocument/2006/relationships/image" Target="../media/image51.png"/><Relationship Id="rId10" Type="http://schemas.openxmlformats.org/officeDocument/2006/relationships/image" Target="../media/image370.png"/><Relationship Id="rId4" Type="http://schemas.openxmlformats.org/officeDocument/2006/relationships/image" Target="../media/image53.pn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0.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0.png"/><Relationship Id="rId7"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80.png"/><Relationship Id="rId5" Type="http://schemas.openxmlformats.org/officeDocument/2006/relationships/image" Target="../media/image67.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8" Type="http://schemas.openxmlformats.org/officeDocument/2006/relationships/image" Target="../media/image701.png"/><Relationship Id="rId3" Type="http://schemas.openxmlformats.org/officeDocument/2006/relationships/image" Target="../media/image650.png"/><Relationship Id="rId7" Type="http://schemas.openxmlformats.org/officeDocument/2006/relationships/image" Target="../media/image69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80.png"/><Relationship Id="rId5" Type="http://schemas.openxmlformats.org/officeDocument/2006/relationships/image" Target="../media/image67.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650.png"/><Relationship Id="rId7" Type="http://schemas.openxmlformats.org/officeDocument/2006/relationships/image" Target="../media/image71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00.png"/><Relationship Id="rId5" Type="http://schemas.openxmlformats.org/officeDocument/2006/relationships/image" Target="../media/image67.png"/><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12"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64.png"/><Relationship Id="rId5" Type="http://schemas.openxmlformats.org/officeDocument/2006/relationships/image" Target="../media/image75.png"/><Relationship Id="rId10" Type="http://schemas.openxmlformats.org/officeDocument/2006/relationships/image" Target="../media/image760.png"/><Relationship Id="rId4" Type="http://schemas.openxmlformats.org/officeDocument/2006/relationships/image" Target="../media/image59.png"/><Relationship Id="rId9" Type="http://schemas.openxmlformats.org/officeDocument/2006/relationships/image" Target="../media/image750.png"/></Relationships>
</file>

<file path=ppt/slides/_rels/slide4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12"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2.xml"/><Relationship Id="rId11" Type="http://schemas.openxmlformats.org/officeDocument/2006/relationships/image" Target="../media/image74.png"/><Relationship Id="rId5" Type="http://schemas.openxmlformats.org/officeDocument/2006/relationships/image" Target="../media/image64.png"/><Relationship Id="rId10" Type="http://schemas.openxmlformats.org/officeDocument/2006/relationships/image" Target="../media/image760.png"/><Relationship Id="rId4" Type="http://schemas.openxmlformats.org/officeDocument/2006/relationships/image" Target="../media/image87.png"/><Relationship Id="rId9" Type="http://schemas.openxmlformats.org/officeDocument/2006/relationships/image" Target="../media/image750.png"/></Relationships>
</file>

<file path=ppt/slides/_rels/slide4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74.png"/><Relationship Id="rId7" Type="http://schemas.openxmlformats.org/officeDocument/2006/relationships/image" Target="../media/image64.png"/><Relationship Id="rId12" Type="http://schemas.openxmlformats.org/officeDocument/2006/relationships/image" Target="../media/image86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8.png"/><Relationship Id="rId5" Type="http://schemas.openxmlformats.org/officeDocument/2006/relationships/image" Target="../media/image60.png"/><Relationship Id="rId10" Type="http://schemas.openxmlformats.org/officeDocument/2006/relationships/image" Target="../media/image760.png"/><Relationship Id="rId4" Type="http://schemas.openxmlformats.org/officeDocument/2006/relationships/image" Target="../media/image87.png"/><Relationship Id="rId9" Type="http://schemas.openxmlformats.org/officeDocument/2006/relationships/image" Target="../media/image750.png"/></Relationships>
</file>

<file path=ppt/slides/_rels/slide4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89.png"/><Relationship Id="rId3" Type="http://schemas.openxmlformats.org/officeDocument/2006/relationships/image" Target="../media/image74.png"/><Relationship Id="rId7" Type="http://schemas.openxmlformats.org/officeDocument/2006/relationships/image" Target="../media/image64.png"/><Relationship Id="rId12" Type="http://schemas.openxmlformats.org/officeDocument/2006/relationships/image" Target="../media/image88.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70.png"/><Relationship Id="rId5" Type="http://schemas.openxmlformats.org/officeDocument/2006/relationships/image" Target="../media/image60.png"/><Relationship Id="rId10" Type="http://schemas.openxmlformats.org/officeDocument/2006/relationships/image" Target="../media/image760.png"/><Relationship Id="rId4" Type="http://schemas.openxmlformats.org/officeDocument/2006/relationships/image" Target="../media/image59.png"/><Relationship Id="rId9" Type="http://schemas.openxmlformats.org/officeDocument/2006/relationships/image" Target="../media/image75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89.png"/><Relationship Id="rId3" Type="http://schemas.openxmlformats.org/officeDocument/2006/relationships/image" Target="../media/image74.png"/><Relationship Id="rId7" Type="http://schemas.openxmlformats.org/officeDocument/2006/relationships/image" Target="../media/image64.png"/><Relationship Id="rId12" Type="http://schemas.openxmlformats.org/officeDocument/2006/relationships/image" Target="../media/image88.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870.png"/><Relationship Id="rId5" Type="http://schemas.openxmlformats.org/officeDocument/2006/relationships/image" Target="../media/image60.png"/><Relationship Id="rId10" Type="http://schemas.openxmlformats.org/officeDocument/2006/relationships/image" Target="../media/image760.png"/><Relationship Id="rId4" Type="http://schemas.openxmlformats.org/officeDocument/2006/relationships/image" Target="../media/image59.png"/><Relationship Id="rId9" Type="http://schemas.openxmlformats.org/officeDocument/2006/relationships/image" Target="../media/image75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E3E943-0996-3C4F-8C25-090B39FE1928}"/>
              </a:ext>
            </a:extLst>
          </p:cNvPr>
          <p:cNvSpPr>
            <a:spLocks noGrp="1"/>
          </p:cNvSpPr>
          <p:nvPr>
            <p:ph type="ctrTitle"/>
          </p:nvPr>
        </p:nvSpPr>
        <p:spPr>
          <a:xfrm>
            <a:off x="685799" y="1072488"/>
            <a:ext cx="7992687" cy="2387600"/>
          </a:xfrm>
        </p:spPr>
        <p:txBody>
          <a:bodyPr>
            <a:noAutofit/>
          </a:bodyPr>
          <a:lstStyle/>
          <a:p>
            <a:r>
              <a:rPr lang="en-US" altLang="ja-JP" sz="5400" b="1" i="0" dirty="0">
                <a:solidFill>
                  <a:srgbClr val="000000"/>
                </a:solidFill>
                <a:effectLst/>
              </a:rPr>
              <a:t>SEQ-IC-LCS Computation </a:t>
            </a:r>
            <a:br>
              <a:rPr lang="en-US" altLang="ja-JP" sz="5400" b="1" i="0" dirty="0">
                <a:solidFill>
                  <a:srgbClr val="000000"/>
                </a:solidFill>
                <a:effectLst/>
              </a:rPr>
            </a:br>
            <a:r>
              <a:rPr lang="en-US" altLang="ja-JP" sz="5400" b="1" i="0" dirty="0">
                <a:solidFill>
                  <a:srgbClr val="000000"/>
                </a:solidFill>
                <a:effectLst/>
              </a:rPr>
              <a:t>of Labeled Graphs</a:t>
            </a:r>
            <a:endParaRPr kumimoji="1" lang="ja-JP" altLang="en-US" sz="19900" b="1" dirty="0">
              <a:ea typeface="MS PGothic" panose="020B0600070205080204" pitchFamily="34" charset="-128"/>
            </a:endParaRPr>
          </a:p>
        </p:txBody>
      </p:sp>
      <p:cxnSp>
        <p:nvCxnSpPr>
          <p:cNvPr id="8" name="直線コネクタ 7">
            <a:extLst>
              <a:ext uri="{FF2B5EF4-FFF2-40B4-BE49-F238E27FC236}">
                <a16:creationId xmlns:a16="http://schemas.microsoft.com/office/drawing/2014/main" id="{5B9572B7-A5AE-6941-96F1-7833A9BE68C6}"/>
              </a:ext>
            </a:extLst>
          </p:cNvPr>
          <p:cNvCxnSpPr>
            <a:cxnSpLocks/>
          </p:cNvCxnSpPr>
          <p:nvPr/>
        </p:nvCxnSpPr>
        <p:spPr>
          <a:xfrm>
            <a:off x="685799" y="3595027"/>
            <a:ext cx="782955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278F9A9D-8B50-DE44-A630-366BD97D4D9D}"/>
              </a:ext>
            </a:extLst>
          </p:cNvPr>
          <p:cNvSpPr>
            <a:spLocks noGrp="1"/>
          </p:cNvSpPr>
          <p:nvPr>
            <p:ph type="sldNum" sz="quarter" idx="12"/>
          </p:nvPr>
        </p:nvSpPr>
        <p:spPr/>
        <p:txBody>
          <a:bodyPr/>
          <a:lstStyle/>
          <a:p>
            <a:fld id="{C95ACDE2-68C5-7347-A52E-B41B8375C727}" type="slidenum">
              <a:rPr kumimoji="1" lang="ja-JP" altLang="en-US" smtClean="0"/>
              <a:t>1</a:t>
            </a:fld>
            <a:endParaRPr kumimoji="1" lang="ja-JP" altLang="en-US"/>
          </a:p>
        </p:txBody>
      </p:sp>
      <p:sp>
        <p:nvSpPr>
          <p:cNvPr id="9" name="字幕 8">
            <a:extLst>
              <a:ext uri="{FF2B5EF4-FFF2-40B4-BE49-F238E27FC236}">
                <a16:creationId xmlns:a16="http://schemas.microsoft.com/office/drawing/2014/main" id="{E55A2325-E235-EBFA-B8DC-95CE45BBC2A9}"/>
              </a:ext>
            </a:extLst>
          </p:cNvPr>
          <p:cNvSpPr>
            <a:spLocks noGrp="1"/>
          </p:cNvSpPr>
          <p:nvPr>
            <p:ph type="subTitle" idx="1"/>
          </p:nvPr>
        </p:nvSpPr>
        <p:spPr>
          <a:xfrm>
            <a:off x="1143000" y="3839104"/>
            <a:ext cx="6858000" cy="1946407"/>
          </a:xfrm>
        </p:spPr>
        <p:txBody>
          <a:bodyPr>
            <a:normAutofit fontScale="92500" lnSpcReduction="10000"/>
          </a:bodyPr>
          <a:lstStyle/>
          <a:p>
            <a:r>
              <a:rPr kumimoji="1" lang="en-US" altLang="ja-JP" sz="3500" u="sng" dirty="0"/>
              <a:t>Yuki Yonemoto</a:t>
            </a:r>
            <a:r>
              <a:rPr lang="en-US" altLang="ja-JP" sz="3500" dirty="0"/>
              <a:t>, Yuto Nakashima</a:t>
            </a:r>
          </a:p>
          <a:p>
            <a:r>
              <a:rPr lang="en-US" altLang="ja-JP" sz="3500" dirty="0"/>
              <a:t> and Shunsuke Inenaga</a:t>
            </a:r>
          </a:p>
          <a:p>
            <a:endParaRPr lang="en-US" altLang="ja-JP" sz="2800" dirty="0"/>
          </a:p>
          <a:p>
            <a:r>
              <a:rPr lang="en-US" altLang="ja-JP" sz="3200" dirty="0"/>
              <a:t>Kyushu Univ.</a:t>
            </a:r>
            <a:endParaRPr lang="ja-JP" altLang="en-US" sz="3200"/>
          </a:p>
        </p:txBody>
      </p:sp>
    </p:spTree>
    <p:extLst>
      <p:ext uri="{BB962C8B-B14F-4D97-AF65-F5344CB8AC3E}">
        <p14:creationId xmlns:p14="http://schemas.microsoft.com/office/powerpoint/2010/main" val="258365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5D38494-5177-7545-920F-0A48AAA6093A}"/>
              </a:ext>
            </a:extLst>
          </p:cNvPr>
          <p:cNvSpPr>
            <a:spLocks noGrp="1"/>
          </p:cNvSpPr>
          <p:nvPr>
            <p:ph type="title"/>
          </p:nvPr>
        </p:nvSpPr>
        <p:spPr>
          <a:xfrm>
            <a:off x="628650" y="365127"/>
            <a:ext cx="7886700" cy="647966"/>
          </a:xfrm>
        </p:spPr>
        <p:txBody>
          <a:bodyPr>
            <a:noAutofit/>
          </a:bodyPr>
          <a:lstStyle/>
          <a:p>
            <a:r>
              <a:rPr lang="en-US" altLang="ja-JP" sz="2800" dirty="0"/>
              <a:t>Previous Work of Constrained LCS and Our Work</a:t>
            </a:r>
            <a:r>
              <a:rPr lang="ja-JP" altLang="en-US" sz="2800" dirty="0"/>
              <a:t>　　　　　</a:t>
            </a:r>
            <a:endParaRPr kumimoji="1" lang="ja-JP" altLang="en-US" sz="2800" dirty="0"/>
          </a:p>
        </p:txBody>
      </p:sp>
      <p:cxnSp>
        <p:nvCxnSpPr>
          <p:cNvPr id="12" name="直線コネクタ 11">
            <a:extLst>
              <a:ext uri="{FF2B5EF4-FFF2-40B4-BE49-F238E27FC236}">
                <a16:creationId xmlns:a16="http://schemas.microsoft.com/office/drawing/2014/main" id="{36047E32-CD20-7F4C-8695-78D0F1E0C125}"/>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スライド番号プレースホルダー 4">
            <a:extLst>
              <a:ext uri="{FF2B5EF4-FFF2-40B4-BE49-F238E27FC236}">
                <a16:creationId xmlns:a16="http://schemas.microsoft.com/office/drawing/2014/main" id="{E3F0BA8A-F5A0-5628-23BB-CB80A868EC27}"/>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10</a:t>
            </a:fld>
            <a:endParaRPr kumimoji="1" lang="ja-JP" altLang="en-US" dirty="0"/>
          </a:p>
        </p:txBody>
      </p:sp>
      <p:graphicFrame>
        <p:nvGraphicFramePr>
          <p:cNvPr id="2" name="表 1">
            <a:extLst>
              <a:ext uri="{FF2B5EF4-FFF2-40B4-BE49-F238E27FC236}">
                <a16:creationId xmlns:a16="http://schemas.microsoft.com/office/drawing/2014/main" id="{DD41AF6E-7A22-DC13-77E5-8B31C4904518}"/>
              </a:ext>
            </a:extLst>
          </p:cNvPr>
          <p:cNvGraphicFramePr>
            <a:graphicFrameLocks noGrp="1"/>
          </p:cNvGraphicFramePr>
          <p:nvPr>
            <p:extLst>
              <p:ext uri="{D42A27DB-BD31-4B8C-83A1-F6EECF244321}">
                <p14:modId xmlns:p14="http://schemas.microsoft.com/office/powerpoint/2010/main" val="306811099"/>
              </p:ext>
            </p:extLst>
          </p:nvPr>
        </p:nvGraphicFramePr>
        <p:xfrm>
          <a:off x="127931" y="1177163"/>
          <a:ext cx="8888137" cy="4356453"/>
        </p:xfrm>
        <a:graphic>
          <a:graphicData uri="http://schemas.openxmlformats.org/drawingml/2006/table">
            <a:tbl>
              <a:tblPr firstRow="1" bandRow="1">
                <a:tableStyleId>{2A488322-F2BA-4B5B-9748-0D474271808F}</a:tableStyleId>
              </a:tblPr>
              <a:tblGrid>
                <a:gridCol w="1684214">
                  <a:extLst>
                    <a:ext uri="{9D8B030D-6E8A-4147-A177-3AD203B41FA5}">
                      <a16:colId xmlns:a16="http://schemas.microsoft.com/office/drawing/2014/main" val="3916817097"/>
                    </a:ext>
                  </a:extLst>
                </a:gridCol>
                <a:gridCol w="1452242">
                  <a:extLst>
                    <a:ext uri="{9D8B030D-6E8A-4147-A177-3AD203B41FA5}">
                      <a16:colId xmlns:a16="http://schemas.microsoft.com/office/drawing/2014/main" val="2799539760"/>
                    </a:ext>
                  </a:extLst>
                </a:gridCol>
                <a:gridCol w="1385105">
                  <a:extLst>
                    <a:ext uri="{9D8B030D-6E8A-4147-A177-3AD203B41FA5}">
                      <a16:colId xmlns:a16="http://schemas.microsoft.com/office/drawing/2014/main" val="2145711042"/>
                    </a:ext>
                  </a:extLst>
                </a:gridCol>
                <a:gridCol w="1410345">
                  <a:extLst>
                    <a:ext uri="{9D8B030D-6E8A-4147-A177-3AD203B41FA5}">
                      <a16:colId xmlns:a16="http://schemas.microsoft.com/office/drawing/2014/main" val="849316662"/>
                    </a:ext>
                  </a:extLst>
                </a:gridCol>
                <a:gridCol w="2956231">
                  <a:extLst>
                    <a:ext uri="{9D8B030D-6E8A-4147-A177-3AD203B41FA5}">
                      <a16:colId xmlns:a16="http://schemas.microsoft.com/office/drawing/2014/main" val="3869339784"/>
                    </a:ext>
                  </a:extLst>
                </a:gridCol>
              </a:tblGrid>
              <a:tr h="371208">
                <a:tc>
                  <a:txBody>
                    <a:bodyPr/>
                    <a:lstStyle/>
                    <a:p>
                      <a:pPr algn="ctr"/>
                      <a:r>
                        <a:rPr kumimoji="1" lang="en-US" altLang="ja-JP" dirty="0"/>
                        <a:t>problem</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rPr>
                        <a:t>text </a:t>
                      </a:r>
                      <a:r>
                        <a:rPr kumimoji="1" lang="en-US" altLang="ja-JP" b="1" dirty="0">
                          <a:solidFill>
                            <a:schemeClr val="bg1"/>
                          </a:solidFill>
                          <a:latin typeface="Times New Roman"/>
                          <a:ea typeface="+mn-ea"/>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rPr>
                        <a:t>text </a:t>
                      </a:r>
                      <a:r>
                        <a:rPr kumimoji="1" lang="en-US" altLang="ja-JP" b="1" dirty="0">
                          <a:solidFill>
                            <a:schemeClr val="bg1"/>
                          </a:solidFill>
                          <a:latin typeface="Times New Roman"/>
                          <a:ea typeface="+mn-ea"/>
                          <a:cs typeface="Times New Roman"/>
                        </a:rPr>
                        <a:t>2</a:t>
                      </a:r>
                      <a:endParaRPr kumimoji="1" lang="ja-JP" altLang="en-US" b="1">
                        <a:solidFill>
                          <a:schemeClr val="bg1"/>
                        </a:solidFill>
                        <a:latin typeface="Times New Roman"/>
                        <a:ea typeface="+mn-ea"/>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latin typeface="+mn-lt"/>
                          <a:ea typeface="+mn-ea"/>
                          <a:cs typeface="Times New Roman"/>
                        </a:rPr>
                        <a:t>text </a:t>
                      </a:r>
                      <a:r>
                        <a:rPr kumimoji="1" lang="en-US" altLang="ja-JP" b="1" dirty="0">
                          <a:solidFill>
                            <a:schemeClr val="bg1"/>
                          </a:solidFill>
                          <a:latin typeface="Times New Roman" panose="02020603050405020304" pitchFamily="18" charset="0"/>
                          <a:ea typeface="+mn-ea"/>
                          <a:cs typeface="Times New Roman" panose="02020603050405020304" pitchFamily="18" charset="0"/>
                        </a:rPr>
                        <a:t>3</a:t>
                      </a:r>
                      <a:endParaRPr kumimoji="1" lang="ja-JP" altLang="en-US" b="1">
                        <a:solidFill>
                          <a:schemeClr val="bg1"/>
                        </a:solidFill>
                        <a:latin typeface="Times New Roman" panose="02020603050405020304" pitchFamily="18" charset="0"/>
                        <a:ea typeface="+mn-ea"/>
                        <a:cs typeface="Times New Roman" panose="02020603050405020304"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dirty="0"/>
                        <a:t>time complexity</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extLst>
                  <a:ext uri="{0D108BD9-81ED-4DB2-BD59-A6C34878D82A}">
                    <a16:rowId xmlns:a16="http://schemas.microsoft.com/office/drawing/2014/main" val="1842676248"/>
                  </a:ext>
                </a:extLst>
              </a:tr>
              <a:tr h="711483">
                <a:tc>
                  <a:txBody>
                    <a:bodyPr/>
                    <a:lstStyle/>
                    <a:p>
                      <a:pPr algn="ctr"/>
                      <a:r>
                        <a:rPr kumimoji="1" lang="en-US" altLang="ja-JP" dirty="0"/>
                        <a:t>STR-IC-LCS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  </a:t>
                      </a:r>
                    </a:p>
                    <a:p>
                      <a:pPr algn="r"/>
                      <a:r>
                        <a:rPr kumimoji="1" lang="en-US" altLang="ja-JP" sz="1800" b="0" i="0" dirty="0">
                          <a:solidFill>
                            <a:schemeClr val="tx1"/>
                          </a:solidFill>
                          <a:latin typeface="+mn-lt"/>
                          <a:ea typeface="Hiragino Sans W1" panose="020B0300000000000000" pitchFamily="34" charset="-128"/>
                          <a:cs typeface="Times New Roman" panose="02020603050405020304" pitchFamily="18" charset="0"/>
                        </a:rPr>
                        <a:t>[</a:t>
                      </a:r>
                      <a:r>
                        <a:rPr lang="en" altLang="ja-JP" sz="1800" dirty="0">
                          <a:latin typeface="+mn-lt"/>
                          <a:cs typeface="Times New Roman" panose="02020603050405020304" pitchFamily="18" charset="0"/>
                        </a:rPr>
                        <a:t>Deorowicz</a:t>
                      </a:r>
                      <a:r>
                        <a:rPr kumimoji="1" lang="en-US" altLang="ja-JP" sz="1800" b="0" i="0" dirty="0">
                          <a:solidFill>
                            <a:schemeClr val="tx1"/>
                          </a:solidFill>
                          <a:latin typeface="+mn-lt"/>
                          <a:ea typeface="Hiragino Sans W1" panose="020B0300000000000000" pitchFamily="34" charset="-128"/>
                          <a:cs typeface="Times New Roman" panose="02020603050405020304" pitchFamily="18" charset="0"/>
                        </a:rPr>
                        <a:t>, 2012]</a:t>
                      </a:r>
                      <a:endParaRPr kumimoji="1" lang="ja-JP" altLang="en-US">
                        <a:latin typeface="+mn-lt"/>
                        <a:cs typeface="Times New Roman" panose="02020603050405020304"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200434370"/>
                  </a:ext>
                </a:extLst>
              </a:tr>
              <a:tr h="701171">
                <a:tc>
                  <a:txBody>
                    <a:bodyPr/>
                    <a:lstStyle/>
                    <a:p>
                      <a:pPr algn="ctr"/>
                      <a:r>
                        <a:rPr kumimoji="1" lang="en-US" altLang="ja-JP" dirty="0"/>
                        <a:t>STR-EC-LCS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3</a:t>
                      </a:r>
                      <a:r>
                        <a:rPr kumimoji="1" lang="en-US" altLang="ja-JP" i="1" dirty="0">
                          <a:latin typeface="Times New Roman"/>
                          <a:cs typeface="Times New Roman"/>
                        </a:rPr>
                        <a:t>|</a:t>
                      </a:r>
                      <a:r>
                        <a:rPr kumimoji="1" lang="en-US" altLang="ja-JP" i="0" dirty="0">
                          <a:latin typeface="Times New Roman"/>
                          <a:cs typeface="Times New Roman"/>
                        </a:rPr>
                        <a:t>) </a:t>
                      </a:r>
                      <a:r>
                        <a:rPr kumimoji="1" lang="en-US" altLang="ja-JP" i="1" dirty="0">
                          <a:latin typeface="Times New Roman"/>
                          <a:cs typeface="Times New Roman"/>
                        </a:rPr>
                        <a:t> </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dirty="0"/>
                        <a:t>[Wang et al., 2013]</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821524799"/>
                  </a:ext>
                </a:extLst>
              </a:tr>
              <a:tr h="618680">
                <a:tc rowSpan="3">
                  <a:txBody>
                    <a:bodyPr/>
                    <a:lstStyle/>
                    <a:p>
                      <a:pPr algn="ctr"/>
                      <a:r>
                        <a:rPr kumimoji="1" lang="en-US" altLang="ja-JP" dirty="0"/>
                        <a:t>SEQ-IC-LCS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3</a:t>
                      </a:r>
                      <a:r>
                        <a:rPr kumimoji="1" lang="en-US" altLang="ja-JP" i="1" dirty="0">
                          <a:latin typeface="Times New Roman"/>
                          <a:cs typeface="Times New Roman"/>
                        </a:rPr>
                        <a:t>|</a:t>
                      </a:r>
                      <a:r>
                        <a:rPr kumimoji="1" lang="en-US" altLang="ja-JP" i="0" dirty="0">
                          <a:latin typeface="Times New Roman"/>
                          <a:cs typeface="Times New Roman"/>
                        </a:rPr>
                        <a:t>) </a:t>
                      </a:r>
                      <a:endParaRPr kumimoji="1" lang="en" altLang="ja-JP" dirty="0"/>
                    </a:p>
                    <a:p>
                      <a:pPr marL="0" marR="0" indent="0" algn="r" defTabSz="914400" rtl="0" eaLnBrk="1" fontAlgn="auto" latinLnBrk="0" hangingPunct="1">
                        <a:lnSpc>
                          <a:spcPct val="100000"/>
                        </a:lnSpc>
                        <a:spcBef>
                          <a:spcPts val="0"/>
                        </a:spcBef>
                        <a:spcAft>
                          <a:spcPts val="0"/>
                        </a:spcAft>
                        <a:buClrTx/>
                        <a:buSzTx/>
                        <a:buFontTx/>
                        <a:buNone/>
                        <a:tabLst/>
                        <a:defRPr/>
                      </a:pPr>
                      <a:r>
                        <a:rPr kumimoji="1" lang="en" altLang="ja-JP" dirty="0"/>
                        <a:t>[Chin et al., 2004]</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211609855"/>
                  </a:ext>
                </a:extLst>
              </a:tr>
              <a:tr h="618680">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solidFill>
                            <a:schemeClr val="bg1"/>
                          </a:solidFill>
                        </a:rPr>
                        <a:t>acyclic graph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solidFill>
                            <a:schemeClr val="bg1"/>
                          </a:solidFill>
                        </a:rPr>
                        <a:t>acyclic graph</a:t>
                      </a:r>
                      <a:endParaRPr kumimoji="1" lang="ja-JP" altLang="en-US">
                        <a:solidFill>
                          <a:schemeClr val="bg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solidFill>
                            <a:schemeClr val="bg1"/>
                          </a:solidFill>
                        </a:rPr>
                        <a:t>acyclic graph</a:t>
                      </a:r>
                      <a:endParaRPr kumimoji="1" lang="ja-JP" altLang="en-US">
                        <a:solidFill>
                          <a:schemeClr val="bg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1800" i="1" dirty="0">
                          <a:solidFill>
                            <a:schemeClr val="bg1"/>
                          </a:solidFill>
                          <a:latin typeface="Times New Roman"/>
                          <a:cs typeface="Times New Roman"/>
                        </a:rPr>
                        <a:t>O</a:t>
                      </a:r>
                      <a:r>
                        <a:rPr kumimoji="1" lang="en-US" altLang="ja-JP" sz="1800" i="0" dirty="0">
                          <a:solidFill>
                            <a:schemeClr val="bg1"/>
                          </a:solidFill>
                          <a:latin typeface="Times New Roman"/>
                          <a:cs typeface="Times New Roman"/>
                        </a:rPr>
                        <a:t>(|</a:t>
                      </a:r>
                      <a:r>
                        <a:rPr kumimoji="1" lang="en-US" altLang="ja-JP" sz="1800" i="1" dirty="0">
                          <a:solidFill>
                            <a:schemeClr val="bg1"/>
                          </a:solidFill>
                          <a:latin typeface="Times New Roman"/>
                          <a:cs typeface="Times New Roman"/>
                        </a:rPr>
                        <a:t>E</a:t>
                      </a:r>
                      <a:r>
                        <a:rPr kumimoji="1" lang="en-US" altLang="ja-JP" sz="1800" i="0" baseline="-25000" dirty="0">
                          <a:solidFill>
                            <a:schemeClr val="bg1"/>
                          </a:solidFill>
                          <a:latin typeface="Times New Roman"/>
                          <a:cs typeface="Times New Roman"/>
                        </a:rPr>
                        <a:t>1</a:t>
                      </a:r>
                      <a:r>
                        <a:rPr kumimoji="1" lang="en-US" altLang="ja-JP" sz="1800" i="1" dirty="0">
                          <a:solidFill>
                            <a:schemeClr val="bg1"/>
                          </a:solidFill>
                          <a:latin typeface="Times New Roman"/>
                          <a:cs typeface="Times New Roman"/>
                        </a:rPr>
                        <a:t>|</a:t>
                      </a:r>
                      <a:r>
                        <a:rPr kumimoji="1" lang="en-US" altLang="ja-JP" sz="1800" i="0" dirty="0">
                          <a:solidFill>
                            <a:schemeClr val="bg1"/>
                          </a:solidFill>
                          <a:latin typeface="Times New Roman"/>
                          <a:cs typeface="Times New Roman"/>
                        </a:rPr>
                        <a:t>|</a:t>
                      </a:r>
                      <a:r>
                        <a:rPr kumimoji="1" lang="en-US" altLang="ja-JP" sz="1800" i="1" dirty="0">
                          <a:solidFill>
                            <a:schemeClr val="bg1"/>
                          </a:solidFill>
                          <a:latin typeface="Times New Roman"/>
                          <a:cs typeface="Times New Roman"/>
                        </a:rPr>
                        <a:t>E</a:t>
                      </a:r>
                      <a:r>
                        <a:rPr kumimoji="1" lang="en-US" altLang="ja-JP" sz="1800" i="0" baseline="-25000" dirty="0">
                          <a:solidFill>
                            <a:schemeClr val="bg1"/>
                          </a:solidFill>
                          <a:latin typeface="Times New Roman"/>
                          <a:cs typeface="Times New Roman"/>
                        </a:rPr>
                        <a:t>2</a:t>
                      </a:r>
                      <a:r>
                        <a:rPr kumimoji="1" lang="en-US" altLang="ja-JP" sz="1800" i="1" dirty="0">
                          <a:solidFill>
                            <a:schemeClr val="bg1"/>
                          </a:solidFill>
                          <a:latin typeface="Times New Roman"/>
                          <a:cs typeface="Times New Roman"/>
                        </a:rPr>
                        <a:t>||E</a:t>
                      </a:r>
                      <a:r>
                        <a:rPr kumimoji="1" lang="en-US" altLang="ja-JP" sz="1800" i="0" baseline="-25000" dirty="0">
                          <a:solidFill>
                            <a:schemeClr val="bg1"/>
                          </a:solidFill>
                          <a:latin typeface="Times New Roman"/>
                          <a:cs typeface="Times New Roman"/>
                        </a:rPr>
                        <a:t>3</a:t>
                      </a:r>
                      <a:r>
                        <a:rPr kumimoji="1" lang="en-US" altLang="ja-JP" sz="1800" i="1" dirty="0">
                          <a:solidFill>
                            <a:schemeClr val="bg1"/>
                          </a:solidFill>
                          <a:latin typeface="Times New Roman"/>
                          <a:cs typeface="Times New Roman"/>
                        </a:rPr>
                        <a:t>|</a:t>
                      </a:r>
                      <a:r>
                        <a:rPr kumimoji="1" lang="en-US" altLang="ja-JP" sz="1800" i="0" dirty="0">
                          <a:solidFill>
                            <a:schemeClr val="bg1"/>
                          </a:solidFill>
                          <a:latin typeface="Times New Roman"/>
                          <a:cs typeface="Times New Roman"/>
                        </a:rPr>
                        <a:t>)</a:t>
                      </a:r>
                    </a:p>
                    <a:p>
                      <a:pPr algn="r"/>
                      <a:r>
                        <a:rPr kumimoji="1" lang="en-US" altLang="ja-JP" sz="1800" i="0" dirty="0">
                          <a:solidFill>
                            <a:schemeClr val="bg1"/>
                          </a:solidFill>
                          <a:latin typeface="Times New Roman"/>
                          <a:cs typeface="Times New Roman"/>
                        </a:rPr>
                        <a:t> </a:t>
                      </a:r>
                      <a:r>
                        <a:rPr kumimoji="1" lang="en-US" altLang="ja-JP" sz="2000" i="0" dirty="0">
                          <a:solidFill>
                            <a:schemeClr val="bg1"/>
                          </a:solidFill>
                          <a:latin typeface="+mn-lt"/>
                          <a:cs typeface="Times New Roman"/>
                        </a:rPr>
                        <a:t>(this work)</a:t>
                      </a:r>
                      <a:endParaRPr kumimoji="1" lang="ja-JP" altLang="en-US">
                        <a:solidFill>
                          <a:schemeClr val="bg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221665605"/>
                  </a:ext>
                </a:extLst>
              </a:tr>
              <a:tr h="618680">
                <a:tc vMerge="1">
                  <a:txBody>
                    <a:bodyPr/>
                    <a:lstStyle/>
                    <a:p>
                      <a:pPr algn="ctr"/>
                      <a:r>
                        <a:rPr kumimoji="1" lang="en-US" altLang="ja-JP" dirty="0"/>
                        <a:t>SEQ-IC-LCS</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baseline="0" dirty="0">
                          <a:solidFill>
                            <a:schemeClr val="bg1"/>
                          </a:solidFill>
                        </a:rPr>
                        <a:t>graph</a:t>
                      </a:r>
                      <a:endParaRPr kumimoji="1" lang="en-US" altLang="ja-JP" dirty="0">
                        <a:solidFill>
                          <a:schemeClr val="bg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solidFill>
                            <a:schemeClr val="bg1"/>
                          </a:solidFill>
                        </a:rPr>
                        <a:t>graph</a:t>
                      </a:r>
                      <a:endParaRPr kumimoji="1" lang="ja-JP" altLang="en-US">
                        <a:solidFill>
                          <a:schemeClr val="bg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solidFill>
                            <a:schemeClr val="bg1"/>
                          </a:solidFill>
                        </a:rPr>
                        <a:t>acyclic graph</a:t>
                      </a:r>
                      <a:endParaRPr kumimoji="1" lang="ja-JP" altLang="en-US">
                        <a:solidFill>
                          <a:schemeClr val="bg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kumimoji="1" lang="en-US" altLang="ja-JP" sz="1600" i="1" dirty="0">
                          <a:solidFill>
                            <a:schemeClr val="bg1"/>
                          </a:solidFill>
                          <a:latin typeface="Times New Roman"/>
                          <a:cs typeface="Times New Roman"/>
                        </a:rPr>
                        <a:t>O</a:t>
                      </a:r>
                      <a:r>
                        <a:rPr kumimoji="1" lang="en-US" altLang="ja-JP" sz="1600" i="0" dirty="0">
                          <a:solidFill>
                            <a:schemeClr val="bg1"/>
                          </a:solidFill>
                          <a:latin typeface="Times New Roman"/>
                          <a:cs typeface="Times New Roman"/>
                        </a:rPr>
                        <a:t>(|</a:t>
                      </a:r>
                      <a:r>
                        <a:rPr kumimoji="1" lang="en-US" altLang="ja-JP" sz="1600" i="1" dirty="0">
                          <a:solidFill>
                            <a:schemeClr val="bg1"/>
                          </a:solidFill>
                          <a:latin typeface="Times New Roman"/>
                          <a:cs typeface="Times New Roman"/>
                        </a:rPr>
                        <a:t>E</a:t>
                      </a:r>
                      <a:r>
                        <a:rPr kumimoji="1" lang="en-US" altLang="ja-JP" sz="1600" i="0" baseline="-25000" dirty="0">
                          <a:solidFill>
                            <a:schemeClr val="bg1"/>
                          </a:solidFill>
                          <a:latin typeface="Times New Roman"/>
                          <a:cs typeface="Times New Roman"/>
                        </a:rPr>
                        <a:t>1</a:t>
                      </a:r>
                      <a:r>
                        <a:rPr kumimoji="1" lang="en-US" altLang="ja-JP" sz="1600" i="1" dirty="0">
                          <a:solidFill>
                            <a:schemeClr val="bg1"/>
                          </a:solidFill>
                          <a:latin typeface="Times New Roman"/>
                          <a:cs typeface="Times New Roman"/>
                        </a:rPr>
                        <a:t>|</a:t>
                      </a:r>
                      <a:r>
                        <a:rPr kumimoji="1" lang="en-US" altLang="ja-JP" sz="1600" i="0" dirty="0">
                          <a:solidFill>
                            <a:schemeClr val="bg1"/>
                          </a:solidFill>
                          <a:latin typeface="Times New Roman"/>
                          <a:cs typeface="Times New Roman"/>
                        </a:rPr>
                        <a:t>|</a:t>
                      </a:r>
                      <a:r>
                        <a:rPr kumimoji="1" lang="en-US" altLang="ja-JP" sz="1600" i="1" dirty="0">
                          <a:solidFill>
                            <a:schemeClr val="bg1"/>
                          </a:solidFill>
                          <a:latin typeface="Times New Roman"/>
                          <a:cs typeface="Times New Roman"/>
                        </a:rPr>
                        <a:t>E</a:t>
                      </a:r>
                      <a:r>
                        <a:rPr kumimoji="1" lang="en-US" altLang="ja-JP" sz="1600" i="0" baseline="-25000" dirty="0">
                          <a:solidFill>
                            <a:schemeClr val="bg1"/>
                          </a:solidFill>
                          <a:latin typeface="Times New Roman"/>
                          <a:cs typeface="Times New Roman"/>
                        </a:rPr>
                        <a:t>2</a:t>
                      </a:r>
                      <a:r>
                        <a:rPr kumimoji="1" lang="en-US" altLang="ja-JP" sz="1600" i="1" dirty="0">
                          <a:solidFill>
                            <a:schemeClr val="bg1"/>
                          </a:solidFill>
                          <a:latin typeface="Times New Roman"/>
                          <a:cs typeface="Times New Roman"/>
                        </a:rPr>
                        <a:t>||E</a:t>
                      </a:r>
                      <a:r>
                        <a:rPr kumimoji="1" lang="en-US" altLang="ja-JP" sz="1600" i="0" baseline="-25000" dirty="0">
                          <a:solidFill>
                            <a:schemeClr val="bg1"/>
                          </a:solidFill>
                          <a:latin typeface="Times New Roman"/>
                          <a:cs typeface="Times New Roman"/>
                        </a:rPr>
                        <a:t>3</a:t>
                      </a:r>
                      <a:r>
                        <a:rPr kumimoji="1" lang="en-US" altLang="ja-JP" sz="1600" i="1" dirty="0">
                          <a:solidFill>
                            <a:schemeClr val="bg1"/>
                          </a:solidFill>
                          <a:latin typeface="Times New Roman"/>
                          <a:cs typeface="Times New Roman"/>
                        </a:rPr>
                        <a:t>|+</a:t>
                      </a:r>
                      <a:r>
                        <a:rPr kumimoji="1" lang="en-US" altLang="ja-JP" sz="1600" i="0" dirty="0">
                          <a:solidFill>
                            <a:schemeClr val="bg1"/>
                          </a:solidFill>
                          <a:latin typeface="Times New Roman"/>
                          <a:cs typeface="Times New Roman"/>
                        </a:rPr>
                        <a:t>|</a:t>
                      </a:r>
                      <a:r>
                        <a:rPr kumimoji="1" lang="en-US" altLang="ja-JP" sz="1600" i="1" dirty="0">
                          <a:solidFill>
                            <a:schemeClr val="bg1"/>
                          </a:solidFill>
                          <a:latin typeface="Times New Roman"/>
                          <a:cs typeface="Times New Roman"/>
                        </a:rPr>
                        <a:t>V</a:t>
                      </a:r>
                      <a:r>
                        <a:rPr kumimoji="1" lang="en-US" altLang="ja-JP" sz="1600" i="0" baseline="-25000" dirty="0">
                          <a:solidFill>
                            <a:schemeClr val="bg1"/>
                          </a:solidFill>
                          <a:latin typeface="Times New Roman"/>
                          <a:cs typeface="Times New Roman"/>
                        </a:rPr>
                        <a:t>1</a:t>
                      </a:r>
                      <a:r>
                        <a:rPr kumimoji="1" lang="en-US" altLang="ja-JP" sz="1600" i="1" dirty="0">
                          <a:solidFill>
                            <a:schemeClr val="bg1"/>
                          </a:solidFill>
                          <a:latin typeface="Times New Roman"/>
                          <a:cs typeface="Times New Roman"/>
                        </a:rPr>
                        <a:t>|</a:t>
                      </a:r>
                      <a:r>
                        <a:rPr kumimoji="1" lang="en-US" altLang="ja-JP" sz="1600" i="0" dirty="0">
                          <a:solidFill>
                            <a:schemeClr val="bg1"/>
                          </a:solidFill>
                          <a:latin typeface="Times New Roman"/>
                          <a:cs typeface="Times New Roman"/>
                        </a:rPr>
                        <a:t>|</a:t>
                      </a:r>
                      <a:r>
                        <a:rPr kumimoji="1" lang="en-US" altLang="ja-JP" sz="1600" i="1" dirty="0">
                          <a:solidFill>
                            <a:schemeClr val="bg1"/>
                          </a:solidFill>
                          <a:latin typeface="Times New Roman"/>
                          <a:cs typeface="Times New Roman"/>
                        </a:rPr>
                        <a:t>V</a:t>
                      </a:r>
                      <a:r>
                        <a:rPr kumimoji="1" lang="en-US" altLang="ja-JP" sz="1600" i="0" baseline="-25000" dirty="0">
                          <a:solidFill>
                            <a:schemeClr val="bg1"/>
                          </a:solidFill>
                          <a:latin typeface="Times New Roman"/>
                          <a:cs typeface="Times New Roman"/>
                        </a:rPr>
                        <a:t>2</a:t>
                      </a:r>
                      <a:r>
                        <a:rPr kumimoji="1" lang="en-US" altLang="ja-JP" sz="1600" i="1" dirty="0">
                          <a:solidFill>
                            <a:schemeClr val="bg1"/>
                          </a:solidFill>
                          <a:latin typeface="Times New Roman"/>
                          <a:cs typeface="Times New Roman"/>
                        </a:rPr>
                        <a:t>||V</a:t>
                      </a:r>
                      <a:r>
                        <a:rPr kumimoji="1" lang="en-US" altLang="ja-JP" sz="1600" i="0" baseline="-25000" dirty="0">
                          <a:solidFill>
                            <a:schemeClr val="bg1"/>
                          </a:solidFill>
                          <a:latin typeface="Times New Roman"/>
                          <a:cs typeface="Times New Roman"/>
                        </a:rPr>
                        <a:t>3</a:t>
                      </a:r>
                      <a:r>
                        <a:rPr kumimoji="1" lang="en-US" altLang="ja-JP" sz="1600" i="1" dirty="0">
                          <a:solidFill>
                            <a:schemeClr val="bg1"/>
                          </a:solidFill>
                          <a:latin typeface="Times New Roman"/>
                          <a:cs typeface="Times New Roman"/>
                        </a:rPr>
                        <a:t>|</a:t>
                      </a:r>
                      <a:r>
                        <a:rPr kumimoji="1" lang="en-US" altLang="ja-JP" sz="1600" i="0" dirty="0">
                          <a:solidFill>
                            <a:schemeClr val="bg1"/>
                          </a:solidFill>
                          <a:latin typeface="Times New Roman"/>
                          <a:cs typeface="Times New Roman"/>
                        </a:rPr>
                        <a:t>log|Σ|) </a:t>
                      </a:r>
                      <a:r>
                        <a:rPr kumimoji="1" lang="en-US" altLang="ja-JP" sz="1800" i="0" dirty="0">
                          <a:solidFill>
                            <a:schemeClr val="bg1"/>
                          </a:solidFill>
                          <a:latin typeface="+mn-lt"/>
                          <a:cs typeface="Times New Roman"/>
                        </a:rPr>
                        <a:t>(this work)</a:t>
                      </a:r>
                      <a:endParaRPr kumimoji="1" lang="en-US" altLang="ja-JP" sz="1600" i="0" dirty="0">
                        <a:solidFill>
                          <a:schemeClr val="bg1"/>
                        </a:solidFill>
                        <a:latin typeface="+mn-lt"/>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707412259"/>
                  </a:ext>
                </a:extLst>
              </a:tr>
              <a:tr h="643271">
                <a:tc>
                  <a:txBody>
                    <a:bodyPr/>
                    <a:lstStyle/>
                    <a:p>
                      <a:pPr algn="ctr"/>
                      <a:r>
                        <a:rPr kumimoji="1" lang="en-US" altLang="ja-JP" dirty="0"/>
                        <a:t>SEQ-EC-LCS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3</a:t>
                      </a:r>
                      <a:r>
                        <a:rPr kumimoji="1" lang="en-US" altLang="ja-JP" i="1" dirty="0">
                          <a:latin typeface="Times New Roman"/>
                          <a:cs typeface="Times New Roman"/>
                        </a:rPr>
                        <a:t>|</a:t>
                      </a:r>
                      <a:r>
                        <a:rPr kumimoji="1" lang="en-US" altLang="ja-JP" i="0" dirty="0">
                          <a:latin typeface="Times New Roman"/>
                          <a:cs typeface="Times New Roman"/>
                        </a:rPr>
                        <a:t>) </a:t>
                      </a:r>
                      <a:r>
                        <a:rPr kumimoji="1" lang="en-US" altLang="ja-JP" i="1" dirty="0">
                          <a:latin typeface="Times New Roman"/>
                          <a:cs typeface="Times New Roman"/>
                        </a:rPr>
                        <a:t> </a:t>
                      </a:r>
                      <a:r>
                        <a:rPr kumimoji="1" lang="en" altLang="ja-JP" dirty="0"/>
                        <a:t> </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 altLang="ja-JP" dirty="0"/>
                        <a:t>[Chen and Chao, 2011]</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704539568"/>
                  </a:ext>
                </a:extLst>
              </a:tr>
            </a:tbl>
          </a:graphicData>
        </a:graphic>
      </p:graphicFrame>
      <p:sp>
        <p:nvSpPr>
          <p:cNvPr id="5" name="テキスト ボックス 4">
            <a:extLst>
              <a:ext uri="{FF2B5EF4-FFF2-40B4-BE49-F238E27FC236}">
                <a16:creationId xmlns:a16="http://schemas.microsoft.com/office/drawing/2014/main" id="{F07F3ED4-F344-9CB4-B81B-8FDFF4D08275}"/>
              </a:ext>
            </a:extLst>
          </p:cNvPr>
          <p:cNvSpPr txBox="1"/>
          <p:nvPr/>
        </p:nvSpPr>
        <p:spPr>
          <a:xfrm>
            <a:off x="127931" y="5837739"/>
            <a:ext cx="9485011" cy="769441"/>
          </a:xfrm>
          <a:prstGeom prst="rect">
            <a:avLst/>
          </a:prstGeom>
          <a:noFill/>
        </p:spPr>
        <p:txBody>
          <a:bodyPr wrap="square" rtlCol="0">
            <a:spAutoFit/>
          </a:bodyPr>
          <a:lstStyle/>
          <a:p>
            <a:r>
              <a:rPr kumimoji="1" lang="en-US" altLang="ja-JP" sz="2200" i="1" dirty="0">
                <a:latin typeface="Times New Roman"/>
                <a:cs typeface="Times New Roman"/>
              </a:rPr>
              <a:t>|E</a:t>
            </a:r>
            <a:r>
              <a:rPr kumimoji="1" lang="en-US" altLang="ja-JP" sz="2200" i="1" baseline="-25000" dirty="0">
                <a:latin typeface="Times New Roman"/>
                <a:cs typeface="Times New Roman"/>
              </a:rPr>
              <a:t>i</a:t>
            </a:r>
            <a:r>
              <a:rPr kumimoji="1" lang="en-US" altLang="ja-JP" sz="2200" dirty="0">
                <a:latin typeface="Times New Roman"/>
                <a:cs typeface="Times New Roman"/>
              </a:rPr>
              <a:t>|</a:t>
            </a:r>
            <a:r>
              <a:rPr kumimoji="1" lang="en-US" altLang="ja-JP" sz="2200" dirty="0"/>
              <a:t> : the number of edges in </a:t>
            </a:r>
            <a:r>
              <a:rPr lang="en-US" altLang="ja-JP" sz="2200" dirty="0">
                <a:cs typeface="Times New Roman"/>
              </a:rPr>
              <a:t>text </a:t>
            </a:r>
            <a:r>
              <a:rPr lang="en-US" altLang="ja-JP" sz="2200" i="1" dirty="0">
                <a:latin typeface="Times New Roman" panose="02020603050405020304" pitchFamily="18" charset="0"/>
                <a:cs typeface="Times New Roman" panose="02020603050405020304" pitchFamily="18" charset="0"/>
              </a:rPr>
              <a:t>i </a:t>
            </a:r>
            <a:r>
              <a:rPr lang="en-US" altLang="ja-JP" sz="2200" dirty="0">
                <a:latin typeface="Times New Roman"/>
                <a:cs typeface="Times New Roman"/>
              </a:rPr>
              <a:t>, </a:t>
            </a:r>
            <a:r>
              <a:rPr lang="en-US" altLang="ja-JP" sz="2200" i="1" dirty="0">
                <a:latin typeface="Times New Roman"/>
                <a:cs typeface="Times New Roman"/>
              </a:rPr>
              <a:t>|V</a:t>
            </a:r>
            <a:r>
              <a:rPr lang="en-US" altLang="ja-JP" sz="2200" i="1" baseline="-25000" dirty="0">
                <a:latin typeface="Times New Roman"/>
                <a:cs typeface="Times New Roman"/>
              </a:rPr>
              <a:t>i </a:t>
            </a:r>
            <a:r>
              <a:rPr lang="en-US" altLang="ja-JP" sz="2200" dirty="0">
                <a:latin typeface="Times New Roman"/>
                <a:cs typeface="Times New Roman"/>
              </a:rPr>
              <a:t>|</a:t>
            </a:r>
            <a:r>
              <a:rPr lang="en-US" altLang="ja-JP" sz="2200" dirty="0"/>
              <a:t> : the number of vertices in </a:t>
            </a:r>
            <a:r>
              <a:rPr lang="en-US" altLang="ja-JP" sz="2200" dirty="0">
                <a:cs typeface="Times New Roman"/>
              </a:rPr>
              <a:t>text </a:t>
            </a:r>
            <a:r>
              <a:rPr lang="en-US" altLang="ja-JP" sz="2200" i="1" dirty="0">
                <a:latin typeface="Times New Roman" panose="02020603050405020304" pitchFamily="18" charset="0"/>
                <a:cs typeface="Times New Roman" panose="02020603050405020304" pitchFamily="18" charset="0"/>
              </a:rPr>
              <a:t>i</a:t>
            </a:r>
            <a:r>
              <a:rPr lang="en-US" altLang="ja-JP" sz="2200" dirty="0">
                <a:latin typeface="Times New Roman"/>
                <a:cs typeface="Times New Roman"/>
              </a:rPr>
              <a:t> </a:t>
            </a:r>
            <a:r>
              <a:rPr lang="en-US" altLang="ja-JP" sz="2200" dirty="0">
                <a:latin typeface="Times New Roman" panose="02020603050405020304" pitchFamily="18" charset="0"/>
                <a:cs typeface="Times New Roman" panose="02020603050405020304" pitchFamily="18" charset="0"/>
              </a:rPr>
              <a:t>,</a:t>
            </a:r>
          </a:p>
          <a:p>
            <a:r>
              <a:rPr lang="en-US" altLang="ja-JP" sz="2200" dirty="0">
                <a:latin typeface="Times New Roman"/>
                <a:cs typeface="Times New Roman"/>
              </a:rPr>
              <a:t>|Σ| : </a:t>
            </a:r>
            <a:r>
              <a:rPr lang="en-US" altLang="ja-JP" sz="2200" dirty="0">
                <a:cs typeface="Times New Roman"/>
              </a:rPr>
              <a:t>the alphabet size .</a:t>
            </a:r>
          </a:p>
        </p:txBody>
      </p:sp>
    </p:spTree>
    <p:extLst>
      <p:ext uri="{BB962C8B-B14F-4D97-AF65-F5344CB8AC3E}">
        <p14:creationId xmlns:p14="http://schemas.microsoft.com/office/powerpoint/2010/main" val="3560948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5D38494-5177-7545-920F-0A48AAA6093A}"/>
              </a:ext>
            </a:extLst>
          </p:cNvPr>
          <p:cNvSpPr>
            <a:spLocks noGrp="1"/>
          </p:cNvSpPr>
          <p:nvPr>
            <p:ph type="title"/>
          </p:nvPr>
        </p:nvSpPr>
        <p:spPr>
          <a:xfrm>
            <a:off x="628650" y="365127"/>
            <a:ext cx="7886700" cy="647966"/>
          </a:xfrm>
        </p:spPr>
        <p:txBody>
          <a:bodyPr>
            <a:noAutofit/>
          </a:bodyPr>
          <a:lstStyle/>
          <a:p>
            <a:r>
              <a:rPr lang="en-US" altLang="ja-JP" sz="2800" dirty="0"/>
              <a:t>Previous Work of Constrained LCS and Our Work</a:t>
            </a:r>
            <a:r>
              <a:rPr lang="ja-JP" altLang="en-US" sz="2800" dirty="0"/>
              <a:t>　　　　　</a:t>
            </a:r>
            <a:endParaRPr kumimoji="1" lang="ja-JP" altLang="en-US" sz="2800" dirty="0"/>
          </a:p>
        </p:txBody>
      </p:sp>
      <p:cxnSp>
        <p:nvCxnSpPr>
          <p:cNvPr id="12" name="直線コネクタ 11">
            <a:extLst>
              <a:ext uri="{FF2B5EF4-FFF2-40B4-BE49-F238E27FC236}">
                <a16:creationId xmlns:a16="http://schemas.microsoft.com/office/drawing/2014/main" id="{36047E32-CD20-7F4C-8695-78D0F1E0C125}"/>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スライド番号プレースホルダー 4">
            <a:extLst>
              <a:ext uri="{FF2B5EF4-FFF2-40B4-BE49-F238E27FC236}">
                <a16:creationId xmlns:a16="http://schemas.microsoft.com/office/drawing/2014/main" id="{E3F0BA8A-F5A0-5628-23BB-CB80A868EC27}"/>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11</a:t>
            </a:fld>
            <a:endParaRPr kumimoji="1" lang="ja-JP" altLang="en-US" dirty="0"/>
          </a:p>
        </p:txBody>
      </p:sp>
      <p:graphicFrame>
        <p:nvGraphicFramePr>
          <p:cNvPr id="2" name="表 1">
            <a:extLst>
              <a:ext uri="{FF2B5EF4-FFF2-40B4-BE49-F238E27FC236}">
                <a16:creationId xmlns:a16="http://schemas.microsoft.com/office/drawing/2014/main" id="{DD41AF6E-7A22-DC13-77E5-8B31C4904518}"/>
              </a:ext>
            </a:extLst>
          </p:cNvPr>
          <p:cNvGraphicFramePr>
            <a:graphicFrameLocks noGrp="1"/>
          </p:cNvGraphicFramePr>
          <p:nvPr>
            <p:extLst>
              <p:ext uri="{D42A27DB-BD31-4B8C-83A1-F6EECF244321}">
                <p14:modId xmlns:p14="http://schemas.microsoft.com/office/powerpoint/2010/main" val="382384563"/>
              </p:ext>
            </p:extLst>
          </p:nvPr>
        </p:nvGraphicFramePr>
        <p:xfrm>
          <a:off x="127931" y="1177163"/>
          <a:ext cx="8888137" cy="4356453"/>
        </p:xfrm>
        <a:graphic>
          <a:graphicData uri="http://schemas.openxmlformats.org/drawingml/2006/table">
            <a:tbl>
              <a:tblPr firstRow="1" bandRow="1">
                <a:tableStyleId>{2A488322-F2BA-4B5B-9748-0D474271808F}</a:tableStyleId>
              </a:tblPr>
              <a:tblGrid>
                <a:gridCol w="1684214">
                  <a:extLst>
                    <a:ext uri="{9D8B030D-6E8A-4147-A177-3AD203B41FA5}">
                      <a16:colId xmlns:a16="http://schemas.microsoft.com/office/drawing/2014/main" val="3916817097"/>
                    </a:ext>
                  </a:extLst>
                </a:gridCol>
                <a:gridCol w="1452242">
                  <a:extLst>
                    <a:ext uri="{9D8B030D-6E8A-4147-A177-3AD203B41FA5}">
                      <a16:colId xmlns:a16="http://schemas.microsoft.com/office/drawing/2014/main" val="2799539760"/>
                    </a:ext>
                  </a:extLst>
                </a:gridCol>
                <a:gridCol w="1385105">
                  <a:extLst>
                    <a:ext uri="{9D8B030D-6E8A-4147-A177-3AD203B41FA5}">
                      <a16:colId xmlns:a16="http://schemas.microsoft.com/office/drawing/2014/main" val="2145711042"/>
                    </a:ext>
                  </a:extLst>
                </a:gridCol>
                <a:gridCol w="1410345">
                  <a:extLst>
                    <a:ext uri="{9D8B030D-6E8A-4147-A177-3AD203B41FA5}">
                      <a16:colId xmlns:a16="http://schemas.microsoft.com/office/drawing/2014/main" val="849316662"/>
                    </a:ext>
                  </a:extLst>
                </a:gridCol>
                <a:gridCol w="2956231">
                  <a:extLst>
                    <a:ext uri="{9D8B030D-6E8A-4147-A177-3AD203B41FA5}">
                      <a16:colId xmlns:a16="http://schemas.microsoft.com/office/drawing/2014/main" val="3869339784"/>
                    </a:ext>
                  </a:extLst>
                </a:gridCol>
              </a:tblGrid>
              <a:tr h="371208">
                <a:tc>
                  <a:txBody>
                    <a:bodyPr/>
                    <a:lstStyle/>
                    <a:p>
                      <a:pPr algn="ctr"/>
                      <a:r>
                        <a:rPr kumimoji="1" lang="en-US" altLang="ja-JP" dirty="0"/>
                        <a:t>problem</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rPr>
                        <a:t>text </a:t>
                      </a:r>
                      <a:r>
                        <a:rPr kumimoji="1" lang="en-US" altLang="ja-JP" b="1" dirty="0">
                          <a:solidFill>
                            <a:schemeClr val="bg1"/>
                          </a:solidFill>
                          <a:latin typeface="Times New Roman"/>
                          <a:ea typeface="+mn-ea"/>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rPr>
                        <a:t>text </a:t>
                      </a:r>
                      <a:r>
                        <a:rPr kumimoji="1" lang="en-US" altLang="ja-JP" b="1" dirty="0">
                          <a:solidFill>
                            <a:schemeClr val="bg1"/>
                          </a:solidFill>
                          <a:latin typeface="Times New Roman"/>
                          <a:ea typeface="+mn-ea"/>
                          <a:cs typeface="Times New Roman"/>
                        </a:rPr>
                        <a:t>2</a:t>
                      </a:r>
                      <a:endParaRPr kumimoji="1" lang="ja-JP" altLang="en-US" b="1">
                        <a:solidFill>
                          <a:schemeClr val="bg1"/>
                        </a:solidFill>
                        <a:latin typeface="Times New Roman"/>
                        <a:ea typeface="+mn-ea"/>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latin typeface="+mn-lt"/>
                          <a:ea typeface="+mn-ea"/>
                          <a:cs typeface="Times New Roman"/>
                        </a:rPr>
                        <a:t>text</a:t>
                      </a:r>
                      <a:r>
                        <a:rPr kumimoji="1" lang="en-US" altLang="ja-JP" b="1" dirty="0">
                          <a:solidFill>
                            <a:schemeClr val="bg1"/>
                          </a:solidFill>
                          <a:latin typeface="Times New Roman"/>
                          <a:ea typeface="+mn-ea"/>
                          <a:cs typeface="Times New Roman"/>
                        </a:rPr>
                        <a:t> 3</a:t>
                      </a:r>
                      <a:endParaRPr kumimoji="1" lang="ja-JP" altLang="en-US" b="1">
                        <a:solidFill>
                          <a:schemeClr val="bg1"/>
                        </a:solidFill>
                        <a:latin typeface="Times New Roman"/>
                        <a:ea typeface="+mn-ea"/>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dirty="0"/>
                        <a:t>time complexity</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extLst>
                  <a:ext uri="{0D108BD9-81ED-4DB2-BD59-A6C34878D82A}">
                    <a16:rowId xmlns:a16="http://schemas.microsoft.com/office/drawing/2014/main" val="1842676248"/>
                  </a:ext>
                </a:extLst>
              </a:tr>
              <a:tr h="711483">
                <a:tc>
                  <a:txBody>
                    <a:bodyPr/>
                    <a:lstStyle/>
                    <a:p>
                      <a:pPr algn="ctr"/>
                      <a:r>
                        <a:rPr kumimoji="1" lang="en-US" altLang="ja-JP" dirty="0"/>
                        <a:t>STR-IC-LCS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  </a:t>
                      </a:r>
                    </a:p>
                    <a:p>
                      <a:pPr algn="r"/>
                      <a:r>
                        <a:rPr kumimoji="1" lang="en-US" altLang="ja-JP" sz="1800" b="0" i="0" dirty="0">
                          <a:solidFill>
                            <a:schemeClr val="tx1"/>
                          </a:solidFill>
                          <a:latin typeface="+mn-lt"/>
                          <a:ea typeface="Hiragino Sans W1" panose="020B0300000000000000" pitchFamily="34" charset="-128"/>
                          <a:cs typeface="Times New Roman" panose="02020603050405020304" pitchFamily="18" charset="0"/>
                        </a:rPr>
                        <a:t>[</a:t>
                      </a:r>
                      <a:r>
                        <a:rPr lang="en" altLang="ja-JP" sz="1800" dirty="0">
                          <a:latin typeface="+mn-lt"/>
                          <a:cs typeface="Times New Roman" panose="02020603050405020304" pitchFamily="18" charset="0"/>
                        </a:rPr>
                        <a:t>Deorowicz</a:t>
                      </a:r>
                      <a:r>
                        <a:rPr kumimoji="1" lang="en-US" altLang="ja-JP" sz="1800" b="0" i="0" dirty="0">
                          <a:solidFill>
                            <a:schemeClr val="tx1"/>
                          </a:solidFill>
                          <a:latin typeface="+mn-lt"/>
                          <a:ea typeface="Hiragino Sans W1" panose="020B0300000000000000" pitchFamily="34" charset="-128"/>
                          <a:cs typeface="Times New Roman" panose="02020603050405020304" pitchFamily="18" charset="0"/>
                        </a:rPr>
                        <a:t>, 2012]</a:t>
                      </a:r>
                      <a:endParaRPr kumimoji="1" lang="ja-JP" altLang="en-US">
                        <a:latin typeface="+mn-lt"/>
                        <a:cs typeface="Times New Roman" panose="02020603050405020304"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200434370"/>
                  </a:ext>
                </a:extLst>
              </a:tr>
              <a:tr h="701171">
                <a:tc>
                  <a:txBody>
                    <a:bodyPr/>
                    <a:lstStyle/>
                    <a:p>
                      <a:pPr algn="ctr"/>
                      <a:r>
                        <a:rPr kumimoji="1" lang="en-US" altLang="ja-JP" dirty="0"/>
                        <a:t>STR-EC-LCS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3</a:t>
                      </a:r>
                      <a:r>
                        <a:rPr kumimoji="1" lang="en-US" altLang="ja-JP" i="1" dirty="0">
                          <a:latin typeface="Times New Roman"/>
                          <a:cs typeface="Times New Roman"/>
                        </a:rPr>
                        <a:t>|</a:t>
                      </a:r>
                      <a:r>
                        <a:rPr kumimoji="1" lang="en-US" altLang="ja-JP" i="0" dirty="0">
                          <a:latin typeface="Times New Roman"/>
                          <a:cs typeface="Times New Roman"/>
                        </a:rPr>
                        <a:t>) </a:t>
                      </a:r>
                      <a:r>
                        <a:rPr kumimoji="1" lang="en-US" altLang="ja-JP" i="1" dirty="0">
                          <a:latin typeface="Times New Roman"/>
                          <a:cs typeface="Times New Roman"/>
                        </a:rPr>
                        <a:t> </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dirty="0"/>
                        <a:t>[Wang et al., 2013]</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821524799"/>
                  </a:ext>
                </a:extLst>
              </a:tr>
              <a:tr h="618680">
                <a:tc rowSpan="3">
                  <a:txBody>
                    <a:bodyPr/>
                    <a:lstStyle/>
                    <a:p>
                      <a:pPr algn="ctr"/>
                      <a:r>
                        <a:rPr kumimoji="1" lang="en-US" altLang="ja-JP" dirty="0"/>
                        <a:t>SEQ-IC-LCS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3</a:t>
                      </a:r>
                      <a:r>
                        <a:rPr kumimoji="1" lang="en-US" altLang="ja-JP" i="1" dirty="0">
                          <a:latin typeface="Times New Roman"/>
                          <a:cs typeface="Times New Roman"/>
                        </a:rPr>
                        <a:t>|</a:t>
                      </a:r>
                      <a:r>
                        <a:rPr kumimoji="1" lang="en-US" altLang="ja-JP" i="0" dirty="0">
                          <a:latin typeface="Times New Roman"/>
                          <a:cs typeface="Times New Roman"/>
                        </a:rPr>
                        <a:t>) </a:t>
                      </a:r>
                      <a:endParaRPr kumimoji="1" lang="en" altLang="ja-JP" dirty="0"/>
                    </a:p>
                    <a:p>
                      <a:pPr marL="0" marR="0" indent="0" algn="r" defTabSz="914400" rtl="0" eaLnBrk="1" fontAlgn="auto" latinLnBrk="0" hangingPunct="1">
                        <a:lnSpc>
                          <a:spcPct val="100000"/>
                        </a:lnSpc>
                        <a:spcBef>
                          <a:spcPts val="0"/>
                        </a:spcBef>
                        <a:spcAft>
                          <a:spcPts val="0"/>
                        </a:spcAft>
                        <a:buClrTx/>
                        <a:buSzTx/>
                        <a:buFontTx/>
                        <a:buNone/>
                        <a:tabLst/>
                        <a:defRPr/>
                      </a:pPr>
                      <a:r>
                        <a:rPr kumimoji="1" lang="en" altLang="ja-JP" dirty="0"/>
                        <a:t>[Chin et al., 2004]</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211609855"/>
                  </a:ext>
                </a:extLst>
              </a:tr>
              <a:tr h="618680">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acyclic graph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acyclic 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acyclic 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sz="1800" i="1" dirty="0">
                          <a:latin typeface="Times New Roman"/>
                          <a:cs typeface="Times New Roman"/>
                        </a:rPr>
                        <a:t>O</a:t>
                      </a:r>
                      <a:r>
                        <a:rPr kumimoji="1" lang="en-US" altLang="ja-JP" sz="1800" i="0" dirty="0">
                          <a:latin typeface="Times New Roman"/>
                          <a:cs typeface="Times New Roman"/>
                        </a:rPr>
                        <a:t>(|</a:t>
                      </a:r>
                      <a:r>
                        <a:rPr kumimoji="1" lang="en-US" altLang="ja-JP" sz="1800" i="1" dirty="0">
                          <a:latin typeface="Times New Roman"/>
                          <a:cs typeface="Times New Roman"/>
                        </a:rPr>
                        <a:t>E</a:t>
                      </a:r>
                      <a:r>
                        <a:rPr kumimoji="1" lang="en-US" altLang="ja-JP" sz="1800" i="0" baseline="-25000" dirty="0">
                          <a:latin typeface="Times New Roman"/>
                          <a:cs typeface="Times New Roman"/>
                        </a:rPr>
                        <a:t>1</a:t>
                      </a:r>
                      <a:r>
                        <a:rPr kumimoji="1" lang="en-US" altLang="ja-JP" sz="1800" i="1" dirty="0">
                          <a:latin typeface="Times New Roman"/>
                          <a:cs typeface="Times New Roman"/>
                        </a:rPr>
                        <a:t>|</a:t>
                      </a:r>
                      <a:r>
                        <a:rPr kumimoji="1" lang="en-US" altLang="ja-JP" sz="1800" i="0" dirty="0">
                          <a:latin typeface="Times New Roman"/>
                          <a:cs typeface="Times New Roman"/>
                        </a:rPr>
                        <a:t>|</a:t>
                      </a:r>
                      <a:r>
                        <a:rPr kumimoji="1" lang="en-US" altLang="ja-JP" sz="1800" i="1" dirty="0">
                          <a:latin typeface="Times New Roman"/>
                          <a:cs typeface="Times New Roman"/>
                        </a:rPr>
                        <a:t>E</a:t>
                      </a:r>
                      <a:r>
                        <a:rPr kumimoji="1" lang="en-US" altLang="ja-JP" sz="1800" i="0" baseline="-25000" dirty="0">
                          <a:latin typeface="Times New Roman"/>
                          <a:cs typeface="Times New Roman"/>
                        </a:rPr>
                        <a:t>2</a:t>
                      </a:r>
                      <a:r>
                        <a:rPr kumimoji="1" lang="en-US" altLang="ja-JP" sz="1800" i="1" dirty="0">
                          <a:latin typeface="Times New Roman"/>
                          <a:cs typeface="Times New Roman"/>
                        </a:rPr>
                        <a:t>||E</a:t>
                      </a:r>
                      <a:r>
                        <a:rPr kumimoji="1" lang="en-US" altLang="ja-JP" sz="1800" i="0" baseline="-25000" dirty="0">
                          <a:latin typeface="Times New Roman"/>
                          <a:cs typeface="Times New Roman"/>
                        </a:rPr>
                        <a:t>3</a:t>
                      </a:r>
                      <a:r>
                        <a:rPr kumimoji="1" lang="en-US" altLang="ja-JP" sz="1800" i="1" dirty="0">
                          <a:latin typeface="Times New Roman"/>
                          <a:cs typeface="Times New Roman"/>
                        </a:rPr>
                        <a:t>|</a:t>
                      </a:r>
                      <a:r>
                        <a:rPr kumimoji="1" lang="en-US" altLang="ja-JP" sz="1800" i="0" dirty="0">
                          <a:latin typeface="Times New Roman"/>
                          <a:cs typeface="Times New Roman"/>
                        </a:rPr>
                        <a:t>)</a:t>
                      </a:r>
                    </a:p>
                    <a:p>
                      <a:pPr algn="r"/>
                      <a:r>
                        <a:rPr kumimoji="1" lang="en-US" altLang="ja-JP" sz="1800" i="0" dirty="0">
                          <a:latin typeface="Times New Roman"/>
                          <a:cs typeface="Times New Roman"/>
                        </a:rPr>
                        <a:t> </a:t>
                      </a:r>
                      <a:r>
                        <a:rPr kumimoji="1" lang="en-US" altLang="ja-JP" sz="2000" i="0" dirty="0">
                          <a:latin typeface="+mn-lt"/>
                          <a:cs typeface="Times New Roman"/>
                        </a:rPr>
                        <a:t>(this work)</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21665605"/>
                  </a:ext>
                </a:extLst>
              </a:tr>
              <a:tr h="618680">
                <a:tc vMerge="1">
                  <a:txBody>
                    <a:bodyPr/>
                    <a:lstStyle/>
                    <a:p>
                      <a:pPr algn="ctr"/>
                      <a:r>
                        <a:rPr kumimoji="1" lang="en-US" altLang="ja-JP" dirty="0"/>
                        <a:t>SEQ-IC-LCS</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baseline="0" dirty="0"/>
                        <a:t>graph</a:t>
                      </a:r>
                      <a:endParaRPr kumimoji="1" lang="en-US" altLang="ja-JP"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acyclic 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r"/>
                      <a:r>
                        <a:rPr kumimoji="1" lang="en-US" altLang="ja-JP" sz="1600" i="1" dirty="0">
                          <a:latin typeface="Times New Roman"/>
                          <a:cs typeface="Times New Roman"/>
                        </a:rPr>
                        <a:t>O</a:t>
                      </a:r>
                      <a:r>
                        <a:rPr kumimoji="1" lang="en-US" altLang="ja-JP" sz="1600" i="0" dirty="0">
                          <a:latin typeface="Times New Roman"/>
                          <a:cs typeface="Times New Roman"/>
                        </a:rPr>
                        <a:t>(|</a:t>
                      </a:r>
                      <a:r>
                        <a:rPr kumimoji="1" lang="en-US" altLang="ja-JP" sz="1600" i="1" dirty="0">
                          <a:latin typeface="Times New Roman"/>
                          <a:cs typeface="Times New Roman"/>
                        </a:rPr>
                        <a:t>E</a:t>
                      </a:r>
                      <a:r>
                        <a:rPr kumimoji="1" lang="en-US" altLang="ja-JP" sz="1600" i="0" baseline="-25000" dirty="0">
                          <a:latin typeface="Times New Roman"/>
                          <a:cs typeface="Times New Roman"/>
                        </a:rPr>
                        <a:t>1</a:t>
                      </a:r>
                      <a:r>
                        <a:rPr kumimoji="1" lang="en-US" altLang="ja-JP" sz="1600" i="1" dirty="0">
                          <a:latin typeface="Times New Roman"/>
                          <a:cs typeface="Times New Roman"/>
                        </a:rPr>
                        <a:t>|</a:t>
                      </a:r>
                      <a:r>
                        <a:rPr kumimoji="1" lang="en-US" altLang="ja-JP" sz="1600" i="0" dirty="0">
                          <a:latin typeface="Times New Roman"/>
                          <a:cs typeface="Times New Roman"/>
                        </a:rPr>
                        <a:t>|</a:t>
                      </a:r>
                      <a:r>
                        <a:rPr kumimoji="1" lang="en-US" altLang="ja-JP" sz="1600" i="1" dirty="0">
                          <a:latin typeface="Times New Roman"/>
                          <a:cs typeface="Times New Roman"/>
                        </a:rPr>
                        <a:t>E</a:t>
                      </a:r>
                      <a:r>
                        <a:rPr kumimoji="1" lang="en-US" altLang="ja-JP" sz="1600" i="0" baseline="-25000" dirty="0">
                          <a:latin typeface="Times New Roman"/>
                          <a:cs typeface="Times New Roman"/>
                        </a:rPr>
                        <a:t>2</a:t>
                      </a:r>
                      <a:r>
                        <a:rPr kumimoji="1" lang="en-US" altLang="ja-JP" sz="1600" i="1" dirty="0">
                          <a:latin typeface="Times New Roman"/>
                          <a:cs typeface="Times New Roman"/>
                        </a:rPr>
                        <a:t>||E</a:t>
                      </a:r>
                      <a:r>
                        <a:rPr kumimoji="1" lang="en-US" altLang="ja-JP" sz="1600" i="0" baseline="-25000" dirty="0">
                          <a:latin typeface="Times New Roman"/>
                          <a:cs typeface="Times New Roman"/>
                        </a:rPr>
                        <a:t>3</a:t>
                      </a:r>
                      <a:r>
                        <a:rPr kumimoji="1" lang="en-US" altLang="ja-JP" sz="1600" i="1" dirty="0">
                          <a:latin typeface="Times New Roman"/>
                          <a:cs typeface="Times New Roman"/>
                        </a:rPr>
                        <a:t>|+</a:t>
                      </a:r>
                      <a:r>
                        <a:rPr kumimoji="1" lang="en-US" altLang="ja-JP" sz="1600" i="0" dirty="0">
                          <a:latin typeface="Times New Roman"/>
                          <a:cs typeface="Times New Roman"/>
                        </a:rPr>
                        <a:t>|</a:t>
                      </a:r>
                      <a:r>
                        <a:rPr kumimoji="1" lang="en-US" altLang="ja-JP" sz="1600" i="1" dirty="0">
                          <a:latin typeface="Times New Roman"/>
                          <a:cs typeface="Times New Roman"/>
                        </a:rPr>
                        <a:t>V</a:t>
                      </a:r>
                      <a:r>
                        <a:rPr kumimoji="1" lang="en-US" altLang="ja-JP" sz="1600" i="0" baseline="-25000" dirty="0">
                          <a:latin typeface="Times New Roman"/>
                          <a:cs typeface="Times New Roman"/>
                        </a:rPr>
                        <a:t>1</a:t>
                      </a:r>
                      <a:r>
                        <a:rPr kumimoji="1" lang="en-US" altLang="ja-JP" sz="1600" i="1" dirty="0">
                          <a:latin typeface="Times New Roman"/>
                          <a:cs typeface="Times New Roman"/>
                        </a:rPr>
                        <a:t>|</a:t>
                      </a:r>
                      <a:r>
                        <a:rPr kumimoji="1" lang="en-US" altLang="ja-JP" sz="1600" i="0" dirty="0">
                          <a:latin typeface="Times New Roman"/>
                          <a:cs typeface="Times New Roman"/>
                        </a:rPr>
                        <a:t>|</a:t>
                      </a:r>
                      <a:r>
                        <a:rPr kumimoji="1" lang="en-US" altLang="ja-JP" sz="1600" i="1" dirty="0">
                          <a:latin typeface="Times New Roman"/>
                          <a:cs typeface="Times New Roman"/>
                        </a:rPr>
                        <a:t>V</a:t>
                      </a:r>
                      <a:r>
                        <a:rPr kumimoji="1" lang="en-US" altLang="ja-JP" sz="1600" i="0" baseline="-25000" dirty="0">
                          <a:latin typeface="Times New Roman"/>
                          <a:cs typeface="Times New Roman"/>
                        </a:rPr>
                        <a:t>2</a:t>
                      </a:r>
                      <a:r>
                        <a:rPr kumimoji="1" lang="en-US" altLang="ja-JP" sz="1600" i="1" dirty="0">
                          <a:latin typeface="Times New Roman"/>
                          <a:cs typeface="Times New Roman"/>
                        </a:rPr>
                        <a:t>||V</a:t>
                      </a:r>
                      <a:r>
                        <a:rPr kumimoji="1" lang="en-US" altLang="ja-JP" sz="1600" i="0" baseline="-25000" dirty="0">
                          <a:latin typeface="Times New Roman"/>
                          <a:cs typeface="Times New Roman"/>
                        </a:rPr>
                        <a:t>3</a:t>
                      </a:r>
                      <a:r>
                        <a:rPr kumimoji="1" lang="en-US" altLang="ja-JP" sz="1600" i="1" dirty="0">
                          <a:latin typeface="Times New Roman"/>
                          <a:cs typeface="Times New Roman"/>
                        </a:rPr>
                        <a:t>|</a:t>
                      </a:r>
                      <a:r>
                        <a:rPr kumimoji="1" lang="en-US" altLang="ja-JP" sz="1600" i="0" dirty="0">
                          <a:latin typeface="Times New Roman"/>
                          <a:cs typeface="Times New Roman"/>
                        </a:rPr>
                        <a:t>log|Σ|) </a:t>
                      </a:r>
                      <a:r>
                        <a:rPr kumimoji="1" lang="en-US" altLang="ja-JP" sz="1800" i="0" dirty="0">
                          <a:latin typeface="+mn-lt"/>
                          <a:cs typeface="Times New Roman"/>
                        </a:rPr>
                        <a:t>(this work)</a:t>
                      </a:r>
                      <a:endParaRPr kumimoji="1" lang="en-US" altLang="ja-JP" sz="1600" i="0" dirty="0">
                        <a:latin typeface="+mn-lt"/>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07412259"/>
                  </a:ext>
                </a:extLst>
              </a:tr>
              <a:tr h="643271">
                <a:tc>
                  <a:txBody>
                    <a:bodyPr/>
                    <a:lstStyle/>
                    <a:p>
                      <a:pPr algn="ctr"/>
                      <a:r>
                        <a:rPr kumimoji="1" lang="en-US" altLang="ja-JP" dirty="0"/>
                        <a:t>SEQ-EC-LCS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3</a:t>
                      </a:r>
                      <a:r>
                        <a:rPr kumimoji="1" lang="en-US" altLang="ja-JP" i="1" dirty="0">
                          <a:latin typeface="Times New Roman"/>
                          <a:cs typeface="Times New Roman"/>
                        </a:rPr>
                        <a:t>|</a:t>
                      </a:r>
                      <a:r>
                        <a:rPr kumimoji="1" lang="en-US" altLang="ja-JP" i="0" dirty="0">
                          <a:latin typeface="Times New Roman"/>
                          <a:cs typeface="Times New Roman"/>
                        </a:rPr>
                        <a:t>) </a:t>
                      </a:r>
                      <a:r>
                        <a:rPr kumimoji="1" lang="en-US" altLang="ja-JP" i="1" dirty="0">
                          <a:latin typeface="Times New Roman"/>
                          <a:cs typeface="Times New Roman"/>
                        </a:rPr>
                        <a:t> </a:t>
                      </a:r>
                      <a:r>
                        <a:rPr kumimoji="1" lang="en" altLang="ja-JP" dirty="0"/>
                        <a:t> </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 altLang="ja-JP" dirty="0"/>
                        <a:t>[Chen and Chao, 2011]</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704539568"/>
                  </a:ext>
                </a:extLst>
              </a:tr>
            </a:tbl>
          </a:graphicData>
        </a:graphic>
      </p:graphicFrame>
      <p:sp>
        <p:nvSpPr>
          <p:cNvPr id="5" name="テキスト ボックス 4">
            <a:extLst>
              <a:ext uri="{FF2B5EF4-FFF2-40B4-BE49-F238E27FC236}">
                <a16:creationId xmlns:a16="http://schemas.microsoft.com/office/drawing/2014/main" id="{F07F3ED4-F344-9CB4-B81B-8FDFF4D08275}"/>
              </a:ext>
            </a:extLst>
          </p:cNvPr>
          <p:cNvSpPr txBox="1"/>
          <p:nvPr/>
        </p:nvSpPr>
        <p:spPr>
          <a:xfrm>
            <a:off x="127931" y="5837739"/>
            <a:ext cx="9485011" cy="769441"/>
          </a:xfrm>
          <a:prstGeom prst="rect">
            <a:avLst/>
          </a:prstGeom>
          <a:noFill/>
        </p:spPr>
        <p:txBody>
          <a:bodyPr wrap="square" rtlCol="0">
            <a:spAutoFit/>
          </a:bodyPr>
          <a:lstStyle/>
          <a:p>
            <a:r>
              <a:rPr kumimoji="1" lang="en-US" altLang="ja-JP" sz="2200" i="1" dirty="0">
                <a:latin typeface="Times New Roman"/>
                <a:cs typeface="Times New Roman"/>
              </a:rPr>
              <a:t>|E</a:t>
            </a:r>
            <a:r>
              <a:rPr kumimoji="1" lang="en-US" altLang="ja-JP" sz="2200" i="1" baseline="-25000" dirty="0">
                <a:latin typeface="Times New Roman"/>
                <a:cs typeface="Times New Roman"/>
              </a:rPr>
              <a:t>i</a:t>
            </a:r>
            <a:r>
              <a:rPr kumimoji="1" lang="en-US" altLang="ja-JP" sz="2200" dirty="0">
                <a:latin typeface="Times New Roman"/>
                <a:cs typeface="Times New Roman"/>
              </a:rPr>
              <a:t>|</a:t>
            </a:r>
            <a:r>
              <a:rPr kumimoji="1" lang="en-US" altLang="ja-JP" sz="2200" dirty="0"/>
              <a:t> : the number of edges in </a:t>
            </a:r>
            <a:r>
              <a:rPr lang="en-US" altLang="ja-JP" sz="2200" dirty="0">
                <a:cs typeface="Times New Roman"/>
              </a:rPr>
              <a:t>text </a:t>
            </a:r>
            <a:r>
              <a:rPr lang="en-US" altLang="ja-JP" sz="2200" i="1" dirty="0">
                <a:latin typeface="Times New Roman" panose="02020603050405020304" pitchFamily="18" charset="0"/>
                <a:cs typeface="Times New Roman" panose="02020603050405020304" pitchFamily="18" charset="0"/>
              </a:rPr>
              <a:t>i </a:t>
            </a:r>
            <a:r>
              <a:rPr lang="en-US" altLang="ja-JP" sz="2200" dirty="0">
                <a:latin typeface="Times New Roman"/>
                <a:cs typeface="Times New Roman"/>
              </a:rPr>
              <a:t>, </a:t>
            </a:r>
            <a:r>
              <a:rPr lang="en-US" altLang="ja-JP" sz="2200" i="1" dirty="0">
                <a:latin typeface="Times New Roman"/>
                <a:cs typeface="Times New Roman"/>
              </a:rPr>
              <a:t>|V</a:t>
            </a:r>
            <a:r>
              <a:rPr lang="en-US" altLang="ja-JP" sz="2200" i="1" baseline="-25000" dirty="0">
                <a:latin typeface="Times New Roman"/>
                <a:cs typeface="Times New Roman"/>
              </a:rPr>
              <a:t>i </a:t>
            </a:r>
            <a:r>
              <a:rPr lang="en-US" altLang="ja-JP" sz="2200" dirty="0">
                <a:latin typeface="Times New Roman"/>
                <a:cs typeface="Times New Roman"/>
              </a:rPr>
              <a:t>|</a:t>
            </a:r>
            <a:r>
              <a:rPr lang="en-US" altLang="ja-JP" sz="2200" dirty="0"/>
              <a:t> : the number of vertices in </a:t>
            </a:r>
            <a:r>
              <a:rPr lang="en-US" altLang="ja-JP" sz="2200" dirty="0">
                <a:cs typeface="Times New Roman"/>
              </a:rPr>
              <a:t>text </a:t>
            </a:r>
            <a:r>
              <a:rPr lang="en-US" altLang="ja-JP" sz="2200" i="1" dirty="0">
                <a:latin typeface="Times New Roman" panose="02020603050405020304" pitchFamily="18" charset="0"/>
                <a:cs typeface="Times New Roman" panose="02020603050405020304" pitchFamily="18" charset="0"/>
              </a:rPr>
              <a:t>i</a:t>
            </a:r>
            <a:r>
              <a:rPr lang="en-US" altLang="ja-JP" sz="2200" dirty="0">
                <a:latin typeface="Times New Roman"/>
                <a:cs typeface="Times New Roman"/>
              </a:rPr>
              <a:t> </a:t>
            </a:r>
            <a:r>
              <a:rPr lang="en-US" altLang="ja-JP" sz="2200" dirty="0">
                <a:latin typeface="Times New Roman" panose="02020603050405020304" pitchFamily="18" charset="0"/>
                <a:cs typeface="Times New Roman" panose="02020603050405020304" pitchFamily="18" charset="0"/>
              </a:rPr>
              <a:t>,</a:t>
            </a:r>
          </a:p>
          <a:p>
            <a:r>
              <a:rPr lang="en-US" altLang="ja-JP" sz="2200" dirty="0">
                <a:latin typeface="Times New Roman"/>
                <a:cs typeface="Times New Roman"/>
              </a:rPr>
              <a:t>|Σ| : </a:t>
            </a:r>
            <a:r>
              <a:rPr lang="en-US" altLang="ja-JP" sz="2200" dirty="0">
                <a:cs typeface="Times New Roman"/>
              </a:rPr>
              <a:t>the alphabet size .</a:t>
            </a:r>
          </a:p>
        </p:txBody>
      </p:sp>
    </p:spTree>
    <p:extLst>
      <p:ext uri="{BB962C8B-B14F-4D97-AF65-F5344CB8AC3E}">
        <p14:creationId xmlns:p14="http://schemas.microsoft.com/office/powerpoint/2010/main" val="74765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rmAutofit fontScale="90000"/>
          </a:bodyPr>
          <a:lstStyle/>
          <a:p>
            <a:r>
              <a:rPr kumimoji="1" lang="en-US" altLang="ja-JP" dirty="0"/>
              <a:t>SEQ-IC-LCS</a:t>
            </a:r>
            <a:endParaRPr kumimoji="1" lang="ja-JP" altLang="en-US"/>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p:txBody>
          <a:bodyPr/>
          <a:lstStyle/>
          <a:p>
            <a:fld id="{C95ACDE2-68C5-7347-A52E-B41B8375C727}" type="slidenum">
              <a:rPr kumimoji="1" lang="ja-JP" altLang="en-US" smtClean="0"/>
              <a:t>12</a:t>
            </a:fld>
            <a:endParaRPr kumimoji="1" lang="ja-JP" altLang="en-US"/>
          </a:p>
        </p:txBody>
      </p:sp>
      <mc:AlternateContent xmlns:mc="http://schemas.openxmlformats.org/markup-compatibility/2006" xmlns:a14="http://schemas.microsoft.com/office/drawing/2010/main">
        <mc:Choice Requires="a14">
          <p:sp>
            <p:nvSpPr>
              <p:cNvPr id="8" name="コンテンツ プレースホルダー 2">
                <a:extLst>
                  <a:ext uri="{FF2B5EF4-FFF2-40B4-BE49-F238E27FC236}">
                    <a16:creationId xmlns:a16="http://schemas.microsoft.com/office/drawing/2014/main" id="{E570832B-0590-4254-0FEF-C07D4203B389}"/>
                  </a:ext>
                </a:extLst>
              </p:cNvPr>
              <p:cNvSpPr txBox="1">
                <a:spLocks/>
              </p:cNvSpPr>
              <p:nvPr/>
            </p:nvSpPr>
            <p:spPr>
              <a:xfrm>
                <a:off x="628649" y="1251291"/>
                <a:ext cx="7720221" cy="1399142"/>
              </a:xfrm>
              <a:prstGeom prst="rect">
                <a:avLst/>
              </a:prstGeom>
              <a:ln w="19050">
                <a:solidFill>
                  <a:srgbClr val="00B0F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 altLang="ja-JP" sz="2400" dirty="0"/>
                  <a:t>SEQ-IC-LCS of strings </a:t>
                </a:r>
                <a14:m>
                  <m:oMath xmlns:m="http://schemas.openxmlformats.org/officeDocument/2006/math">
                    <m:r>
                      <a:rPr lang="en-US" altLang="ja-JP" sz="2400" i="1">
                        <a:latin typeface="Cambria Math" panose="02040503050406030204" pitchFamily="18" charset="0"/>
                      </a:rPr>
                      <m:t>𝐴</m:t>
                    </m:r>
                    <m:r>
                      <a:rPr lang="en-US" altLang="ja-JP" sz="2400" b="0" i="0" smtClean="0">
                        <a:latin typeface="Cambria Math" panose="02040503050406030204" pitchFamily="18" charset="0"/>
                      </a:rPr>
                      <m:t>,</m:t>
                    </m:r>
                    <m:r>
                      <a:rPr lang="en-US" altLang="ja-JP" sz="2400" i="1">
                        <a:latin typeface="Cambria Math" panose="02040503050406030204" pitchFamily="18" charset="0"/>
                      </a:rPr>
                      <m:t>𝐵</m:t>
                    </m:r>
                  </m:oMath>
                </a14:m>
                <a:r>
                  <a:rPr lang="en" altLang="ja-JP" sz="2400" dirty="0"/>
                  <a:t> and </a:t>
                </a:r>
                <a14:m>
                  <m:oMath xmlns:m="http://schemas.openxmlformats.org/officeDocument/2006/math">
                    <m:r>
                      <a:rPr lang="en-US" altLang="ja-JP" sz="2400" i="1">
                        <a:latin typeface="Cambria Math" panose="02040503050406030204" pitchFamily="18" charset="0"/>
                      </a:rPr>
                      <m:t>𝑃</m:t>
                    </m:r>
                  </m:oMath>
                </a14:m>
                <a:r>
                  <a:rPr lang="en" altLang="ja-JP" sz="2400" dirty="0"/>
                  <a:t> is a longest string </a:t>
                </a:r>
                <a14:m>
                  <m:oMath xmlns:m="http://schemas.openxmlformats.org/officeDocument/2006/math">
                    <m:r>
                      <a:rPr lang="en-US" altLang="ja-JP" sz="2400" i="1" smtClean="0">
                        <a:latin typeface="Cambria Math" panose="02040503050406030204" pitchFamily="18" charset="0"/>
                      </a:rPr>
                      <m:t>𝑍</m:t>
                    </m:r>
                  </m:oMath>
                </a14:m>
                <a:r>
                  <a:rPr lang="en" altLang="ja-JP" sz="2400" dirty="0">
                    <a:latin typeface="CMMI10"/>
                  </a:rPr>
                  <a:t> </a:t>
                </a:r>
              </a:p>
              <a:p>
                <a:pPr marL="0" indent="0">
                  <a:buFont typeface="Arial" panose="020B0604020202020204" pitchFamily="34" charset="0"/>
                  <a:buNone/>
                </a:pPr>
                <a:r>
                  <a:rPr lang="en" altLang="ja-JP" sz="2400" dirty="0"/>
                  <a:t>such that </a:t>
                </a:r>
                <a14:m>
                  <m:oMath xmlns:m="http://schemas.openxmlformats.org/officeDocument/2006/math">
                    <m:r>
                      <a:rPr lang="en-US" altLang="ja-JP" sz="2400" i="1">
                        <a:latin typeface="Cambria Math" panose="02040503050406030204" pitchFamily="18" charset="0"/>
                      </a:rPr>
                      <m:t>𝑍</m:t>
                    </m:r>
                  </m:oMath>
                </a14:m>
                <a:r>
                  <a:rPr lang="en" altLang="ja-JP" sz="2400" dirty="0">
                    <a:latin typeface="CMMI10"/>
                  </a:rPr>
                  <a:t> </a:t>
                </a:r>
                <a:r>
                  <a:rPr lang="en" altLang="ja-JP" sz="2400" dirty="0"/>
                  <a:t>includes</a:t>
                </a:r>
                <a:r>
                  <a:rPr lang="en" altLang="ja-JP" sz="2400" dirty="0">
                    <a:latin typeface="CMR10"/>
                  </a:rPr>
                  <a:t> </a:t>
                </a:r>
                <a14:m>
                  <m:oMath xmlns:m="http://schemas.openxmlformats.org/officeDocument/2006/math">
                    <m:r>
                      <a:rPr lang="en-US" altLang="ja-JP" sz="2400" i="1" smtClean="0">
                        <a:latin typeface="Cambria Math" panose="02040503050406030204" pitchFamily="18" charset="0"/>
                      </a:rPr>
                      <m:t>𝑃</m:t>
                    </m:r>
                  </m:oMath>
                </a14:m>
                <a:r>
                  <a:rPr lang="en" altLang="ja-JP" sz="2400" dirty="0">
                    <a:latin typeface="CMMI10"/>
                  </a:rPr>
                  <a:t> </a:t>
                </a:r>
                <a:r>
                  <a:rPr lang="en" altLang="ja-JP" sz="2400" dirty="0"/>
                  <a:t>as a subsequence</a:t>
                </a:r>
                <a:r>
                  <a:rPr lang="en" altLang="ja-JP" sz="2400" u="sng" dirty="0"/>
                  <a:t> </a:t>
                </a:r>
              </a:p>
              <a:p>
                <a:pPr marL="0" indent="0">
                  <a:buFont typeface="Arial" panose="020B0604020202020204" pitchFamily="34" charset="0"/>
                  <a:buNone/>
                </a:pPr>
                <a:r>
                  <a:rPr lang="en" altLang="ja-JP" sz="2400" dirty="0"/>
                  <a:t>and</a:t>
                </a:r>
                <a:r>
                  <a:rPr lang="en" altLang="ja-JP" sz="2400" dirty="0">
                    <a:latin typeface="CMR10"/>
                  </a:rPr>
                  <a:t> </a:t>
                </a:r>
                <a14:m>
                  <m:oMath xmlns:m="http://schemas.openxmlformats.org/officeDocument/2006/math">
                    <m:r>
                      <a:rPr lang="en-US" altLang="ja-JP" sz="2400" i="1">
                        <a:latin typeface="Cambria Math" panose="02040503050406030204" pitchFamily="18" charset="0"/>
                      </a:rPr>
                      <m:t>𝑍</m:t>
                    </m:r>
                  </m:oMath>
                </a14:m>
                <a:r>
                  <a:rPr lang="en" altLang="ja-JP" sz="2400" dirty="0">
                    <a:latin typeface="CMR10"/>
                  </a:rPr>
                  <a:t> </a:t>
                </a:r>
                <a:r>
                  <a:rPr lang="en" altLang="ja-JP" sz="2400" dirty="0"/>
                  <a:t>is a common subsequence of </a:t>
                </a:r>
                <a14:m>
                  <m:oMath xmlns:m="http://schemas.openxmlformats.org/officeDocument/2006/math">
                    <m:r>
                      <a:rPr lang="en-US" altLang="ja-JP" sz="2400" i="1" smtClean="0">
                        <a:latin typeface="Cambria Math" panose="02040503050406030204" pitchFamily="18" charset="0"/>
                      </a:rPr>
                      <m:t>𝐴</m:t>
                    </m:r>
                  </m:oMath>
                </a14:m>
                <a:r>
                  <a:rPr lang="en" altLang="ja-JP" sz="2400" dirty="0">
                    <a:latin typeface="CMMI10"/>
                  </a:rPr>
                  <a:t> </a:t>
                </a:r>
                <a:r>
                  <a:rPr lang="en" altLang="ja-JP" sz="2400" dirty="0"/>
                  <a:t>and</a:t>
                </a:r>
                <a:r>
                  <a:rPr lang="en" altLang="ja-JP" sz="2400" dirty="0">
                    <a:latin typeface="CMR10"/>
                  </a:rPr>
                  <a:t> </a:t>
                </a:r>
                <a14:m>
                  <m:oMath xmlns:m="http://schemas.openxmlformats.org/officeDocument/2006/math">
                    <m:r>
                      <a:rPr lang="en-US" altLang="ja-JP" sz="2400" i="1" smtClean="0">
                        <a:latin typeface="Cambria Math" panose="02040503050406030204" pitchFamily="18" charset="0"/>
                      </a:rPr>
                      <m:t>𝐵</m:t>
                    </m:r>
                  </m:oMath>
                </a14:m>
                <a:r>
                  <a:rPr lang="en-US" altLang="ja-JP" sz="2400" dirty="0"/>
                  <a:t>.</a:t>
                </a:r>
              </a:p>
            </p:txBody>
          </p:sp>
        </mc:Choice>
        <mc:Fallback xmlns="">
          <p:sp>
            <p:nvSpPr>
              <p:cNvPr id="8" name="コンテンツ プレースホルダー 2">
                <a:extLst>
                  <a:ext uri="{FF2B5EF4-FFF2-40B4-BE49-F238E27FC236}">
                    <a16:creationId xmlns:a16="http://schemas.microsoft.com/office/drawing/2014/main" id="{E570832B-0590-4254-0FEF-C07D4203B389}"/>
                  </a:ext>
                </a:extLst>
              </p:cNvPr>
              <p:cNvSpPr txBox="1">
                <a:spLocks noRot="1" noChangeAspect="1" noMove="1" noResize="1" noEditPoints="1" noAdjustHandles="1" noChangeArrowheads="1" noChangeShapeType="1" noTextEdit="1"/>
              </p:cNvSpPr>
              <p:nvPr/>
            </p:nvSpPr>
            <p:spPr>
              <a:xfrm>
                <a:off x="628649" y="1251291"/>
                <a:ext cx="7720221" cy="1399142"/>
              </a:xfrm>
              <a:prstGeom prst="rect">
                <a:avLst/>
              </a:prstGeom>
              <a:blipFill>
                <a:blip r:embed="rId3"/>
                <a:stretch>
                  <a:fillRect l="-1146" t="-4425" b="-5310"/>
                </a:stretch>
              </a:blipFill>
              <a:ln w="19050">
                <a:solidFill>
                  <a:srgbClr val="00B0F0"/>
                </a:solidFill>
              </a:ln>
            </p:spPr>
            <p:txBody>
              <a:bodyPr/>
              <a:lstStyle/>
              <a:p>
                <a:r>
                  <a:rPr lang="ja-JP" altLang="en-US">
                    <a:noFill/>
                  </a:rPr>
                  <a:t> </a:t>
                </a:r>
              </a:p>
            </p:txBody>
          </p:sp>
        </mc:Fallback>
      </mc:AlternateContent>
    </p:spTree>
    <p:extLst>
      <p:ext uri="{BB962C8B-B14F-4D97-AF65-F5344CB8AC3E}">
        <p14:creationId xmlns:p14="http://schemas.microsoft.com/office/powerpoint/2010/main" val="260315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rmAutofit fontScale="90000"/>
          </a:bodyPr>
          <a:lstStyle/>
          <a:p>
            <a:r>
              <a:rPr kumimoji="1" lang="en-US" altLang="ja-JP" dirty="0"/>
              <a:t>SEQ-IC-LCS</a:t>
            </a:r>
            <a:endParaRPr kumimoji="1" lang="ja-JP" altLang="en-US"/>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p:txBody>
          <a:bodyPr/>
          <a:lstStyle/>
          <a:p>
            <a:fld id="{C95ACDE2-68C5-7347-A52E-B41B8375C727}" type="slidenum">
              <a:rPr kumimoji="1" lang="ja-JP" altLang="en-US" smtClean="0"/>
              <a:t>13</a:t>
            </a:fld>
            <a:endParaRPr kumimoji="1" lang="ja-JP" altLang="en-US"/>
          </a:p>
        </p:txBody>
      </p:sp>
      <p:sp>
        <p:nvSpPr>
          <p:cNvPr id="6" name="テキスト ボックス 5">
            <a:extLst>
              <a:ext uri="{FF2B5EF4-FFF2-40B4-BE49-F238E27FC236}">
                <a16:creationId xmlns:a16="http://schemas.microsoft.com/office/drawing/2014/main" id="{5E36F235-6AAD-C742-8C80-A630A45FB8B5}"/>
              </a:ext>
            </a:extLst>
          </p:cNvPr>
          <p:cNvSpPr txBox="1"/>
          <p:nvPr/>
        </p:nvSpPr>
        <p:spPr>
          <a:xfrm>
            <a:off x="628649" y="3271860"/>
            <a:ext cx="697627" cy="461665"/>
          </a:xfrm>
          <a:prstGeom prst="rect">
            <a:avLst/>
          </a:prstGeom>
          <a:noFill/>
        </p:spPr>
        <p:txBody>
          <a:bodyPr wrap="none" rtlCol="0">
            <a:spAutoFit/>
          </a:bodyPr>
          <a:lstStyle/>
          <a:p>
            <a:r>
              <a:rPr kumimoji="1" lang="en-US" altLang="ja-JP" sz="2400" dirty="0"/>
              <a:t>e.g.</a:t>
            </a:r>
            <a:endParaRPr kumimoji="1" lang="ja-JP" altLang="en-US"/>
          </a:p>
        </p:txBody>
      </p:sp>
      <mc:AlternateContent xmlns:mc="http://schemas.openxmlformats.org/markup-compatibility/2006" xmlns:a14="http://schemas.microsoft.com/office/drawing/2010/main">
        <mc:Choice Requires="a14">
          <p:graphicFrame>
            <p:nvGraphicFramePr>
              <p:cNvPr id="7" name="コンテンツ プレースホルダー 5">
                <a:extLst>
                  <a:ext uri="{FF2B5EF4-FFF2-40B4-BE49-F238E27FC236}">
                    <a16:creationId xmlns:a16="http://schemas.microsoft.com/office/drawing/2014/main" id="{ED70B674-A4CA-6343-B457-8C3517A89D12}"/>
                  </a:ext>
                </a:extLst>
              </p:cNvPr>
              <p:cNvGraphicFramePr>
                <a:graphicFrameLocks/>
              </p:cNvGraphicFramePr>
              <p:nvPr>
                <p:extLst>
                  <p:ext uri="{D42A27DB-BD31-4B8C-83A1-F6EECF244321}">
                    <p14:modId xmlns:p14="http://schemas.microsoft.com/office/powerpoint/2010/main" val="1349495183"/>
                  </p:ext>
                </p:extLst>
              </p:nvPr>
            </p:nvGraphicFramePr>
            <p:xfrm>
              <a:off x="1440070" y="3276325"/>
              <a:ext cx="6908800" cy="1371600"/>
            </p:xfrm>
            <a:graphic>
              <a:graphicData uri="http://schemas.openxmlformats.org/drawingml/2006/table">
                <a:tbl>
                  <a:tblPr firstRow="1" bandRow="1">
                    <a:tableStyleId>{2D5ABB26-0587-4C30-8999-92F81FD0307C}</a:tableStyleId>
                  </a:tblPr>
                  <a:tblGrid>
                    <a:gridCol w="406400">
                      <a:extLst>
                        <a:ext uri="{9D8B030D-6E8A-4147-A177-3AD203B41FA5}">
                          <a16:colId xmlns:a16="http://schemas.microsoft.com/office/drawing/2014/main" val="20000"/>
                        </a:ext>
                      </a:extLst>
                    </a:gridCol>
                    <a:gridCol w="406400">
                      <a:extLst>
                        <a:ext uri="{9D8B030D-6E8A-4147-A177-3AD203B41FA5}">
                          <a16:colId xmlns:a16="http://schemas.microsoft.com/office/drawing/2014/main" val="20001"/>
                        </a:ext>
                      </a:extLst>
                    </a:gridCol>
                    <a:gridCol w="406400">
                      <a:extLst>
                        <a:ext uri="{9D8B030D-6E8A-4147-A177-3AD203B41FA5}">
                          <a16:colId xmlns:a16="http://schemas.microsoft.com/office/drawing/2014/main" val="20002"/>
                        </a:ext>
                      </a:extLst>
                    </a:gridCol>
                    <a:gridCol w="406400">
                      <a:extLst>
                        <a:ext uri="{9D8B030D-6E8A-4147-A177-3AD203B41FA5}">
                          <a16:colId xmlns:a16="http://schemas.microsoft.com/office/drawing/2014/main" val="20003"/>
                        </a:ext>
                      </a:extLst>
                    </a:gridCol>
                    <a:gridCol w="406400">
                      <a:extLst>
                        <a:ext uri="{9D8B030D-6E8A-4147-A177-3AD203B41FA5}">
                          <a16:colId xmlns:a16="http://schemas.microsoft.com/office/drawing/2014/main" val="20004"/>
                        </a:ext>
                      </a:extLst>
                    </a:gridCol>
                    <a:gridCol w="406400">
                      <a:extLst>
                        <a:ext uri="{9D8B030D-6E8A-4147-A177-3AD203B41FA5}">
                          <a16:colId xmlns:a16="http://schemas.microsoft.com/office/drawing/2014/main" val="20005"/>
                        </a:ext>
                      </a:extLst>
                    </a:gridCol>
                    <a:gridCol w="406400">
                      <a:extLst>
                        <a:ext uri="{9D8B030D-6E8A-4147-A177-3AD203B41FA5}">
                          <a16:colId xmlns:a16="http://schemas.microsoft.com/office/drawing/2014/main" val="20006"/>
                        </a:ext>
                      </a:extLst>
                    </a:gridCol>
                    <a:gridCol w="406400">
                      <a:extLst>
                        <a:ext uri="{9D8B030D-6E8A-4147-A177-3AD203B41FA5}">
                          <a16:colId xmlns:a16="http://schemas.microsoft.com/office/drawing/2014/main" val="20007"/>
                        </a:ext>
                      </a:extLst>
                    </a:gridCol>
                    <a:gridCol w="406400">
                      <a:extLst>
                        <a:ext uri="{9D8B030D-6E8A-4147-A177-3AD203B41FA5}">
                          <a16:colId xmlns:a16="http://schemas.microsoft.com/office/drawing/2014/main" val="20008"/>
                        </a:ext>
                      </a:extLst>
                    </a:gridCol>
                    <a:gridCol w="406400">
                      <a:extLst>
                        <a:ext uri="{9D8B030D-6E8A-4147-A177-3AD203B41FA5}">
                          <a16:colId xmlns:a16="http://schemas.microsoft.com/office/drawing/2014/main" val="20009"/>
                        </a:ext>
                      </a:extLst>
                    </a:gridCol>
                    <a:gridCol w="406400">
                      <a:extLst>
                        <a:ext uri="{9D8B030D-6E8A-4147-A177-3AD203B41FA5}">
                          <a16:colId xmlns:a16="http://schemas.microsoft.com/office/drawing/2014/main" val="20010"/>
                        </a:ext>
                      </a:extLst>
                    </a:gridCol>
                    <a:gridCol w="406400">
                      <a:extLst>
                        <a:ext uri="{9D8B030D-6E8A-4147-A177-3AD203B41FA5}">
                          <a16:colId xmlns:a16="http://schemas.microsoft.com/office/drawing/2014/main" val="20011"/>
                        </a:ext>
                      </a:extLst>
                    </a:gridCol>
                    <a:gridCol w="406400">
                      <a:extLst>
                        <a:ext uri="{9D8B030D-6E8A-4147-A177-3AD203B41FA5}">
                          <a16:colId xmlns:a16="http://schemas.microsoft.com/office/drawing/2014/main" val="20012"/>
                        </a:ext>
                      </a:extLst>
                    </a:gridCol>
                    <a:gridCol w="406400">
                      <a:extLst>
                        <a:ext uri="{9D8B030D-6E8A-4147-A177-3AD203B41FA5}">
                          <a16:colId xmlns:a16="http://schemas.microsoft.com/office/drawing/2014/main" val="20013"/>
                        </a:ext>
                      </a:extLst>
                    </a:gridCol>
                    <a:gridCol w="406400">
                      <a:extLst>
                        <a:ext uri="{9D8B030D-6E8A-4147-A177-3AD203B41FA5}">
                          <a16:colId xmlns:a16="http://schemas.microsoft.com/office/drawing/2014/main" val="20014"/>
                        </a:ext>
                      </a:extLst>
                    </a:gridCol>
                    <a:gridCol w="406400">
                      <a:extLst>
                        <a:ext uri="{9D8B030D-6E8A-4147-A177-3AD203B41FA5}">
                          <a16:colId xmlns:a16="http://schemas.microsoft.com/office/drawing/2014/main" val="20015"/>
                        </a:ext>
                      </a:extLst>
                    </a:gridCol>
                    <a:gridCol w="406400">
                      <a:extLst>
                        <a:ext uri="{9D8B030D-6E8A-4147-A177-3AD203B41FA5}">
                          <a16:colId xmlns:a16="http://schemas.microsoft.com/office/drawing/2014/main" val="20016"/>
                        </a:ext>
                      </a:extLst>
                    </a:gridCol>
                  </a:tblGrid>
                  <a:tr h="358678">
                    <a:tc>
                      <a:txBody>
                        <a:bodyPr/>
                        <a:lstStyle/>
                        <a:p>
                          <a:pPr algn="ct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𝐴</m:t>
                                </m:r>
                              </m:oMath>
                            </m:oMathPara>
                          </a14:m>
                          <a:endParaRPr kumimoji="1" lang="ja-JP" altLang="en-US" sz="2400" b="0" i="1">
                            <a:latin typeface="Cambria Math" panose="020405030504060302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m:t>
                                </m:r>
                              </m:oMath>
                            </m:oMathPara>
                          </a14:m>
                          <a:endParaRPr kumimoji="1" lang="ja-JP" altLang="en-US" sz="240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kumimoji="1" lang="en-US" altLang="ja-JP" sz="2400" baseline="0" dirty="0">
                              <a:latin typeface="Courier New"/>
                              <a:cs typeface="Courier New"/>
                            </a:rPr>
                            <a:t>b</a:t>
                          </a: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u="none" baseline="0" dirty="0">
                              <a:latin typeface="Courier New"/>
                              <a:cs typeface="Courier New"/>
                            </a:rPr>
                            <a:t>c</a:t>
                          </a:r>
                          <a:endParaRPr kumimoji="1" lang="ja-JP" altLang="en-US" sz="2400" u="none"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u="none" baseline="0" dirty="0">
                              <a:latin typeface="Courier New"/>
                              <a:cs typeface="Courier New"/>
                            </a:rPr>
                            <a:t>d</a:t>
                          </a:r>
                          <a:endParaRPr kumimoji="1" lang="ja-JP" altLang="en-US" sz="2400" u="none"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u="none" baseline="0" dirty="0">
                              <a:latin typeface="Courier New"/>
                              <a:cs typeface="Courier New"/>
                            </a:rPr>
                            <a:t>a</a:t>
                          </a:r>
                          <a:endParaRPr kumimoji="1" lang="ja-JP" altLang="en-US" sz="2400" u="none"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u="none" baseline="0" dirty="0">
                              <a:latin typeface="Courier New"/>
                              <a:cs typeface="Courier New"/>
                            </a:rPr>
                            <a:t>b</a:t>
                          </a:r>
                          <a:endParaRPr kumimoji="1" lang="ja-JP" altLang="en-US" sz="2400" u="none"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u="none" baseline="0" dirty="0">
                              <a:latin typeface="Courier New"/>
                              <a:cs typeface="Courier New"/>
                            </a:rPr>
                            <a:t>a</a:t>
                          </a:r>
                          <a:endParaRPr kumimoji="1" lang="ja-JP" altLang="en-US" sz="2400" u="none" baseline="0">
                            <a:latin typeface="Courier New"/>
                            <a:cs typeface="Courier New"/>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aseline="0" dirty="0">
                              <a:latin typeface="Courier New"/>
                              <a:cs typeface="Courier New"/>
                            </a:rPr>
                            <a:t>b</a:t>
                          </a:r>
                          <a:endParaRPr kumimoji="1" lang="ja-JP" altLang="en-US" sz="2400" baseline="0">
                            <a:latin typeface="Courier New"/>
                            <a:cs typeface="Courier New"/>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8678">
                    <a:tc>
                      <a:txBody>
                        <a:bodyPr/>
                        <a:lstStyle/>
                        <a:p>
                          <a:pPr algn="just"/>
                          <a14:m>
                            <m:oMathPara xmlns:m="http://schemas.openxmlformats.org/officeDocument/2006/math">
                              <m:oMathParaPr>
                                <m:jc m:val="center"/>
                              </m:oMathParaPr>
                              <m:oMath xmlns:m="http://schemas.openxmlformats.org/officeDocument/2006/math">
                                <m:r>
                                  <a:rPr lang="en-US" altLang="ja-JP" sz="2400" b="0" i="1" smtClean="0">
                                    <a:latin typeface="Cambria Math" panose="02040503050406030204" pitchFamily="18" charset="0"/>
                                  </a:rPr>
                                  <m:t>𝐵</m:t>
                                </m:r>
                              </m:oMath>
                            </m:oMathPara>
                          </a14:m>
                          <a:endParaRPr lang="ja-JP" altLang="en-US" sz="2400" i="1">
                            <a:latin typeface="Cambria Math" panose="020405030504060302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left"/>
                              </m:oMathParaPr>
                              <m:oMath xmlns:m="http://schemas.openxmlformats.org/officeDocument/2006/math">
                                <m:r>
                                  <a:rPr lang="en-US" altLang="ja-JP" sz="2400" b="0" i="1" smtClean="0">
                                    <a:latin typeface="Cambria Math" panose="02040503050406030204" pitchFamily="18" charset="0"/>
                                  </a:rPr>
                                  <m:t>=</m:t>
                                </m:r>
                              </m:oMath>
                            </m:oMathPara>
                          </a14:m>
                          <a:endParaRPr lang="ja-JP" altLang="en-US" sz="240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altLang="ja-JP" sz="2400" dirty="0">
                              <a:latin typeface="Courier New"/>
                              <a:cs typeface="Courier New"/>
                            </a:rPr>
                            <a:t>c</a:t>
                          </a:r>
                          <a:endParaRPr lang="ja-JP" altLang="en-US" sz="2400">
                            <a:latin typeface="Courier New"/>
                            <a:cs typeface="Courier New"/>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2400" dirty="0">
                              <a:latin typeface="Courier New"/>
                              <a:cs typeface="Courier New"/>
                            </a:rPr>
                            <a:t>b</a:t>
                          </a:r>
                          <a:endParaRPr lang="ja-JP" altLang="en-US" sz="2400">
                            <a:latin typeface="Courier New"/>
                            <a:cs typeface="Courier New"/>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a</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c</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b</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a</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a</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b</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a</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867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altLang="ja-JP" sz="2400" b="0" i="1" smtClean="0">
                                    <a:latin typeface="Cambria Math" panose="02040503050406030204" pitchFamily="18" charset="0"/>
                                  </a:rPr>
                                  <m:t>𝑃</m:t>
                                </m:r>
                              </m:oMath>
                            </m:oMathPara>
                          </a14:m>
                          <a:endParaRPr lang="ja-JP" altLang="en-US" sz="2400" i="1">
                            <a:latin typeface="Cambria Math" panose="020405030504060302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altLang="ja-JP" sz="2400" b="0" i="1" smtClean="0">
                                    <a:latin typeface="Cambria Math" panose="02040503050406030204" pitchFamily="18" charset="0"/>
                                  </a:rPr>
                                  <m:t>=</m:t>
                                </m:r>
                              </m:oMath>
                            </m:oMathPara>
                          </a14:m>
                          <a:endParaRPr lang="ja-JP" altLang="en-US" sz="240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altLang="ja-JP" sz="2400" dirty="0">
                              <a:latin typeface="Courier New"/>
                              <a:cs typeface="Courier New"/>
                            </a:rPr>
                            <a:t>c</a:t>
                          </a:r>
                          <a:endParaRPr lang="ja-JP" altLang="en-US" sz="2400">
                            <a:latin typeface="Courier New"/>
                            <a:cs typeface="Courier New"/>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2400" dirty="0">
                              <a:latin typeface="Courier New"/>
                              <a:cs typeface="Courier New"/>
                            </a:rPr>
                            <a:t>a</a:t>
                          </a:r>
                          <a:endParaRPr lang="ja-JP" altLang="en-US" sz="2400">
                            <a:latin typeface="Courier New"/>
                            <a:cs typeface="Courier New"/>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a</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502972"/>
                      </a:ext>
                    </a:extLst>
                  </a:tr>
                </a:tbl>
              </a:graphicData>
            </a:graphic>
          </p:graphicFrame>
        </mc:Choice>
        <mc:Fallback xmlns="">
          <p:graphicFrame>
            <p:nvGraphicFramePr>
              <p:cNvPr id="7" name="コンテンツ プレースホルダー 5">
                <a:extLst>
                  <a:ext uri="{FF2B5EF4-FFF2-40B4-BE49-F238E27FC236}">
                    <a16:creationId xmlns:a16="http://schemas.microsoft.com/office/drawing/2014/main" id="{ED70B674-A4CA-6343-B457-8C3517A89D12}"/>
                  </a:ext>
                </a:extLst>
              </p:cNvPr>
              <p:cNvGraphicFramePr>
                <a:graphicFrameLocks/>
              </p:cNvGraphicFramePr>
              <p:nvPr>
                <p:extLst>
                  <p:ext uri="{D42A27DB-BD31-4B8C-83A1-F6EECF244321}">
                    <p14:modId xmlns:p14="http://schemas.microsoft.com/office/powerpoint/2010/main" val="1349495183"/>
                  </p:ext>
                </p:extLst>
              </p:nvPr>
            </p:nvGraphicFramePr>
            <p:xfrm>
              <a:off x="1440070" y="3276325"/>
              <a:ext cx="6908800" cy="1371600"/>
            </p:xfrm>
            <a:graphic>
              <a:graphicData uri="http://schemas.openxmlformats.org/drawingml/2006/table">
                <a:tbl>
                  <a:tblPr firstRow="1" bandRow="1">
                    <a:tableStyleId>{2D5ABB26-0587-4C30-8999-92F81FD0307C}</a:tableStyleId>
                  </a:tblPr>
                  <a:tblGrid>
                    <a:gridCol w="406400">
                      <a:extLst>
                        <a:ext uri="{9D8B030D-6E8A-4147-A177-3AD203B41FA5}">
                          <a16:colId xmlns:a16="http://schemas.microsoft.com/office/drawing/2014/main" val="20000"/>
                        </a:ext>
                      </a:extLst>
                    </a:gridCol>
                    <a:gridCol w="406400">
                      <a:extLst>
                        <a:ext uri="{9D8B030D-6E8A-4147-A177-3AD203B41FA5}">
                          <a16:colId xmlns:a16="http://schemas.microsoft.com/office/drawing/2014/main" val="20001"/>
                        </a:ext>
                      </a:extLst>
                    </a:gridCol>
                    <a:gridCol w="406400">
                      <a:extLst>
                        <a:ext uri="{9D8B030D-6E8A-4147-A177-3AD203B41FA5}">
                          <a16:colId xmlns:a16="http://schemas.microsoft.com/office/drawing/2014/main" val="20002"/>
                        </a:ext>
                      </a:extLst>
                    </a:gridCol>
                    <a:gridCol w="406400">
                      <a:extLst>
                        <a:ext uri="{9D8B030D-6E8A-4147-A177-3AD203B41FA5}">
                          <a16:colId xmlns:a16="http://schemas.microsoft.com/office/drawing/2014/main" val="20003"/>
                        </a:ext>
                      </a:extLst>
                    </a:gridCol>
                    <a:gridCol w="406400">
                      <a:extLst>
                        <a:ext uri="{9D8B030D-6E8A-4147-A177-3AD203B41FA5}">
                          <a16:colId xmlns:a16="http://schemas.microsoft.com/office/drawing/2014/main" val="20004"/>
                        </a:ext>
                      </a:extLst>
                    </a:gridCol>
                    <a:gridCol w="406400">
                      <a:extLst>
                        <a:ext uri="{9D8B030D-6E8A-4147-A177-3AD203B41FA5}">
                          <a16:colId xmlns:a16="http://schemas.microsoft.com/office/drawing/2014/main" val="20005"/>
                        </a:ext>
                      </a:extLst>
                    </a:gridCol>
                    <a:gridCol w="406400">
                      <a:extLst>
                        <a:ext uri="{9D8B030D-6E8A-4147-A177-3AD203B41FA5}">
                          <a16:colId xmlns:a16="http://schemas.microsoft.com/office/drawing/2014/main" val="20006"/>
                        </a:ext>
                      </a:extLst>
                    </a:gridCol>
                    <a:gridCol w="406400">
                      <a:extLst>
                        <a:ext uri="{9D8B030D-6E8A-4147-A177-3AD203B41FA5}">
                          <a16:colId xmlns:a16="http://schemas.microsoft.com/office/drawing/2014/main" val="20007"/>
                        </a:ext>
                      </a:extLst>
                    </a:gridCol>
                    <a:gridCol w="406400">
                      <a:extLst>
                        <a:ext uri="{9D8B030D-6E8A-4147-A177-3AD203B41FA5}">
                          <a16:colId xmlns:a16="http://schemas.microsoft.com/office/drawing/2014/main" val="20008"/>
                        </a:ext>
                      </a:extLst>
                    </a:gridCol>
                    <a:gridCol w="406400">
                      <a:extLst>
                        <a:ext uri="{9D8B030D-6E8A-4147-A177-3AD203B41FA5}">
                          <a16:colId xmlns:a16="http://schemas.microsoft.com/office/drawing/2014/main" val="20009"/>
                        </a:ext>
                      </a:extLst>
                    </a:gridCol>
                    <a:gridCol w="406400">
                      <a:extLst>
                        <a:ext uri="{9D8B030D-6E8A-4147-A177-3AD203B41FA5}">
                          <a16:colId xmlns:a16="http://schemas.microsoft.com/office/drawing/2014/main" val="20010"/>
                        </a:ext>
                      </a:extLst>
                    </a:gridCol>
                    <a:gridCol w="406400">
                      <a:extLst>
                        <a:ext uri="{9D8B030D-6E8A-4147-A177-3AD203B41FA5}">
                          <a16:colId xmlns:a16="http://schemas.microsoft.com/office/drawing/2014/main" val="20011"/>
                        </a:ext>
                      </a:extLst>
                    </a:gridCol>
                    <a:gridCol w="406400">
                      <a:extLst>
                        <a:ext uri="{9D8B030D-6E8A-4147-A177-3AD203B41FA5}">
                          <a16:colId xmlns:a16="http://schemas.microsoft.com/office/drawing/2014/main" val="20012"/>
                        </a:ext>
                      </a:extLst>
                    </a:gridCol>
                    <a:gridCol w="406400">
                      <a:extLst>
                        <a:ext uri="{9D8B030D-6E8A-4147-A177-3AD203B41FA5}">
                          <a16:colId xmlns:a16="http://schemas.microsoft.com/office/drawing/2014/main" val="20013"/>
                        </a:ext>
                      </a:extLst>
                    </a:gridCol>
                    <a:gridCol w="406400">
                      <a:extLst>
                        <a:ext uri="{9D8B030D-6E8A-4147-A177-3AD203B41FA5}">
                          <a16:colId xmlns:a16="http://schemas.microsoft.com/office/drawing/2014/main" val="20014"/>
                        </a:ext>
                      </a:extLst>
                    </a:gridCol>
                    <a:gridCol w="406400">
                      <a:extLst>
                        <a:ext uri="{9D8B030D-6E8A-4147-A177-3AD203B41FA5}">
                          <a16:colId xmlns:a16="http://schemas.microsoft.com/office/drawing/2014/main" val="20015"/>
                        </a:ext>
                      </a:extLst>
                    </a:gridCol>
                    <a:gridCol w="406400">
                      <a:extLst>
                        <a:ext uri="{9D8B030D-6E8A-4147-A177-3AD203B41FA5}">
                          <a16:colId xmlns:a16="http://schemas.microsoft.com/office/drawing/2014/main" val="20016"/>
                        </a:ext>
                      </a:extLst>
                    </a:gridCol>
                  </a:tblGrid>
                  <a:tr h="457200">
                    <a:tc>
                      <a:txBody>
                        <a:bodyPr/>
                        <a:lstStyle/>
                        <a:p>
                          <a:endParaRPr lang="ja-JP"/>
                        </a:p>
                      </a:txBody>
                      <a:tcPr>
                        <a:lnL>
                          <a:noFill/>
                        </a:lnL>
                        <a:lnR>
                          <a:noFill/>
                        </a:lnR>
                        <a:lnT>
                          <a:noFill/>
                        </a:lnT>
                        <a:lnB>
                          <a:noFill/>
                        </a:lnB>
                        <a:lnTlToBr w="12700" cmpd="sng">
                          <a:noFill/>
                          <a:prstDash val="solid"/>
                        </a:lnTlToBr>
                        <a:lnBlToTr w="12700" cmpd="sng">
                          <a:noFill/>
                          <a:prstDash val="solid"/>
                        </a:lnBlToTr>
                        <a:blipFill>
                          <a:blip r:embed="rId3"/>
                          <a:stretch>
                            <a:fillRect t="-11111" r="-1603125" b="-236111"/>
                          </a:stretch>
                        </a:blipFill>
                      </a:tcPr>
                    </a:tc>
                    <a:tc>
                      <a:txBody>
                        <a:bodyPr/>
                        <a:lstStyle/>
                        <a:p>
                          <a:endParaRPr lang="ja-JP"/>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3"/>
                          <a:stretch>
                            <a:fillRect l="-100000" t="-11111" r="-1503125" b="-236111"/>
                          </a:stretch>
                        </a:blipFill>
                      </a:tcPr>
                    </a:tc>
                    <a:tc>
                      <a:txBody>
                        <a:bodyPr/>
                        <a:lstStyle/>
                        <a:p>
                          <a:pPr algn="ctr"/>
                          <a:r>
                            <a:rPr kumimoji="1" lang="en-US" altLang="ja-JP" sz="2400" baseline="0" dirty="0">
                              <a:latin typeface="Courier New"/>
                              <a:cs typeface="Courier New"/>
                            </a:rPr>
                            <a:t>b</a:t>
                          </a: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u="none" baseline="0" dirty="0">
                              <a:latin typeface="Courier New"/>
                              <a:cs typeface="Courier New"/>
                            </a:rPr>
                            <a:t>c</a:t>
                          </a:r>
                          <a:endParaRPr kumimoji="1" lang="ja-JP" altLang="en-US" sz="2400" u="none"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u="none" baseline="0" dirty="0">
                              <a:latin typeface="Courier New"/>
                              <a:cs typeface="Courier New"/>
                            </a:rPr>
                            <a:t>d</a:t>
                          </a:r>
                          <a:endParaRPr kumimoji="1" lang="ja-JP" altLang="en-US" sz="2400" u="none"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u="none" baseline="0" dirty="0">
                              <a:latin typeface="Courier New"/>
                              <a:cs typeface="Courier New"/>
                            </a:rPr>
                            <a:t>a</a:t>
                          </a:r>
                          <a:endParaRPr kumimoji="1" lang="ja-JP" altLang="en-US" sz="2400" u="none"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u="none" baseline="0" dirty="0">
                              <a:latin typeface="Courier New"/>
                              <a:cs typeface="Courier New"/>
                            </a:rPr>
                            <a:t>b</a:t>
                          </a:r>
                          <a:endParaRPr kumimoji="1" lang="ja-JP" altLang="en-US" sz="2400" u="none"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u="none" baseline="0" dirty="0">
                              <a:latin typeface="Courier New"/>
                              <a:cs typeface="Courier New"/>
                            </a:rPr>
                            <a:t>a</a:t>
                          </a:r>
                          <a:endParaRPr kumimoji="1" lang="ja-JP" altLang="en-US" sz="2400" u="none" baseline="0">
                            <a:latin typeface="Courier New"/>
                            <a:cs typeface="Courier New"/>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baseline="0" dirty="0">
                              <a:latin typeface="Courier New"/>
                              <a:cs typeface="Courier New"/>
                            </a:rPr>
                            <a:t>b</a:t>
                          </a:r>
                          <a:endParaRPr kumimoji="1" lang="ja-JP" altLang="en-US" sz="2400" baseline="0">
                            <a:latin typeface="Courier New"/>
                            <a:cs typeface="Courier New"/>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ja-JP"/>
                        </a:p>
                      </a:txBody>
                      <a:tcPr>
                        <a:lnL>
                          <a:noFill/>
                        </a:lnL>
                        <a:lnR>
                          <a:noFill/>
                        </a:lnR>
                        <a:lnT>
                          <a:noFill/>
                        </a:lnT>
                        <a:lnB>
                          <a:noFill/>
                        </a:lnB>
                        <a:lnTlToBr w="12700" cmpd="sng">
                          <a:noFill/>
                          <a:prstDash val="solid"/>
                        </a:lnTlToBr>
                        <a:lnBlToTr w="12700" cmpd="sng">
                          <a:noFill/>
                          <a:prstDash val="solid"/>
                        </a:lnBlToTr>
                        <a:blipFill>
                          <a:blip r:embed="rId3"/>
                          <a:stretch>
                            <a:fillRect t="-108108" r="-1603125" b="-129730"/>
                          </a:stretch>
                        </a:blipFill>
                      </a:tcPr>
                    </a:tc>
                    <a:tc>
                      <a:txBody>
                        <a:bodyPr/>
                        <a:lstStyle/>
                        <a:p>
                          <a:endParaRPr lang="ja-JP"/>
                        </a:p>
                      </a:txBody>
                      <a:tcPr>
                        <a:lnL>
                          <a:noFill/>
                        </a:lnL>
                        <a:lnR>
                          <a:noFill/>
                        </a:lnR>
                        <a:lnT>
                          <a:noFill/>
                        </a:lnT>
                        <a:lnB>
                          <a:noFill/>
                        </a:lnB>
                        <a:lnTlToBr w="12700" cmpd="sng">
                          <a:noFill/>
                          <a:prstDash val="solid"/>
                        </a:lnTlToBr>
                        <a:lnBlToTr w="12700" cmpd="sng">
                          <a:noFill/>
                          <a:prstDash val="solid"/>
                        </a:lnBlToTr>
                        <a:blipFill>
                          <a:blip r:embed="rId3"/>
                          <a:stretch>
                            <a:fillRect l="-100000" t="-108108" r="-1503125" b="-129730"/>
                          </a:stretch>
                        </a:blipFill>
                      </a:tcPr>
                    </a:tc>
                    <a:tc>
                      <a:txBody>
                        <a:bodyPr/>
                        <a:lstStyle/>
                        <a:p>
                          <a:pPr algn="ctr"/>
                          <a:r>
                            <a:rPr lang="en-US" altLang="ja-JP" sz="2400" dirty="0">
                              <a:latin typeface="Courier New"/>
                              <a:cs typeface="Courier New"/>
                            </a:rPr>
                            <a:t>c</a:t>
                          </a:r>
                          <a:endParaRPr lang="ja-JP" altLang="en-US" sz="2400">
                            <a:latin typeface="Courier New"/>
                            <a:cs typeface="Courier New"/>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2400" dirty="0">
                              <a:latin typeface="Courier New"/>
                              <a:cs typeface="Courier New"/>
                            </a:rPr>
                            <a:t>b</a:t>
                          </a:r>
                          <a:endParaRPr lang="ja-JP" altLang="en-US" sz="2400">
                            <a:latin typeface="Courier New"/>
                            <a:cs typeface="Courier New"/>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a</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c</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b</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a</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a</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b</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a</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ja-JP"/>
                        </a:p>
                      </a:txBody>
                      <a:tcPr>
                        <a:lnL>
                          <a:noFill/>
                        </a:lnL>
                        <a:lnR>
                          <a:noFill/>
                        </a:lnR>
                        <a:lnT>
                          <a:noFill/>
                        </a:lnT>
                        <a:lnB>
                          <a:noFill/>
                        </a:lnB>
                        <a:lnTlToBr w="12700" cmpd="sng">
                          <a:noFill/>
                          <a:prstDash val="solid"/>
                        </a:lnTlToBr>
                        <a:lnBlToTr w="12700" cmpd="sng">
                          <a:noFill/>
                          <a:prstDash val="solid"/>
                        </a:lnBlToTr>
                        <a:blipFill>
                          <a:blip r:embed="rId3"/>
                          <a:stretch>
                            <a:fillRect t="-213889" r="-1603125" b="-33333"/>
                          </a:stretch>
                        </a:blipFill>
                      </a:tcPr>
                    </a:tc>
                    <a:tc>
                      <a:txBody>
                        <a:bodyPr/>
                        <a:lstStyle/>
                        <a:p>
                          <a:endParaRPr lang="ja-JP"/>
                        </a:p>
                      </a:txBody>
                      <a:tcPr>
                        <a:lnL>
                          <a:noFill/>
                        </a:lnL>
                        <a:lnR>
                          <a:noFill/>
                        </a:lnR>
                        <a:lnT>
                          <a:noFill/>
                        </a:lnT>
                        <a:lnB>
                          <a:noFill/>
                        </a:lnB>
                        <a:lnTlToBr w="12700" cmpd="sng">
                          <a:noFill/>
                          <a:prstDash val="solid"/>
                        </a:lnTlToBr>
                        <a:lnBlToTr w="12700" cmpd="sng">
                          <a:noFill/>
                          <a:prstDash val="solid"/>
                        </a:lnBlToTr>
                        <a:blipFill>
                          <a:blip r:embed="rId3"/>
                          <a:stretch>
                            <a:fillRect l="-100000" t="-213889" r="-1503125" b="-33333"/>
                          </a:stretch>
                        </a:blipFill>
                      </a:tcPr>
                    </a:tc>
                    <a:tc>
                      <a:txBody>
                        <a:bodyPr/>
                        <a:lstStyle/>
                        <a:p>
                          <a:pPr algn="ctr"/>
                          <a:r>
                            <a:rPr lang="en-US" altLang="ja-JP" sz="2400" dirty="0">
                              <a:latin typeface="Courier New"/>
                              <a:cs typeface="Courier New"/>
                            </a:rPr>
                            <a:t>c</a:t>
                          </a:r>
                          <a:endParaRPr lang="ja-JP" altLang="en-US" sz="2400">
                            <a:latin typeface="Courier New"/>
                            <a:cs typeface="Courier New"/>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2400" dirty="0">
                              <a:latin typeface="Courier New"/>
                              <a:cs typeface="Courier New"/>
                            </a:rPr>
                            <a:t>a</a:t>
                          </a:r>
                          <a:endParaRPr lang="ja-JP" altLang="en-US" sz="2400">
                            <a:latin typeface="Courier New"/>
                            <a:cs typeface="Courier New"/>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a</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502972"/>
                      </a:ext>
                    </a:extLst>
                  </a:tr>
                </a:tbl>
              </a:graphicData>
            </a:graphic>
          </p:graphicFrame>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F0E17E87-CB39-A344-900B-8925B9CBF7FF}"/>
                  </a:ext>
                </a:extLst>
              </p:cNvPr>
              <p:cNvSpPr txBox="1"/>
              <p:nvPr/>
            </p:nvSpPr>
            <p:spPr>
              <a:xfrm>
                <a:off x="2598200" y="5087504"/>
                <a:ext cx="4818114" cy="461665"/>
              </a:xfrm>
              <a:prstGeom prst="rect">
                <a:avLst/>
              </a:prstGeom>
              <a:noFill/>
            </p:spPr>
            <p:txBody>
              <a:bodyPr wrap="none" rtlCol="0">
                <a:spAutoFit/>
              </a:bodyPr>
              <a:lstStyle/>
              <a:p>
                <a:r>
                  <a:rPr kumimoji="1" lang="en-US" altLang="ja-JP" sz="2400" dirty="0"/>
                  <a:t>is an SEQ-IC-LCS of string </a:t>
                </a:r>
                <a14:m>
                  <m:oMath xmlns:m="http://schemas.openxmlformats.org/officeDocument/2006/math">
                    <m:r>
                      <a:rPr lang="en-US" altLang="ja-JP" sz="2400" i="1" smtClean="0">
                        <a:latin typeface="Cambria Math" panose="02040503050406030204" pitchFamily="18" charset="0"/>
                      </a:rPr>
                      <m:t>𝐴</m:t>
                    </m:r>
                    <m:r>
                      <a:rPr lang="en-US" altLang="ja-JP" sz="2400" i="1" smtClean="0">
                        <a:latin typeface="Cambria Math" panose="02040503050406030204" pitchFamily="18" charset="0"/>
                      </a:rPr>
                      <m:t>,</m:t>
                    </m:r>
                    <m:r>
                      <a:rPr lang="en-US" altLang="ja-JP" sz="2400" i="1" smtClean="0">
                        <a:latin typeface="Cambria Math" panose="02040503050406030204" pitchFamily="18" charset="0"/>
                      </a:rPr>
                      <m:t>𝐵</m:t>
                    </m:r>
                    <m:r>
                      <a:rPr lang="en-US" altLang="ja-JP" sz="2400" b="0" i="1" smtClean="0">
                        <a:latin typeface="Cambria Math" panose="02040503050406030204" pitchFamily="18" charset="0"/>
                      </a:rPr>
                      <m:t> </m:t>
                    </m:r>
                  </m:oMath>
                </a14:m>
                <a:r>
                  <a:rPr kumimoji="1" lang="en-US" altLang="ja-JP" sz="2400" dirty="0"/>
                  <a:t>and </a:t>
                </a:r>
                <a14:m>
                  <m:oMath xmlns:m="http://schemas.openxmlformats.org/officeDocument/2006/math">
                    <m:r>
                      <a:rPr kumimoji="1" lang="en-US" altLang="ja-JP" sz="2400" b="0" i="1" smtClean="0">
                        <a:latin typeface="Cambria Math" panose="02040503050406030204" pitchFamily="18" charset="0"/>
                      </a:rPr>
                      <m:t>𝑃</m:t>
                    </m:r>
                  </m:oMath>
                </a14:m>
                <a:r>
                  <a:rPr kumimoji="1" lang="en-US" altLang="ja-JP" sz="2400" dirty="0"/>
                  <a:t>. </a:t>
                </a:r>
                <a:endParaRPr kumimoji="1" lang="ja-JP" altLang="en-US" sz="2400"/>
              </a:p>
            </p:txBody>
          </p:sp>
        </mc:Choice>
        <mc:Fallback xmlns="">
          <p:sp>
            <p:nvSpPr>
              <p:cNvPr id="9" name="テキスト ボックス 8">
                <a:extLst>
                  <a:ext uri="{FF2B5EF4-FFF2-40B4-BE49-F238E27FC236}">
                    <a16:creationId xmlns:a16="http://schemas.microsoft.com/office/drawing/2014/main" id="{F0E17E87-CB39-A344-900B-8925B9CBF7FF}"/>
                  </a:ext>
                </a:extLst>
              </p:cNvPr>
              <p:cNvSpPr txBox="1">
                <a:spLocks noRot="1" noChangeAspect="1" noMove="1" noResize="1" noEditPoints="1" noAdjustHandles="1" noChangeArrowheads="1" noChangeShapeType="1" noTextEdit="1"/>
              </p:cNvSpPr>
              <p:nvPr/>
            </p:nvSpPr>
            <p:spPr>
              <a:xfrm>
                <a:off x="2598200" y="5087504"/>
                <a:ext cx="4818114" cy="461665"/>
              </a:xfrm>
              <a:prstGeom prst="rect">
                <a:avLst/>
              </a:prstGeom>
              <a:blipFill>
                <a:blip r:embed="rId4"/>
                <a:stretch>
                  <a:fillRect l="-1837" t="-8108" r="-787" b="-29730"/>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940E4874-D617-884E-B1CB-52402A5F75AC}"/>
              </a:ext>
            </a:extLst>
          </p:cNvPr>
          <p:cNvSpPr txBox="1"/>
          <p:nvPr/>
        </p:nvSpPr>
        <p:spPr>
          <a:xfrm>
            <a:off x="772306" y="5087504"/>
            <a:ext cx="1981633" cy="461665"/>
          </a:xfrm>
          <a:prstGeom prst="rect">
            <a:avLst/>
          </a:prstGeom>
          <a:noFill/>
        </p:spPr>
        <p:txBody>
          <a:bodyPr wrap="none" rtlCol="0">
            <a:spAutoFit/>
          </a:bodyPr>
          <a:lstStyle/>
          <a:p>
            <a:r>
              <a:rPr kumimoji="1" lang="en-US" altLang="ja-JP" sz="2400" dirty="0">
                <a:latin typeface="Courier New"/>
                <a:cs typeface="Courier New"/>
              </a:rPr>
              <a:t>c a b a b</a:t>
            </a:r>
            <a:r>
              <a:rPr kumimoji="1" lang="en-US" altLang="ja-JP" dirty="0">
                <a:latin typeface="Courier New"/>
                <a:cs typeface="Courier New"/>
              </a:rPr>
              <a:t> </a:t>
            </a:r>
            <a:endParaRPr kumimoji="1" lang="ja-JP" altLang="en-US">
              <a:latin typeface="Courier New"/>
              <a:cs typeface="Courier New"/>
            </a:endParaRPr>
          </a:p>
        </p:txBody>
      </p:sp>
      <mc:AlternateContent xmlns:mc="http://schemas.openxmlformats.org/markup-compatibility/2006" xmlns:a14="http://schemas.microsoft.com/office/drawing/2010/main">
        <mc:Choice Requires="a14">
          <p:sp>
            <p:nvSpPr>
              <p:cNvPr id="13" name="コンテンツ プレースホルダー 2">
                <a:extLst>
                  <a:ext uri="{FF2B5EF4-FFF2-40B4-BE49-F238E27FC236}">
                    <a16:creationId xmlns:a16="http://schemas.microsoft.com/office/drawing/2014/main" id="{01CAF966-542A-9EB2-047F-9DBFD68B2952}"/>
                  </a:ext>
                </a:extLst>
              </p:cNvPr>
              <p:cNvSpPr txBox="1">
                <a:spLocks/>
              </p:cNvSpPr>
              <p:nvPr/>
            </p:nvSpPr>
            <p:spPr>
              <a:xfrm>
                <a:off x="628649" y="1251291"/>
                <a:ext cx="7720221" cy="1399142"/>
              </a:xfrm>
              <a:prstGeom prst="rect">
                <a:avLst/>
              </a:prstGeom>
              <a:ln w="19050">
                <a:solidFill>
                  <a:srgbClr val="00B0F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 altLang="ja-JP" sz="2400" dirty="0"/>
                  <a:t>SEQ-IC-LCS of strings </a:t>
                </a:r>
                <a14:m>
                  <m:oMath xmlns:m="http://schemas.openxmlformats.org/officeDocument/2006/math">
                    <m:r>
                      <a:rPr lang="en-US" altLang="ja-JP" sz="2400" i="1">
                        <a:latin typeface="Cambria Math" panose="02040503050406030204" pitchFamily="18" charset="0"/>
                      </a:rPr>
                      <m:t>𝐴</m:t>
                    </m:r>
                    <m:r>
                      <a:rPr lang="en-US" altLang="ja-JP" sz="2400" b="0" i="0" smtClean="0">
                        <a:latin typeface="Cambria Math" panose="02040503050406030204" pitchFamily="18" charset="0"/>
                      </a:rPr>
                      <m:t>,</m:t>
                    </m:r>
                    <m:r>
                      <a:rPr lang="en-US" altLang="ja-JP" sz="2400" i="1">
                        <a:latin typeface="Cambria Math" panose="02040503050406030204" pitchFamily="18" charset="0"/>
                      </a:rPr>
                      <m:t>𝐵</m:t>
                    </m:r>
                  </m:oMath>
                </a14:m>
                <a:r>
                  <a:rPr lang="en" altLang="ja-JP" sz="2400" dirty="0"/>
                  <a:t> and </a:t>
                </a:r>
                <a14:m>
                  <m:oMath xmlns:m="http://schemas.openxmlformats.org/officeDocument/2006/math">
                    <m:r>
                      <a:rPr lang="en-US" altLang="ja-JP" sz="2400" i="1">
                        <a:latin typeface="Cambria Math" panose="02040503050406030204" pitchFamily="18" charset="0"/>
                      </a:rPr>
                      <m:t>𝑃</m:t>
                    </m:r>
                  </m:oMath>
                </a14:m>
                <a:r>
                  <a:rPr lang="en" altLang="ja-JP" sz="2400" dirty="0"/>
                  <a:t> is a longest string </a:t>
                </a:r>
                <a14:m>
                  <m:oMath xmlns:m="http://schemas.openxmlformats.org/officeDocument/2006/math">
                    <m:r>
                      <a:rPr lang="en-US" altLang="ja-JP" sz="2400" i="1" smtClean="0">
                        <a:latin typeface="Cambria Math" panose="02040503050406030204" pitchFamily="18" charset="0"/>
                      </a:rPr>
                      <m:t>𝑍</m:t>
                    </m:r>
                  </m:oMath>
                </a14:m>
                <a:r>
                  <a:rPr lang="en" altLang="ja-JP" sz="2400" dirty="0">
                    <a:latin typeface="CMMI10"/>
                  </a:rPr>
                  <a:t> </a:t>
                </a:r>
              </a:p>
              <a:p>
                <a:pPr marL="0" indent="0">
                  <a:buFont typeface="Arial" panose="020B0604020202020204" pitchFamily="34" charset="0"/>
                  <a:buNone/>
                </a:pPr>
                <a:r>
                  <a:rPr lang="en" altLang="ja-JP" sz="2400" dirty="0"/>
                  <a:t>such that </a:t>
                </a:r>
                <a14:m>
                  <m:oMath xmlns:m="http://schemas.openxmlformats.org/officeDocument/2006/math">
                    <m:r>
                      <a:rPr lang="en-US" altLang="ja-JP" sz="2400" i="1">
                        <a:latin typeface="Cambria Math" panose="02040503050406030204" pitchFamily="18" charset="0"/>
                      </a:rPr>
                      <m:t>𝑍</m:t>
                    </m:r>
                  </m:oMath>
                </a14:m>
                <a:r>
                  <a:rPr lang="en" altLang="ja-JP" sz="2400" dirty="0">
                    <a:latin typeface="CMMI10"/>
                  </a:rPr>
                  <a:t> </a:t>
                </a:r>
                <a:r>
                  <a:rPr lang="en" altLang="ja-JP" sz="2400" dirty="0"/>
                  <a:t>includes</a:t>
                </a:r>
                <a:r>
                  <a:rPr lang="en" altLang="ja-JP" sz="2400" dirty="0">
                    <a:latin typeface="CMR10"/>
                  </a:rPr>
                  <a:t> </a:t>
                </a:r>
                <a14:m>
                  <m:oMath xmlns:m="http://schemas.openxmlformats.org/officeDocument/2006/math">
                    <m:r>
                      <a:rPr lang="en-US" altLang="ja-JP" sz="2400" i="1" smtClean="0">
                        <a:latin typeface="Cambria Math" panose="02040503050406030204" pitchFamily="18" charset="0"/>
                      </a:rPr>
                      <m:t>𝑃</m:t>
                    </m:r>
                  </m:oMath>
                </a14:m>
                <a:r>
                  <a:rPr lang="en" altLang="ja-JP" sz="2400" dirty="0">
                    <a:latin typeface="CMMI10"/>
                  </a:rPr>
                  <a:t> </a:t>
                </a:r>
                <a:r>
                  <a:rPr lang="en" altLang="ja-JP" sz="2400" dirty="0"/>
                  <a:t>as a subsequence</a:t>
                </a:r>
              </a:p>
              <a:p>
                <a:pPr marL="0" indent="0">
                  <a:buFont typeface="Arial" panose="020B0604020202020204" pitchFamily="34" charset="0"/>
                  <a:buNone/>
                </a:pPr>
                <a:r>
                  <a:rPr lang="en" altLang="ja-JP" sz="2400" dirty="0"/>
                  <a:t>and</a:t>
                </a:r>
                <a:r>
                  <a:rPr lang="en" altLang="ja-JP" sz="2400" dirty="0">
                    <a:latin typeface="CMR10"/>
                  </a:rPr>
                  <a:t> </a:t>
                </a:r>
                <a14:m>
                  <m:oMath xmlns:m="http://schemas.openxmlformats.org/officeDocument/2006/math">
                    <m:r>
                      <a:rPr lang="en-US" altLang="ja-JP" sz="2400" i="1">
                        <a:latin typeface="Cambria Math" panose="02040503050406030204" pitchFamily="18" charset="0"/>
                      </a:rPr>
                      <m:t>𝑍</m:t>
                    </m:r>
                  </m:oMath>
                </a14:m>
                <a:r>
                  <a:rPr lang="en" altLang="ja-JP" sz="2400" dirty="0">
                    <a:latin typeface="CMR10"/>
                  </a:rPr>
                  <a:t> </a:t>
                </a:r>
                <a:r>
                  <a:rPr lang="en" altLang="ja-JP" sz="2400" dirty="0"/>
                  <a:t>is a common subsequence of </a:t>
                </a:r>
                <a14:m>
                  <m:oMath xmlns:m="http://schemas.openxmlformats.org/officeDocument/2006/math">
                    <m:r>
                      <a:rPr lang="en-US" altLang="ja-JP" sz="2400" i="1" smtClean="0">
                        <a:latin typeface="Cambria Math" panose="02040503050406030204" pitchFamily="18" charset="0"/>
                      </a:rPr>
                      <m:t>𝐴</m:t>
                    </m:r>
                  </m:oMath>
                </a14:m>
                <a:r>
                  <a:rPr lang="en" altLang="ja-JP" sz="2400" dirty="0">
                    <a:latin typeface="CMMI10"/>
                  </a:rPr>
                  <a:t> </a:t>
                </a:r>
                <a:r>
                  <a:rPr lang="en" altLang="ja-JP" sz="2400" dirty="0"/>
                  <a:t>and</a:t>
                </a:r>
                <a:r>
                  <a:rPr lang="en" altLang="ja-JP" sz="2400" dirty="0">
                    <a:latin typeface="CMR10"/>
                  </a:rPr>
                  <a:t> </a:t>
                </a:r>
                <a14:m>
                  <m:oMath xmlns:m="http://schemas.openxmlformats.org/officeDocument/2006/math">
                    <m:r>
                      <a:rPr lang="en-US" altLang="ja-JP" sz="2400" i="1" smtClean="0">
                        <a:latin typeface="Cambria Math" panose="02040503050406030204" pitchFamily="18" charset="0"/>
                      </a:rPr>
                      <m:t>𝐵</m:t>
                    </m:r>
                  </m:oMath>
                </a14:m>
                <a:r>
                  <a:rPr lang="en-US" altLang="ja-JP" sz="2400" dirty="0"/>
                  <a:t>.</a:t>
                </a:r>
              </a:p>
            </p:txBody>
          </p:sp>
        </mc:Choice>
        <mc:Fallback xmlns="">
          <p:sp>
            <p:nvSpPr>
              <p:cNvPr id="13" name="コンテンツ プレースホルダー 2">
                <a:extLst>
                  <a:ext uri="{FF2B5EF4-FFF2-40B4-BE49-F238E27FC236}">
                    <a16:creationId xmlns:a16="http://schemas.microsoft.com/office/drawing/2014/main" id="{01CAF966-542A-9EB2-047F-9DBFD68B2952}"/>
                  </a:ext>
                </a:extLst>
              </p:cNvPr>
              <p:cNvSpPr txBox="1">
                <a:spLocks noRot="1" noChangeAspect="1" noMove="1" noResize="1" noEditPoints="1" noAdjustHandles="1" noChangeArrowheads="1" noChangeShapeType="1" noTextEdit="1"/>
              </p:cNvSpPr>
              <p:nvPr/>
            </p:nvSpPr>
            <p:spPr>
              <a:xfrm>
                <a:off x="628649" y="1251291"/>
                <a:ext cx="7720221" cy="1399142"/>
              </a:xfrm>
              <a:prstGeom prst="rect">
                <a:avLst/>
              </a:prstGeom>
              <a:blipFill>
                <a:blip r:embed="rId5"/>
                <a:stretch>
                  <a:fillRect l="-1146" t="-4425" b="-5310"/>
                </a:stretch>
              </a:blipFill>
              <a:ln w="19050">
                <a:solidFill>
                  <a:srgbClr val="00B0F0"/>
                </a:solidFill>
              </a:ln>
            </p:spPr>
            <p:txBody>
              <a:bodyPr/>
              <a:lstStyle/>
              <a:p>
                <a:r>
                  <a:rPr lang="ja-JP" altLang="en-US">
                    <a:noFill/>
                  </a:rPr>
                  <a:t> </a:t>
                </a:r>
              </a:p>
            </p:txBody>
          </p:sp>
        </mc:Fallback>
      </mc:AlternateContent>
    </p:spTree>
    <p:extLst>
      <p:ext uri="{BB962C8B-B14F-4D97-AF65-F5344CB8AC3E}">
        <p14:creationId xmlns:p14="http://schemas.microsoft.com/office/powerpoint/2010/main" val="342536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F54BE4F4-0E31-49A8-49C3-FFB41EE67CD9}"/>
              </a:ext>
            </a:extLst>
          </p:cNvPr>
          <p:cNvSpPr/>
          <p:nvPr/>
        </p:nvSpPr>
        <p:spPr>
          <a:xfrm>
            <a:off x="772307" y="5102499"/>
            <a:ext cx="721793" cy="39860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A6EA71C-FB47-9990-773C-BEF2868F142F}"/>
              </a:ext>
            </a:extLst>
          </p:cNvPr>
          <p:cNvSpPr/>
          <p:nvPr/>
        </p:nvSpPr>
        <p:spPr>
          <a:xfrm>
            <a:off x="1848343" y="5106698"/>
            <a:ext cx="352653" cy="39860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BF753B4-26F6-11AD-4672-9704E14A06CF}"/>
              </a:ext>
            </a:extLst>
          </p:cNvPr>
          <p:cNvSpPr txBox="1"/>
          <p:nvPr/>
        </p:nvSpPr>
        <p:spPr>
          <a:xfrm>
            <a:off x="772306" y="5087504"/>
            <a:ext cx="1981633" cy="461665"/>
          </a:xfrm>
          <a:prstGeom prst="rect">
            <a:avLst/>
          </a:prstGeom>
          <a:noFill/>
        </p:spPr>
        <p:txBody>
          <a:bodyPr wrap="none" rtlCol="0">
            <a:spAutoFit/>
          </a:bodyPr>
          <a:lstStyle/>
          <a:p>
            <a:r>
              <a:rPr kumimoji="1" lang="en-US" altLang="ja-JP" sz="2400" dirty="0">
                <a:latin typeface="Courier New"/>
                <a:cs typeface="Courier New"/>
              </a:rPr>
              <a:t>c a b a b</a:t>
            </a:r>
            <a:r>
              <a:rPr kumimoji="1" lang="en-US" altLang="ja-JP" dirty="0">
                <a:latin typeface="Courier New"/>
                <a:cs typeface="Courier New"/>
              </a:rPr>
              <a:t> </a:t>
            </a:r>
            <a:endParaRPr kumimoji="1" lang="ja-JP" altLang="en-US">
              <a:latin typeface="Courier New"/>
              <a:cs typeface="Courier New"/>
            </a:endParaRPr>
          </a:p>
        </p:txBody>
      </p:sp>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rmAutofit fontScale="90000"/>
          </a:bodyPr>
          <a:lstStyle/>
          <a:p>
            <a:r>
              <a:rPr kumimoji="1" lang="en-US" altLang="ja-JP" dirty="0"/>
              <a:t>SEQ-IC-LCS</a:t>
            </a:r>
            <a:endParaRPr kumimoji="1" lang="ja-JP" altLang="en-US"/>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p:txBody>
          <a:bodyPr/>
          <a:lstStyle/>
          <a:p>
            <a:fld id="{C95ACDE2-68C5-7347-A52E-B41B8375C727}" type="slidenum">
              <a:rPr kumimoji="1" lang="ja-JP" altLang="en-US" smtClean="0"/>
              <a:t>14</a:t>
            </a:fld>
            <a:endParaRPr kumimoji="1" lang="ja-JP" altLang="en-US"/>
          </a:p>
        </p:txBody>
      </p:sp>
      <p:sp>
        <p:nvSpPr>
          <p:cNvPr id="6" name="テキスト ボックス 5">
            <a:extLst>
              <a:ext uri="{FF2B5EF4-FFF2-40B4-BE49-F238E27FC236}">
                <a16:creationId xmlns:a16="http://schemas.microsoft.com/office/drawing/2014/main" id="{5E36F235-6AAD-C742-8C80-A630A45FB8B5}"/>
              </a:ext>
            </a:extLst>
          </p:cNvPr>
          <p:cNvSpPr txBox="1"/>
          <p:nvPr/>
        </p:nvSpPr>
        <p:spPr>
          <a:xfrm>
            <a:off x="628649" y="3271860"/>
            <a:ext cx="697627" cy="461665"/>
          </a:xfrm>
          <a:prstGeom prst="rect">
            <a:avLst/>
          </a:prstGeom>
          <a:noFill/>
        </p:spPr>
        <p:txBody>
          <a:bodyPr wrap="none" rtlCol="0">
            <a:spAutoFit/>
          </a:bodyPr>
          <a:lstStyle/>
          <a:p>
            <a:r>
              <a:rPr kumimoji="1" lang="en-US" altLang="ja-JP" sz="2400" dirty="0"/>
              <a:t>e.g.</a:t>
            </a:r>
            <a:endParaRPr kumimoji="1" lang="ja-JP" altLang="en-US"/>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023FD1F6-F7BE-910C-E20D-5E6FB8AFD109}"/>
                  </a:ext>
                </a:extLst>
              </p:cNvPr>
              <p:cNvSpPr txBox="1"/>
              <p:nvPr/>
            </p:nvSpPr>
            <p:spPr>
              <a:xfrm>
                <a:off x="2598200" y="5087504"/>
                <a:ext cx="4818114" cy="461665"/>
              </a:xfrm>
              <a:prstGeom prst="rect">
                <a:avLst/>
              </a:prstGeom>
              <a:noFill/>
            </p:spPr>
            <p:txBody>
              <a:bodyPr wrap="none" rtlCol="0">
                <a:spAutoFit/>
              </a:bodyPr>
              <a:lstStyle/>
              <a:p>
                <a:r>
                  <a:rPr kumimoji="1" lang="en-US" altLang="ja-JP" sz="2400" dirty="0"/>
                  <a:t>is an SEQ-IC-LCS of string </a:t>
                </a:r>
                <a14:m>
                  <m:oMath xmlns:m="http://schemas.openxmlformats.org/officeDocument/2006/math">
                    <m:r>
                      <a:rPr lang="en-US" altLang="ja-JP" sz="2400" i="1" smtClean="0">
                        <a:latin typeface="Cambria Math" panose="02040503050406030204" pitchFamily="18" charset="0"/>
                      </a:rPr>
                      <m:t>𝐴</m:t>
                    </m:r>
                    <m:r>
                      <a:rPr lang="en-US" altLang="ja-JP" sz="2400" i="1" smtClean="0">
                        <a:latin typeface="Cambria Math" panose="02040503050406030204" pitchFamily="18" charset="0"/>
                      </a:rPr>
                      <m:t>,</m:t>
                    </m:r>
                    <m:r>
                      <a:rPr lang="en-US" altLang="ja-JP" sz="2400" i="1" smtClean="0">
                        <a:latin typeface="Cambria Math" panose="02040503050406030204" pitchFamily="18" charset="0"/>
                      </a:rPr>
                      <m:t>𝐵</m:t>
                    </m:r>
                    <m:r>
                      <a:rPr lang="en-US" altLang="ja-JP" sz="2400" b="0" i="1" smtClean="0">
                        <a:latin typeface="Cambria Math" panose="02040503050406030204" pitchFamily="18" charset="0"/>
                      </a:rPr>
                      <m:t> </m:t>
                    </m:r>
                  </m:oMath>
                </a14:m>
                <a:r>
                  <a:rPr kumimoji="1" lang="en-US" altLang="ja-JP" sz="2400" dirty="0"/>
                  <a:t>and </a:t>
                </a:r>
                <a14:m>
                  <m:oMath xmlns:m="http://schemas.openxmlformats.org/officeDocument/2006/math">
                    <m:r>
                      <a:rPr kumimoji="1" lang="en-US" altLang="ja-JP" sz="2400" b="0" i="1" smtClean="0">
                        <a:latin typeface="Cambria Math" panose="02040503050406030204" pitchFamily="18" charset="0"/>
                      </a:rPr>
                      <m:t>𝑃</m:t>
                    </m:r>
                  </m:oMath>
                </a14:m>
                <a:r>
                  <a:rPr kumimoji="1" lang="en-US" altLang="ja-JP" sz="2400" dirty="0"/>
                  <a:t>. </a:t>
                </a:r>
                <a:endParaRPr kumimoji="1" lang="ja-JP" altLang="en-US" sz="2400"/>
              </a:p>
            </p:txBody>
          </p:sp>
        </mc:Choice>
        <mc:Fallback xmlns="">
          <p:sp>
            <p:nvSpPr>
              <p:cNvPr id="14" name="テキスト ボックス 13">
                <a:extLst>
                  <a:ext uri="{FF2B5EF4-FFF2-40B4-BE49-F238E27FC236}">
                    <a16:creationId xmlns:a16="http://schemas.microsoft.com/office/drawing/2014/main" id="{023FD1F6-F7BE-910C-E20D-5E6FB8AFD109}"/>
                  </a:ext>
                </a:extLst>
              </p:cNvPr>
              <p:cNvSpPr txBox="1">
                <a:spLocks noRot="1" noChangeAspect="1" noMove="1" noResize="1" noEditPoints="1" noAdjustHandles="1" noChangeArrowheads="1" noChangeShapeType="1" noTextEdit="1"/>
              </p:cNvSpPr>
              <p:nvPr/>
            </p:nvSpPr>
            <p:spPr>
              <a:xfrm>
                <a:off x="2598200" y="5087504"/>
                <a:ext cx="4818114" cy="461665"/>
              </a:xfrm>
              <a:prstGeom prst="rect">
                <a:avLst/>
              </a:prstGeom>
              <a:blipFill>
                <a:blip r:embed="rId3"/>
                <a:stretch>
                  <a:fillRect l="-1837" t="-8108" r="-787" b="-297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コンテンツ プレースホルダー 2">
                <a:extLst>
                  <a:ext uri="{FF2B5EF4-FFF2-40B4-BE49-F238E27FC236}">
                    <a16:creationId xmlns:a16="http://schemas.microsoft.com/office/drawing/2014/main" id="{A421FD57-45DC-9B2F-4736-5736B06FDE9E}"/>
                  </a:ext>
                </a:extLst>
              </p:cNvPr>
              <p:cNvSpPr txBox="1">
                <a:spLocks/>
              </p:cNvSpPr>
              <p:nvPr/>
            </p:nvSpPr>
            <p:spPr>
              <a:xfrm>
                <a:off x="628649" y="1251291"/>
                <a:ext cx="7720221" cy="1399142"/>
              </a:xfrm>
              <a:prstGeom prst="rect">
                <a:avLst/>
              </a:prstGeom>
              <a:ln w="19050">
                <a:solidFill>
                  <a:srgbClr val="00B0F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 altLang="ja-JP" sz="2400" dirty="0"/>
                  <a:t>SEQ-IC-LCS of strings </a:t>
                </a:r>
                <a14:m>
                  <m:oMath xmlns:m="http://schemas.openxmlformats.org/officeDocument/2006/math">
                    <m:r>
                      <a:rPr lang="en-US" altLang="ja-JP" sz="2400" i="1">
                        <a:latin typeface="Cambria Math" panose="02040503050406030204" pitchFamily="18" charset="0"/>
                      </a:rPr>
                      <m:t>𝐴</m:t>
                    </m:r>
                    <m:r>
                      <a:rPr lang="en-US" altLang="ja-JP" sz="2400" b="0" i="0" smtClean="0">
                        <a:latin typeface="Cambria Math" panose="02040503050406030204" pitchFamily="18" charset="0"/>
                      </a:rPr>
                      <m:t>,</m:t>
                    </m:r>
                    <m:r>
                      <a:rPr lang="en-US" altLang="ja-JP" sz="2400" i="1">
                        <a:latin typeface="Cambria Math" panose="02040503050406030204" pitchFamily="18" charset="0"/>
                      </a:rPr>
                      <m:t>𝐵</m:t>
                    </m:r>
                  </m:oMath>
                </a14:m>
                <a:r>
                  <a:rPr lang="en" altLang="ja-JP" sz="2400" dirty="0"/>
                  <a:t> and </a:t>
                </a:r>
                <a14:m>
                  <m:oMath xmlns:m="http://schemas.openxmlformats.org/officeDocument/2006/math">
                    <m:r>
                      <a:rPr lang="en-US" altLang="ja-JP" sz="2400" i="1">
                        <a:latin typeface="Cambria Math" panose="02040503050406030204" pitchFamily="18" charset="0"/>
                      </a:rPr>
                      <m:t>𝑃</m:t>
                    </m:r>
                  </m:oMath>
                </a14:m>
                <a:r>
                  <a:rPr lang="en" altLang="ja-JP" sz="2400" dirty="0"/>
                  <a:t> is a longest string </a:t>
                </a:r>
                <a14:m>
                  <m:oMath xmlns:m="http://schemas.openxmlformats.org/officeDocument/2006/math">
                    <m:r>
                      <a:rPr lang="en-US" altLang="ja-JP" sz="2400" i="1" smtClean="0">
                        <a:latin typeface="Cambria Math" panose="02040503050406030204" pitchFamily="18" charset="0"/>
                      </a:rPr>
                      <m:t>𝑍</m:t>
                    </m:r>
                  </m:oMath>
                </a14:m>
                <a:r>
                  <a:rPr lang="en" altLang="ja-JP" sz="2400" dirty="0">
                    <a:latin typeface="CMMI10"/>
                  </a:rPr>
                  <a:t> </a:t>
                </a:r>
              </a:p>
              <a:p>
                <a:pPr marL="0" indent="0">
                  <a:buFont typeface="Arial" panose="020B0604020202020204" pitchFamily="34" charset="0"/>
                  <a:buNone/>
                </a:pPr>
                <a:r>
                  <a:rPr lang="en" altLang="ja-JP" sz="2400" dirty="0"/>
                  <a:t>such that </a:t>
                </a:r>
                <a14:m>
                  <m:oMath xmlns:m="http://schemas.openxmlformats.org/officeDocument/2006/math">
                    <m:r>
                      <a:rPr lang="en-US" altLang="ja-JP" sz="2400" i="1">
                        <a:latin typeface="Cambria Math" panose="02040503050406030204" pitchFamily="18" charset="0"/>
                      </a:rPr>
                      <m:t>𝑍</m:t>
                    </m:r>
                  </m:oMath>
                </a14:m>
                <a:r>
                  <a:rPr lang="en" altLang="ja-JP" sz="2400" dirty="0">
                    <a:latin typeface="CMMI10"/>
                  </a:rPr>
                  <a:t> </a:t>
                </a:r>
                <a:r>
                  <a:rPr lang="en" altLang="ja-JP" sz="2400" dirty="0"/>
                  <a:t>includes</a:t>
                </a:r>
                <a:r>
                  <a:rPr lang="en" altLang="ja-JP" sz="2400" dirty="0">
                    <a:latin typeface="CMR10"/>
                  </a:rPr>
                  <a:t> </a:t>
                </a:r>
                <a14:m>
                  <m:oMath xmlns:m="http://schemas.openxmlformats.org/officeDocument/2006/math">
                    <m:r>
                      <a:rPr lang="en-US" altLang="ja-JP" sz="2400" i="1" smtClean="0">
                        <a:latin typeface="Cambria Math" panose="02040503050406030204" pitchFamily="18" charset="0"/>
                      </a:rPr>
                      <m:t>𝑃</m:t>
                    </m:r>
                  </m:oMath>
                </a14:m>
                <a:r>
                  <a:rPr lang="en" altLang="ja-JP" sz="2400" dirty="0">
                    <a:latin typeface="CMMI10"/>
                  </a:rPr>
                  <a:t> </a:t>
                </a:r>
                <a:r>
                  <a:rPr lang="en" altLang="ja-JP" sz="2400" dirty="0"/>
                  <a:t>as a subsequence</a:t>
                </a:r>
                <a:r>
                  <a:rPr lang="en" altLang="ja-JP" sz="2400" u="sng" dirty="0"/>
                  <a:t> </a:t>
                </a:r>
              </a:p>
              <a:p>
                <a:pPr marL="0" indent="0">
                  <a:buFont typeface="Arial" panose="020B0604020202020204" pitchFamily="34" charset="0"/>
                  <a:buNone/>
                </a:pPr>
                <a:r>
                  <a:rPr lang="en" altLang="ja-JP" sz="2400" dirty="0"/>
                  <a:t>and</a:t>
                </a:r>
                <a:r>
                  <a:rPr lang="en" altLang="ja-JP" sz="2400" dirty="0">
                    <a:latin typeface="CMR10"/>
                  </a:rPr>
                  <a:t> </a:t>
                </a:r>
                <a14:m>
                  <m:oMath xmlns:m="http://schemas.openxmlformats.org/officeDocument/2006/math">
                    <m:r>
                      <a:rPr lang="en-US" altLang="ja-JP" sz="2400" i="1">
                        <a:latin typeface="Cambria Math" panose="02040503050406030204" pitchFamily="18" charset="0"/>
                      </a:rPr>
                      <m:t>𝑍</m:t>
                    </m:r>
                  </m:oMath>
                </a14:m>
                <a:r>
                  <a:rPr lang="en" altLang="ja-JP" sz="2400" dirty="0">
                    <a:latin typeface="CMR10"/>
                  </a:rPr>
                  <a:t> </a:t>
                </a:r>
                <a:r>
                  <a:rPr lang="en" altLang="ja-JP" sz="2400" dirty="0"/>
                  <a:t>is a common subsequence of </a:t>
                </a:r>
                <a14:m>
                  <m:oMath xmlns:m="http://schemas.openxmlformats.org/officeDocument/2006/math">
                    <m:r>
                      <a:rPr lang="en-US" altLang="ja-JP" sz="2400" i="1" smtClean="0">
                        <a:latin typeface="Cambria Math" panose="02040503050406030204" pitchFamily="18" charset="0"/>
                      </a:rPr>
                      <m:t>𝐴</m:t>
                    </m:r>
                  </m:oMath>
                </a14:m>
                <a:r>
                  <a:rPr lang="en" altLang="ja-JP" sz="2400" dirty="0">
                    <a:latin typeface="CMMI10"/>
                  </a:rPr>
                  <a:t> </a:t>
                </a:r>
                <a:r>
                  <a:rPr lang="en" altLang="ja-JP" sz="2400" dirty="0"/>
                  <a:t>and</a:t>
                </a:r>
                <a:r>
                  <a:rPr lang="en" altLang="ja-JP" sz="2400" dirty="0">
                    <a:latin typeface="CMR10"/>
                  </a:rPr>
                  <a:t> </a:t>
                </a:r>
                <a14:m>
                  <m:oMath xmlns:m="http://schemas.openxmlformats.org/officeDocument/2006/math">
                    <m:r>
                      <a:rPr lang="en-US" altLang="ja-JP" sz="2400" i="1" smtClean="0">
                        <a:latin typeface="Cambria Math" panose="02040503050406030204" pitchFamily="18" charset="0"/>
                      </a:rPr>
                      <m:t>𝐵</m:t>
                    </m:r>
                  </m:oMath>
                </a14:m>
                <a:r>
                  <a:rPr lang="en-US" altLang="ja-JP" sz="2400" dirty="0"/>
                  <a:t>.</a:t>
                </a:r>
              </a:p>
            </p:txBody>
          </p:sp>
        </mc:Choice>
        <mc:Fallback xmlns="">
          <p:sp>
            <p:nvSpPr>
              <p:cNvPr id="12" name="コンテンツ プレースホルダー 2">
                <a:extLst>
                  <a:ext uri="{FF2B5EF4-FFF2-40B4-BE49-F238E27FC236}">
                    <a16:creationId xmlns:a16="http://schemas.microsoft.com/office/drawing/2014/main" id="{A421FD57-45DC-9B2F-4736-5736B06FDE9E}"/>
                  </a:ext>
                </a:extLst>
              </p:cNvPr>
              <p:cNvSpPr txBox="1">
                <a:spLocks noRot="1" noChangeAspect="1" noMove="1" noResize="1" noEditPoints="1" noAdjustHandles="1" noChangeArrowheads="1" noChangeShapeType="1" noTextEdit="1"/>
              </p:cNvSpPr>
              <p:nvPr/>
            </p:nvSpPr>
            <p:spPr>
              <a:xfrm>
                <a:off x="628649" y="1251291"/>
                <a:ext cx="7720221" cy="1399142"/>
              </a:xfrm>
              <a:prstGeom prst="rect">
                <a:avLst/>
              </a:prstGeom>
              <a:blipFill>
                <a:blip r:embed="rId4"/>
                <a:stretch>
                  <a:fillRect l="-1146" t="-4425" b="-5310"/>
                </a:stretch>
              </a:blipFill>
              <a:ln w="19050">
                <a:solidFill>
                  <a:srgbClr val="00B0F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15" name="コンテンツ プレースホルダー 5">
                <a:extLst>
                  <a:ext uri="{FF2B5EF4-FFF2-40B4-BE49-F238E27FC236}">
                    <a16:creationId xmlns:a16="http://schemas.microsoft.com/office/drawing/2014/main" id="{65997C49-0E20-4223-398B-AE8281192EBB}"/>
                  </a:ext>
                </a:extLst>
              </p:cNvPr>
              <p:cNvGraphicFramePr>
                <a:graphicFrameLocks/>
              </p:cNvGraphicFramePr>
              <p:nvPr/>
            </p:nvGraphicFramePr>
            <p:xfrm>
              <a:off x="1440070" y="3276325"/>
              <a:ext cx="6908800" cy="1371600"/>
            </p:xfrm>
            <a:graphic>
              <a:graphicData uri="http://schemas.openxmlformats.org/drawingml/2006/table">
                <a:tbl>
                  <a:tblPr firstRow="1" bandRow="1">
                    <a:tableStyleId>{2D5ABB26-0587-4C30-8999-92F81FD0307C}</a:tableStyleId>
                  </a:tblPr>
                  <a:tblGrid>
                    <a:gridCol w="406400">
                      <a:extLst>
                        <a:ext uri="{9D8B030D-6E8A-4147-A177-3AD203B41FA5}">
                          <a16:colId xmlns:a16="http://schemas.microsoft.com/office/drawing/2014/main" val="20000"/>
                        </a:ext>
                      </a:extLst>
                    </a:gridCol>
                    <a:gridCol w="406400">
                      <a:extLst>
                        <a:ext uri="{9D8B030D-6E8A-4147-A177-3AD203B41FA5}">
                          <a16:colId xmlns:a16="http://schemas.microsoft.com/office/drawing/2014/main" val="20001"/>
                        </a:ext>
                      </a:extLst>
                    </a:gridCol>
                    <a:gridCol w="406400">
                      <a:extLst>
                        <a:ext uri="{9D8B030D-6E8A-4147-A177-3AD203B41FA5}">
                          <a16:colId xmlns:a16="http://schemas.microsoft.com/office/drawing/2014/main" val="20002"/>
                        </a:ext>
                      </a:extLst>
                    </a:gridCol>
                    <a:gridCol w="406400">
                      <a:extLst>
                        <a:ext uri="{9D8B030D-6E8A-4147-A177-3AD203B41FA5}">
                          <a16:colId xmlns:a16="http://schemas.microsoft.com/office/drawing/2014/main" val="20003"/>
                        </a:ext>
                      </a:extLst>
                    </a:gridCol>
                    <a:gridCol w="406400">
                      <a:extLst>
                        <a:ext uri="{9D8B030D-6E8A-4147-A177-3AD203B41FA5}">
                          <a16:colId xmlns:a16="http://schemas.microsoft.com/office/drawing/2014/main" val="20004"/>
                        </a:ext>
                      </a:extLst>
                    </a:gridCol>
                    <a:gridCol w="406400">
                      <a:extLst>
                        <a:ext uri="{9D8B030D-6E8A-4147-A177-3AD203B41FA5}">
                          <a16:colId xmlns:a16="http://schemas.microsoft.com/office/drawing/2014/main" val="20005"/>
                        </a:ext>
                      </a:extLst>
                    </a:gridCol>
                    <a:gridCol w="406400">
                      <a:extLst>
                        <a:ext uri="{9D8B030D-6E8A-4147-A177-3AD203B41FA5}">
                          <a16:colId xmlns:a16="http://schemas.microsoft.com/office/drawing/2014/main" val="20006"/>
                        </a:ext>
                      </a:extLst>
                    </a:gridCol>
                    <a:gridCol w="406400">
                      <a:extLst>
                        <a:ext uri="{9D8B030D-6E8A-4147-A177-3AD203B41FA5}">
                          <a16:colId xmlns:a16="http://schemas.microsoft.com/office/drawing/2014/main" val="20007"/>
                        </a:ext>
                      </a:extLst>
                    </a:gridCol>
                    <a:gridCol w="406400">
                      <a:extLst>
                        <a:ext uri="{9D8B030D-6E8A-4147-A177-3AD203B41FA5}">
                          <a16:colId xmlns:a16="http://schemas.microsoft.com/office/drawing/2014/main" val="20008"/>
                        </a:ext>
                      </a:extLst>
                    </a:gridCol>
                    <a:gridCol w="406400">
                      <a:extLst>
                        <a:ext uri="{9D8B030D-6E8A-4147-A177-3AD203B41FA5}">
                          <a16:colId xmlns:a16="http://schemas.microsoft.com/office/drawing/2014/main" val="20009"/>
                        </a:ext>
                      </a:extLst>
                    </a:gridCol>
                    <a:gridCol w="406400">
                      <a:extLst>
                        <a:ext uri="{9D8B030D-6E8A-4147-A177-3AD203B41FA5}">
                          <a16:colId xmlns:a16="http://schemas.microsoft.com/office/drawing/2014/main" val="20010"/>
                        </a:ext>
                      </a:extLst>
                    </a:gridCol>
                    <a:gridCol w="406400">
                      <a:extLst>
                        <a:ext uri="{9D8B030D-6E8A-4147-A177-3AD203B41FA5}">
                          <a16:colId xmlns:a16="http://schemas.microsoft.com/office/drawing/2014/main" val="20011"/>
                        </a:ext>
                      </a:extLst>
                    </a:gridCol>
                    <a:gridCol w="406400">
                      <a:extLst>
                        <a:ext uri="{9D8B030D-6E8A-4147-A177-3AD203B41FA5}">
                          <a16:colId xmlns:a16="http://schemas.microsoft.com/office/drawing/2014/main" val="20012"/>
                        </a:ext>
                      </a:extLst>
                    </a:gridCol>
                    <a:gridCol w="406400">
                      <a:extLst>
                        <a:ext uri="{9D8B030D-6E8A-4147-A177-3AD203B41FA5}">
                          <a16:colId xmlns:a16="http://schemas.microsoft.com/office/drawing/2014/main" val="20013"/>
                        </a:ext>
                      </a:extLst>
                    </a:gridCol>
                    <a:gridCol w="406400">
                      <a:extLst>
                        <a:ext uri="{9D8B030D-6E8A-4147-A177-3AD203B41FA5}">
                          <a16:colId xmlns:a16="http://schemas.microsoft.com/office/drawing/2014/main" val="20014"/>
                        </a:ext>
                      </a:extLst>
                    </a:gridCol>
                    <a:gridCol w="406400">
                      <a:extLst>
                        <a:ext uri="{9D8B030D-6E8A-4147-A177-3AD203B41FA5}">
                          <a16:colId xmlns:a16="http://schemas.microsoft.com/office/drawing/2014/main" val="20015"/>
                        </a:ext>
                      </a:extLst>
                    </a:gridCol>
                    <a:gridCol w="406400">
                      <a:extLst>
                        <a:ext uri="{9D8B030D-6E8A-4147-A177-3AD203B41FA5}">
                          <a16:colId xmlns:a16="http://schemas.microsoft.com/office/drawing/2014/main" val="20016"/>
                        </a:ext>
                      </a:extLst>
                    </a:gridCol>
                  </a:tblGrid>
                  <a:tr h="358678">
                    <a:tc>
                      <a:txBody>
                        <a:bodyPr/>
                        <a:lstStyle/>
                        <a:p>
                          <a:pPr algn="ct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𝐴</m:t>
                                </m:r>
                              </m:oMath>
                            </m:oMathPara>
                          </a14:m>
                          <a:endParaRPr kumimoji="1" lang="ja-JP" altLang="en-US" sz="2400" b="0" i="1">
                            <a:latin typeface="Cambria Math" panose="020405030504060302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m:t>
                                </m:r>
                              </m:oMath>
                            </m:oMathPara>
                          </a14:m>
                          <a:endParaRPr kumimoji="1" lang="ja-JP" altLang="en-US" sz="240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kumimoji="1" lang="en-US" altLang="ja-JP" sz="2400" baseline="0" dirty="0">
                              <a:latin typeface="Courier New"/>
                              <a:cs typeface="Courier New"/>
                            </a:rPr>
                            <a:t>b</a:t>
                          </a: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u="none" baseline="0" dirty="0">
                              <a:latin typeface="Courier New"/>
                              <a:cs typeface="Courier New"/>
                            </a:rPr>
                            <a:t>c</a:t>
                          </a:r>
                          <a:endParaRPr kumimoji="1" lang="ja-JP" altLang="en-US" sz="2400" u="none"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kumimoji="1" lang="en-US" altLang="ja-JP" sz="2400" u="none" baseline="0" dirty="0">
                              <a:latin typeface="Courier New"/>
                              <a:cs typeface="Courier New"/>
                            </a:rPr>
                            <a:t>d</a:t>
                          </a:r>
                          <a:endParaRPr kumimoji="1" lang="ja-JP" altLang="en-US" sz="2400" u="none"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u="none" baseline="0" dirty="0">
                              <a:latin typeface="Courier New"/>
                              <a:cs typeface="Courier New"/>
                            </a:rPr>
                            <a:t>a</a:t>
                          </a:r>
                          <a:endParaRPr kumimoji="1" lang="ja-JP" altLang="en-US" sz="2400" u="none"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kumimoji="1" lang="en-US" altLang="ja-JP" sz="2400" u="none" baseline="0" dirty="0">
                              <a:latin typeface="Courier New"/>
                              <a:cs typeface="Courier New"/>
                            </a:rPr>
                            <a:t>b</a:t>
                          </a:r>
                          <a:endParaRPr kumimoji="1" lang="ja-JP" altLang="en-US" sz="2400" u="none"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kumimoji="1" lang="en-US" altLang="ja-JP" sz="2400" u="none" baseline="0" dirty="0">
                              <a:latin typeface="Courier New"/>
                              <a:cs typeface="Courier New"/>
                            </a:rPr>
                            <a:t>a</a:t>
                          </a:r>
                          <a:endParaRPr kumimoji="1" lang="ja-JP" altLang="en-US" sz="2400" u="none" baseline="0">
                            <a:latin typeface="Courier New"/>
                            <a:cs typeface="Courier New"/>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kumimoji="1" lang="en-US" altLang="ja-JP" sz="2400" baseline="0" dirty="0">
                              <a:latin typeface="Courier New"/>
                              <a:cs typeface="Courier New"/>
                            </a:rPr>
                            <a:t>b</a:t>
                          </a:r>
                          <a:endParaRPr kumimoji="1" lang="ja-JP" altLang="en-US" sz="2400" baseline="0">
                            <a:latin typeface="Courier New"/>
                            <a:cs typeface="Courier New"/>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a:latin typeface="Courier New"/>
                            <a:cs typeface="Courier New"/>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8678">
                    <a:tc>
                      <a:txBody>
                        <a:bodyPr/>
                        <a:lstStyle/>
                        <a:p>
                          <a:pPr algn="just"/>
                          <a14:m>
                            <m:oMathPara xmlns:m="http://schemas.openxmlformats.org/officeDocument/2006/math">
                              <m:oMathParaPr>
                                <m:jc m:val="center"/>
                              </m:oMathParaPr>
                              <m:oMath xmlns:m="http://schemas.openxmlformats.org/officeDocument/2006/math">
                                <m:r>
                                  <a:rPr lang="en-US" altLang="ja-JP" sz="2400" b="0" i="1" smtClean="0">
                                    <a:latin typeface="Cambria Math" panose="02040503050406030204" pitchFamily="18" charset="0"/>
                                  </a:rPr>
                                  <m:t>𝐵</m:t>
                                </m:r>
                              </m:oMath>
                            </m:oMathPara>
                          </a14:m>
                          <a:endParaRPr lang="ja-JP" altLang="en-US" sz="2400" i="1">
                            <a:latin typeface="Cambria Math" panose="020405030504060302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left"/>
                              </m:oMathParaPr>
                              <m:oMath xmlns:m="http://schemas.openxmlformats.org/officeDocument/2006/math">
                                <m:r>
                                  <a:rPr lang="en-US" altLang="ja-JP" sz="2400" b="0" i="1" smtClean="0">
                                    <a:latin typeface="Cambria Math" panose="02040503050406030204" pitchFamily="18" charset="0"/>
                                  </a:rPr>
                                  <m:t>=</m:t>
                                </m:r>
                              </m:oMath>
                            </m:oMathPara>
                          </a14:m>
                          <a:endParaRPr lang="ja-JP" altLang="en-US" sz="240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altLang="ja-JP" sz="2400" dirty="0">
                              <a:latin typeface="Courier New"/>
                              <a:cs typeface="Courier New"/>
                            </a:rPr>
                            <a:t>c</a:t>
                          </a:r>
                          <a:endParaRPr lang="ja-JP" altLang="en-US" sz="2400">
                            <a:latin typeface="Courier New"/>
                            <a:cs typeface="Courier New"/>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ja-JP" sz="2400" dirty="0">
                              <a:latin typeface="Courier New"/>
                              <a:cs typeface="Courier New"/>
                            </a:rPr>
                            <a:t>b</a:t>
                          </a:r>
                          <a:endParaRPr lang="ja-JP" altLang="en-US" sz="2400">
                            <a:latin typeface="Courier New"/>
                            <a:cs typeface="Courier New"/>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a</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kumimoji="1" lang="en-US" altLang="ja-JP" sz="2400" dirty="0">
                              <a:latin typeface="Courier New"/>
                              <a:cs typeface="Courier New"/>
                            </a:rPr>
                            <a:t>c</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b</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kumimoji="1" lang="en-US" altLang="ja-JP" sz="2400" dirty="0">
                              <a:latin typeface="Courier New"/>
                              <a:cs typeface="Courier New"/>
                            </a:rPr>
                            <a:t>a</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kumimoji="1" lang="en-US" altLang="ja-JP" sz="2400" dirty="0">
                              <a:latin typeface="Courier New"/>
                              <a:cs typeface="Courier New"/>
                            </a:rPr>
                            <a:t>a</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b</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kumimoji="1" lang="en-US" altLang="ja-JP" sz="2400" dirty="0">
                              <a:latin typeface="Courier New"/>
                              <a:cs typeface="Courier New"/>
                            </a:rPr>
                            <a:t>a</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867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altLang="ja-JP" sz="2400" b="0" i="1" smtClean="0">
                                    <a:latin typeface="Cambria Math" panose="02040503050406030204" pitchFamily="18" charset="0"/>
                                  </a:rPr>
                                  <m:t>𝑃</m:t>
                                </m:r>
                              </m:oMath>
                            </m:oMathPara>
                          </a14:m>
                          <a:endParaRPr lang="ja-JP" altLang="en-US" sz="2400" i="1">
                            <a:latin typeface="Cambria Math" panose="020405030504060302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altLang="ja-JP" sz="2400" b="0" i="1" smtClean="0">
                                    <a:latin typeface="Cambria Math" panose="02040503050406030204" pitchFamily="18" charset="0"/>
                                  </a:rPr>
                                  <m:t>=</m:t>
                                </m:r>
                              </m:oMath>
                            </m:oMathPara>
                          </a14:m>
                          <a:endParaRPr lang="ja-JP" altLang="en-US" sz="240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altLang="ja-JP" sz="2400" dirty="0">
                              <a:latin typeface="Courier New"/>
                              <a:cs typeface="Courier New"/>
                            </a:rPr>
                            <a:t>c</a:t>
                          </a:r>
                          <a:endParaRPr lang="ja-JP" altLang="en-US" sz="2400">
                            <a:latin typeface="Courier New"/>
                            <a:cs typeface="Courier New"/>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altLang="ja-JP" sz="2400" dirty="0">
                              <a:latin typeface="Courier New"/>
                              <a:cs typeface="Courier New"/>
                            </a:rPr>
                            <a:t>a</a:t>
                          </a:r>
                          <a:endParaRPr lang="ja-JP" altLang="en-US" sz="2400">
                            <a:latin typeface="Courier New"/>
                            <a:cs typeface="Courier New"/>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2400" dirty="0">
                              <a:latin typeface="Courier New"/>
                              <a:cs typeface="Courier New"/>
                            </a:rPr>
                            <a:t>a</a:t>
                          </a: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502972"/>
                      </a:ext>
                    </a:extLst>
                  </a:tr>
                </a:tbl>
              </a:graphicData>
            </a:graphic>
          </p:graphicFrame>
        </mc:Choice>
        <mc:Fallback xmlns="">
          <p:graphicFrame>
            <p:nvGraphicFramePr>
              <p:cNvPr id="15" name="コンテンツ プレースホルダー 5">
                <a:extLst>
                  <a:ext uri="{FF2B5EF4-FFF2-40B4-BE49-F238E27FC236}">
                    <a16:creationId xmlns:a16="http://schemas.microsoft.com/office/drawing/2014/main" id="{65997C49-0E20-4223-398B-AE8281192EBB}"/>
                  </a:ext>
                </a:extLst>
              </p:cNvPr>
              <p:cNvGraphicFramePr>
                <a:graphicFrameLocks/>
              </p:cNvGraphicFramePr>
              <p:nvPr/>
            </p:nvGraphicFramePr>
            <p:xfrm>
              <a:off x="1440070" y="3276325"/>
              <a:ext cx="6908800" cy="1371600"/>
            </p:xfrm>
            <a:graphic>
              <a:graphicData uri="http://schemas.openxmlformats.org/drawingml/2006/table">
                <a:tbl>
                  <a:tblPr firstRow="1" bandRow="1">
                    <a:tableStyleId>{2D5ABB26-0587-4C30-8999-92F81FD0307C}</a:tableStyleId>
                  </a:tblPr>
                  <a:tblGrid>
                    <a:gridCol w="406400">
                      <a:extLst>
                        <a:ext uri="{9D8B030D-6E8A-4147-A177-3AD203B41FA5}">
                          <a16:colId xmlns:a16="http://schemas.microsoft.com/office/drawing/2014/main" val="20000"/>
                        </a:ext>
                      </a:extLst>
                    </a:gridCol>
                    <a:gridCol w="406400">
                      <a:extLst>
                        <a:ext uri="{9D8B030D-6E8A-4147-A177-3AD203B41FA5}">
                          <a16:colId xmlns:a16="http://schemas.microsoft.com/office/drawing/2014/main" val="20001"/>
                        </a:ext>
                      </a:extLst>
                    </a:gridCol>
                    <a:gridCol w="406400">
                      <a:extLst>
                        <a:ext uri="{9D8B030D-6E8A-4147-A177-3AD203B41FA5}">
                          <a16:colId xmlns:a16="http://schemas.microsoft.com/office/drawing/2014/main" val="20002"/>
                        </a:ext>
                      </a:extLst>
                    </a:gridCol>
                    <a:gridCol w="406400">
                      <a:extLst>
                        <a:ext uri="{9D8B030D-6E8A-4147-A177-3AD203B41FA5}">
                          <a16:colId xmlns:a16="http://schemas.microsoft.com/office/drawing/2014/main" val="20003"/>
                        </a:ext>
                      </a:extLst>
                    </a:gridCol>
                    <a:gridCol w="406400">
                      <a:extLst>
                        <a:ext uri="{9D8B030D-6E8A-4147-A177-3AD203B41FA5}">
                          <a16:colId xmlns:a16="http://schemas.microsoft.com/office/drawing/2014/main" val="20004"/>
                        </a:ext>
                      </a:extLst>
                    </a:gridCol>
                    <a:gridCol w="406400">
                      <a:extLst>
                        <a:ext uri="{9D8B030D-6E8A-4147-A177-3AD203B41FA5}">
                          <a16:colId xmlns:a16="http://schemas.microsoft.com/office/drawing/2014/main" val="20005"/>
                        </a:ext>
                      </a:extLst>
                    </a:gridCol>
                    <a:gridCol w="406400">
                      <a:extLst>
                        <a:ext uri="{9D8B030D-6E8A-4147-A177-3AD203B41FA5}">
                          <a16:colId xmlns:a16="http://schemas.microsoft.com/office/drawing/2014/main" val="20006"/>
                        </a:ext>
                      </a:extLst>
                    </a:gridCol>
                    <a:gridCol w="406400">
                      <a:extLst>
                        <a:ext uri="{9D8B030D-6E8A-4147-A177-3AD203B41FA5}">
                          <a16:colId xmlns:a16="http://schemas.microsoft.com/office/drawing/2014/main" val="20007"/>
                        </a:ext>
                      </a:extLst>
                    </a:gridCol>
                    <a:gridCol w="406400">
                      <a:extLst>
                        <a:ext uri="{9D8B030D-6E8A-4147-A177-3AD203B41FA5}">
                          <a16:colId xmlns:a16="http://schemas.microsoft.com/office/drawing/2014/main" val="20008"/>
                        </a:ext>
                      </a:extLst>
                    </a:gridCol>
                    <a:gridCol w="406400">
                      <a:extLst>
                        <a:ext uri="{9D8B030D-6E8A-4147-A177-3AD203B41FA5}">
                          <a16:colId xmlns:a16="http://schemas.microsoft.com/office/drawing/2014/main" val="20009"/>
                        </a:ext>
                      </a:extLst>
                    </a:gridCol>
                    <a:gridCol w="406400">
                      <a:extLst>
                        <a:ext uri="{9D8B030D-6E8A-4147-A177-3AD203B41FA5}">
                          <a16:colId xmlns:a16="http://schemas.microsoft.com/office/drawing/2014/main" val="20010"/>
                        </a:ext>
                      </a:extLst>
                    </a:gridCol>
                    <a:gridCol w="406400">
                      <a:extLst>
                        <a:ext uri="{9D8B030D-6E8A-4147-A177-3AD203B41FA5}">
                          <a16:colId xmlns:a16="http://schemas.microsoft.com/office/drawing/2014/main" val="20011"/>
                        </a:ext>
                      </a:extLst>
                    </a:gridCol>
                    <a:gridCol w="406400">
                      <a:extLst>
                        <a:ext uri="{9D8B030D-6E8A-4147-A177-3AD203B41FA5}">
                          <a16:colId xmlns:a16="http://schemas.microsoft.com/office/drawing/2014/main" val="20012"/>
                        </a:ext>
                      </a:extLst>
                    </a:gridCol>
                    <a:gridCol w="406400">
                      <a:extLst>
                        <a:ext uri="{9D8B030D-6E8A-4147-A177-3AD203B41FA5}">
                          <a16:colId xmlns:a16="http://schemas.microsoft.com/office/drawing/2014/main" val="20013"/>
                        </a:ext>
                      </a:extLst>
                    </a:gridCol>
                    <a:gridCol w="406400">
                      <a:extLst>
                        <a:ext uri="{9D8B030D-6E8A-4147-A177-3AD203B41FA5}">
                          <a16:colId xmlns:a16="http://schemas.microsoft.com/office/drawing/2014/main" val="20014"/>
                        </a:ext>
                      </a:extLst>
                    </a:gridCol>
                    <a:gridCol w="406400">
                      <a:extLst>
                        <a:ext uri="{9D8B030D-6E8A-4147-A177-3AD203B41FA5}">
                          <a16:colId xmlns:a16="http://schemas.microsoft.com/office/drawing/2014/main" val="20015"/>
                        </a:ext>
                      </a:extLst>
                    </a:gridCol>
                    <a:gridCol w="406400">
                      <a:extLst>
                        <a:ext uri="{9D8B030D-6E8A-4147-A177-3AD203B41FA5}">
                          <a16:colId xmlns:a16="http://schemas.microsoft.com/office/drawing/2014/main" val="20016"/>
                        </a:ext>
                      </a:extLst>
                    </a:gridCol>
                  </a:tblGrid>
                  <a:tr h="457200">
                    <a:tc>
                      <a:txBody>
                        <a:bodyPr/>
                        <a:lstStyle/>
                        <a:p>
                          <a:endParaRPr lang="ja-JP"/>
                        </a:p>
                      </a:txBody>
                      <a:tcPr>
                        <a:lnL>
                          <a:noFill/>
                        </a:lnL>
                        <a:lnR>
                          <a:noFill/>
                        </a:lnR>
                        <a:lnT>
                          <a:noFill/>
                        </a:lnT>
                        <a:lnB>
                          <a:noFill/>
                        </a:lnB>
                        <a:lnTlToBr w="12700" cmpd="sng">
                          <a:noFill/>
                          <a:prstDash val="solid"/>
                        </a:lnTlToBr>
                        <a:lnBlToTr w="12700" cmpd="sng">
                          <a:noFill/>
                          <a:prstDash val="solid"/>
                        </a:lnBlToTr>
                        <a:blipFill>
                          <a:blip r:embed="rId5"/>
                          <a:stretch>
                            <a:fillRect t="-11111" r="-1603125" b="-236111"/>
                          </a:stretch>
                        </a:blipFill>
                      </a:tcPr>
                    </a:tc>
                    <a:tc>
                      <a:txBody>
                        <a:bodyPr/>
                        <a:lstStyle/>
                        <a:p>
                          <a:endParaRPr lang="ja-JP"/>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5"/>
                          <a:stretch>
                            <a:fillRect l="-100000" t="-11111" r="-1503125" b="-236111"/>
                          </a:stretch>
                        </a:blipFill>
                      </a:tcPr>
                    </a:tc>
                    <a:tc>
                      <a:txBody>
                        <a:bodyPr/>
                        <a:lstStyle/>
                        <a:p>
                          <a:pPr algn="ctr"/>
                          <a:r>
                            <a:rPr kumimoji="1" lang="en-US" altLang="ja-JP" sz="2400" baseline="0" dirty="0">
                              <a:latin typeface="Courier New"/>
                              <a:cs typeface="Courier New"/>
                            </a:rPr>
                            <a:t>b</a:t>
                          </a:r>
                          <a:endParaRPr kumimoji="1" lang="ja-JP" altLang="en-US" sz="2400" baseline="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u="none" baseline="0" dirty="0">
                              <a:latin typeface="Courier New"/>
                              <a:cs typeface="Courier New"/>
                            </a:rPr>
                            <a:t>c</a:t>
                          </a:r>
                          <a:endParaRPr kumimoji="1" lang="ja-JP" altLang="en-US" sz="2400" u="none" baseline="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kumimoji="1" lang="en-US" altLang="ja-JP" sz="2400" u="none" baseline="0" dirty="0">
                              <a:latin typeface="Courier New"/>
                              <a:cs typeface="Courier New"/>
                            </a:rPr>
                            <a:t>d</a:t>
                          </a:r>
                          <a:endParaRPr kumimoji="1" lang="ja-JP" altLang="en-US" sz="2400" u="none" baseline="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u="none" baseline="0" dirty="0">
                              <a:latin typeface="Courier New"/>
                              <a:cs typeface="Courier New"/>
                            </a:rPr>
                            <a:t>a</a:t>
                          </a:r>
                          <a:endParaRPr kumimoji="1" lang="ja-JP" altLang="en-US" sz="2400" u="none" baseline="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kumimoji="1" lang="en-US" altLang="ja-JP" sz="2400" u="none" baseline="0" dirty="0">
                              <a:latin typeface="Courier New"/>
                              <a:cs typeface="Courier New"/>
                            </a:rPr>
                            <a:t>b</a:t>
                          </a:r>
                          <a:endParaRPr kumimoji="1" lang="ja-JP" altLang="en-US" sz="2400" u="none" baseline="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kumimoji="1" lang="en-US" altLang="ja-JP" sz="2400" u="none" baseline="0" dirty="0">
                              <a:latin typeface="Courier New"/>
                              <a:cs typeface="Courier New"/>
                            </a:rPr>
                            <a:t>a</a:t>
                          </a:r>
                          <a:endParaRPr kumimoji="1" lang="ja-JP" altLang="en-US" sz="2400" u="none" baseline="0" dirty="0">
                            <a:latin typeface="Courier New"/>
                            <a:cs typeface="Courier New"/>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kumimoji="1" lang="en-US" altLang="ja-JP" sz="2400" baseline="0" dirty="0">
                              <a:latin typeface="Courier New"/>
                              <a:cs typeface="Courier New"/>
                            </a:rPr>
                            <a:t>b</a:t>
                          </a:r>
                          <a:endParaRPr kumimoji="1" lang="ja-JP" altLang="en-US" sz="2400" baseline="0" dirty="0">
                            <a:latin typeface="Courier New"/>
                            <a:cs typeface="Courier New"/>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kumimoji="1" lang="ja-JP" altLang="en-US" sz="2400" baseline="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dirty="0">
                            <a:latin typeface="Courier New"/>
                            <a:cs typeface="Courier New"/>
                          </a:endParaRP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dirty="0">
                            <a:latin typeface="Courier New"/>
                            <a:cs typeface="Courier New"/>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baseline="0" dirty="0">
                            <a:latin typeface="Courier New"/>
                            <a:cs typeface="Courier New"/>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ja-JP"/>
                        </a:p>
                      </a:txBody>
                      <a:tcPr>
                        <a:lnL>
                          <a:noFill/>
                        </a:lnL>
                        <a:lnR>
                          <a:noFill/>
                        </a:lnR>
                        <a:lnT>
                          <a:noFill/>
                        </a:lnT>
                        <a:lnB>
                          <a:noFill/>
                        </a:lnB>
                        <a:lnTlToBr w="12700" cmpd="sng">
                          <a:noFill/>
                          <a:prstDash val="solid"/>
                        </a:lnTlToBr>
                        <a:lnBlToTr w="12700" cmpd="sng">
                          <a:noFill/>
                          <a:prstDash val="solid"/>
                        </a:lnBlToTr>
                        <a:blipFill>
                          <a:blip r:embed="rId5"/>
                          <a:stretch>
                            <a:fillRect t="-108108" r="-1603125" b="-129730"/>
                          </a:stretch>
                        </a:blipFill>
                      </a:tcPr>
                    </a:tc>
                    <a:tc>
                      <a:txBody>
                        <a:bodyPr/>
                        <a:lstStyle/>
                        <a:p>
                          <a:endParaRPr lang="ja-JP"/>
                        </a:p>
                      </a:txBody>
                      <a:tcPr>
                        <a:lnL>
                          <a:noFill/>
                        </a:lnL>
                        <a:lnR>
                          <a:noFill/>
                        </a:lnR>
                        <a:lnT>
                          <a:noFill/>
                        </a:lnT>
                        <a:lnB>
                          <a:noFill/>
                        </a:lnB>
                        <a:lnTlToBr w="12700" cmpd="sng">
                          <a:noFill/>
                          <a:prstDash val="solid"/>
                        </a:lnTlToBr>
                        <a:lnBlToTr w="12700" cmpd="sng">
                          <a:noFill/>
                          <a:prstDash val="solid"/>
                        </a:lnBlToTr>
                        <a:blipFill>
                          <a:blip r:embed="rId5"/>
                          <a:stretch>
                            <a:fillRect l="-100000" t="-108108" r="-1503125" b="-129730"/>
                          </a:stretch>
                        </a:blipFill>
                      </a:tcPr>
                    </a:tc>
                    <a:tc>
                      <a:txBody>
                        <a:bodyPr/>
                        <a:lstStyle/>
                        <a:p>
                          <a:pPr algn="ctr"/>
                          <a:r>
                            <a:rPr lang="en-US" altLang="ja-JP" sz="2400" dirty="0">
                              <a:latin typeface="Courier New"/>
                              <a:cs typeface="Courier New"/>
                            </a:rPr>
                            <a:t>c</a:t>
                          </a:r>
                          <a:endParaRPr lang="ja-JP" altLang="en-US" sz="2400" dirty="0">
                            <a:latin typeface="Courier New"/>
                            <a:cs typeface="Courier New"/>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ja-JP" sz="2400" dirty="0">
                              <a:latin typeface="Courier New"/>
                              <a:cs typeface="Courier New"/>
                            </a:rPr>
                            <a:t>b</a:t>
                          </a:r>
                          <a:endParaRPr lang="ja-JP" altLang="en-US" sz="2400" dirty="0">
                            <a:latin typeface="Courier New"/>
                            <a:cs typeface="Courier New"/>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a</a:t>
                          </a: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kumimoji="1" lang="en-US" altLang="ja-JP" sz="2400" dirty="0">
                              <a:latin typeface="Courier New"/>
                              <a:cs typeface="Courier New"/>
                            </a:rPr>
                            <a:t>c</a:t>
                          </a: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b</a:t>
                          </a: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kumimoji="1" lang="en-US" altLang="ja-JP" sz="2400" dirty="0">
                              <a:latin typeface="Courier New"/>
                              <a:cs typeface="Courier New"/>
                            </a:rPr>
                            <a:t>a</a:t>
                          </a: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kumimoji="1" lang="en-US" altLang="ja-JP" sz="2400" dirty="0">
                              <a:latin typeface="Courier New"/>
                              <a:cs typeface="Courier New"/>
                            </a:rPr>
                            <a:t>a</a:t>
                          </a: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400" dirty="0">
                              <a:latin typeface="Courier New"/>
                              <a:cs typeface="Courier New"/>
                            </a:rPr>
                            <a:t>b</a:t>
                          </a: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kumimoji="1" lang="en-US" altLang="ja-JP" sz="2400" dirty="0">
                              <a:latin typeface="Courier New"/>
                              <a:cs typeface="Courier New"/>
                            </a:rPr>
                            <a:t>a</a:t>
                          </a: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ja-JP"/>
                        </a:p>
                      </a:txBody>
                      <a:tcPr>
                        <a:lnL>
                          <a:noFill/>
                        </a:lnL>
                        <a:lnR>
                          <a:noFill/>
                        </a:lnR>
                        <a:lnT>
                          <a:noFill/>
                        </a:lnT>
                        <a:lnB>
                          <a:noFill/>
                        </a:lnB>
                        <a:lnTlToBr w="12700" cmpd="sng">
                          <a:noFill/>
                          <a:prstDash val="solid"/>
                        </a:lnTlToBr>
                        <a:lnBlToTr w="12700" cmpd="sng">
                          <a:noFill/>
                          <a:prstDash val="solid"/>
                        </a:lnBlToTr>
                        <a:blipFill>
                          <a:blip r:embed="rId5"/>
                          <a:stretch>
                            <a:fillRect t="-213889" r="-1603125" b="-33333"/>
                          </a:stretch>
                        </a:blipFill>
                      </a:tcPr>
                    </a:tc>
                    <a:tc>
                      <a:txBody>
                        <a:bodyPr/>
                        <a:lstStyle/>
                        <a:p>
                          <a:endParaRPr lang="ja-JP"/>
                        </a:p>
                      </a:txBody>
                      <a:tcPr>
                        <a:lnL>
                          <a:noFill/>
                        </a:lnL>
                        <a:lnR>
                          <a:noFill/>
                        </a:lnR>
                        <a:lnT>
                          <a:noFill/>
                        </a:lnT>
                        <a:lnB>
                          <a:noFill/>
                        </a:lnB>
                        <a:lnTlToBr w="12700" cmpd="sng">
                          <a:noFill/>
                          <a:prstDash val="solid"/>
                        </a:lnTlToBr>
                        <a:lnBlToTr w="12700" cmpd="sng">
                          <a:noFill/>
                          <a:prstDash val="solid"/>
                        </a:lnBlToTr>
                        <a:blipFill>
                          <a:blip r:embed="rId5"/>
                          <a:stretch>
                            <a:fillRect l="-100000" t="-213889" r="-1503125" b="-33333"/>
                          </a:stretch>
                        </a:blipFill>
                      </a:tcPr>
                    </a:tc>
                    <a:tc>
                      <a:txBody>
                        <a:bodyPr/>
                        <a:lstStyle/>
                        <a:p>
                          <a:pPr algn="ctr"/>
                          <a:r>
                            <a:rPr lang="en-US" altLang="ja-JP" sz="2400" dirty="0">
                              <a:latin typeface="Courier New"/>
                              <a:cs typeface="Courier New"/>
                            </a:rPr>
                            <a:t>c</a:t>
                          </a:r>
                          <a:endParaRPr lang="ja-JP" altLang="en-US" sz="2400" dirty="0">
                            <a:latin typeface="Courier New"/>
                            <a:cs typeface="Courier New"/>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altLang="ja-JP" sz="2400" dirty="0">
                              <a:latin typeface="Courier New"/>
                              <a:cs typeface="Courier New"/>
                            </a:rPr>
                            <a:t>a</a:t>
                          </a:r>
                          <a:endParaRPr lang="ja-JP" altLang="en-US" sz="2400" dirty="0">
                            <a:latin typeface="Courier New"/>
                            <a:cs typeface="Courier New"/>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2400" dirty="0">
                              <a:latin typeface="Courier New"/>
                              <a:cs typeface="Courier New"/>
                            </a:rPr>
                            <a:t>a</a:t>
                          </a: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dirty="0">
                            <a:latin typeface="Courier New"/>
                            <a:cs typeface="Courier Ne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502972"/>
                      </a:ext>
                    </a:extLst>
                  </a:tr>
                </a:tbl>
              </a:graphicData>
            </a:graphic>
          </p:graphicFrame>
        </mc:Fallback>
      </mc:AlternateContent>
    </p:spTree>
    <p:extLst>
      <p:ext uri="{BB962C8B-B14F-4D97-AF65-F5344CB8AC3E}">
        <p14:creationId xmlns:p14="http://schemas.microsoft.com/office/powerpoint/2010/main" val="20095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Autofit/>
          </a:bodyPr>
          <a:lstStyle/>
          <a:p>
            <a:r>
              <a:rPr kumimoji="1" lang="en-US" altLang="ja-JP" sz="2800" dirty="0">
                <a:latin typeface="+mn-lt"/>
              </a:rPr>
              <a:t>Algorithm </a:t>
            </a:r>
            <a:r>
              <a:rPr lang="en-US" altLang="ja-JP" sz="2800" dirty="0">
                <a:latin typeface="+mn-lt"/>
              </a:rPr>
              <a:t>for</a:t>
            </a:r>
            <a:r>
              <a:rPr kumimoji="1" lang="en-US" altLang="ja-JP" sz="2800" dirty="0">
                <a:latin typeface="+mn-lt"/>
              </a:rPr>
              <a:t> SEQ-IC-LCS of strings</a:t>
            </a:r>
            <a:r>
              <a:rPr kumimoji="1" lang="ja-JP" altLang="en-US" sz="2800">
                <a:latin typeface="+mn-lt"/>
              </a:rPr>
              <a:t> </a:t>
            </a:r>
            <a:r>
              <a:rPr kumimoji="1" lang="en-US" altLang="ja-JP" sz="2800" b="0" i="0" dirty="0">
                <a:solidFill>
                  <a:schemeClr val="tx1"/>
                </a:solidFill>
                <a:latin typeface="+mn-lt"/>
                <a:ea typeface="Hiragino Sans W1" panose="020B0300000000000000" pitchFamily="34" charset="-128"/>
              </a:rPr>
              <a:t>[Chin et al., 2004]</a:t>
            </a:r>
            <a:endParaRPr kumimoji="1" lang="ja-JP" altLang="en-US" sz="3600">
              <a:latin typeface="+mn-lt"/>
            </a:endParaRPr>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15</a:t>
            </a:fld>
            <a:endParaRPr kumimoji="1" lang="ja-JP" altLang="en-US"/>
          </a:p>
        </p:txBody>
      </p:sp>
      <mc:AlternateContent xmlns:mc="http://schemas.openxmlformats.org/markup-compatibility/2006" xmlns:a14="http://schemas.microsoft.com/office/drawing/2010/main">
        <mc:Choice Requires="a14">
          <p:graphicFrame>
            <p:nvGraphicFramePr>
              <p:cNvPr id="15" name="コンテンツ プレースホルダー 3">
                <a:extLst>
                  <a:ext uri="{FF2B5EF4-FFF2-40B4-BE49-F238E27FC236}">
                    <a16:creationId xmlns:a16="http://schemas.microsoft.com/office/drawing/2014/main" id="{0C9AFE11-E6F4-1FB9-FF4E-4D818E8C404B}"/>
                  </a:ext>
                </a:extLst>
              </p:cNvPr>
              <p:cNvGraphicFramePr>
                <a:graphicFrameLocks/>
              </p:cNvGraphicFramePr>
              <p:nvPr>
                <p:extLst>
                  <p:ext uri="{D42A27DB-BD31-4B8C-83A1-F6EECF244321}">
                    <p14:modId xmlns:p14="http://schemas.microsoft.com/office/powerpoint/2010/main" val="36155270"/>
                  </p:ext>
                </p:extLst>
              </p:nvPr>
            </p:nvGraphicFramePr>
            <p:xfrm>
              <a:off x="4603750" y="3299156"/>
              <a:ext cx="2903992" cy="3317208"/>
            </p:xfrm>
            <a:graphic>
              <a:graphicData uri="http://schemas.openxmlformats.org/drawingml/2006/table">
                <a:tbl>
                  <a:tblPr firstRow="1" bandRow="1">
                    <a:tableStyleId>{2D5ABB26-0587-4C30-8999-92F81FD0307C}</a:tableStyleId>
                  </a:tblPr>
                  <a:tblGrid>
                    <a:gridCol w="414856">
                      <a:extLst>
                        <a:ext uri="{9D8B030D-6E8A-4147-A177-3AD203B41FA5}">
                          <a16:colId xmlns:a16="http://schemas.microsoft.com/office/drawing/2014/main" val="20000"/>
                        </a:ext>
                      </a:extLst>
                    </a:gridCol>
                    <a:gridCol w="414856">
                      <a:extLst>
                        <a:ext uri="{9D8B030D-6E8A-4147-A177-3AD203B41FA5}">
                          <a16:colId xmlns:a16="http://schemas.microsoft.com/office/drawing/2014/main" val="20001"/>
                        </a:ext>
                      </a:extLst>
                    </a:gridCol>
                    <a:gridCol w="414856">
                      <a:extLst>
                        <a:ext uri="{9D8B030D-6E8A-4147-A177-3AD203B41FA5}">
                          <a16:colId xmlns:a16="http://schemas.microsoft.com/office/drawing/2014/main" val="20002"/>
                        </a:ext>
                      </a:extLst>
                    </a:gridCol>
                    <a:gridCol w="414856">
                      <a:extLst>
                        <a:ext uri="{9D8B030D-6E8A-4147-A177-3AD203B41FA5}">
                          <a16:colId xmlns:a16="http://schemas.microsoft.com/office/drawing/2014/main" val="20003"/>
                        </a:ext>
                      </a:extLst>
                    </a:gridCol>
                    <a:gridCol w="414856">
                      <a:extLst>
                        <a:ext uri="{9D8B030D-6E8A-4147-A177-3AD203B41FA5}">
                          <a16:colId xmlns:a16="http://schemas.microsoft.com/office/drawing/2014/main" val="20004"/>
                        </a:ext>
                      </a:extLst>
                    </a:gridCol>
                    <a:gridCol w="414856">
                      <a:extLst>
                        <a:ext uri="{9D8B030D-6E8A-4147-A177-3AD203B41FA5}">
                          <a16:colId xmlns:a16="http://schemas.microsoft.com/office/drawing/2014/main" val="20005"/>
                        </a:ext>
                      </a:extLst>
                    </a:gridCol>
                    <a:gridCol w="414856">
                      <a:extLst>
                        <a:ext uri="{9D8B030D-6E8A-4147-A177-3AD203B41FA5}">
                          <a16:colId xmlns:a16="http://schemas.microsoft.com/office/drawing/2014/main" val="20006"/>
                        </a:ext>
                      </a:extLst>
                    </a:gridCol>
                  </a:tblGrid>
                  <a:tr h="414651">
                    <a:tc>
                      <a:txBody>
                        <a:bodyPr/>
                        <a:lstStyle/>
                        <a:p>
                          <a:pPr algn="ctr"/>
                          <a:endParaRPr kumimoji="1" lang="ja-JP" altLang="en-US" sz="2000"/>
                        </a:p>
                      </a:txBody>
                      <a:tcPr marL="63424" marR="63424" marT="31711" marB="31711"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a:txBody>
                        <a:bodyPr/>
                        <a:lstStyle/>
                        <a:p>
                          <a:pPr algn="ctr"/>
                          <a:r>
                            <a:rPr kumimoji="1" lang="en-US" altLang="ja-JP" sz="2000" i="1" dirty="0">
                              <a:latin typeface="Times New Roman" panose="02020603050405020304" pitchFamily="18" charset="0"/>
                              <a:cs typeface="Times New Roman" panose="02020603050405020304" pitchFamily="18" charset="0"/>
                            </a:rPr>
                            <a:t>j</a:t>
                          </a:r>
                          <a:endParaRPr kumimoji="1" lang="ja-JP" altLang="en-US" sz="2000" i="1">
                            <a:latin typeface="Times New Roman" panose="02020603050405020304" pitchFamily="18" charset="0"/>
                            <a:cs typeface="Times New Roman" panose="02020603050405020304" pitchFamily="18" charset="0"/>
                          </a:endParaRPr>
                        </a:p>
                      </a:txBody>
                      <a:tcPr marL="63424" marR="63424" marT="31711" marB="317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a:txBody>
                        <a:bodyPr/>
                        <a:lstStyle/>
                        <a:p>
                          <a:pPr algn="ctr"/>
                          <a:r>
                            <a:rPr lang="en-US" altLang="ja-JP" sz="2000" dirty="0">
                              <a:latin typeface="Times New Roman" panose="02020603050405020304" pitchFamily="18" charset="0"/>
                              <a:cs typeface="Times New Roman" panose="02020603050405020304" pitchFamily="18" charset="0"/>
                            </a:rPr>
                            <a:t>0</a:t>
                          </a:r>
                          <a:endParaRPr lang="ja-JP" altLang="en-US" sz="2000">
                            <a:latin typeface="Times New Roman" panose="02020603050405020304" pitchFamily="18" charset="0"/>
                            <a:cs typeface="Times New Roman" panose="02020603050405020304" pitchFamily="18" charset="0"/>
                          </a:endParaRPr>
                        </a:p>
                      </a:txBody>
                      <a:tcPr marL="63424" marR="63424" marT="31711" marB="31711"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2000" dirty="0">
                              <a:latin typeface="Times New Roman" panose="02020603050405020304" pitchFamily="18" charset="0"/>
                              <a:cs typeface="Times New Roman" panose="02020603050405020304" pitchFamily="18" charset="0"/>
                            </a:rPr>
                            <a:t>1</a:t>
                          </a:r>
                          <a:endParaRPr lang="ja-JP" altLang="en-US" sz="2000">
                            <a:latin typeface="Times New Roman" panose="02020603050405020304" pitchFamily="18" charset="0"/>
                            <a:cs typeface="Times New Roman" panose="02020603050405020304" pitchFamily="18" charset="0"/>
                          </a:endParaRPr>
                        </a:p>
                      </a:txBody>
                      <a:tcPr marL="63424" marR="63424" marT="31711" marB="317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ja-JP" altLang="en-US" sz="2000">
                            <a:latin typeface="Times New Roman" panose="02020603050405020304" pitchFamily="18" charset="0"/>
                            <a:cs typeface="Times New Roman" panose="02020603050405020304" pitchFamily="18" charset="0"/>
                          </a:endParaRPr>
                        </a:p>
                      </a:txBody>
                      <a:tcPr marL="63424" marR="63424" marT="31711" marB="317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ja-JP" altLang="en-US" sz="2000">
                            <a:latin typeface="Times New Roman" panose="02020603050405020304" pitchFamily="18" charset="0"/>
                            <a:cs typeface="Times New Roman" panose="02020603050405020304" pitchFamily="18" charset="0"/>
                          </a:endParaRPr>
                        </a:p>
                      </a:txBody>
                      <a:tcPr marL="63424" marR="63424" marT="31711" marB="317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𝐵</m:t>
                                </m:r>
                                <m:r>
                                  <a:rPr lang="en-US" altLang="ja-JP" sz="2000" b="0" i="1" smtClean="0">
                                    <a:solidFill>
                                      <a:schemeClr val="tx1"/>
                                    </a:solidFill>
                                    <a:latin typeface="Cambria Math" panose="02040503050406030204" pitchFamily="18" charset="0"/>
                                  </a:rPr>
                                  <m:t>|</m:t>
                                </m:r>
                              </m:oMath>
                            </m:oMathPara>
                          </a14:m>
                          <a:endParaRPr lang="ja-JP" altLang="en-US" sz="2000" i="1">
                            <a:latin typeface="Times New Roman" panose="02020603050405020304" pitchFamily="18" charset="0"/>
                            <a:cs typeface="Times New Roman" panose="02020603050405020304" pitchFamily="18" charset="0"/>
                          </a:endParaRPr>
                        </a:p>
                      </a:txBody>
                      <a:tcPr marL="63424" marR="63424" marT="31711" marB="317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4651">
                    <a:tc>
                      <a:txBody>
                        <a:bodyPr/>
                        <a:lstStyle/>
                        <a:p>
                          <a:pPr algn="ctr"/>
                          <a:r>
                            <a:rPr kumimoji="1" lang="en-US" altLang="ja-JP" sz="2000" i="1" dirty="0">
                              <a:latin typeface="Times New Roman" panose="02020603050405020304" pitchFamily="18" charset="0"/>
                              <a:cs typeface="Times New Roman" panose="02020603050405020304" pitchFamily="18" charset="0"/>
                            </a:rPr>
                            <a:t>i</a:t>
                          </a:r>
                          <a:endParaRPr kumimoji="1" lang="ja-JP" altLang="en-US" sz="2000" i="1">
                            <a:latin typeface="Times New Roman" panose="02020603050405020304" pitchFamily="18" charset="0"/>
                            <a:cs typeface="Times New Roman" panose="02020603050405020304" pitchFamily="18" charset="0"/>
                          </a:endParaRPr>
                        </a:p>
                      </a:txBody>
                      <a:tcPr marL="63424" marR="63424" marT="31711" marB="3171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a:txBody>
                        <a:bodyPr/>
                        <a:lstStyle/>
                        <a:p>
                          <a:pPr algn="ctr"/>
                          <a:endParaRPr kumimoji="1" lang="ja-JP" altLang="en-US" sz="2200"/>
                        </a:p>
                      </a:txBody>
                      <a:tcPr marL="63424" marR="63424" marT="31711" marB="31711"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ap="flat" cmpd="sng" algn="ctr">
                          <a:solidFill>
                            <a:scrgbClr r="0" g="0" b="0"/>
                          </a:solidFill>
                          <a:prstDash val="solid"/>
                          <a:round/>
                          <a:headEnd type="none" w="med" len="med"/>
                          <a:tailEnd type="none" w="med" len="med"/>
                        </a:lnTlToBr>
                      </a:tcPr>
                    </a:tc>
                    <a:tc>
                      <a:txBody>
                        <a:bodyPr/>
                        <a:lstStyle/>
                        <a:p>
                          <a:pPr algn="ctr"/>
                          <a:endParaRPr lang="ja-JP" altLang="en-US" sz="2200">
                            <a:latin typeface="Courier New"/>
                            <a:cs typeface="Courier New"/>
                          </a:endParaRPr>
                        </a:p>
                      </a:txBody>
                      <a:tcPr marL="63424" marR="63424" marT="31711" marB="31711"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14651">
                    <a:tc>
                      <a:txBody>
                        <a:bodyPr/>
                        <a:lstStyle/>
                        <a:p>
                          <a:pPr algn="ctr"/>
                          <a:r>
                            <a:rPr lang="en-US" altLang="ja-JP" sz="2000" dirty="0">
                              <a:latin typeface="Times New Roman" panose="02020603050405020304" pitchFamily="18" charset="0"/>
                              <a:cs typeface="Times New Roman" panose="02020603050405020304" pitchFamily="18" charset="0"/>
                            </a:rPr>
                            <a:t>0</a:t>
                          </a:r>
                          <a:endParaRPr lang="ja-JP" altLang="en-US" sz="2000">
                            <a:latin typeface="Times New Roman" panose="02020603050405020304" pitchFamily="18" charset="0"/>
                            <a:cs typeface="Times New Roman" panose="02020603050405020304" pitchFamily="18" charset="0"/>
                          </a:endParaRPr>
                        </a:p>
                      </a:txBody>
                      <a:tcPr marL="63424" marR="63424" marT="31711" marB="3171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ja-JP" altLang="en-US" sz="2200"/>
                        </a:p>
                      </a:txBody>
                      <a:tcPr marL="63424" marR="63424" marT="31711" marB="31711"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14651">
                    <a:tc>
                      <a:txBody>
                        <a:bodyPr/>
                        <a:lstStyle/>
                        <a:p>
                          <a:pPr algn="ctr"/>
                          <a:r>
                            <a:rPr lang="en-US" altLang="ja-JP" sz="2000" dirty="0">
                              <a:latin typeface="Times New Roman" panose="02020603050405020304" pitchFamily="18" charset="0"/>
                              <a:cs typeface="Times New Roman" panose="02020603050405020304" pitchFamily="18" charset="0"/>
                            </a:rPr>
                            <a:t>1</a:t>
                          </a:r>
                          <a:endParaRPr lang="ja-JP" altLang="en-US" sz="2000">
                            <a:latin typeface="Times New Roman" panose="02020603050405020304" pitchFamily="18" charset="0"/>
                            <a:cs typeface="Times New Roman" panose="02020603050405020304" pitchFamily="18" charset="0"/>
                          </a:endParaRPr>
                        </a:p>
                      </a:txBody>
                      <a:tcPr marL="63424" marR="63424" marT="31711" marB="3171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ja-JP" altLang="en-US" sz="2200"/>
                        </a:p>
                      </a:txBody>
                      <a:tcPr marL="63424" marR="63424" marT="31711" marB="31711"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14651">
                    <a:tc>
                      <a:txBody>
                        <a:bodyPr/>
                        <a:lstStyle/>
                        <a:p>
                          <a:pPr algn="ctr"/>
                          <a:endParaRPr lang="ja-JP" altLang="en-US" sz="2000"/>
                        </a:p>
                      </a:txBody>
                      <a:tcPr marL="63424" marR="63424" marT="31711" marB="3171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ja-JP" altLang="en-US" sz="2200"/>
                        </a:p>
                      </a:txBody>
                      <a:tcPr marL="63424" marR="63424" marT="31711" marB="31711"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14651">
                    <a:tc>
                      <a:txBody>
                        <a:bodyPr/>
                        <a:lstStyle/>
                        <a:p>
                          <a:pPr algn="ctr"/>
                          <a:endParaRPr lang="en-US" altLang="ja-JP" sz="2000" dirty="0"/>
                        </a:p>
                      </a:txBody>
                      <a:tcPr marL="63424" marR="63424" marT="31711" marB="31711" vert="eaVert"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ja-JP" altLang="en-US" sz="2200"/>
                        </a:p>
                      </a:txBody>
                      <a:tcPr marL="63424" marR="63424" marT="31711" marB="31711"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14651">
                    <a:tc>
                      <a:txBody>
                        <a:bodyPr/>
                        <a:lstStyle/>
                        <a:p>
                          <a:pPr algn="ctr"/>
                          <a:endParaRPr lang="ja-JP" altLang="en-US" sz="2000"/>
                        </a:p>
                      </a:txBody>
                      <a:tcPr marL="63424" marR="63424" marT="31711" marB="3171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ja-JP" altLang="en-US" sz="2200"/>
                        </a:p>
                      </a:txBody>
                      <a:tcPr marL="63424" marR="63424" marT="31711" marB="31711"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14651">
                    <a:tc>
                      <a:txBody>
                        <a:bodyPr/>
                        <a:lstStyle/>
                        <a:p>
                          <a:pPr algn="ctr"/>
                          <a14:m>
                            <m:oMathPara xmlns:m="http://schemas.openxmlformats.org/officeDocument/2006/math">
                              <m:oMathParaPr>
                                <m:jc m:val="centerGroup"/>
                              </m:oMathParaPr>
                              <m:oMath xmlns:m="http://schemas.openxmlformats.org/officeDocument/2006/math">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𝐴</m:t>
                                </m:r>
                                <m:r>
                                  <a:rPr lang="en-US" altLang="ja-JP" sz="2000" b="0" i="1" smtClean="0">
                                    <a:solidFill>
                                      <a:schemeClr val="tx1"/>
                                    </a:solidFill>
                                    <a:latin typeface="Cambria Math" panose="02040503050406030204" pitchFamily="18" charset="0"/>
                                  </a:rPr>
                                  <m:t>|</m:t>
                                </m:r>
                              </m:oMath>
                            </m:oMathPara>
                          </a14:m>
                          <a:endParaRPr kumimoji="1" lang="ja-JP" altLang="en-US" sz="2000" i="1">
                            <a:latin typeface="+mn-lt"/>
                            <a:cs typeface="Courier New"/>
                          </a:endParaRPr>
                        </a:p>
                      </a:txBody>
                      <a:tcPr marL="63424" marR="63424" marT="31711" marB="3171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ja-JP" altLang="en-US" sz="2200"/>
                        </a:p>
                      </a:txBody>
                      <a:tcPr marL="63424" marR="63424" marT="31711" marB="31711"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mc:Choice>
        <mc:Fallback xmlns="">
          <p:graphicFrame>
            <p:nvGraphicFramePr>
              <p:cNvPr id="15" name="コンテンツ プレースホルダー 3">
                <a:extLst>
                  <a:ext uri="{FF2B5EF4-FFF2-40B4-BE49-F238E27FC236}">
                    <a16:creationId xmlns:a16="http://schemas.microsoft.com/office/drawing/2014/main" id="{0C9AFE11-E6F4-1FB9-FF4E-4D818E8C404B}"/>
                  </a:ext>
                </a:extLst>
              </p:cNvPr>
              <p:cNvGraphicFramePr>
                <a:graphicFrameLocks/>
              </p:cNvGraphicFramePr>
              <p:nvPr>
                <p:extLst>
                  <p:ext uri="{D42A27DB-BD31-4B8C-83A1-F6EECF244321}">
                    <p14:modId xmlns:p14="http://schemas.microsoft.com/office/powerpoint/2010/main" val="36155270"/>
                  </p:ext>
                </p:extLst>
              </p:nvPr>
            </p:nvGraphicFramePr>
            <p:xfrm>
              <a:off x="4603750" y="3299156"/>
              <a:ext cx="2903992" cy="3317208"/>
            </p:xfrm>
            <a:graphic>
              <a:graphicData uri="http://schemas.openxmlformats.org/drawingml/2006/table">
                <a:tbl>
                  <a:tblPr firstRow="1" bandRow="1">
                    <a:tableStyleId>{2D5ABB26-0587-4C30-8999-92F81FD0307C}</a:tableStyleId>
                  </a:tblPr>
                  <a:tblGrid>
                    <a:gridCol w="414856">
                      <a:extLst>
                        <a:ext uri="{9D8B030D-6E8A-4147-A177-3AD203B41FA5}">
                          <a16:colId xmlns:a16="http://schemas.microsoft.com/office/drawing/2014/main" val="20000"/>
                        </a:ext>
                      </a:extLst>
                    </a:gridCol>
                    <a:gridCol w="414856">
                      <a:extLst>
                        <a:ext uri="{9D8B030D-6E8A-4147-A177-3AD203B41FA5}">
                          <a16:colId xmlns:a16="http://schemas.microsoft.com/office/drawing/2014/main" val="20001"/>
                        </a:ext>
                      </a:extLst>
                    </a:gridCol>
                    <a:gridCol w="414856">
                      <a:extLst>
                        <a:ext uri="{9D8B030D-6E8A-4147-A177-3AD203B41FA5}">
                          <a16:colId xmlns:a16="http://schemas.microsoft.com/office/drawing/2014/main" val="20002"/>
                        </a:ext>
                      </a:extLst>
                    </a:gridCol>
                    <a:gridCol w="414856">
                      <a:extLst>
                        <a:ext uri="{9D8B030D-6E8A-4147-A177-3AD203B41FA5}">
                          <a16:colId xmlns:a16="http://schemas.microsoft.com/office/drawing/2014/main" val="20003"/>
                        </a:ext>
                      </a:extLst>
                    </a:gridCol>
                    <a:gridCol w="414856">
                      <a:extLst>
                        <a:ext uri="{9D8B030D-6E8A-4147-A177-3AD203B41FA5}">
                          <a16:colId xmlns:a16="http://schemas.microsoft.com/office/drawing/2014/main" val="20004"/>
                        </a:ext>
                      </a:extLst>
                    </a:gridCol>
                    <a:gridCol w="414856">
                      <a:extLst>
                        <a:ext uri="{9D8B030D-6E8A-4147-A177-3AD203B41FA5}">
                          <a16:colId xmlns:a16="http://schemas.microsoft.com/office/drawing/2014/main" val="20005"/>
                        </a:ext>
                      </a:extLst>
                    </a:gridCol>
                    <a:gridCol w="414856">
                      <a:extLst>
                        <a:ext uri="{9D8B030D-6E8A-4147-A177-3AD203B41FA5}">
                          <a16:colId xmlns:a16="http://schemas.microsoft.com/office/drawing/2014/main" val="20006"/>
                        </a:ext>
                      </a:extLst>
                    </a:gridCol>
                  </a:tblGrid>
                  <a:tr h="414651">
                    <a:tc>
                      <a:txBody>
                        <a:bodyPr/>
                        <a:lstStyle/>
                        <a:p>
                          <a:pPr algn="ctr"/>
                          <a:endParaRPr kumimoji="1" lang="ja-JP" altLang="en-US" sz="2000"/>
                        </a:p>
                      </a:txBody>
                      <a:tcPr marL="63424" marR="63424" marT="31711" marB="31711"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a:txBody>
                        <a:bodyPr/>
                        <a:lstStyle/>
                        <a:p>
                          <a:pPr algn="ctr"/>
                          <a:r>
                            <a:rPr kumimoji="1" lang="en-US" altLang="ja-JP" sz="2000" i="1" dirty="0">
                              <a:latin typeface="Times New Roman" panose="02020603050405020304" pitchFamily="18" charset="0"/>
                              <a:cs typeface="Times New Roman" panose="02020603050405020304" pitchFamily="18" charset="0"/>
                            </a:rPr>
                            <a:t>j</a:t>
                          </a:r>
                          <a:endParaRPr kumimoji="1" lang="ja-JP" altLang="en-US" sz="2000" i="1">
                            <a:latin typeface="Times New Roman" panose="02020603050405020304" pitchFamily="18" charset="0"/>
                            <a:cs typeface="Times New Roman" panose="02020603050405020304" pitchFamily="18" charset="0"/>
                          </a:endParaRPr>
                        </a:p>
                      </a:txBody>
                      <a:tcPr marL="63424" marR="63424" marT="31711" marB="317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a:txBody>
                        <a:bodyPr/>
                        <a:lstStyle/>
                        <a:p>
                          <a:pPr algn="ctr"/>
                          <a:r>
                            <a:rPr lang="en-US" altLang="ja-JP" sz="2000" dirty="0">
                              <a:latin typeface="Times New Roman" panose="02020603050405020304" pitchFamily="18" charset="0"/>
                              <a:cs typeface="Times New Roman" panose="02020603050405020304" pitchFamily="18" charset="0"/>
                            </a:rPr>
                            <a:t>0</a:t>
                          </a:r>
                          <a:endParaRPr lang="ja-JP" altLang="en-US" sz="2000">
                            <a:latin typeface="Times New Roman" panose="02020603050405020304" pitchFamily="18" charset="0"/>
                            <a:cs typeface="Times New Roman" panose="02020603050405020304" pitchFamily="18" charset="0"/>
                          </a:endParaRPr>
                        </a:p>
                      </a:txBody>
                      <a:tcPr marL="63424" marR="63424" marT="31711" marB="31711"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2000" dirty="0">
                              <a:latin typeface="Times New Roman" panose="02020603050405020304" pitchFamily="18" charset="0"/>
                              <a:cs typeface="Times New Roman" panose="02020603050405020304" pitchFamily="18" charset="0"/>
                            </a:rPr>
                            <a:t>1</a:t>
                          </a:r>
                          <a:endParaRPr lang="ja-JP" altLang="en-US" sz="2000">
                            <a:latin typeface="Times New Roman" panose="02020603050405020304" pitchFamily="18" charset="0"/>
                            <a:cs typeface="Times New Roman" panose="02020603050405020304" pitchFamily="18" charset="0"/>
                          </a:endParaRPr>
                        </a:p>
                      </a:txBody>
                      <a:tcPr marL="63424" marR="63424" marT="31711" marB="317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ja-JP" altLang="en-US" sz="2000">
                            <a:latin typeface="Times New Roman" panose="02020603050405020304" pitchFamily="18" charset="0"/>
                            <a:cs typeface="Times New Roman" panose="02020603050405020304" pitchFamily="18" charset="0"/>
                          </a:endParaRPr>
                        </a:p>
                      </a:txBody>
                      <a:tcPr marL="63424" marR="63424" marT="31711" marB="317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ja-JP" altLang="en-US" sz="2000">
                            <a:latin typeface="Times New Roman" panose="02020603050405020304" pitchFamily="18" charset="0"/>
                            <a:cs typeface="Times New Roman" panose="02020603050405020304" pitchFamily="18" charset="0"/>
                          </a:endParaRPr>
                        </a:p>
                      </a:txBody>
                      <a:tcPr marL="63424" marR="63424" marT="31711" marB="317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p>
                      </a:txBody>
                      <a:tcPr marL="63424" marR="63424" marT="31711" marB="317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blipFill>
                          <a:blip r:embed="rId3"/>
                          <a:stretch>
                            <a:fillRect l="-596970" t="-6061" r="-6061" b="-709091"/>
                          </a:stretch>
                        </a:blipFill>
                      </a:tcPr>
                    </a:tc>
                    <a:extLst>
                      <a:ext uri="{0D108BD9-81ED-4DB2-BD59-A6C34878D82A}">
                        <a16:rowId xmlns:a16="http://schemas.microsoft.com/office/drawing/2014/main" val="10000"/>
                      </a:ext>
                    </a:extLst>
                  </a:tr>
                  <a:tr h="414651">
                    <a:tc>
                      <a:txBody>
                        <a:bodyPr/>
                        <a:lstStyle/>
                        <a:p>
                          <a:pPr algn="ctr"/>
                          <a:r>
                            <a:rPr kumimoji="1" lang="en-US" altLang="ja-JP" sz="2000" i="1" dirty="0">
                              <a:latin typeface="Times New Roman" panose="02020603050405020304" pitchFamily="18" charset="0"/>
                              <a:cs typeface="Times New Roman" panose="02020603050405020304" pitchFamily="18" charset="0"/>
                            </a:rPr>
                            <a:t>i</a:t>
                          </a:r>
                          <a:endParaRPr kumimoji="1" lang="ja-JP" altLang="en-US" sz="2000" i="1">
                            <a:latin typeface="Times New Roman" panose="02020603050405020304" pitchFamily="18" charset="0"/>
                            <a:cs typeface="Times New Roman" panose="02020603050405020304" pitchFamily="18" charset="0"/>
                          </a:endParaRPr>
                        </a:p>
                      </a:txBody>
                      <a:tcPr marL="63424" marR="63424" marT="31711" marB="3171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a:txBody>
                        <a:bodyPr/>
                        <a:lstStyle/>
                        <a:p>
                          <a:pPr algn="ctr"/>
                          <a:endParaRPr kumimoji="1" lang="ja-JP" altLang="en-US" sz="2200"/>
                        </a:p>
                      </a:txBody>
                      <a:tcPr marL="63424" marR="63424" marT="31711" marB="31711"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ap="flat" cmpd="sng" algn="ctr">
                          <a:solidFill>
                            <a:scrgbClr r="0" g="0" b="0"/>
                          </a:solidFill>
                          <a:prstDash val="solid"/>
                          <a:round/>
                          <a:headEnd type="none" w="med" len="med"/>
                          <a:tailEnd type="none" w="med" len="med"/>
                        </a:lnTlToBr>
                      </a:tcPr>
                    </a:tc>
                    <a:tc>
                      <a:txBody>
                        <a:bodyPr/>
                        <a:lstStyle/>
                        <a:p>
                          <a:pPr algn="ctr"/>
                          <a:endParaRPr lang="ja-JP" altLang="en-US" sz="2200">
                            <a:latin typeface="Courier New"/>
                            <a:cs typeface="Courier New"/>
                          </a:endParaRPr>
                        </a:p>
                      </a:txBody>
                      <a:tcPr marL="63424" marR="63424" marT="31711" marB="31711"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14651">
                    <a:tc>
                      <a:txBody>
                        <a:bodyPr/>
                        <a:lstStyle/>
                        <a:p>
                          <a:pPr algn="ctr"/>
                          <a:r>
                            <a:rPr lang="en-US" altLang="ja-JP" sz="2000" dirty="0">
                              <a:latin typeface="Times New Roman" panose="02020603050405020304" pitchFamily="18" charset="0"/>
                              <a:cs typeface="Times New Roman" panose="02020603050405020304" pitchFamily="18" charset="0"/>
                            </a:rPr>
                            <a:t>0</a:t>
                          </a:r>
                          <a:endParaRPr lang="ja-JP" altLang="en-US" sz="2000">
                            <a:latin typeface="Times New Roman" panose="02020603050405020304" pitchFamily="18" charset="0"/>
                            <a:cs typeface="Times New Roman" panose="02020603050405020304" pitchFamily="18" charset="0"/>
                          </a:endParaRPr>
                        </a:p>
                      </a:txBody>
                      <a:tcPr marL="63424" marR="63424" marT="31711" marB="3171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ja-JP" altLang="en-US" sz="2200"/>
                        </a:p>
                      </a:txBody>
                      <a:tcPr marL="63424" marR="63424" marT="31711" marB="31711"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14651">
                    <a:tc>
                      <a:txBody>
                        <a:bodyPr/>
                        <a:lstStyle/>
                        <a:p>
                          <a:pPr algn="ctr"/>
                          <a:r>
                            <a:rPr lang="en-US" altLang="ja-JP" sz="2000" dirty="0">
                              <a:latin typeface="Times New Roman" panose="02020603050405020304" pitchFamily="18" charset="0"/>
                              <a:cs typeface="Times New Roman" panose="02020603050405020304" pitchFamily="18" charset="0"/>
                            </a:rPr>
                            <a:t>1</a:t>
                          </a:r>
                          <a:endParaRPr lang="ja-JP" altLang="en-US" sz="2000">
                            <a:latin typeface="Times New Roman" panose="02020603050405020304" pitchFamily="18" charset="0"/>
                            <a:cs typeface="Times New Roman" panose="02020603050405020304" pitchFamily="18" charset="0"/>
                          </a:endParaRPr>
                        </a:p>
                      </a:txBody>
                      <a:tcPr marL="63424" marR="63424" marT="31711" marB="3171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ja-JP" altLang="en-US" sz="2200"/>
                        </a:p>
                      </a:txBody>
                      <a:tcPr marL="63424" marR="63424" marT="31711" marB="31711"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14651">
                    <a:tc>
                      <a:txBody>
                        <a:bodyPr/>
                        <a:lstStyle/>
                        <a:p>
                          <a:pPr algn="ctr"/>
                          <a:endParaRPr lang="ja-JP" altLang="en-US" sz="2000"/>
                        </a:p>
                      </a:txBody>
                      <a:tcPr marL="63424" marR="63424" marT="31711" marB="3171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ja-JP" altLang="en-US" sz="2200"/>
                        </a:p>
                      </a:txBody>
                      <a:tcPr marL="63424" marR="63424" marT="31711" marB="31711"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14651">
                    <a:tc>
                      <a:txBody>
                        <a:bodyPr/>
                        <a:lstStyle/>
                        <a:p>
                          <a:pPr algn="ctr"/>
                          <a:endParaRPr lang="en-US" altLang="ja-JP" sz="2000" dirty="0"/>
                        </a:p>
                      </a:txBody>
                      <a:tcPr marL="63424" marR="63424" marT="31711" marB="31711" vert="eaVert"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ja-JP" altLang="en-US" sz="2200"/>
                        </a:p>
                      </a:txBody>
                      <a:tcPr marL="63424" marR="63424" marT="31711" marB="31711"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14651">
                    <a:tc>
                      <a:txBody>
                        <a:bodyPr/>
                        <a:lstStyle/>
                        <a:p>
                          <a:pPr algn="ctr"/>
                          <a:endParaRPr lang="ja-JP" altLang="en-US" sz="2000"/>
                        </a:p>
                      </a:txBody>
                      <a:tcPr marL="63424" marR="63424" marT="31711" marB="3171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ja-JP" altLang="en-US" sz="2200"/>
                        </a:p>
                      </a:txBody>
                      <a:tcPr marL="63424" marR="63424" marT="31711" marB="31711"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14651">
                    <a:tc>
                      <a:txBody>
                        <a:bodyPr/>
                        <a:lstStyle/>
                        <a:p>
                          <a:endParaRPr lang="ja-JP"/>
                        </a:p>
                      </a:txBody>
                      <a:tcPr marL="63424" marR="63424" marT="31711" marB="31711"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700000" r="-603030" b="-15152"/>
                          </a:stretch>
                        </a:blipFill>
                      </a:tcPr>
                    </a:tc>
                    <a:tc>
                      <a:txBody>
                        <a:bodyPr/>
                        <a:lstStyle/>
                        <a:p>
                          <a:pPr algn="ctr"/>
                          <a:endParaRPr kumimoji="1" lang="ja-JP" altLang="en-US" sz="2200">
                            <a:latin typeface="Courier New"/>
                            <a:cs typeface="Courier New"/>
                          </a:endParaRPr>
                        </a:p>
                      </a:txBody>
                      <a:tcPr marL="63424" marR="63424" marT="31711" marB="31711"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ja-JP" altLang="en-US" sz="2200"/>
                        </a:p>
                      </a:txBody>
                      <a:tcPr marL="63424" marR="63424" marT="31711" marB="31711"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ja-JP" altLang="en-US" sz="2200"/>
                        </a:p>
                      </a:txBody>
                      <a:tcPr marL="63424" marR="63424" marT="31711" marB="3171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88C784F7-8210-7D33-D4BB-80E049CD6C72}"/>
                  </a:ext>
                </a:extLst>
              </p:cNvPr>
              <p:cNvSpPr txBox="1"/>
              <p:nvPr/>
            </p:nvSpPr>
            <p:spPr>
              <a:xfrm>
                <a:off x="7466059" y="4889215"/>
                <a:ext cx="1684948" cy="830997"/>
              </a:xfrm>
              <a:prstGeom prst="rect">
                <a:avLst/>
              </a:prstGeom>
              <a:noFill/>
            </p:spPr>
            <p:txBody>
              <a:bodyPr wrap="none" rtlCol="0">
                <a:spAutoFit/>
              </a:bodyPr>
              <a:lstStyle/>
              <a:p>
                <a:r>
                  <a:rPr kumimoji="1" lang="en-US" altLang="ja-JP" sz="2400" dirty="0"/>
                  <a:t>× </a:t>
                </a:r>
                <a14:m>
                  <m:oMath xmlns:m="http://schemas.openxmlformats.org/officeDocument/2006/math">
                    <m:d>
                      <m:dPr>
                        <m:ctrlPr>
                          <a:rPr lang="en-US" altLang="ja-JP" sz="2400" b="0" i="1" smtClean="0">
                            <a:latin typeface="Cambria Math" panose="02040503050406030204" pitchFamily="18" charset="0"/>
                          </a:rPr>
                        </m:ctrlPr>
                      </m:dPr>
                      <m:e>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𝑃</m:t>
                            </m:r>
                          </m:e>
                        </m:d>
                        <m:r>
                          <a:rPr lang="en-US" altLang="ja-JP" sz="2400" b="0" i="1" smtClean="0">
                            <a:latin typeface="Cambria Math" panose="02040503050406030204" pitchFamily="18" charset="0"/>
                          </a:rPr>
                          <m:t>+1</m:t>
                        </m:r>
                      </m:e>
                    </m:d>
                  </m:oMath>
                </a14:m>
                <a:endParaRPr kumimoji="1" lang="en-US" altLang="ja-JP" sz="2400" i="1" dirty="0"/>
              </a:p>
              <a:p>
                <a:r>
                  <a:rPr kumimoji="1" lang="en-US" altLang="ja-JP" sz="2400" dirty="0"/>
                  <a:t>     tables </a:t>
                </a:r>
                <a:endParaRPr kumimoji="1" lang="ja-JP" altLang="en-US" sz="2400"/>
              </a:p>
            </p:txBody>
          </p:sp>
        </mc:Choice>
        <mc:Fallback xmlns="">
          <p:sp>
            <p:nvSpPr>
              <p:cNvPr id="16" name="テキスト ボックス 15">
                <a:extLst>
                  <a:ext uri="{FF2B5EF4-FFF2-40B4-BE49-F238E27FC236}">
                    <a16:creationId xmlns:a16="http://schemas.microsoft.com/office/drawing/2014/main" id="{88C784F7-8210-7D33-D4BB-80E049CD6C72}"/>
                  </a:ext>
                </a:extLst>
              </p:cNvPr>
              <p:cNvSpPr txBox="1">
                <a:spLocks noRot="1" noChangeAspect="1" noMove="1" noResize="1" noEditPoints="1" noAdjustHandles="1" noChangeArrowheads="1" noChangeShapeType="1" noTextEdit="1"/>
              </p:cNvSpPr>
              <p:nvPr/>
            </p:nvSpPr>
            <p:spPr>
              <a:xfrm>
                <a:off x="7466059" y="4889215"/>
                <a:ext cx="1684948" cy="830997"/>
              </a:xfrm>
              <a:prstGeom prst="rect">
                <a:avLst/>
              </a:prstGeom>
              <a:blipFill>
                <a:blip r:embed="rId4"/>
                <a:stretch>
                  <a:fillRect l="-6015" t="-2985" b="-1492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コンテンツ プレースホルダー 2">
                <a:extLst>
                  <a:ext uri="{FF2B5EF4-FFF2-40B4-BE49-F238E27FC236}">
                    <a16:creationId xmlns:a16="http://schemas.microsoft.com/office/drawing/2014/main" id="{FB45D753-F972-40B4-0162-3BFF3D58AB2F}"/>
                  </a:ext>
                </a:extLst>
              </p:cNvPr>
              <p:cNvSpPr txBox="1">
                <a:spLocks/>
              </p:cNvSpPr>
              <p:nvPr/>
            </p:nvSpPr>
            <p:spPr>
              <a:xfrm>
                <a:off x="559375" y="1945050"/>
                <a:ext cx="8002733" cy="13018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300" dirty="0"/>
                  <a:t>Let 𝐶 denote the three-dimensional table which stored the length of  the SEQ-IC-LCS of </a:t>
                </a:r>
                <a14:m>
                  <m:oMath xmlns:m="http://schemas.openxmlformats.org/officeDocument/2006/math">
                    <m:r>
                      <a:rPr lang="en-US" altLang="ja-JP" sz="2300" i="1" smtClean="0">
                        <a:latin typeface="Cambria Math" panose="02040503050406030204" pitchFamily="18" charset="0"/>
                      </a:rPr>
                      <m:t>𝐴</m:t>
                    </m:r>
                    <m:d>
                      <m:dPr>
                        <m:begChr m:val="["/>
                        <m:endChr m:val="]"/>
                        <m:ctrlPr>
                          <a:rPr lang="en-US" altLang="ja-JP" sz="2300" i="1" smtClean="0">
                            <a:latin typeface="Cambria Math" panose="02040503050406030204" pitchFamily="18" charset="0"/>
                          </a:rPr>
                        </m:ctrlPr>
                      </m:dPr>
                      <m:e>
                        <m:r>
                          <a:rPr lang="en-US" altLang="ja-JP" sz="2300" i="1" smtClean="0">
                            <a:latin typeface="Cambria Math" panose="02040503050406030204" pitchFamily="18" charset="0"/>
                          </a:rPr>
                          <m:t>1..</m:t>
                        </m:r>
                        <m:r>
                          <a:rPr lang="en-US" altLang="ja-JP" sz="2300" i="1" smtClean="0">
                            <a:latin typeface="Cambria Math" panose="02040503050406030204" pitchFamily="18" charset="0"/>
                          </a:rPr>
                          <m:t>𝑖</m:t>
                        </m:r>
                      </m:e>
                    </m:d>
                    <m:r>
                      <a:rPr lang="en-US" altLang="ja-JP" sz="2300" i="1" smtClean="0">
                        <a:latin typeface="Cambria Math" panose="02040503050406030204" pitchFamily="18" charset="0"/>
                      </a:rPr>
                      <m:t>,</m:t>
                    </m:r>
                    <m:r>
                      <a:rPr lang="en-US" altLang="ja-JP" sz="2300" i="1" smtClean="0">
                        <a:latin typeface="Cambria Math" panose="02040503050406030204" pitchFamily="18" charset="0"/>
                      </a:rPr>
                      <m:t>𝐵</m:t>
                    </m:r>
                    <m:d>
                      <m:dPr>
                        <m:begChr m:val="["/>
                        <m:endChr m:val="]"/>
                        <m:ctrlPr>
                          <a:rPr lang="en-US" altLang="ja-JP" sz="2300" i="1" smtClean="0">
                            <a:latin typeface="Cambria Math" panose="02040503050406030204" pitchFamily="18" charset="0"/>
                          </a:rPr>
                        </m:ctrlPr>
                      </m:dPr>
                      <m:e>
                        <m:r>
                          <a:rPr lang="en-US" altLang="ja-JP" sz="2300" i="1" smtClean="0">
                            <a:latin typeface="Cambria Math" panose="02040503050406030204" pitchFamily="18" charset="0"/>
                          </a:rPr>
                          <m:t>1..</m:t>
                        </m:r>
                        <m:r>
                          <a:rPr lang="en-US" altLang="ja-JP" sz="2300" i="1" smtClean="0">
                            <a:latin typeface="Cambria Math" panose="02040503050406030204" pitchFamily="18" charset="0"/>
                          </a:rPr>
                          <m:t>𝑗</m:t>
                        </m:r>
                      </m:e>
                    </m:d>
                    <m:r>
                      <a:rPr lang="en-US" altLang="ja-JP" sz="2300" b="0" i="1" smtClean="0">
                        <a:latin typeface="Cambria Math" panose="02040503050406030204" pitchFamily="18" charset="0"/>
                      </a:rPr>
                      <m:t> </m:t>
                    </m:r>
                  </m:oMath>
                </a14:m>
                <a:r>
                  <a:rPr lang="en-US" altLang="ja-JP" sz="2300" dirty="0"/>
                  <a:t>and </a:t>
                </a:r>
                <a14:m>
                  <m:oMath xmlns:m="http://schemas.openxmlformats.org/officeDocument/2006/math">
                    <m:r>
                      <a:rPr lang="en-US" altLang="ja-JP" sz="2300" i="1">
                        <a:latin typeface="Cambria Math" panose="02040503050406030204" pitchFamily="18" charset="0"/>
                      </a:rPr>
                      <m:t>𝑃</m:t>
                    </m:r>
                    <m:d>
                      <m:dPr>
                        <m:begChr m:val="["/>
                        <m:endChr m:val="]"/>
                        <m:ctrlPr>
                          <a:rPr lang="en-US" altLang="ja-JP" sz="2300" i="1">
                            <a:latin typeface="Cambria Math" panose="02040503050406030204" pitchFamily="18" charset="0"/>
                          </a:rPr>
                        </m:ctrlPr>
                      </m:dPr>
                      <m:e>
                        <m:r>
                          <a:rPr lang="en-US" altLang="ja-JP" sz="2300" i="1">
                            <a:latin typeface="Cambria Math" panose="02040503050406030204" pitchFamily="18" charset="0"/>
                          </a:rPr>
                          <m:t>1..</m:t>
                        </m:r>
                        <m:r>
                          <a:rPr lang="en-US" altLang="ja-JP" sz="2300" i="1">
                            <a:latin typeface="Cambria Math" panose="02040503050406030204" pitchFamily="18" charset="0"/>
                          </a:rPr>
                          <m:t>𝑘</m:t>
                        </m:r>
                      </m:e>
                    </m:d>
                  </m:oMath>
                </a14:m>
                <a:r>
                  <a:rPr lang="en-US" altLang="ja-JP" sz="2300" dirty="0"/>
                  <a:t> in 𝐶</a:t>
                </a:r>
                <a:r>
                  <a:rPr lang="en-US" altLang="ja-JP" sz="2300" dirty="0">
                    <a:latin typeface="Times New Roman" panose="02020603050405020304" pitchFamily="18" charset="0"/>
                    <a:cs typeface="Times New Roman" panose="02020603050405020304" pitchFamily="18" charset="0"/>
                  </a:rPr>
                  <a:t>(𝑖</a:t>
                </a:r>
                <a:r>
                  <a:rPr lang="en-US" altLang="ja-JP" sz="2300" dirty="0">
                    <a:cs typeface="Times New Roman" panose="02020603050405020304" pitchFamily="18" charset="0"/>
                  </a:rPr>
                  <a:t>,</a:t>
                </a:r>
                <a:r>
                  <a:rPr lang="en-US" altLang="ja-JP" sz="2300" dirty="0">
                    <a:latin typeface="Times New Roman" panose="02020603050405020304" pitchFamily="18" charset="0"/>
                    <a:cs typeface="Times New Roman" panose="02020603050405020304" pitchFamily="18" charset="0"/>
                  </a:rPr>
                  <a:t>𝑗</a:t>
                </a:r>
                <a:r>
                  <a:rPr lang="en-US" altLang="ja-JP" sz="2300" dirty="0">
                    <a:cs typeface="Times New Roman" panose="02020603050405020304" pitchFamily="18" charset="0"/>
                  </a:rPr>
                  <a:t>,</a:t>
                </a:r>
                <a:r>
                  <a:rPr lang="en-US" altLang="ja-JP" sz="2300" dirty="0">
                    <a:latin typeface="Times New Roman" panose="02020603050405020304" pitchFamily="18" charset="0"/>
                    <a:cs typeface="Times New Roman" panose="02020603050405020304" pitchFamily="18" charset="0"/>
                  </a:rPr>
                  <a:t>𝑘)</a:t>
                </a:r>
                <a:r>
                  <a:rPr lang="en-US" altLang="ja-JP" sz="2300" dirty="0"/>
                  <a:t> for any </a:t>
                </a:r>
                <a14:m>
                  <m:oMath xmlns:m="http://schemas.openxmlformats.org/officeDocument/2006/math">
                    <m:r>
                      <a:rPr lang="en-US" altLang="ja-JP" sz="2300" i="1">
                        <a:latin typeface="Cambria Math" panose="02040503050406030204" pitchFamily="18" charset="0"/>
                      </a:rPr>
                      <m:t>0≤</m:t>
                    </m:r>
                    <m:r>
                      <a:rPr lang="en-US" altLang="ja-JP" sz="2300" i="1">
                        <a:latin typeface="Cambria Math" panose="02040503050406030204" pitchFamily="18" charset="0"/>
                      </a:rPr>
                      <m:t>𝑖</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𝐴</m:t>
                        </m:r>
                      </m:e>
                    </m:d>
                    <m:r>
                      <a:rPr lang="en-US" altLang="ja-JP" sz="2300" i="1">
                        <a:latin typeface="Cambria Math" panose="02040503050406030204" pitchFamily="18" charset="0"/>
                      </a:rPr>
                      <m:t>, 0≤</m:t>
                    </m:r>
                    <m:r>
                      <a:rPr lang="en-US" altLang="ja-JP" sz="2300" i="1">
                        <a:latin typeface="Cambria Math" panose="02040503050406030204" pitchFamily="18" charset="0"/>
                      </a:rPr>
                      <m:t>𝑗</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𝐵</m:t>
                        </m:r>
                      </m:e>
                    </m:d>
                    <m:r>
                      <a:rPr lang="en-US" altLang="ja-JP" sz="2300" i="1">
                        <a:latin typeface="Cambria Math" panose="02040503050406030204" pitchFamily="18" charset="0"/>
                      </a:rPr>
                      <m:t>, 0≤</m:t>
                    </m:r>
                    <m:r>
                      <a:rPr lang="en-US" altLang="ja-JP" sz="2300" i="1">
                        <a:latin typeface="Cambria Math" panose="02040503050406030204" pitchFamily="18" charset="0"/>
                      </a:rPr>
                      <m:t>𝑘</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e>
                    </m:d>
                  </m:oMath>
                </a14:m>
                <a:r>
                  <a:rPr lang="en-US" altLang="ja-JP" sz="2300" dirty="0"/>
                  <a:t> . </a:t>
                </a:r>
              </a:p>
            </p:txBody>
          </p:sp>
        </mc:Choice>
        <mc:Fallback xmlns="">
          <p:sp>
            <p:nvSpPr>
              <p:cNvPr id="7" name="コンテンツ プレースホルダー 2">
                <a:extLst>
                  <a:ext uri="{FF2B5EF4-FFF2-40B4-BE49-F238E27FC236}">
                    <a16:creationId xmlns:a16="http://schemas.microsoft.com/office/drawing/2014/main" id="{FB45D753-F972-40B4-0162-3BFF3D58AB2F}"/>
                  </a:ext>
                </a:extLst>
              </p:cNvPr>
              <p:cNvSpPr txBox="1">
                <a:spLocks noRot="1" noChangeAspect="1" noMove="1" noResize="1" noEditPoints="1" noAdjustHandles="1" noChangeArrowheads="1" noChangeShapeType="1" noTextEdit="1"/>
              </p:cNvSpPr>
              <p:nvPr/>
            </p:nvSpPr>
            <p:spPr>
              <a:xfrm>
                <a:off x="559375" y="1945050"/>
                <a:ext cx="8002733" cy="1301895"/>
              </a:xfrm>
              <a:prstGeom prst="rect">
                <a:avLst/>
              </a:prstGeom>
              <a:blipFill>
                <a:blip r:embed="rId5"/>
                <a:stretch>
                  <a:fillRect l="-1268" t="-2913" r="-1426" b="-48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4B067E6C-8DF1-42A8-FE85-9A9217FD2E27}"/>
                  </a:ext>
                </a:extLst>
              </p:cNvPr>
              <p:cNvSpPr txBox="1"/>
              <p:nvPr/>
            </p:nvSpPr>
            <p:spPr>
              <a:xfrm>
                <a:off x="607294" y="4883557"/>
                <a:ext cx="4572000" cy="477310"/>
              </a:xfrm>
              <a:prstGeom prst="rect">
                <a:avLst/>
              </a:prstGeom>
              <a:noFill/>
            </p:spPr>
            <p:txBody>
              <a:bodyPr wrap="square">
                <a:spAutoFit/>
              </a:bodyPr>
              <a:lstStyle/>
              <a:p>
                <a:pPr>
                  <a:lnSpc>
                    <a:spcPct val="110000"/>
                  </a:lnSpc>
                </a:pPr>
                <a14:m>
                  <m:oMath xmlns:m="http://schemas.openxmlformats.org/officeDocument/2006/math">
                    <m:r>
                      <a:rPr lang="en-US" altLang="ja-JP" sz="2400" b="0" i="1" smtClean="0">
                        <a:solidFill>
                          <a:schemeClr val="tx1"/>
                        </a:solidFill>
                        <a:latin typeface="Cambria Math" panose="02040503050406030204" pitchFamily="18" charset="0"/>
                      </a:rPr>
                      <m:t>𝐶</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𝐴</m:t>
                        </m:r>
                        <m:r>
                          <a:rPr lang="en-US" altLang="ja-JP" sz="2400" b="0" i="1" smtClean="0">
                            <a:solidFill>
                              <a:schemeClr val="tx1"/>
                            </a:solidFill>
                            <a:latin typeface="Cambria Math" panose="02040503050406030204" pitchFamily="18" charset="0"/>
                          </a:rPr>
                          <m:t>|,</m:t>
                        </m:r>
                        <m:d>
                          <m:dPr>
                            <m:begChr m:val="|"/>
                            <m:endChr m:val="|"/>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𝐵</m:t>
                            </m:r>
                          </m:e>
                        </m:d>
                        <m:r>
                          <a:rPr lang="en-US" altLang="ja-JP" sz="2400" b="0" i="1" smtClean="0">
                            <a:solidFill>
                              <a:schemeClr val="tx1"/>
                            </a:solidFill>
                            <a:latin typeface="Cambria Math" panose="02040503050406030204" pitchFamily="18" charset="0"/>
                          </a:rPr>
                          <m:t>,</m:t>
                        </m:r>
                        <m:d>
                          <m:dPr>
                            <m:begChr m:val="|"/>
                            <m:endChr m:val="|"/>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𝑃</m:t>
                            </m:r>
                          </m:e>
                        </m:d>
                      </m:e>
                    </m:d>
                  </m:oMath>
                </a14:m>
                <a:r>
                  <a:rPr kumimoji="1" lang="en-US" altLang="ja-JP" sz="2400" dirty="0"/>
                  <a:t> is the solution.</a:t>
                </a:r>
              </a:p>
            </p:txBody>
          </p:sp>
        </mc:Choice>
        <mc:Fallback xmlns="">
          <p:sp>
            <p:nvSpPr>
              <p:cNvPr id="10" name="テキスト ボックス 9">
                <a:extLst>
                  <a:ext uri="{FF2B5EF4-FFF2-40B4-BE49-F238E27FC236}">
                    <a16:creationId xmlns:a16="http://schemas.microsoft.com/office/drawing/2014/main" id="{4B067E6C-8DF1-42A8-FE85-9A9217FD2E27}"/>
                  </a:ext>
                </a:extLst>
              </p:cNvPr>
              <p:cNvSpPr txBox="1">
                <a:spLocks noRot="1" noChangeAspect="1" noMove="1" noResize="1" noEditPoints="1" noAdjustHandles="1" noChangeArrowheads="1" noChangeShapeType="1" noTextEdit="1"/>
              </p:cNvSpPr>
              <p:nvPr/>
            </p:nvSpPr>
            <p:spPr>
              <a:xfrm>
                <a:off x="607294" y="4883557"/>
                <a:ext cx="4572000" cy="477310"/>
              </a:xfrm>
              <a:prstGeom prst="rect">
                <a:avLst/>
              </a:prstGeom>
              <a:blipFill>
                <a:blip r:embed="rId6"/>
                <a:stretch>
                  <a:fillRect l="-554" t="-5263"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3DD8EE4C-2ADF-F999-B4E5-E044B8D5F1C7}"/>
                  </a:ext>
                </a:extLst>
              </p:cNvPr>
              <p:cNvSpPr txBox="1"/>
              <p:nvPr/>
            </p:nvSpPr>
            <p:spPr>
              <a:xfrm>
                <a:off x="2479963" y="3211114"/>
                <a:ext cx="4572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800" i="1" smtClean="0">
                          <a:solidFill>
                            <a:schemeClr val="tx1"/>
                          </a:solidFill>
                          <a:latin typeface="Cambria Math" panose="02040503050406030204" pitchFamily="18" charset="0"/>
                        </a:rPr>
                        <m:t>𝐶</m:t>
                      </m:r>
                    </m:oMath>
                  </m:oMathPara>
                </a14:m>
                <a:endParaRPr lang="ja-JP" altLang="en-US" sz="2800">
                  <a:solidFill>
                    <a:schemeClr val="tx1"/>
                  </a:solidFill>
                </a:endParaRPr>
              </a:p>
            </p:txBody>
          </p:sp>
        </mc:Choice>
        <mc:Fallback xmlns="">
          <p:sp>
            <p:nvSpPr>
              <p:cNvPr id="13" name="テキスト ボックス 12">
                <a:extLst>
                  <a:ext uri="{FF2B5EF4-FFF2-40B4-BE49-F238E27FC236}">
                    <a16:creationId xmlns:a16="http://schemas.microsoft.com/office/drawing/2014/main" id="{3DD8EE4C-2ADF-F999-B4E5-E044B8D5F1C7}"/>
                  </a:ext>
                </a:extLst>
              </p:cNvPr>
              <p:cNvSpPr txBox="1">
                <a:spLocks noRot="1" noChangeAspect="1" noMove="1" noResize="1" noEditPoints="1" noAdjustHandles="1" noChangeArrowheads="1" noChangeShapeType="1" noTextEdit="1"/>
              </p:cNvSpPr>
              <p:nvPr/>
            </p:nvSpPr>
            <p:spPr>
              <a:xfrm>
                <a:off x="2479963" y="3211114"/>
                <a:ext cx="4572000" cy="523220"/>
              </a:xfrm>
              <a:prstGeom prst="rect">
                <a:avLst/>
              </a:prstGeom>
              <a:blipFill>
                <a:blip r:embed="rId7"/>
                <a:stretch>
                  <a:fillRect/>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81CF0EE5-5B70-F624-6136-B2AC6C701B4C}"/>
              </a:ext>
            </a:extLst>
          </p:cNvPr>
          <p:cNvSpPr txBox="1"/>
          <p:nvPr/>
        </p:nvSpPr>
        <p:spPr>
          <a:xfrm>
            <a:off x="568221" y="1061875"/>
            <a:ext cx="7886700" cy="830997"/>
          </a:xfrm>
          <a:prstGeom prst="rect">
            <a:avLst/>
          </a:prstGeom>
          <a:noFill/>
        </p:spPr>
        <p:txBody>
          <a:bodyPr wrap="square" rtlCol="0">
            <a:spAutoFit/>
          </a:bodyPr>
          <a:lstStyle/>
          <a:p>
            <a:r>
              <a:rPr kumimoji="1" lang="en" altLang="ja-JP" sz="2300" dirty="0"/>
              <a:t>Previous work of the SEQ-IC-LCS problem for string inputs </a:t>
            </a:r>
          </a:p>
          <a:p>
            <a:r>
              <a:rPr kumimoji="1" lang="en" altLang="ja-JP" sz="2300" dirty="0"/>
              <a:t>is based on dynamic programming.</a:t>
            </a:r>
            <a:endParaRPr kumimoji="1" lang="ja-JP" altLang="en-US" sz="2300"/>
          </a:p>
        </p:txBody>
      </p:sp>
      <p:sp>
        <p:nvSpPr>
          <p:cNvPr id="6" name="テキスト ボックス 5">
            <a:extLst>
              <a:ext uri="{FF2B5EF4-FFF2-40B4-BE49-F238E27FC236}">
                <a16:creationId xmlns:a16="http://schemas.microsoft.com/office/drawing/2014/main" id="{799FFB40-6DFA-91DC-6F2C-95D64EA9BB61}"/>
              </a:ext>
            </a:extLst>
          </p:cNvPr>
          <p:cNvSpPr txBox="1"/>
          <p:nvPr/>
        </p:nvSpPr>
        <p:spPr>
          <a:xfrm>
            <a:off x="607294" y="3682012"/>
            <a:ext cx="3712691" cy="830997"/>
          </a:xfrm>
          <a:prstGeom prst="rect">
            <a:avLst/>
          </a:prstGeom>
          <a:noFill/>
        </p:spPr>
        <p:txBody>
          <a:bodyPr wrap="square" rtlCol="0">
            <a:spAutoFit/>
          </a:bodyPr>
          <a:lstStyle/>
          <a:p>
            <a:r>
              <a:rPr lang="en-US" altLang="ja-JP" sz="2400" dirty="0"/>
              <a:t>computing all 𝐶</a:t>
            </a:r>
            <a:r>
              <a:rPr lang="en-US" altLang="ja-JP" sz="2400" dirty="0">
                <a:latin typeface="Times New Roman" panose="02020603050405020304" pitchFamily="18" charset="0"/>
                <a:cs typeface="Times New Roman" panose="02020603050405020304" pitchFamily="18" charset="0"/>
              </a:rPr>
              <a:t>(𝑖</a:t>
            </a:r>
            <a:r>
              <a:rPr lang="en-US" altLang="ja-JP" sz="2400" dirty="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𝑗</a:t>
            </a:r>
            <a:r>
              <a:rPr lang="en-US" altLang="ja-JP" sz="2400" dirty="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𝑘)</a:t>
            </a:r>
            <a:r>
              <a:rPr lang="en-US" altLang="ja-JP" sz="2400" dirty="0"/>
              <a:t> </a:t>
            </a:r>
          </a:p>
          <a:p>
            <a:r>
              <a:rPr lang="en-US" altLang="ja-JP" sz="2400" dirty="0"/>
              <a:t>by using the recurrence.</a:t>
            </a:r>
          </a:p>
        </p:txBody>
      </p:sp>
    </p:spTree>
    <p:extLst>
      <p:ext uri="{BB962C8B-B14F-4D97-AF65-F5344CB8AC3E}">
        <p14:creationId xmlns:p14="http://schemas.microsoft.com/office/powerpoint/2010/main" val="3150668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5D38494-5177-7545-920F-0A48AAA6093A}"/>
              </a:ext>
            </a:extLst>
          </p:cNvPr>
          <p:cNvSpPr>
            <a:spLocks noGrp="1"/>
          </p:cNvSpPr>
          <p:nvPr>
            <p:ph type="title"/>
          </p:nvPr>
        </p:nvSpPr>
        <p:spPr>
          <a:xfrm>
            <a:off x="628650" y="365127"/>
            <a:ext cx="7886700" cy="647966"/>
          </a:xfrm>
        </p:spPr>
        <p:txBody>
          <a:bodyPr>
            <a:noAutofit/>
          </a:bodyPr>
          <a:lstStyle/>
          <a:p>
            <a:r>
              <a:rPr lang="en" altLang="ja-JP" sz="2300" dirty="0">
                <a:latin typeface="+mn-lt"/>
              </a:rPr>
              <a:t>R</a:t>
            </a:r>
            <a:r>
              <a:rPr lang="en" altLang="ja-JP" sz="2300" dirty="0">
                <a:effectLst/>
                <a:latin typeface="+mn-lt"/>
              </a:rPr>
              <a:t>ecurrence of </a:t>
            </a:r>
            <a:r>
              <a:rPr lang="en-US" altLang="ja-JP" sz="2300" dirty="0">
                <a:latin typeface="+mn-lt"/>
              </a:rPr>
              <a:t>SEQ-IC-LCS algorithm of strings </a:t>
            </a:r>
            <a:r>
              <a:rPr kumimoji="1" lang="en-US" altLang="ja-JP" sz="2300" b="0" i="0" dirty="0">
                <a:solidFill>
                  <a:schemeClr val="tx1"/>
                </a:solidFill>
                <a:latin typeface="+mn-lt"/>
                <a:ea typeface="Hiragino Sans W1" panose="020B0300000000000000" pitchFamily="34" charset="-128"/>
              </a:rPr>
              <a:t>[Chin et al., 2004]</a:t>
            </a:r>
            <a:endParaRPr kumimoji="1" lang="ja-JP" altLang="en-US" sz="2300" dirty="0">
              <a:latin typeface="+mn-lt"/>
            </a:endParaRPr>
          </a:p>
        </p:txBody>
      </p:sp>
      <p:cxnSp>
        <p:nvCxnSpPr>
          <p:cNvPr id="12" name="直線コネクタ 11">
            <a:extLst>
              <a:ext uri="{FF2B5EF4-FFF2-40B4-BE49-F238E27FC236}">
                <a16:creationId xmlns:a16="http://schemas.microsoft.com/office/drawing/2014/main" id="{36047E32-CD20-7F4C-8695-78D0F1E0C125}"/>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CA14F743-8F86-271A-6469-13CB58EB343F}"/>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16</a:t>
            </a:fld>
            <a:endParaRPr kumimoji="1" lang="ja-JP" altLang="en-US"/>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B9726CD-05BF-B65A-19A5-A0BD300B45C4}"/>
                  </a:ext>
                </a:extLst>
              </p:cNvPr>
              <p:cNvSpPr txBox="1"/>
              <p:nvPr/>
            </p:nvSpPr>
            <p:spPr>
              <a:xfrm>
                <a:off x="531469" y="1337369"/>
                <a:ext cx="8234498" cy="487826"/>
              </a:xfrm>
              <a:prstGeom prst="rect">
                <a:avLst/>
              </a:prstGeom>
              <a:noFill/>
            </p:spPr>
            <p:txBody>
              <a:bodyPr wrap="none" rtlCol="0">
                <a:spAutoFit/>
              </a:bodyPr>
              <a:lstStyle/>
              <a:p>
                <a:pPr>
                  <a:lnSpc>
                    <a:spcPct val="120000"/>
                  </a:lnSpc>
                </a:pPr>
                <a14:m>
                  <m:oMath xmlns:m="http://schemas.openxmlformats.org/officeDocument/2006/math">
                    <m:r>
                      <a:rPr lang="en-US" altLang="en-US" sz="2300" b="0" i="1" smtClean="0">
                        <a:latin typeface="Cambria Math" panose="02040503050406030204" pitchFamily="18" charset="0"/>
                      </a:rPr>
                      <m:t>𝐶</m:t>
                    </m:r>
                    <m:d>
                      <m:dPr>
                        <m:ctrlPr>
                          <a:rPr lang="en-US" altLang="en-US" sz="2300" b="0" i="1" smtClean="0">
                            <a:latin typeface="Cambria Math" panose="02040503050406030204" pitchFamily="18" charset="0"/>
                          </a:rPr>
                        </m:ctrlPr>
                      </m:dPr>
                      <m:e>
                        <m:r>
                          <a:rPr lang="en-US" altLang="en-US" sz="2300" b="0" i="1" smtClean="0">
                            <a:latin typeface="Cambria Math" panose="02040503050406030204" pitchFamily="18" charset="0"/>
                          </a:rPr>
                          <m:t>𝑖</m:t>
                        </m:r>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𝑗</m:t>
                        </m:r>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𝑘</m:t>
                        </m:r>
                      </m:e>
                    </m:d>
                  </m:oMath>
                </a14:m>
                <a:r>
                  <a:rPr lang="en-US" altLang="en-US" sz="2300" dirty="0"/>
                  <a:t> : the length of SEQ-IC-LCS of </a:t>
                </a:r>
                <a14:m>
                  <m:oMath xmlns:m="http://schemas.openxmlformats.org/officeDocument/2006/math">
                    <m:r>
                      <a:rPr lang="en-US" altLang="ja-JP" sz="2300" b="0" i="1" smtClean="0">
                        <a:latin typeface="Cambria Math" panose="02040503050406030204" pitchFamily="18" charset="0"/>
                      </a:rPr>
                      <m:t>𝐴</m:t>
                    </m:r>
                    <m:d>
                      <m:dPr>
                        <m:begChr m:val="["/>
                        <m:endChr m:val="]"/>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e>
                    </m:d>
                    <m:r>
                      <a:rPr lang="en-US" altLang="ja-JP" sz="2300" b="0" i="1" smtClean="0">
                        <a:latin typeface="Cambria Math" panose="02040503050406030204" pitchFamily="18" charset="0"/>
                      </a:rPr>
                      <m:t>,</m:t>
                    </m:r>
                    <m:r>
                      <a:rPr lang="en-US" altLang="ja-JP" sz="2300" b="0" i="1" smtClean="0">
                        <a:latin typeface="Cambria Math" panose="02040503050406030204" pitchFamily="18" charset="0"/>
                      </a:rPr>
                      <m:t>𝐵</m:t>
                    </m:r>
                    <m:d>
                      <m:dPr>
                        <m:begChr m:val="["/>
                        <m:endChr m:val="]"/>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𝑗</m:t>
                        </m:r>
                      </m:e>
                    </m:d>
                  </m:oMath>
                </a14:m>
                <a:r>
                  <a:rPr lang="en-US" altLang="ja-JP" sz="2300" dirty="0"/>
                  <a:t> and </a:t>
                </a:r>
                <a14:m>
                  <m:oMath xmlns:m="http://schemas.openxmlformats.org/officeDocument/2006/math">
                    <m:r>
                      <a:rPr lang="en-US" altLang="ja-JP" sz="2300" i="1">
                        <a:latin typeface="Cambria Math" panose="02040503050406030204" pitchFamily="18" charset="0"/>
                      </a:rPr>
                      <m:t>𝑃</m:t>
                    </m:r>
                    <m:d>
                      <m:dPr>
                        <m:begChr m:val="["/>
                        <m:endChr m:val="]"/>
                        <m:ctrlPr>
                          <a:rPr lang="en-US" altLang="ja-JP" sz="2300" i="1">
                            <a:latin typeface="Cambria Math" panose="02040503050406030204" pitchFamily="18" charset="0"/>
                          </a:rPr>
                        </m:ctrlPr>
                      </m:dPr>
                      <m:e>
                        <m:r>
                          <a:rPr lang="en-US" altLang="ja-JP" sz="2300" i="1">
                            <a:latin typeface="Cambria Math" panose="02040503050406030204" pitchFamily="18" charset="0"/>
                          </a:rPr>
                          <m:t>1..</m:t>
                        </m:r>
                        <m:r>
                          <a:rPr lang="en-US" altLang="ja-JP" sz="2300" i="1">
                            <a:latin typeface="Cambria Math" panose="02040503050406030204" pitchFamily="18" charset="0"/>
                          </a:rPr>
                          <m:t>𝑘</m:t>
                        </m:r>
                      </m:e>
                    </m:d>
                  </m:oMath>
                </a14:m>
                <a:r>
                  <a:rPr lang="en-US" altLang="ja-JP" sz="2300" dirty="0"/>
                  <a:t>.</a:t>
                </a:r>
              </a:p>
            </p:txBody>
          </p:sp>
        </mc:Choice>
        <mc:Fallback xmlns="">
          <p:sp>
            <p:nvSpPr>
              <p:cNvPr id="9" name="テキスト ボックス 8">
                <a:extLst>
                  <a:ext uri="{FF2B5EF4-FFF2-40B4-BE49-F238E27FC236}">
                    <a16:creationId xmlns:a16="http://schemas.microsoft.com/office/drawing/2014/main" id="{CB9726CD-05BF-B65A-19A5-A0BD300B45C4}"/>
                  </a:ext>
                </a:extLst>
              </p:cNvPr>
              <p:cNvSpPr txBox="1">
                <a:spLocks noRot="1" noChangeAspect="1" noMove="1" noResize="1" noEditPoints="1" noAdjustHandles="1" noChangeArrowheads="1" noChangeShapeType="1" noTextEdit="1"/>
              </p:cNvSpPr>
              <p:nvPr/>
            </p:nvSpPr>
            <p:spPr>
              <a:xfrm>
                <a:off x="531469" y="1337369"/>
                <a:ext cx="8234498" cy="487826"/>
              </a:xfrm>
              <a:prstGeom prst="rect">
                <a:avLst/>
              </a:prstGeom>
              <a:blipFill>
                <a:blip r:embed="rId3"/>
                <a:stretch>
                  <a:fillRect l="-154" t="-2564" r="-154" b="-28205"/>
                </a:stretch>
              </a:blipFill>
            </p:spPr>
            <p:txBody>
              <a:bodyPr/>
              <a:lstStyle/>
              <a:p>
                <a:r>
                  <a:rPr lang="ja-JP" altLang="en-US">
                    <a:noFill/>
                  </a:rPr>
                  <a:t> </a:t>
                </a:r>
              </a:p>
            </p:txBody>
          </p:sp>
        </mc:Fallback>
      </mc:AlternateContent>
      <p:grpSp>
        <p:nvGrpSpPr>
          <p:cNvPr id="19" name="グループ化 18">
            <a:extLst>
              <a:ext uri="{FF2B5EF4-FFF2-40B4-BE49-F238E27FC236}">
                <a16:creationId xmlns:a16="http://schemas.microsoft.com/office/drawing/2014/main" id="{24F7245B-8583-ECEA-C999-06F03DBCC630}"/>
              </a:ext>
            </a:extLst>
          </p:cNvPr>
          <p:cNvGrpSpPr/>
          <p:nvPr/>
        </p:nvGrpSpPr>
        <p:grpSpPr>
          <a:xfrm>
            <a:off x="437839" y="2203109"/>
            <a:ext cx="9341595" cy="2203808"/>
            <a:chOff x="313852" y="2090045"/>
            <a:chExt cx="9341595" cy="2203808"/>
          </a:xfrm>
        </p:grpSpPr>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328F28B-B510-5A40-182D-6139987CEF5B}"/>
                    </a:ext>
                  </a:extLst>
                </p:cNvPr>
                <p:cNvSpPr txBox="1"/>
                <p:nvPr/>
              </p:nvSpPr>
              <p:spPr>
                <a:xfrm>
                  <a:off x="4524731" y="3030418"/>
                  <a:ext cx="513071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en-US" sz="2000" b="0" i="0" smtClean="0">
                            <a:latin typeface="Cambria Math" panose="02040503050406030204" pitchFamily="18" charset="0"/>
                          </a:rPr>
                          <m:t>if</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𝑖</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𝑗</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𝑘</m:t>
                        </m:r>
                        <m:r>
                          <a:rPr lang="en-US" altLang="en-US" sz="2000" b="0" i="1" smtClean="0">
                            <a:latin typeface="Cambria Math" panose="02040503050406030204" pitchFamily="18" charset="0"/>
                          </a:rPr>
                          <m:t>&gt;0 </m:t>
                        </m:r>
                        <m:r>
                          <m:rPr>
                            <m:sty m:val="p"/>
                          </m:rPr>
                          <a:rPr lang="en-US" altLang="en-US" sz="2000" b="0" i="0" smtClean="0">
                            <a:latin typeface="Cambria Math" panose="02040503050406030204" pitchFamily="18" charset="0"/>
                          </a:rPr>
                          <m:t>and</m:t>
                        </m:r>
                        <m:r>
                          <a:rPr lang="en-US" altLang="en-US" sz="2000" i="1">
                            <a:latin typeface="Cambria Math" panose="02040503050406030204" pitchFamily="18" charset="0"/>
                          </a:rPr>
                          <m:t>𝐴</m:t>
                        </m:r>
                        <m:d>
                          <m:dPr>
                            <m:begChr m:val="["/>
                            <m:endChr m:val="]"/>
                            <m:ctrlPr>
                              <a:rPr lang="en-US" altLang="en-US" sz="2000" i="1">
                                <a:latin typeface="Cambria Math" panose="02040503050406030204" pitchFamily="18" charset="0"/>
                              </a:rPr>
                            </m:ctrlPr>
                          </m:dPr>
                          <m:e>
                            <m:r>
                              <a:rPr lang="en-US" altLang="en-US" sz="2000" i="1">
                                <a:latin typeface="Cambria Math" panose="02040503050406030204" pitchFamily="18" charset="0"/>
                              </a:rPr>
                              <m:t>𝑖</m:t>
                            </m:r>
                          </m:e>
                        </m:d>
                        <m:r>
                          <a:rPr lang="en-US" altLang="en-US" sz="2000" i="1">
                            <a:latin typeface="Cambria Math" panose="02040503050406030204" pitchFamily="18" charset="0"/>
                          </a:rPr>
                          <m:t>=</m:t>
                        </m:r>
                        <m:r>
                          <a:rPr lang="en-US" altLang="en-US" sz="2000" i="1">
                            <a:latin typeface="Cambria Math" panose="02040503050406030204" pitchFamily="18" charset="0"/>
                          </a:rPr>
                          <m:t>𝐵</m:t>
                        </m:r>
                        <m:d>
                          <m:dPr>
                            <m:begChr m:val="["/>
                            <m:endChr m:val="]"/>
                            <m:ctrlPr>
                              <a:rPr lang="en-US" altLang="en-US" sz="2000" i="1">
                                <a:latin typeface="Cambria Math" panose="02040503050406030204" pitchFamily="18" charset="0"/>
                              </a:rPr>
                            </m:ctrlPr>
                          </m:dPr>
                          <m:e>
                            <m:r>
                              <a:rPr lang="en-US" altLang="en-US" sz="2000" i="1">
                                <a:latin typeface="Cambria Math" panose="02040503050406030204" pitchFamily="18" charset="0"/>
                              </a:rPr>
                              <m:t>𝑗</m:t>
                            </m:r>
                          </m:e>
                        </m:d>
                        <m:r>
                          <a:rPr lang="en-US" altLang="en-US" sz="2000" i="1">
                            <a:latin typeface="Cambria Math" panose="02040503050406030204" pitchFamily="18" charset="0"/>
                          </a:rPr>
                          <m:t>=</m:t>
                        </m:r>
                        <m:r>
                          <a:rPr lang="en-US" altLang="en-US" sz="2000" i="1">
                            <a:latin typeface="Cambria Math" panose="02040503050406030204" pitchFamily="18" charset="0"/>
                          </a:rPr>
                          <m:t>𝑃</m:t>
                        </m:r>
                        <m:d>
                          <m:dPr>
                            <m:begChr m:val="["/>
                            <m:endChr m:val="]"/>
                            <m:ctrlPr>
                              <a:rPr lang="en-US" altLang="en-US" sz="2000" i="1">
                                <a:latin typeface="Cambria Math" panose="02040503050406030204" pitchFamily="18" charset="0"/>
                              </a:rPr>
                            </m:ctrlPr>
                          </m:dPr>
                          <m:e>
                            <m:r>
                              <a:rPr lang="en-US" altLang="en-US" sz="2000" i="1">
                                <a:latin typeface="Cambria Math" panose="02040503050406030204" pitchFamily="18" charset="0"/>
                              </a:rPr>
                              <m:t>𝑘</m:t>
                            </m:r>
                          </m:e>
                        </m:d>
                        <m:r>
                          <a:rPr lang="en-US" altLang="en-US" sz="2000" b="0" i="1" smtClean="0">
                            <a:latin typeface="Cambria Math" panose="02040503050406030204" pitchFamily="18" charset="0"/>
                          </a:rPr>
                          <m:t>; </m:t>
                        </m:r>
                      </m:oMath>
                    </m:oMathPara>
                  </a14:m>
                  <a:endParaRPr lang="ja-JP" altLang="en-US" sz="2000"/>
                </a:p>
              </p:txBody>
            </p:sp>
          </mc:Choice>
          <mc:Fallback xmlns="">
            <p:sp>
              <p:nvSpPr>
                <p:cNvPr id="15" name="テキスト ボックス 14">
                  <a:extLst>
                    <a:ext uri="{FF2B5EF4-FFF2-40B4-BE49-F238E27FC236}">
                      <a16:creationId xmlns:a16="http://schemas.microsoft.com/office/drawing/2014/main" id="{A328F28B-B510-5A40-182D-6139987CEF5B}"/>
                    </a:ext>
                  </a:extLst>
                </p:cNvPr>
                <p:cNvSpPr txBox="1">
                  <a:spLocks noRot="1" noChangeAspect="1" noMove="1" noResize="1" noEditPoints="1" noAdjustHandles="1" noChangeArrowheads="1" noChangeShapeType="1" noTextEdit="1"/>
                </p:cNvSpPr>
                <p:nvPr/>
              </p:nvSpPr>
              <p:spPr>
                <a:xfrm>
                  <a:off x="4524731" y="3030418"/>
                  <a:ext cx="5130716" cy="400110"/>
                </a:xfrm>
                <a:prstGeom prst="rect">
                  <a:avLst/>
                </a:prstGeom>
                <a:blipFill>
                  <a:blip r:embed="rId4"/>
                  <a:stretch>
                    <a:fillRect b="-18750"/>
                  </a:stretch>
                </a:blipFill>
              </p:spPr>
              <p:txBody>
                <a:bodyPr/>
                <a:lstStyle/>
                <a:p>
                  <a:r>
                    <a:rPr lang="ja-JP" altLang="en-US">
                      <a:noFill/>
                    </a:rPr>
                    <a:t> </a:t>
                  </a:r>
                </a:p>
              </p:txBody>
            </p:sp>
          </mc:Fallback>
        </mc:AlternateContent>
        <p:grpSp>
          <p:nvGrpSpPr>
            <p:cNvPr id="18" name="グループ化 17">
              <a:extLst>
                <a:ext uri="{FF2B5EF4-FFF2-40B4-BE49-F238E27FC236}">
                  <a16:creationId xmlns:a16="http://schemas.microsoft.com/office/drawing/2014/main" id="{CB02DD63-5E15-CA7E-8E18-3B84FE37AD26}"/>
                </a:ext>
              </a:extLst>
            </p:cNvPr>
            <p:cNvGrpSpPr/>
            <p:nvPr/>
          </p:nvGrpSpPr>
          <p:grpSpPr>
            <a:xfrm>
              <a:off x="313852" y="2090045"/>
              <a:ext cx="9216131" cy="2203808"/>
              <a:chOff x="313852" y="2090045"/>
              <a:chExt cx="9216131" cy="2203808"/>
            </a:xfrm>
          </p:grpSpPr>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D3A6D72C-25A1-2904-7D77-6D371A63558A}"/>
                      </a:ext>
                    </a:extLst>
                  </p:cNvPr>
                  <p:cNvSpPr txBox="1"/>
                  <p:nvPr/>
                </p:nvSpPr>
                <p:spPr>
                  <a:xfrm>
                    <a:off x="313852" y="2090045"/>
                    <a:ext cx="4432047" cy="220380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kumimoji="1" lang="en-US" altLang="ja-JP" sz="2200" b="0" i="1" smtClean="0">
                              <a:latin typeface="Cambria Math" panose="02040503050406030204" pitchFamily="18" charset="0"/>
                            </a:rPr>
                            <m:t>𝐶</m:t>
                          </m:r>
                          <m:d>
                            <m:dPr>
                              <m:ctrlPr>
                                <a:rPr kumimoji="1" lang="en-US" altLang="ja-JP" sz="2200" b="0" i="1" smtClean="0">
                                  <a:latin typeface="Cambria Math" panose="02040503050406030204" pitchFamily="18" charset="0"/>
                                </a:rPr>
                              </m:ctrlPr>
                            </m:dPr>
                            <m:e>
                              <m:r>
                                <a:rPr kumimoji="1" lang="en-US" altLang="ja-JP" sz="2200" b="0" i="1" smtClean="0">
                                  <a:latin typeface="Cambria Math" panose="02040503050406030204" pitchFamily="18" charset="0"/>
                                </a:rPr>
                                <m:t>𝑖</m:t>
                              </m:r>
                              <m:r>
                                <a:rPr kumimoji="1" lang="en-US" altLang="ja-JP" sz="2200" b="0" i="1" smtClean="0">
                                  <a:latin typeface="Cambria Math" panose="02040503050406030204" pitchFamily="18" charset="0"/>
                                </a:rPr>
                                <m:t>,</m:t>
                              </m:r>
                              <m:r>
                                <a:rPr kumimoji="1" lang="en-US" altLang="ja-JP" sz="2200" b="0" i="1" smtClean="0">
                                  <a:latin typeface="Cambria Math" panose="02040503050406030204" pitchFamily="18" charset="0"/>
                                </a:rPr>
                                <m:t>𝑗</m:t>
                              </m:r>
                              <m:r>
                                <a:rPr kumimoji="1" lang="en-US" altLang="ja-JP" sz="2200" b="0" i="1" smtClean="0">
                                  <a:latin typeface="Cambria Math" panose="02040503050406030204" pitchFamily="18" charset="0"/>
                                </a:rPr>
                                <m:t>,</m:t>
                              </m:r>
                              <m:r>
                                <a:rPr kumimoji="1" lang="en-US" altLang="ja-JP" sz="2200" b="0" i="1" smtClean="0">
                                  <a:latin typeface="Cambria Math" panose="02040503050406030204" pitchFamily="18" charset="0"/>
                                </a:rPr>
                                <m:t>𝑘</m:t>
                              </m:r>
                            </m:e>
                          </m:d>
                        </m:oMath>
                      </m:oMathPara>
                    </a14:m>
                    <a:endParaRPr kumimoji="1" lang="en-US" altLang="ja-JP" sz="22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sz="2200" b="0" i="1" smtClean="0">
                              <a:latin typeface="Cambria Math" panose="02040503050406030204" pitchFamily="18" charset="0"/>
                            </a:rPr>
                            <m:t>=</m:t>
                          </m:r>
                          <m:d>
                            <m:dPr>
                              <m:begChr m:val="{"/>
                              <m:endChr m:val=""/>
                              <m:ctrlPr>
                                <a:rPr kumimoji="1" lang="en-US" altLang="ja-JP" sz="2200" i="1" smtClean="0">
                                  <a:latin typeface="Cambria Math" panose="02040503050406030204" pitchFamily="18" charset="0"/>
                                </a:rPr>
                              </m:ctrlPr>
                            </m:dPr>
                            <m:e>
                              <m:eqArr>
                                <m:eqArrPr>
                                  <m:ctrlPr>
                                    <a:rPr kumimoji="1" lang="en-US" altLang="ja-JP" sz="2200" i="1" smtClean="0">
                                      <a:latin typeface="Cambria Math" panose="02040503050406030204" pitchFamily="18" charset="0"/>
                                    </a:rPr>
                                  </m:ctrlPr>
                                </m:eqArrPr>
                                <m:e>
                                  <m:r>
                                    <a:rPr kumimoji="1" lang="en-US" altLang="ja-JP" sz="2200" b="0" i="1" smtClean="0">
                                      <a:latin typeface="Cambria Math" panose="02040503050406030204" pitchFamily="18" charset="0"/>
                                    </a:rPr>
                                    <m:t>0 </m:t>
                                  </m:r>
                                </m:e>
                                <m:e>
                                  <m:r>
                                    <a:rPr lang="en-US" altLang="ja-JP" sz="2200" b="0" i="1" smtClean="0">
                                      <a:latin typeface="Cambria Math" panose="02040503050406030204" pitchFamily="18" charset="0"/>
                                    </a:rPr>
                                    <m:t>−∞ </m:t>
                                  </m:r>
                                </m:e>
                                <m:e>
                                  <m:r>
                                    <a:rPr lang="en-US" altLang="ja-JP" sz="2200" b="0" i="1" smtClean="0">
                                      <a:latin typeface="Cambria Math" panose="02040503050406030204" pitchFamily="18" charset="0"/>
                                    </a:rPr>
                                    <m:t>𝐶</m:t>
                                  </m:r>
                                  <m:d>
                                    <m:dPr>
                                      <m:ctrlPr>
                                        <a:rPr lang="en-US" altLang="ja-JP" sz="2200" b="0" i="1" smtClean="0">
                                          <a:latin typeface="Cambria Math" panose="02040503050406030204" pitchFamily="18" charset="0"/>
                                        </a:rPr>
                                      </m:ctrlPr>
                                    </m:dPr>
                                    <m:e>
                                      <m:r>
                                        <a:rPr lang="en-US" altLang="ja-JP" sz="2200" b="0" i="1" smtClean="0">
                                          <a:latin typeface="Cambria Math" panose="02040503050406030204" pitchFamily="18" charset="0"/>
                                        </a:rPr>
                                        <m:t>𝑖</m:t>
                                      </m:r>
                                      <m:r>
                                        <a:rPr lang="en-US" altLang="ja-JP" sz="2200" b="0" i="1" smtClean="0">
                                          <a:latin typeface="Cambria Math" panose="02040503050406030204" pitchFamily="18" charset="0"/>
                                        </a:rPr>
                                        <m:t>−1,</m:t>
                                      </m:r>
                                      <m:r>
                                        <a:rPr lang="en-US" altLang="ja-JP" sz="2200" b="0" i="1" smtClean="0">
                                          <a:latin typeface="Cambria Math" panose="02040503050406030204" pitchFamily="18" charset="0"/>
                                        </a:rPr>
                                        <m:t>𝑗</m:t>
                                      </m:r>
                                      <m:r>
                                        <a:rPr lang="en-US" altLang="ja-JP" sz="2200" b="0" i="1" smtClean="0">
                                          <a:latin typeface="Cambria Math" panose="02040503050406030204" pitchFamily="18" charset="0"/>
                                        </a:rPr>
                                        <m:t>−1,</m:t>
                                      </m:r>
                                      <m:r>
                                        <a:rPr lang="en-US" altLang="ja-JP" sz="2200" b="0" i="1" smtClean="0">
                                          <a:latin typeface="Cambria Math" panose="02040503050406030204" pitchFamily="18" charset="0"/>
                                        </a:rPr>
                                        <m:t>𝑘</m:t>
                                      </m:r>
                                      <m:r>
                                        <a:rPr lang="en-US" altLang="ja-JP" sz="2200" b="0" i="1" smtClean="0">
                                          <a:latin typeface="Cambria Math" panose="02040503050406030204" pitchFamily="18" charset="0"/>
                                        </a:rPr>
                                        <m:t>−1</m:t>
                                      </m:r>
                                    </m:e>
                                  </m:d>
                                </m:e>
                                <m:e>
                                  <m:r>
                                    <a:rPr lang="en-US" altLang="ja-JP" sz="2200" b="0" i="1" smtClean="0">
                                      <a:latin typeface="Cambria Math" panose="02040503050406030204" pitchFamily="18" charset="0"/>
                                    </a:rPr>
                                    <m:t>𝐶</m:t>
                                  </m:r>
                                  <m:d>
                                    <m:dPr>
                                      <m:ctrlPr>
                                        <a:rPr lang="en-US" altLang="ja-JP" sz="2200" b="0" i="1" smtClean="0">
                                          <a:latin typeface="Cambria Math" panose="02040503050406030204" pitchFamily="18" charset="0"/>
                                        </a:rPr>
                                      </m:ctrlPr>
                                    </m:dPr>
                                    <m:e>
                                      <m:r>
                                        <a:rPr lang="en-US" altLang="ja-JP" sz="2200" b="0" i="1" smtClean="0">
                                          <a:latin typeface="Cambria Math" panose="02040503050406030204" pitchFamily="18" charset="0"/>
                                        </a:rPr>
                                        <m:t>𝑖</m:t>
                                      </m:r>
                                      <m:r>
                                        <a:rPr lang="en-US" altLang="ja-JP" sz="2200" b="0" i="1" smtClean="0">
                                          <a:latin typeface="Cambria Math" panose="02040503050406030204" pitchFamily="18" charset="0"/>
                                        </a:rPr>
                                        <m:t>−1,</m:t>
                                      </m:r>
                                      <m:r>
                                        <a:rPr lang="en-US" altLang="ja-JP" sz="2200" b="0" i="1" smtClean="0">
                                          <a:latin typeface="Cambria Math" panose="02040503050406030204" pitchFamily="18" charset="0"/>
                                        </a:rPr>
                                        <m:t>𝑗</m:t>
                                      </m:r>
                                      <m:r>
                                        <a:rPr lang="en-US" altLang="ja-JP" sz="2200" b="0" i="1" smtClean="0">
                                          <a:latin typeface="Cambria Math" panose="02040503050406030204" pitchFamily="18" charset="0"/>
                                        </a:rPr>
                                        <m:t>−1,</m:t>
                                      </m:r>
                                      <m:r>
                                        <a:rPr lang="en-US" altLang="ja-JP" sz="2200" b="0" i="1" smtClean="0">
                                          <a:latin typeface="Cambria Math" panose="02040503050406030204" pitchFamily="18" charset="0"/>
                                        </a:rPr>
                                        <m:t>𝑘</m:t>
                                      </m:r>
                                    </m:e>
                                  </m:d>
                                </m:e>
                                <m:e>
                                  <m:func>
                                    <m:funcPr>
                                      <m:ctrlPr>
                                        <a:rPr lang="en-US" altLang="ja-JP" sz="2200" b="0" i="1" smtClean="0">
                                          <a:latin typeface="Cambria Math" panose="02040503050406030204" pitchFamily="18" charset="0"/>
                                        </a:rPr>
                                      </m:ctrlPr>
                                    </m:funcPr>
                                    <m:fName>
                                      <m:r>
                                        <m:rPr>
                                          <m:sty m:val="p"/>
                                        </m:rPr>
                                        <a:rPr lang="en-US" altLang="ja-JP" sz="2200" b="0" i="0" smtClean="0">
                                          <a:latin typeface="Cambria Math" panose="02040503050406030204" pitchFamily="18" charset="0"/>
                                        </a:rPr>
                                        <m:t>max</m:t>
                                      </m:r>
                                    </m:fName>
                                    <m:e>
                                      <m:d>
                                        <m:dPr>
                                          <m:ctrlPr>
                                            <a:rPr lang="en-US" altLang="ja-JP" sz="2200" b="0" i="1" smtClean="0">
                                              <a:latin typeface="Cambria Math" panose="02040503050406030204" pitchFamily="18" charset="0"/>
                                            </a:rPr>
                                          </m:ctrlPr>
                                        </m:dPr>
                                        <m:e>
                                          <m:r>
                                            <a:rPr lang="en-US" altLang="ja-JP" sz="2200" b="0" i="1" smtClean="0">
                                              <a:latin typeface="Cambria Math" panose="02040503050406030204" pitchFamily="18" charset="0"/>
                                            </a:rPr>
                                            <m:t>𝐶</m:t>
                                          </m:r>
                                          <m:d>
                                            <m:dPr>
                                              <m:ctrlPr>
                                                <a:rPr lang="en-US" altLang="ja-JP" sz="2200" b="0" i="1" smtClean="0">
                                                  <a:latin typeface="Cambria Math" panose="02040503050406030204" pitchFamily="18" charset="0"/>
                                                </a:rPr>
                                              </m:ctrlPr>
                                            </m:dPr>
                                            <m:e>
                                              <m:r>
                                                <a:rPr lang="en-US" altLang="ja-JP" sz="2200" b="0" i="1" smtClean="0">
                                                  <a:latin typeface="Cambria Math" panose="02040503050406030204" pitchFamily="18" charset="0"/>
                                                </a:rPr>
                                                <m:t>𝑖</m:t>
                                              </m:r>
                                              <m:r>
                                                <a:rPr lang="en-US" altLang="ja-JP" sz="2200" b="0" i="1" smtClean="0">
                                                  <a:latin typeface="Cambria Math" panose="02040503050406030204" pitchFamily="18" charset="0"/>
                                                </a:rPr>
                                                <m:t>−1,</m:t>
                                              </m:r>
                                              <m:r>
                                                <a:rPr lang="en-US" altLang="ja-JP" sz="2200" b="0" i="1" smtClean="0">
                                                  <a:latin typeface="Cambria Math" panose="02040503050406030204" pitchFamily="18" charset="0"/>
                                                </a:rPr>
                                                <m:t>𝑗</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𝑘</m:t>
                                              </m:r>
                                            </m:e>
                                          </m:d>
                                          <m:r>
                                            <a:rPr lang="en-US" altLang="ja-JP" sz="2200" b="0" i="1" smtClean="0">
                                              <a:latin typeface="Cambria Math" panose="02040503050406030204" pitchFamily="18" charset="0"/>
                                            </a:rPr>
                                            <m:t>, </m:t>
                                          </m:r>
                                          <m:r>
                                            <a:rPr lang="en-US" altLang="ja-JP" sz="2200" b="0" i="1" smtClean="0">
                                              <a:latin typeface="Cambria Math" panose="02040503050406030204" pitchFamily="18" charset="0"/>
                                            </a:rPr>
                                            <m:t>𝐶</m:t>
                                          </m:r>
                                          <m:d>
                                            <m:dPr>
                                              <m:ctrlPr>
                                                <a:rPr lang="en-US" altLang="ja-JP" sz="2200" b="0" i="1" smtClean="0">
                                                  <a:latin typeface="Cambria Math" panose="02040503050406030204" pitchFamily="18" charset="0"/>
                                                </a:rPr>
                                              </m:ctrlPr>
                                            </m:dPr>
                                            <m:e>
                                              <m:r>
                                                <a:rPr lang="en-US" altLang="ja-JP" sz="2200" b="0" i="1" smtClean="0">
                                                  <a:latin typeface="Cambria Math" panose="02040503050406030204" pitchFamily="18" charset="0"/>
                                                </a:rPr>
                                                <m:t>𝑖</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𝑗</m:t>
                                              </m:r>
                                              <m:r>
                                                <a:rPr lang="en-US" altLang="ja-JP" sz="2200" b="0" i="1" smtClean="0">
                                                  <a:latin typeface="Cambria Math" panose="02040503050406030204" pitchFamily="18" charset="0"/>
                                                </a:rPr>
                                                <m:t>−1,</m:t>
                                              </m:r>
                                              <m:r>
                                                <a:rPr lang="en-US" altLang="ja-JP" sz="2200" b="0" i="1" smtClean="0">
                                                  <a:latin typeface="Cambria Math" panose="02040503050406030204" pitchFamily="18" charset="0"/>
                                                </a:rPr>
                                                <m:t>𝑘</m:t>
                                              </m:r>
                                            </m:e>
                                          </m:d>
                                        </m:e>
                                      </m:d>
                                    </m:e>
                                  </m:func>
                                </m:e>
                              </m:eqArr>
                            </m:e>
                          </m:d>
                        </m:oMath>
                      </m:oMathPara>
                    </a14:m>
                    <a:endParaRPr kumimoji="1" lang="ja-JP" altLang="en-US" sz="2200"/>
                  </a:p>
                </p:txBody>
              </p:sp>
            </mc:Choice>
            <mc:Fallback xmlns="">
              <p:sp>
                <p:nvSpPr>
                  <p:cNvPr id="10" name="テキスト ボックス 9">
                    <a:extLst>
                      <a:ext uri="{FF2B5EF4-FFF2-40B4-BE49-F238E27FC236}">
                        <a16:creationId xmlns:a16="http://schemas.microsoft.com/office/drawing/2014/main" id="{D3A6D72C-25A1-2904-7D77-6D371A63558A}"/>
                      </a:ext>
                    </a:extLst>
                  </p:cNvPr>
                  <p:cNvSpPr txBox="1">
                    <a:spLocks noRot="1" noChangeAspect="1" noMove="1" noResize="1" noEditPoints="1" noAdjustHandles="1" noChangeArrowheads="1" noChangeShapeType="1" noTextEdit="1"/>
                  </p:cNvSpPr>
                  <p:nvPr/>
                </p:nvSpPr>
                <p:spPr>
                  <a:xfrm>
                    <a:off x="313852" y="2090045"/>
                    <a:ext cx="4432047" cy="2203808"/>
                  </a:xfrm>
                  <a:prstGeom prst="rect">
                    <a:avLst/>
                  </a:prstGeom>
                  <a:blipFill>
                    <a:blip r:embed="rId5"/>
                    <a:stretch>
                      <a:fillRect l="-2286" b="-5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B905CCED-7A27-087F-5AC3-990B95C9D7D7}"/>
                      </a:ext>
                    </a:extLst>
                  </p:cNvPr>
                  <p:cNvSpPr txBox="1"/>
                  <p:nvPr/>
                </p:nvSpPr>
                <p:spPr>
                  <a:xfrm>
                    <a:off x="4482534" y="2363582"/>
                    <a:ext cx="457200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en-US" sz="2000" b="0" i="0" smtClean="0">
                              <a:latin typeface="Cambria Math" panose="02040503050406030204" pitchFamily="18" charset="0"/>
                            </a:rPr>
                            <m:t>if</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𝑘</m:t>
                          </m:r>
                          <m:r>
                            <a:rPr lang="en-US" altLang="en-US" sz="2000" b="0" i="1" smtClean="0">
                              <a:latin typeface="Cambria Math" panose="02040503050406030204" pitchFamily="18" charset="0"/>
                            </a:rPr>
                            <m:t>=0 </m:t>
                          </m:r>
                          <m:r>
                            <m:rPr>
                              <m:sty m:val="p"/>
                            </m:rPr>
                            <a:rPr lang="en-US" altLang="en-US" sz="2000" b="0" i="0" smtClean="0">
                              <a:latin typeface="Cambria Math" panose="02040503050406030204" pitchFamily="18" charset="0"/>
                            </a:rPr>
                            <m:t>and</m:t>
                          </m:r>
                          <m:r>
                            <a:rPr lang="en-US" altLang="en-US" sz="2000" b="0" i="1" smtClean="0">
                              <a:latin typeface="Cambria Math" panose="02040503050406030204" pitchFamily="18" charset="0"/>
                            </a:rPr>
                            <m:t> </m:t>
                          </m:r>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𝑖</m:t>
                              </m:r>
                              <m:r>
                                <a:rPr lang="en-US" altLang="en-US" sz="2000" b="0" i="1" smtClean="0">
                                  <a:latin typeface="Cambria Math" panose="02040503050406030204" pitchFamily="18" charset="0"/>
                                </a:rPr>
                                <m:t>=0 </m:t>
                              </m:r>
                              <m:r>
                                <m:rPr>
                                  <m:sty m:val="p"/>
                                </m:rPr>
                                <a:rPr lang="en-US" altLang="en-US" sz="2000" b="0" i="0" smtClean="0">
                                  <a:latin typeface="Cambria Math" panose="02040503050406030204" pitchFamily="18" charset="0"/>
                                </a:rPr>
                                <m:t>or</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𝑗</m:t>
                              </m:r>
                              <m:r>
                                <a:rPr lang="en-US" altLang="en-US" sz="2000" b="0" i="1" smtClean="0">
                                  <a:latin typeface="Cambria Math" panose="02040503050406030204" pitchFamily="18" charset="0"/>
                                </a:rPr>
                                <m:t>=0</m:t>
                              </m:r>
                            </m:e>
                          </m:d>
                          <m:r>
                            <a:rPr lang="en-US" altLang="en-US" sz="2000" b="0" i="1" smtClean="0">
                              <a:latin typeface="Cambria Math" panose="02040503050406030204" pitchFamily="18" charset="0"/>
                            </a:rPr>
                            <m:t>; </m:t>
                          </m:r>
                        </m:oMath>
                      </m:oMathPara>
                    </a14:m>
                    <a:endParaRPr lang="ja-JP" altLang="en-US" sz="2000"/>
                  </a:p>
                </p:txBody>
              </p:sp>
            </mc:Choice>
            <mc:Fallback xmlns="">
              <p:sp>
                <p:nvSpPr>
                  <p:cNvPr id="13" name="テキスト ボックス 12">
                    <a:extLst>
                      <a:ext uri="{FF2B5EF4-FFF2-40B4-BE49-F238E27FC236}">
                        <a16:creationId xmlns:a16="http://schemas.microsoft.com/office/drawing/2014/main" id="{B905CCED-7A27-087F-5AC3-990B95C9D7D7}"/>
                      </a:ext>
                    </a:extLst>
                  </p:cNvPr>
                  <p:cNvSpPr txBox="1">
                    <a:spLocks noRot="1" noChangeAspect="1" noMove="1" noResize="1" noEditPoints="1" noAdjustHandles="1" noChangeArrowheads="1" noChangeShapeType="1" noTextEdit="1"/>
                  </p:cNvSpPr>
                  <p:nvPr/>
                </p:nvSpPr>
                <p:spPr>
                  <a:xfrm>
                    <a:off x="4482534" y="2363582"/>
                    <a:ext cx="4572000" cy="400110"/>
                  </a:xfrm>
                  <a:prstGeom prst="rect">
                    <a:avLst/>
                  </a:prstGeom>
                  <a:blipFill>
                    <a:blip r:embed="rId6"/>
                    <a:stretch>
                      <a:fillRect b="-181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8E5B2F94-CFFA-BD0B-AC53-DE90A64BD0D2}"/>
                      </a:ext>
                    </a:extLst>
                  </p:cNvPr>
                  <p:cNvSpPr txBox="1"/>
                  <p:nvPr/>
                </p:nvSpPr>
                <p:spPr>
                  <a:xfrm>
                    <a:off x="4482534" y="2700982"/>
                    <a:ext cx="457200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en-US" sz="2000" b="0" i="0" smtClean="0">
                              <a:latin typeface="Cambria Math" panose="02040503050406030204" pitchFamily="18" charset="0"/>
                            </a:rPr>
                            <m:t>if</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𝑘</m:t>
                          </m:r>
                          <m:r>
                            <a:rPr lang="en-US" altLang="en-US" sz="2000" b="0" i="1" smtClean="0">
                              <a:latin typeface="Cambria Math" panose="02040503050406030204" pitchFamily="18" charset="0"/>
                            </a:rPr>
                            <m:t>≠0 </m:t>
                          </m:r>
                          <m:r>
                            <m:rPr>
                              <m:sty m:val="p"/>
                            </m:rPr>
                            <a:rPr lang="en-US" altLang="en-US" sz="2000" b="0" i="0" smtClean="0">
                              <a:latin typeface="Cambria Math" panose="02040503050406030204" pitchFamily="18" charset="0"/>
                            </a:rPr>
                            <m:t>and</m:t>
                          </m:r>
                          <m:r>
                            <a:rPr lang="en-US" altLang="en-US" sz="2000" b="0" i="1" smtClean="0">
                              <a:latin typeface="Cambria Math" panose="02040503050406030204" pitchFamily="18" charset="0"/>
                            </a:rPr>
                            <m:t> </m:t>
                          </m:r>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𝑖</m:t>
                              </m:r>
                              <m:r>
                                <a:rPr lang="en-US" altLang="en-US" sz="2000" b="0" i="1" smtClean="0">
                                  <a:latin typeface="Cambria Math" panose="02040503050406030204" pitchFamily="18" charset="0"/>
                                </a:rPr>
                                <m:t>=0 </m:t>
                              </m:r>
                              <m:r>
                                <m:rPr>
                                  <m:sty m:val="p"/>
                                </m:rPr>
                                <a:rPr lang="en-US" altLang="en-US" sz="2000" b="0" i="0" smtClean="0">
                                  <a:latin typeface="Cambria Math" panose="02040503050406030204" pitchFamily="18" charset="0"/>
                                </a:rPr>
                                <m:t>or</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𝑗</m:t>
                              </m:r>
                              <m:r>
                                <a:rPr lang="en-US" altLang="en-US" sz="2000" b="0" i="1" smtClean="0">
                                  <a:latin typeface="Cambria Math" panose="02040503050406030204" pitchFamily="18" charset="0"/>
                                </a:rPr>
                                <m:t>=0</m:t>
                              </m:r>
                            </m:e>
                          </m:d>
                          <m:r>
                            <a:rPr lang="en-US" altLang="en-US" sz="2000" b="0" i="1" smtClean="0">
                              <a:latin typeface="Cambria Math" panose="02040503050406030204" pitchFamily="18" charset="0"/>
                            </a:rPr>
                            <m:t>; </m:t>
                          </m:r>
                        </m:oMath>
                      </m:oMathPara>
                    </a14:m>
                    <a:endParaRPr lang="ja-JP" altLang="en-US" sz="2000"/>
                  </a:p>
                </p:txBody>
              </p:sp>
            </mc:Choice>
            <mc:Fallback xmlns="">
              <p:sp>
                <p:nvSpPr>
                  <p:cNvPr id="14" name="テキスト ボックス 13">
                    <a:extLst>
                      <a:ext uri="{FF2B5EF4-FFF2-40B4-BE49-F238E27FC236}">
                        <a16:creationId xmlns:a16="http://schemas.microsoft.com/office/drawing/2014/main" id="{8E5B2F94-CFFA-BD0B-AC53-DE90A64BD0D2}"/>
                      </a:ext>
                    </a:extLst>
                  </p:cNvPr>
                  <p:cNvSpPr txBox="1">
                    <a:spLocks noRot="1" noChangeAspect="1" noMove="1" noResize="1" noEditPoints="1" noAdjustHandles="1" noChangeArrowheads="1" noChangeShapeType="1" noTextEdit="1"/>
                  </p:cNvSpPr>
                  <p:nvPr/>
                </p:nvSpPr>
                <p:spPr>
                  <a:xfrm>
                    <a:off x="4482534" y="2700982"/>
                    <a:ext cx="4572000" cy="400110"/>
                  </a:xfrm>
                  <a:prstGeom prst="rect">
                    <a:avLst/>
                  </a:prstGeom>
                  <a:blipFill>
                    <a:blip r:embed="rId7"/>
                    <a:stretch>
                      <a:fillRect b="-18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699C1CFC-FC44-950C-88DB-231936F84B8C}"/>
                      </a:ext>
                    </a:extLst>
                  </p:cNvPr>
                  <p:cNvSpPr txBox="1"/>
                  <p:nvPr/>
                </p:nvSpPr>
                <p:spPr>
                  <a:xfrm>
                    <a:off x="4399267" y="3425368"/>
                    <a:ext cx="513071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en-US" sz="2000" b="0" i="0" smtClean="0">
                              <a:latin typeface="Cambria Math" panose="02040503050406030204" pitchFamily="18" charset="0"/>
                            </a:rPr>
                            <m:t>if</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𝑖</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𝑗</m:t>
                          </m:r>
                          <m:r>
                            <a:rPr lang="en-US" altLang="en-US" sz="2000" b="0" i="1" smtClean="0">
                              <a:latin typeface="Cambria Math" panose="02040503050406030204" pitchFamily="18" charset="0"/>
                            </a:rPr>
                            <m:t>&gt;0 </m:t>
                          </m:r>
                          <m:r>
                            <m:rPr>
                              <m:sty m:val="p"/>
                            </m:rPr>
                            <a:rPr lang="en-US" altLang="en-US" sz="2000" b="0" i="0" smtClean="0">
                              <a:latin typeface="Cambria Math" panose="02040503050406030204" pitchFamily="18" charset="0"/>
                            </a:rPr>
                            <m:t>and</m:t>
                          </m:r>
                          <m:r>
                            <a:rPr lang="en-US" altLang="en-US" sz="2000" i="1">
                              <a:latin typeface="Cambria Math" panose="02040503050406030204" pitchFamily="18" charset="0"/>
                            </a:rPr>
                            <m:t>𝐴</m:t>
                          </m:r>
                          <m:d>
                            <m:dPr>
                              <m:begChr m:val="["/>
                              <m:endChr m:val="]"/>
                              <m:ctrlPr>
                                <a:rPr lang="en-US" altLang="en-US" sz="2000" i="1">
                                  <a:latin typeface="Cambria Math" panose="02040503050406030204" pitchFamily="18" charset="0"/>
                                </a:rPr>
                              </m:ctrlPr>
                            </m:dPr>
                            <m:e>
                              <m:r>
                                <a:rPr lang="en-US" altLang="en-US" sz="2000" i="1">
                                  <a:latin typeface="Cambria Math" panose="02040503050406030204" pitchFamily="18" charset="0"/>
                                </a:rPr>
                                <m:t>𝑖</m:t>
                              </m:r>
                            </m:e>
                          </m:d>
                          <m:r>
                            <a:rPr lang="en-US" altLang="en-US" sz="2000" i="1">
                              <a:latin typeface="Cambria Math" panose="02040503050406030204" pitchFamily="18" charset="0"/>
                            </a:rPr>
                            <m:t>=</m:t>
                          </m:r>
                          <m:r>
                            <a:rPr lang="en-US" altLang="en-US" sz="2000" i="1">
                              <a:latin typeface="Cambria Math" panose="02040503050406030204" pitchFamily="18" charset="0"/>
                            </a:rPr>
                            <m:t>𝐵</m:t>
                          </m:r>
                          <m:d>
                            <m:dPr>
                              <m:begChr m:val="["/>
                              <m:endChr m:val="]"/>
                              <m:ctrlPr>
                                <a:rPr lang="en-US" altLang="en-US" sz="2000" i="1">
                                  <a:latin typeface="Cambria Math" panose="02040503050406030204" pitchFamily="18" charset="0"/>
                                </a:rPr>
                              </m:ctrlPr>
                            </m:dPr>
                            <m:e>
                              <m:r>
                                <a:rPr lang="en-US" altLang="en-US" sz="2000" i="1">
                                  <a:latin typeface="Cambria Math" panose="02040503050406030204" pitchFamily="18" charset="0"/>
                                </a:rPr>
                                <m:t>𝑗</m:t>
                              </m:r>
                            </m:e>
                          </m:d>
                          <m:r>
                            <a:rPr lang="en-US" altLang="en-US" sz="2000" b="0" i="1" smtClean="0">
                              <a:latin typeface="Cambria Math" panose="02040503050406030204" pitchFamily="18" charset="0"/>
                            </a:rPr>
                            <m:t>≠</m:t>
                          </m:r>
                          <m:r>
                            <a:rPr lang="en-US" altLang="en-US" sz="2000" i="1">
                              <a:latin typeface="Cambria Math" panose="02040503050406030204" pitchFamily="18" charset="0"/>
                            </a:rPr>
                            <m:t>𝑃</m:t>
                          </m:r>
                          <m:d>
                            <m:dPr>
                              <m:begChr m:val="["/>
                              <m:endChr m:val="]"/>
                              <m:ctrlPr>
                                <a:rPr lang="en-US" altLang="en-US" sz="2000" i="1">
                                  <a:latin typeface="Cambria Math" panose="02040503050406030204" pitchFamily="18" charset="0"/>
                                </a:rPr>
                              </m:ctrlPr>
                            </m:dPr>
                            <m:e>
                              <m:r>
                                <a:rPr lang="en-US" altLang="en-US" sz="2000" i="1">
                                  <a:latin typeface="Cambria Math" panose="02040503050406030204" pitchFamily="18" charset="0"/>
                                </a:rPr>
                                <m:t>𝑘</m:t>
                              </m:r>
                            </m:e>
                          </m:d>
                          <m:r>
                            <a:rPr lang="en-US" altLang="en-US" sz="2000" b="0" i="1" smtClean="0">
                              <a:latin typeface="Cambria Math" panose="02040503050406030204" pitchFamily="18" charset="0"/>
                            </a:rPr>
                            <m:t>; </m:t>
                          </m:r>
                        </m:oMath>
                      </m:oMathPara>
                    </a14:m>
                    <a:endParaRPr lang="ja-JP" altLang="en-US" sz="2000"/>
                  </a:p>
                </p:txBody>
              </p:sp>
            </mc:Choice>
            <mc:Fallback xmlns="">
              <p:sp>
                <p:nvSpPr>
                  <p:cNvPr id="16" name="テキスト ボックス 15">
                    <a:extLst>
                      <a:ext uri="{FF2B5EF4-FFF2-40B4-BE49-F238E27FC236}">
                        <a16:creationId xmlns:a16="http://schemas.microsoft.com/office/drawing/2014/main" id="{699C1CFC-FC44-950C-88DB-231936F84B8C}"/>
                      </a:ext>
                    </a:extLst>
                  </p:cNvPr>
                  <p:cNvSpPr txBox="1">
                    <a:spLocks noRot="1" noChangeAspect="1" noMove="1" noResize="1" noEditPoints="1" noAdjustHandles="1" noChangeArrowheads="1" noChangeShapeType="1" noTextEdit="1"/>
                  </p:cNvSpPr>
                  <p:nvPr/>
                </p:nvSpPr>
                <p:spPr>
                  <a:xfrm>
                    <a:off x="4399267" y="3425368"/>
                    <a:ext cx="5130716" cy="400110"/>
                  </a:xfrm>
                  <a:prstGeom prst="rect">
                    <a:avLst/>
                  </a:prstGeom>
                  <a:blipFill>
                    <a:blip r:embed="rId8"/>
                    <a:stretch>
                      <a:fillRect b="-1515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76C9A2A1-25CC-F4B0-E74C-96B269A7D10D}"/>
                      </a:ext>
                    </a:extLst>
                  </p:cNvPr>
                  <p:cNvSpPr txBox="1"/>
                  <p:nvPr/>
                </p:nvSpPr>
                <p:spPr>
                  <a:xfrm>
                    <a:off x="3981512" y="3834122"/>
                    <a:ext cx="513071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en-US" sz="2000" b="0" i="0" smtClean="0">
                              <a:latin typeface="Cambria Math" panose="02040503050406030204" pitchFamily="18" charset="0"/>
                            </a:rPr>
                            <m:t>if</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𝑖</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𝑗</m:t>
                          </m:r>
                          <m:r>
                            <a:rPr lang="en-US" altLang="en-US" sz="2000" b="0" i="1" smtClean="0">
                              <a:latin typeface="Cambria Math" panose="02040503050406030204" pitchFamily="18" charset="0"/>
                            </a:rPr>
                            <m:t>&gt;0 </m:t>
                          </m:r>
                          <m:r>
                            <m:rPr>
                              <m:sty m:val="p"/>
                            </m:rPr>
                            <a:rPr lang="en-US" altLang="en-US" sz="2000" b="0" i="0" smtClean="0">
                              <a:latin typeface="Cambria Math" panose="02040503050406030204" pitchFamily="18" charset="0"/>
                            </a:rPr>
                            <m:t>and</m:t>
                          </m:r>
                          <m:r>
                            <a:rPr lang="en-US" altLang="en-US" sz="2000" i="1">
                              <a:latin typeface="Cambria Math" panose="02040503050406030204" pitchFamily="18" charset="0"/>
                            </a:rPr>
                            <m:t>𝐴</m:t>
                          </m:r>
                          <m:d>
                            <m:dPr>
                              <m:begChr m:val="["/>
                              <m:endChr m:val="]"/>
                              <m:ctrlPr>
                                <a:rPr lang="en-US" altLang="en-US" sz="2000" i="1">
                                  <a:latin typeface="Cambria Math" panose="02040503050406030204" pitchFamily="18" charset="0"/>
                                </a:rPr>
                              </m:ctrlPr>
                            </m:dPr>
                            <m:e>
                              <m:r>
                                <a:rPr lang="en-US" altLang="en-US" sz="2000" i="1">
                                  <a:latin typeface="Cambria Math" panose="02040503050406030204" pitchFamily="18" charset="0"/>
                                </a:rPr>
                                <m:t>𝑖</m:t>
                              </m:r>
                            </m:e>
                          </m:d>
                          <m:r>
                            <a:rPr lang="en-US" altLang="en-US" sz="2000" b="0" i="1" smtClean="0">
                              <a:latin typeface="Cambria Math" panose="02040503050406030204" pitchFamily="18" charset="0"/>
                            </a:rPr>
                            <m:t>≠</m:t>
                          </m:r>
                          <m:r>
                            <a:rPr lang="en-US" altLang="en-US" sz="2000" i="1">
                              <a:latin typeface="Cambria Math" panose="02040503050406030204" pitchFamily="18" charset="0"/>
                            </a:rPr>
                            <m:t>𝐵</m:t>
                          </m:r>
                          <m:d>
                            <m:dPr>
                              <m:begChr m:val="["/>
                              <m:endChr m:val="]"/>
                              <m:ctrlPr>
                                <a:rPr lang="en-US" altLang="en-US" sz="2000" i="1">
                                  <a:latin typeface="Cambria Math" panose="02040503050406030204" pitchFamily="18" charset="0"/>
                                </a:rPr>
                              </m:ctrlPr>
                            </m:dPr>
                            <m:e>
                              <m:r>
                                <a:rPr lang="en-US" altLang="en-US" sz="2000" i="1">
                                  <a:latin typeface="Cambria Math" panose="02040503050406030204" pitchFamily="18" charset="0"/>
                                </a:rPr>
                                <m:t>𝑗</m:t>
                              </m:r>
                            </m:e>
                          </m:d>
                          <m:r>
                            <a:rPr lang="en-US" altLang="en-US" sz="2000" b="0" i="1" smtClean="0">
                              <a:latin typeface="Cambria Math" panose="02040503050406030204" pitchFamily="18" charset="0"/>
                            </a:rPr>
                            <m:t>; </m:t>
                          </m:r>
                        </m:oMath>
                      </m:oMathPara>
                    </a14:m>
                    <a:endParaRPr lang="ja-JP" altLang="en-US" sz="2000"/>
                  </a:p>
                </p:txBody>
              </p:sp>
            </mc:Choice>
            <mc:Fallback xmlns="">
              <p:sp>
                <p:nvSpPr>
                  <p:cNvPr id="17" name="テキスト ボックス 16">
                    <a:extLst>
                      <a:ext uri="{FF2B5EF4-FFF2-40B4-BE49-F238E27FC236}">
                        <a16:creationId xmlns:a16="http://schemas.microsoft.com/office/drawing/2014/main" id="{76C9A2A1-25CC-F4B0-E74C-96B269A7D10D}"/>
                      </a:ext>
                    </a:extLst>
                  </p:cNvPr>
                  <p:cNvSpPr txBox="1">
                    <a:spLocks noRot="1" noChangeAspect="1" noMove="1" noResize="1" noEditPoints="1" noAdjustHandles="1" noChangeArrowheads="1" noChangeShapeType="1" noTextEdit="1"/>
                  </p:cNvSpPr>
                  <p:nvPr/>
                </p:nvSpPr>
                <p:spPr>
                  <a:xfrm>
                    <a:off x="3981512" y="3834122"/>
                    <a:ext cx="5130716" cy="400110"/>
                  </a:xfrm>
                  <a:prstGeom prst="rect">
                    <a:avLst/>
                  </a:prstGeom>
                  <a:blipFill>
                    <a:blip r:embed="rId9"/>
                    <a:stretch>
                      <a:fillRect b="-15625"/>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514F45D7-BAF9-634A-BC85-3D5ED0EFD20A}"/>
                  </a:ext>
                </a:extLst>
              </p:cNvPr>
              <p:cNvSpPr txBox="1"/>
              <p:nvPr/>
            </p:nvSpPr>
            <p:spPr>
              <a:xfrm>
                <a:off x="730132" y="5511407"/>
                <a:ext cx="7586244" cy="461665"/>
              </a:xfrm>
              <a:prstGeom prst="rect">
                <a:avLst/>
              </a:prstGeom>
              <a:noFill/>
            </p:spPr>
            <p:txBody>
              <a:bodyPr wrap="none" rtlCol="0">
                <a:spAutoFit/>
              </a:bodyPr>
              <a:lstStyle/>
              <a:p>
                <a:r>
                  <a:rPr kumimoji="1" lang="en-US" altLang="ja-JP" sz="2400" dirty="0"/>
                  <a:t>This algorithm computes the solution in </a:t>
                </a:r>
                <a14:m>
                  <m:oMath xmlns:m="http://schemas.openxmlformats.org/officeDocument/2006/math">
                    <m:r>
                      <a:rPr kumimoji="1" lang="en-US" altLang="ja-JP" sz="2400" b="0" i="1" smtClean="0">
                        <a:latin typeface="Cambria Math" panose="02040503050406030204" pitchFamily="18" charset="0"/>
                      </a:rPr>
                      <m:t>𝑂</m:t>
                    </m:r>
                    <m:d>
                      <m:dPr>
                        <m:ctrlPr>
                          <a:rPr kumimoji="1" lang="en-US" altLang="ja-JP" sz="2400" b="0" i="1" smtClean="0">
                            <a:latin typeface="Cambria Math" panose="02040503050406030204" pitchFamily="18" charset="0"/>
                          </a:rPr>
                        </m:ctrlPr>
                      </m:dPr>
                      <m:e>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𝐴</m:t>
                            </m:r>
                          </m:e>
                        </m:d>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𝐵</m:t>
                            </m:r>
                          </m:e>
                        </m:d>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𝑃</m:t>
                            </m:r>
                          </m:e>
                        </m:d>
                      </m:e>
                    </m:d>
                  </m:oMath>
                </a14:m>
                <a:r>
                  <a:rPr kumimoji="1" lang="en-US" altLang="ja-JP" sz="2400" dirty="0"/>
                  <a:t> time.</a:t>
                </a:r>
                <a:endParaRPr kumimoji="1" lang="ja-JP" altLang="en-US" sz="2400"/>
              </a:p>
            </p:txBody>
          </p:sp>
        </mc:Choice>
        <mc:Fallback xmlns="">
          <p:sp>
            <p:nvSpPr>
              <p:cNvPr id="20" name="テキスト ボックス 19">
                <a:extLst>
                  <a:ext uri="{FF2B5EF4-FFF2-40B4-BE49-F238E27FC236}">
                    <a16:creationId xmlns:a16="http://schemas.microsoft.com/office/drawing/2014/main" id="{514F45D7-BAF9-634A-BC85-3D5ED0EFD20A}"/>
                  </a:ext>
                </a:extLst>
              </p:cNvPr>
              <p:cNvSpPr txBox="1">
                <a:spLocks noRot="1" noChangeAspect="1" noMove="1" noResize="1" noEditPoints="1" noAdjustHandles="1" noChangeArrowheads="1" noChangeShapeType="1" noTextEdit="1"/>
              </p:cNvSpPr>
              <p:nvPr/>
            </p:nvSpPr>
            <p:spPr>
              <a:xfrm>
                <a:off x="730132" y="5511407"/>
                <a:ext cx="7586244" cy="461665"/>
              </a:xfrm>
              <a:prstGeom prst="rect">
                <a:avLst/>
              </a:prstGeom>
              <a:blipFill>
                <a:blip r:embed="rId10"/>
                <a:stretch>
                  <a:fillRect l="-1338" t="-5263" r="-334" b="-2894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26023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rmAutofit fontScale="90000"/>
          </a:bodyPr>
          <a:lstStyle/>
          <a:p>
            <a:r>
              <a:rPr lang="en-US" altLang="ja-JP" dirty="0"/>
              <a:t>O</a:t>
            </a:r>
            <a:r>
              <a:rPr kumimoji="1" lang="en-US" altLang="ja-JP" dirty="0"/>
              <a:t>utline</a:t>
            </a:r>
            <a:endParaRPr kumimoji="1" lang="ja-JP" altLang="en-US"/>
          </a:p>
        </p:txBody>
      </p:sp>
      <p:sp>
        <p:nvSpPr>
          <p:cNvPr id="3" name="コンテンツ プレースホルダー 2">
            <a:extLst>
              <a:ext uri="{FF2B5EF4-FFF2-40B4-BE49-F238E27FC236}">
                <a16:creationId xmlns:a16="http://schemas.microsoft.com/office/drawing/2014/main" id="{5FC62980-59FC-B94D-8B01-6334F2B8C3DD}"/>
              </a:ext>
            </a:extLst>
          </p:cNvPr>
          <p:cNvSpPr>
            <a:spLocks noGrp="1"/>
          </p:cNvSpPr>
          <p:nvPr>
            <p:ph idx="1"/>
          </p:nvPr>
        </p:nvSpPr>
        <p:spPr>
          <a:xfrm>
            <a:off x="628650" y="1251291"/>
            <a:ext cx="7886700" cy="5241568"/>
          </a:xfrm>
        </p:spPr>
        <p:txBody>
          <a:bodyPr>
            <a:normAutofit/>
          </a:bodyPr>
          <a:lstStyle/>
          <a:p>
            <a:pPr>
              <a:buClr>
                <a:srgbClr val="00B0F0"/>
              </a:buClr>
            </a:pPr>
            <a:r>
              <a:rPr lang="en-US" altLang="ja-JP" sz="4000" dirty="0">
                <a:solidFill>
                  <a:schemeClr val="bg1">
                    <a:lumMod val="75000"/>
                  </a:schemeClr>
                </a:solidFill>
              </a:rPr>
              <a:t>Labeled Graphs</a:t>
            </a:r>
          </a:p>
          <a:p>
            <a:pPr>
              <a:buClr>
                <a:srgbClr val="00B0F0"/>
              </a:buClr>
            </a:pPr>
            <a:r>
              <a:rPr lang="en-US" altLang="ja-JP" sz="4000" dirty="0">
                <a:solidFill>
                  <a:schemeClr val="bg1">
                    <a:lumMod val="75000"/>
                  </a:schemeClr>
                </a:solidFill>
              </a:rPr>
              <a:t>SEQ-IC-LCS (Constrained LCS)</a:t>
            </a:r>
          </a:p>
          <a:p>
            <a:pPr>
              <a:buClr>
                <a:srgbClr val="00B0F0"/>
              </a:buClr>
            </a:pPr>
            <a:r>
              <a:rPr lang="en-US" altLang="ja-JP" sz="4000" dirty="0"/>
              <a:t>Computing SEQ-IC-LCS of Acyclic  Labeled Graphs</a:t>
            </a:r>
          </a:p>
          <a:p>
            <a:pPr>
              <a:buClr>
                <a:srgbClr val="00B0F0"/>
              </a:buClr>
            </a:pPr>
            <a:r>
              <a:rPr lang="en-US" altLang="ja-JP" sz="4000" dirty="0">
                <a:solidFill>
                  <a:schemeClr val="bg1">
                    <a:lumMod val="75000"/>
                  </a:schemeClr>
                </a:solidFill>
              </a:rPr>
              <a:t>Computing SEQ-IC-LCS of Cyclic Labeled Graphs</a:t>
            </a:r>
          </a:p>
          <a:p>
            <a:pPr>
              <a:buClr>
                <a:srgbClr val="00B0F0"/>
              </a:buClr>
            </a:pPr>
            <a:r>
              <a:rPr lang="en-US" altLang="ja-JP" sz="4000" dirty="0">
                <a:solidFill>
                  <a:schemeClr val="bg1">
                    <a:lumMod val="75000"/>
                  </a:schemeClr>
                </a:solidFill>
              </a:rPr>
              <a:t>Conclusions and Future works</a:t>
            </a:r>
          </a:p>
          <a:p>
            <a:endParaRPr lang="en-US" altLang="ja-JP" sz="3600" dirty="0"/>
          </a:p>
          <a:p>
            <a:endParaRPr lang="en-US" altLang="ja-JP" sz="3600"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2C1D408E-B289-CB4A-A397-B385FF602559}"/>
              </a:ext>
            </a:extLst>
          </p:cNvPr>
          <p:cNvSpPr>
            <a:spLocks noGrp="1"/>
          </p:cNvSpPr>
          <p:nvPr>
            <p:ph type="sldNum" sz="quarter" idx="12"/>
          </p:nvPr>
        </p:nvSpPr>
        <p:spPr/>
        <p:txBody>
          <a:bodyPr/>
          <a:lstStyle/>
          <a:p>
            <a:fld id="{C95ACDE2-68C5-7347-A52E-B41B8375C727}" type="slidenum">
              <a:rPr kumimoji="1" lang="ja-JP" altLang="en-US" smtClean="0"/>
              <a:t>17</a:t>
            </a:fld>
            <a:endParaRPr kumimoji="1" lang="ja-JP" altLang="en-US"/>
          </a:p>
        </p:txBody>
      </p:sp>
    </p:spTree>
    <p:extLst>
      <p:ext uri="{BB962C8B-B14F-4D97-AF65-F5344CB8AC3E}">
        <p14:creationId xmlns:p14="http://schemas.microsoft.com/office/powerpoint/2010/main" val="197875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rmAutofit/>
          </a:bodyPr>
          <a:lstStyle/>
          <a:p>
            <a:r>
              <a:rPr lang="en-US" altLang="ja-JP" sz="4000" dirty="0"/>
              <a:t>Definition about Labeled Graphs</a:t>
            </a:r>
            <a:endParaRPr kumimoji="1" lang="ja-JP" altLang="en-US"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2C1D408E-B289-CB4A-A397-B385FF602559}"/>
              </a:ext>
            </a:extLst>
          </p:cNvPr>
          <p:cNvSpPr>
            <a:spLocks noGrp="1"/>
          </p:cNvSpPr>
          <p:nvPr>
            <p:ph type="sldNum" sz="quarter" idx="12"/>
          </p:nvPr>
        </p:nvSpPr>
        <p:spPr/>
        <p:txBody>
          <a:bodyPr/>
          <a:lstStyle/>
          <a:p>
            <a:fld id="{C95ACDE2-68C5-7347-A52E-B41B8375C727}" type="slidenum">
              <a:rPr kumimoji="1" lang="ja-JP" altLang="en-US" smtClean="0"/>
              <a:t>18</a:t>
            </a:fld>
            <a:endParaRPr kumimoji="1" lang="ja-JP" altLang="en-US"/>
          </a:p>
        </p:txBody>
      </p:sp>
      <p:sp>
        <p:nvSpPr>
          <p:cNvPr id="28" name="テキスト ボックス 27">
            <a:extLst>
              <a:ext uri="{FF2B5EF4-FFF2-40B4-BE49-F238E27FC236}">
                <a16:creationId xmlns:a16="http://schemas.microsoft.com/office/drawing/2014/main" id="{2205C33D-2032-523E-1FC5-EA2C48A6BACE}"/>
              </a:ext>
            </a:extLst>
          </p:cNvPr>
          <p:cNvSpPr txBox="1"/>
          <p:nvPr/>
        </p:nvSpPr>
        <p:spPr>
          <a:xfrm>
            <a:off x="938682" y="4158362"/>
            <a:ext cx="640047" cy="461665"/>
          </a:xfrm>
          <a:prstGeom prst="rect">
            <a:avLst/>
          </a:prstGeom>
          <a:noFill/>
        </p:spPr>
        <p:txBody>
          <a:bodyPr wrap="none" rtlCol="0">
            <a:spAutoFit/>
          </a:bodyPr>
          <a:lstStyle/>
          <a:p>
            <a:r>
              <a:rPr kumimoji="1" lang="en-US" altLang="ja-JP" sz="2400" dirty="0"/>
              <a:t>e.g.</a:t>
            </a:r>
            <a:endParaRPr kumimoji="1" lang="ja-JP" altLang="en-US" sz="2400"/>
          </a:p>
        </p:txBody>
      </p:sp>
      <p:sp>
        <p:nvSpPr>
          <p:cNvPr id="10" name="テキスト ボックス 9">
            <a:extLst>
              <a:ext uri="{FF2B5EF4-FFF2-40B4-BE49-F238E27FC236}">
                <a16:creationId xmlns:a16="http://schemas.microsoft.com/office/drawing/2014/main" id="{F1463608-68CC-D8E5-7ECA-747417531BC3}"/>
              </a:ext>
            </a:extLst>
          </p:cNvPr>
          <p:cNvSpPr txBox="1"/>
          <p:nvPr/>
        </p:nvSpPr>
        <p:spPr>
          <a:xfrm>
            <a:off x="4980309" y="4296171"/>
            <a:ext cx="3871925"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V</a:t>
            </a:r>
            <a:r>
              <a:rPr lang="en-US" altLang="ja-JP" sz="2800" i="1" baseline="-25000" dirty="0">
                <a:latin typeface="Times New Roman" panose="02020603050405020304" pitchFamily="18" charset="0"/>
                <a:cs typeface="Times New Roman" panose="02020603050405020304" pitchFamily="18" charset="0"/>
              </a:rPr>
              <a:t>s</a:t>
            </a:r>
            <a:r>
              <a:rPr kumimoji="1" lang="en-US" altLang="ja-JP" sz="2400" dirty="0">
                <a:latin typeface="Times New Roman" panose="02020603050405020304" pitchFamily="18" charset="0"/>
                <a:cs typeface="Times New Roman" panose="02020603050405020304" pitchFamily="18" charset="0"/>
              </a:rPr>
              <a:t> =</a:t>
            </a:r>
            <a:r>
              <a:rPr kumimoji="1" lang="en-US" altLang="ja-JP" sz="2400" i="1" dirty="0">
                <a:latin typeface="Times New Roman" panose="02020603050405020304" pitchFamily="18" charset="0"/>
                <a:cs typeface="Times New Roman" panose="02020603050405020304" pitchFamily="18" charset="0"/>
              </a:rPr>
              <a:t> </a:t>
            </a:r>
            <a:r>
              <a:rPr kumimoji="1" lang="en-US" altLang="ja-JP" sz="2400" dirty="0">
                <a:latin typeface="Times New Roman" panose="02020603050405020304" pitchFamily="18" charset="0"/>
                <a:cs typeface="Times New Roman" panose="02020603050405020304" pitchFamily="18" charset="0"/>
              </a:rPr>
              <a:t>{</a:t>
            </a:r>
            <a:r>
              <a:rPr kumimoji="1" lang="en-US" altLang="ja-JP" sz="2400" i="1" dirty="0">
                <a:latin typeface="Times New Roman" panose="02020603050405020304" pitchFamily="18" charset="0"/>
                <a:cs typeface="Times New Roman" panose="02020603050405020304" pitchFamily="18" charset="0"/>
              </a:rPr>
              <a:t>v</a:t>
            </a:r>
            <a:r>
              <a:rPr lang="en-US" altLang="ja-JP" sz="2400" baseline="-25000" dirty="0">
                <a:latin typeface="Times New Roman" panose="02020603050405020304" pitchFamily="18" charset="0"/>
                <a:cs typeface="Times New Roman" panose="02020603050405020304" pitchFamily="18" charset="0"/>
              </a:rPr>
              <a:t>1 </a:t>
            </a:r>
            <a:r>
              <a:rPr kumimoji="1" lang="en-US" altLang="ja-JP" sz="2400" dirty="0"/>
              <a:t>,</a:t>
            </a:r>
            <a:r>
              <a:rPr kumimoji="1" lang="en-US" altLang="ja-JP" sz="2400" i="1" dirty="0">
                <a:latin typeface="Times New Roman" panose="02020603050405020304" pitchFamily="18" charset="0"/>
                <a:cs typeface="Times New Roman" panose="02020603050405020304" pitchFamily="18" charset="0"/>
              </a:rPr>
              <a:t> v</a:t>
            </a:r>
            <a:r>
              <a:rPr lang="en-US" altLang="ja-JP" sz="2400" baseline="-25000" dirty="0">
                <a:latin typeface="Times New Roman" panose="02020603050405020304" pitchFamily="18" charset="0"/>
                <a:cs typeface="Times New Roman" panose="02020603050405020304" pitchFamily="18" charset="0"/>
              </a:rPr>
              <a:t>4</a:t>
            </a:r>
            <a:r>
              <a:rPr kumimoji="1" lang="en-US" altLang="ja-JP" sz="2400" dirty="0">
                <a:latin typeface="Times New Roman" panose="02020603050405020304" pitchFamily="18" charset="0"/>
                <a:cs typeface="Times New Roman" panose="02020603050405020304" pitchFamily="18" charset="0"/>
              </a:rPr>
              <a:t>}</a:t>
            </a:r>
            <a:r>
              <a:rPr kumimoji="1" lang="en-US" altLang="ja-JP" sz="2400" dirty="0"/>
              <a:t>      </a:t>
            </a:r>
            <a:r>
              <a:rPr kumimoji="1" lang="en-US" altLang="ja-JP" sz="2400" i="1" dirty="0">
                <a:latin typeface="Times New Roman" panose="02020603050405020304" pitchFamily="18" charset="0"/>
                <a:cs typeface="Times New Roman" panose="02020603050405020304" pitchFamily="18" charset="0"/>
              </a:rPr>
              <a:t>V</a:t>
            </a:r>
            <a:r>
              <a:rPr lang="en-US" altLang="ja-JP" sz="2800" i="1" baseline="-25000" dirty="0">
                <a:latin typeface="Times New Roman" panose="02020603050405020304" pitchFamily="18" charset="0"/>
                <a:cs typeface="Times New Roman" panose="02020603050405020304" pitchFamily="18" charset="0"/>
              </a:rPr>
              <a:t>e</a:t>
            </a:r>
            <a:r>
              <a:rPr kumimoji="1" lang="en-US" altLang="ja-JP" sz="2400" dirty="0">
                <a:latin typeface="Times New Roman" panose="02020603050405020304" pitchFamily="18" charset="0"/>
                <a:cs typeface="Times New Roman" panose="02020603050405020304" pitchFamily="18" charset="0"/>
              </a:rPr>
              <a:t> =</a:t>
            </a:r>
            <a:r>
              <a:rPr kumimoji="1" lang="en-US" altLang="ja-JP" sz="2400" i="1" dirty="0">
                <a:latin typeface="Times New Roman" panose="02020603050405020304" pitchFamily="18" charset="0"/>
                <a:cs typeface="Times New Roman" panose="02020603050405020304" pitchFamily="18" charset="0"/>
              </a:rPr>
              <a:t> </a:t>
            </a:r>
            <a:r>
              <a:rPr kumimoji="1" lang="en-US" altLang="ja-JP" sz="2400" dirty="0">
                <a:latin typeface="Times New Roman" panose="02020603050405020304" pitchFamily="18" charset="0"/>
                <a:cs typeface="Times New Roman" panose="02020603050405020304" pitchFamily="18" charset="0"/>
              </a:rPr>
              <a:t>{</a:t>
            </a:r>
            <a:r>
              <a:rPr kumimoji="1" lang="en-US" altLang="ja-JP" sz="2400" i="1" dirty="0">
                <a:latin typeface="Times New Roman" panose="02020603050405020304" pitchFamily="18" charset="0"/>
                <a:cs typeface="Times New Roman" panose="02020603050405020304" pitchFamily="18" charset="0"/>
              </a:rPr>
              <a:t>v</a:t>
            </a:r>
            <a:r>
              <a:rPr lang="en-US" altLang="ja-JP" sz="2400" baseline="-25000" dirty="0">
                <a:latin typeface="Times New Roman" panose="02020603050405020304" pitchFamily="18" charset="0"/>
                <a:cs typeface="Times New Roman" panose="02020603050405020304" pitchFamily="18" charset="0"/>
              </a:rPr>
              <a:t>3</a:t>
            </a:r>
            <a:r>
              <a:rPr kumimoji="1" lang="en-US" altLang="ja-JP" sz="2400" dirty="0"/>
              <a:t> , </a:t>
            </a:r>
            <a:r>
              <a:rPr kumimoji="1" lang="en-US" altLang="ja-JP" sz="2400" i="1" dirty="0">
                <a:latin typeface="Times New Roman" panose="02020603050405020304" pitchFamily="18" charset="0"/>
                <a:cs typeface="Times New Roman" panose="02020603050405020304" pitchFamily="18" charset="0"/>
              </a:rPr>
              <a:t>v</a:t>
            </a:r>
            <a:r>
              <a:rPr lang="en-US" altLang="ja-JP" sz="2400" baseline="-25000" dirty="0">
                <a:latin typeface="Times New Roman" panose="02020603050405020304" pitchFamily="18" charset="0"/>
                <a:cs typeface="Times New Roman" panose="02020603050405020304" pitchFamily="18" charset="0"/>
              </a:rPr>
              <a:t>5</a:t>
            </a:r>
            <a:r>
              <a:rPr kumimoji="1" lang="en-US" altLang="ja-JP" sz="2400" dirty="0">
                <a:latin typeface="Times New Roman" panose="02020603050405020304" pitchFamily="18" charset="0"/>
                <a:cs typeface="Times New Roman" panose="02020603050405020304" pitchFamily="18" charset="0"/>
              </a:rPr>
              <a:t>}</a:t>
            </a:r>
            <a:endParaRPr kumimoji="1" lang="en-US" altLang="ja-JP" sz="2400" i="1" dirty="0">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19291903-BB7B-10D1-5F64-3BA5D154D410}"/>
              </a:ext>
            </a:extLst>
          </p:cNvPr>
          <p:cNvSpPr txBox="1"/>
          <p:nvPr/>
        </p:nvSpPr>
        <p:spPr>
          <a:xfrm>
            <a:off x="552557" y="2219409"/>
            <a:ext cx="8299677" cy="461665"/>
          </a:xfrm>
          <a:prstGeom prst="rect">
            <a:avLst/>
          </a:prstGeom>
          <a:noFill/>
        </p:spPr>
        <p:txBody>
          <a:bodyPr wrap="square" rtlCol="0">
            <a:spAutoFit/>
          </a:bodyPr>
          <a:lstStyle/>
          <a:p>
            <a:r>
              <a:rPr lang="en-US" altLang="ja-JP" sz="2400" i="1" dirty="0">
                <a:latin typeface="Times New Roman" panose="02020603050405020304" pitchFamily="18" charset="0"/>
                <a:cs typeface="Times New Roman" panose="02020603050405020304" pitchFamily="18" charset="0"/>
              </a:rPr>
              <a:t>MP</a:t>
            </a:r>
            <a:r>
              <a:rPr kumimoji="1" lang="en-US" altLang="ja-JP"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v</a:t>
            </a:r>
            <a:r>
              <a:rPr kumimoji="1" lang="en-US" altLang="ja-JP" sz="2400" dirty="0">
                <a:latin typeface="Times New Roman" panose="02020603050405020304" pitchFamily="18" charset="0"/>
                <a:cs typeface="Times New Roman" panose="02020603050405020304" pitchFamily="18" charset="0"/>
              </a:rPr>
              <a:t>) </a:t>
            </a:r>
            <a:r>
              <a:rPr kumimoji="1" lang="en-US" altLang="ja-JP" sz="2400" dirty="0"/>
              <a:t>: the set of </a:t>
            </a:r>
            <a:r>
              <a:rPr lang="en-US" altLang="ja-JP" sz="2400" dirty="0"/>
              <a:t>paths</a:t>
            </a:r>
            <a:r>
              <a:rPr kumimoji="1" lang="en-US" altLang="ja-JP" sz="2400" dirty="0"/>
              <a:t> </a:t>
            </a:r>
            <a:r>
              <a:rPr lang="en-US" altLang="ja-JP" sz="2400" dirty="0"/>
              <a:t>that start at </a:t>
            </a:r>
            <a:r>
              <a:rPr lang="en-US" altLang="ja-JP" sz="2400" i="1" dirty="0">
                <a:latin typeface="Times New Roman"/>
                <a:cs typeface="Times New Roman"/>
              </a:rPr>
              <a:t>v</a:t>
            </a:r>
            <a:r>
              <a:rPr lang="en-US" altLang="ja-JP" sz="2800" i="1" baseline="-25000" dirty="0">
                <a:latin typeface="Times New Roman"/>
                <a:cs typeface="Times New Roman"/>
              </a:rPr>
              <a:t>s</a:t>
            </a:r>
            <a:r>
              <a:rPr lang="en-US" altLang="ja-JP" sz="2400" dirty="0"/>
              <a:t> in </a:t>
            </a:r>
            <a:r>
              <a:rPr lang="en-US" altLang="ja-JP" sz="2400" i="1" dirty="0">
                <a:latin typeface="Times New Roman"/>
                <a:cs typeface="Times New Roman"/>
              </a:rPr>
              <a:t>V</a:t>
            </a:r>
            <a:r>
              <a:rPr lang="en-US" altLang="ja-JP" sz="2800" i="1" baseline="-25000" dirty="0">
                <a:latin typeface="Times New Roman"/>
                <a:cs typeface="Times New Roman"/>
              </a:rPr>
              <a:t>s</a:t>
            </a:r>
            <a:r>
              <a:rPr lang="en-US" altLang="ja-JP" sz="2400" dirty="0"/>
              <a:t> and end at vertex </a:t>
            </a:r>
            <a:r>
              <a:rPr lang="en-US" altLang="ja-JP" sz="2400" i="1" dirty="0">
                <a:latin typeface="Times New Roman"/>
                <a:cs typeface="Times New Roman"/>
              </a:rPr>
              <a:t>v </a:t>
            </a:r>
            <a:r>
              <a:rPr lang="en-US" altLang="ja-JP" sz="2400" i="1" dirty="0"/>
              <a:t>.</a:t>
            </a:r>
            <a:endParaRPr kumimoji="1" lang="en-US" altLang="ja-JP" sz="2400" i="1" dirty="0">
              <a:latin typeface="Times New Roman"/>
              <a:cs typeface="Times New Roman"/>
            </a:endParaRPr>
          </a:p>
        </p:txBody>
      </p:sp>
      <p:sp>
        <p:nvSpPr>
          <p:cNvPr id="37" name="テキスト ボックス 36">
            <a:extLst>
              <a:ext uri="{FF2B5EF4-FFF2-40B4-BE49-F238E27FC236}">
                <a16:creationId xmlns:a16="http://schemas.microsoft.com/office/drawing/2014/main" id="{B06BBE4A-DEB4-61E2-97A5-DF279C7CA4D0}"/>
              </a:ext>
            </a:extLst>
          </p:cNvPr>
          <p:cNvSpPr txBox="1"/>
          <p:nvPr/>
        </p:nvSpPr>
        <p:spPr>
          <a:xfrm>
            <a:off x="628649" y="1162590"/>
            <a:ext cx="7698755" cy="461665"/>
          </a:xfrm>
          <a:prstGeom prst="rect">
            <a:avLst/>
          </a:prstGeom>
          <a:noFill/>
        </p:spPr>
        <p:txBody>
          <a:bodyPr wrap="square" rtlCol="0">
            <a:spAutoFit/>
          </a:bodyPr>
          <a:lstStyle/>
          <a:p>
            <a:r>
              <a:rPr lang="en-US" altLang="ja-JP" sz="2400" i="1" dirty="0">
                <a:latin typeface="Times New Roman"/>
                <a:cs typeface="Times New Roman"/>
              </a:rPr>
              <a:t>V</a:t>
            </a:r>
            <a:r>
              <a:rPr lang="en-US" altLang="ja-JP" sz="2800" i="1" baseline="-25000" dirty="0">
                <a:latin typeface="Times New Roman"/>
                <a:cs typeface="Times New Roman"/>
              </a:rPr>
              <a:t>s</a:t>
            </a:r>
            <a:r>
              <a:rPr kumimoji="1" lang="en-US" altLang="ja-JP" sz="2400" dirty="0">
                <a:latin typeface="Times New Roman" panose="02020603050405020304" pitchFamily="18" charset="0"/>
                <a:cs typeface="Times New Roman" panose="02020603050405020304" pitchFamily="18" charset="0"/>
              </a:rPr>
              <a:t> </a:t>
            </a:r>
            <a:r>
              <a:rPr kumimoji="1" lang="en-US" altLang="ja-JP" sz="2400" dirty="0"/>
              <a:t>: the set of </a:t>
            </a:r>
            <a:r>
              <a:rPr lang="en-US" altLang="ja-JP" sz="2400" dirty="0"/>
              <a:t>vertices </a:t>
            </a:r>
            <a:r>
              <a:rPr lang="en-US" altLang="ja-JP" sz="2400" dirty="0">
                <a:cs typeface="Times New Roman"/>
              </a:rPr>
              <a:t>which has no in-coming edges</a:t>
            </a:r>
            <a:r>
              <a:rPr lang="en-US" altLang="ja-JP" sz="2400" i="1" dirty="0"/>
              <a:t>.</a:t>
            </a:r>
            <a:endParaRPr kumimoji="1" lang="en-US" altLang="ja-JP" sz="2400" i="1" dirty="0">
              <a:latin typeface="Times New Roman"/>
              <a:cs typeface="Times New Roman"/>
            </a:endParaRPr>
          </a:p>
        </p:txBody>
      </p:sp>
      <p:sp>
        <p:nvSpPr>
          <p:cNvPr id="41" name="テキスト ボックス 40">
            <a:extLst>
              <a:ext uri="{FF2B5EF4-FFF2-40B4-BE49-F238E27FC236}">
                <a16:creationId xmlns:a16="http://schemas.microsoft.com/office/drawing/2014/main" id="{1B80DDEC-FE52-A934-9868-0C5895D37815}"/>
              </a:ext>
            </a:extLst>
          </p:cNvPr>
          <p:cNvSpPr txBox="1"/>
          <p:nvPr/>
        </p:nvSpPr>
        <p:spPr>
          <a:xfrm>
            <a:off x="628648" y="1650440"/>
            <a:ext cx="7698755" cy="461665"/>
          </a:xfrm>
          <a:prstGeom prst="rect">
            <a:avLst/>
          </a:prstGeom>
          <a:noFill/>
        </p:spPr>
        <p:txBody>
          <a:bodyPr wrap="square" rtlCol="0">
            <a:spAutoFit/>
          </a:bodyPr>
          <a:lstStyle/>
          <a:p>
            <a:r>
              <a:rPr lang="en-US" altLang="ja-JP" sz="2400" i="1" dirty="0">
                <a:latin typeface="Times New Roman"/>
                <a:cs typeface="Times New Roman"/>
              </a:rPr>
              <a:t>V</a:t>
            </a:r>
            <a:r>
              <a:rPr lang="en-US" altLang="ja-JP" sz="2800" i="1" baseline="-25000" dirty="0">
                <a:latin typeface="Times New Roman"/>
                <a:cs typeface="Times New Roman"/>
              </a:rPr>
              <a:t>e</a:t>
            </a:r>
            <a:r>
              <a:rPr kumimoji="1" lang="en-US" altLang="ja-JP" sz="2400" dirty="0">
                <a:latin typeface="Times New Roman" panose="02020603050405020304" pitchFamily="18" charset="0"/>
                <a:cs typeface="Times New Roman" panose="02020603050405020304" pitchFamily="18" charset="0"/>
              </a:rPr>
              <a:t> </a:t>
            </a:r>
            <a:r>
              <a:rPr kumimoji="1" lang="en-US" altLang="ja-JP" sz="2400" dirty="0"/>
              <a:t>: the set of </a:t>
            </a:r>
            <a:r>
              <a:rPr lang="en-US" altLang="ja-JP" sz="2400" dirty="0"/>
              <a:t>vertices </a:t>
            </a:r>
            <a:r>
              <a:rPr lang="en-US" altLang="ja-JP" sz="2400" dirty="0">
                <a:cs typeface="Times New Roman"/>
              </a:rPr>
              <a:t>which has no out-going edges</a:t>
            </a:r>
            <a:r>
              <a:rPr lang="en-US" altLang="ja-JP" sz="2400" i="1" dirty="0"/>
              <a:t>.</a:t>
            </a:r>
            <a:endParaRPr kumimoji="1" lang="en-US" altLang="ja-JP" sz="2400" i="1" dirty="0">
              <a:latin typeface="Times New Roman"/>
              <a:cs typeface="Times New Roman"/>
            </a:endParaRPr>
          </a:p>
        </p:txBody>
      </p:sp>
      <p:sp>
        <p:nvSpPr>
          <p:cNvPr id="3" name="テキスト ボックス 2">
            <a:extLst>
              <a:ext uri="{FF2B5EF4-FFF2-40B4-BE49-F238E27FC236}">
                <a16:creationId xmlns:a16="http://schemas.microsoft.com/office/drawing/2014/main" id="{CE448A2A-3D4E-8656-F90B-16423BBFF3C5}"/>
              </a:ext>
            </a:extLst>
          </p:cNvPr>
          <p:cNvSpPr txBox="1"/>
          <p:nvPr/>
        </p:nvSpPr>
        <p:spPr>
          <a:xfrm>
            <a:off x="4936242" y="5953184"/>
            <a:ext cx="4207758" cy="461665"/>
          </a:xfrm>
          <a:prstGeom prst="rect">
            <a:avLst/>
          </a:prstGeom>
          <a:noFill/>
        </p:spPr>
        <p:txBody>
          <a:bodyPr wrap="square" rtlCol="0">
            <a:spAutoFit/>
          </a:bodyPr>
          <a:lstStyle/>
          <a:p>
            <a:r>
              <a:rPr lang="en-US" altLang="ja-JP" sz="2400" i="1" dirty="0">
                <a:latin typeface="Times New Roman"/>
                <a:cs typeface="Times New Roman"/>
              </a:rPr>
              <a:t>MP</a:t>
            </a:r>
            <a:r>
              <a:rPr lang="en-US" altLang="ja-JP" sz="2400" dirty="0">
                <a:latin typeface="Times New Roman"/>
                <a:cs typeface="Times New Roman"/>
              </a:rPr>
              <a:t>(</a:t>
            </a:r>
            <a:r>
              <a:rPr lang="en-US" altLang="ja-JP" sz="2400" i="1" dirty="0">
                <a:latin typeface="Times New Roman"/>
                <a:cs typeface="Times New Roman"/>
              </a:rPr>
              <a:t>G</a:t>
            </a:r>
            <a:r>
              <a:rPr lang="en-US" altLang="ja-JP" sz="2400" dirty="0">
                <a:latin typeface="Times New Roman"/>
                <a:cs typeface="Times New Roman"/>
              </a:rPr>
              <a:t>) </a:t>
            </a:r>
            <a:r>
              <a:rPr lang="en-US" altLang="ja-JP" sz="2400" dirty="0">
                <a:latin typeface="Times New Roman" panose="02020603050405020304" pitchFamily="18" charset="0"/>
                <a:cs typeface="Times New Roman" panose="02020603050405020304" pitchFamily="18" charset="0"/>
              </a:rPr>
              <a:t>=</a:t>
            </a:r>
            <a:r>
              <a:rPr lang="en-US" altLang="ja-JP" sz="2400" dirty="0">
                <a:cs typeface="Times New Roman"/>
              </a:rPr>
              <a:t> </a:t>
            </a:r>
            <a:r>
              <a:rPr lang="en-US" altLang="ja-JP" sz="2400" dirty="0">
                <a:latin typeface="Times New Roman" panose="02020603050405020304" pitchFamily="18" charset="0"/>
                <a:cs typeface="Times New Roman" panose="02020603050405020304" pitchFamily="18" charset="0"/>
              </a:rPr>
              <a:t>{</a:t>
            </a:r>
            <a:r>
              <a:rPr lang="en-US" altLang="ja-JP" sz="2400" dirty="0">
                <a:cs typeface="Times New Roman"/>
              </a:rPr>
              <a:t> </a:t>
            </a:r>
            <a:r>
              <a:rPr lang="en-US" altLang="ja-JP" sz="2400" i="1" dirty="0">
                <a:latin typeface="Times New Roman"/>
                <a:cs typeface="Times New Roman"/>
              </a:rPr>
              <a:t>v</a:t>
            </a:r>
            <a:r>
              <a:rPr lang="en-US" altLang="ja-JP" sz="2400" baseline="-25000" dirty="0">
                <a:latin typeface="Times New Roman"/>
                <a:cs typeface="Times New Roman"/>
              </a:rPr>
              <a:t>1</a:t>
            </a:r>
            <a:r>
              <a:rPr lang="en-US" altLang="ja-JP" sz="2400" i="1" dirty="0">
                <a:latin typeface="Times New Roman"/>
                <a:cs typeface="Times New Roman"/>
              </a:rPr>
              <a:t>v</a:t>
            </a:r>
            <a:r>
              <a:rPr lang="en-US" altLang="ja-JP" sz="2400" baseline="-25000" dirty="0">
                <a:latin typeface="Times New Roman"/>
                <a:cs typeface="Times New Roman"/>
              </a:rPr>
              <a:t>2</a:t>
            </a:r>
            <a:r>
              <a:rPr lang="en-US" altLang="ja-JP" sz="2400" i="1" dirty="0">
                <a:latin typeface="Times New Roman"/>
                <a:cs typeface="Times New Roman"/>
              </a:rPr>
              <a:t>v</a:t>
            </a:r>
            <a:r>
              <a:rPr lang="en-US" altLang="ja-JP" sz="2400" baseline="-25000" dirty="0">
                <a:latin typeface="Times New Roman"/>
                <a:cs typeface="Times New Roman"/>
              </a:rPr>
              <a:t>3 </a:t>
            </a:r>
            <a:r>
              <a:rPr lang="en-US" altLang="ja-JP" sz="2400" dirty="0">
                <a:latin typeface="Cambria" panose="02040503050406030204" pitchFamily="18" charset="0"/>
                <a:cs typeface="BKM-cmmi12"/>
              </a:rPr>
              <a:t>, </a:t>
            </a:r>
            <a:r>
              <a:rPr lang="en-US" altLang="ja-JP" sz="2400" i="1" dirty="0">
                <a:latin typeface="Times New Roman"/>
                <a:cs typeface="Times New Roman"/>
              </a:rPr>
              <a:t>v</a:t>
            </a:r>
            <a:r>
              <a:rPr lang="en-US" altLang="ja-JP" sz="2400" baseline="-25000" dirty="0">
                <a:latin typeface="Times New Roman"/>
                <a:cs typeface="Times New Roman"/>
              </a:rPr>
              <a:t>1</a:t>
            </a:r>
            <a:r>
              <a:rPr lang="en-US" altLang="ja-JP" sz="2400" i="1" dirty="0">
                <a:latin typeface="Times New Roman"/>
                <a:cs typeface="Times New Roman"/>
              </a:rPr>
              <a:t>v</a:t>
            </a:r>
            <a:r>
              <a:rPr lang="en-US" altLang="ja-JP" sz="2400" baseline="-25000" dirty="0">
                <a:latin typeface="Times New Roman"/>
                <a:cs typeface="Times New Roman"/>
              </a:rPr>
              <a:t>5 </a:t>
            </a:r>
            <a:r>
              <a:rPr lang="en-US" altLang="ja-JP" sz="2400" dirty="0">
                <a:latin typeface="Cambria" panose="02040503050406030204" pitchFamily="18" charset="0"/>
                <a:cs typeface="BKM-cmmi12"/>
              </a:rPr>
              <a:t>,</a:t>
            </a:r>
            <a:r>
              <a:rPr lang="en-US" altLang="ja-JP" sz="2400" dirty="0">
                <a:latin typeface="+mn-ea"/>
                <a:cs typeface="BKM-cmmi12"/>
              </a:rPr>
              <a:t> </a:t>
            </a:r>
            <a:r>
              <a:rPr lang="en-US" altLang="ja-JP" sz="2400" i="1" dirty="0">
                <a:latin typeface="Times New Roman"/>
                <a:cs typeface="Times New Roman"/>
              </a:rPr>
              <a:t>v</a:t>
            </a:r>
            <a:r>
              <a:rPr lang="en-US" altLang="ja-JP" sz="2400" baseline="-25000" dirty="0">
                <a:latin typeface="Times New Roman"/>
                <a:cs typeface="Times New Roman"/>
              </a:rPr>
              <a:t>4</a:t>
            </a:r>
            <a:r>
              <a:rPr lang="en-US" altLang="ja-JP" sz="2400" i="1" dirty="0">
                <a:latin typeface="Times New Roman"/>
                <a:cs typeface="Times New Roman"/>
              </a:rPr>
              <a:t>v</a:t>
            </a:r>
            <a:r>
              <a:rPr lang="en-US" altLang="ja-JP" sz="2400" baseline="-25000" dirty="0">
                <a:latin typeface="Times New Roman"/>
                <a:cs typeface="Times New Roman"/>
              </a:rPr>
              <a:t>5</a:t>
            </a:r>
            <a:r>
              <a:rPr lang="en-US" altLang="ja-JP" sz="2400" baseline="-25000" dirty="0">
                <a:latin typeface="Cambria" panose="02040503050406030204" pitchFamily="18" charset="0"/>
                <a:cs typeface="Times New Roman"/>
              </a:rPr>
              <a:t> </a:t>
            </a:r>
            <a:r>
              <a:rPr lang="en-US" altLang="ja-JP" sz="2400" dirty="0">
                <a:latin typeface="Times New Roman" panose="02020603050405020304" pitchFamily="18" charset="0"/>
                <a:cs typeface="Times New Roman" panose="02020603050405020304" pitchFamily="18" charset="0"/>
              </a:rPr>
              <a:t>}</a:t>
            </a:r>
            <a:r>
              <a:rPr lang="en-US" altLang="ja-JP" sz="2400" dirty="0">
                <a:latin typeface="Times New Roman"/>
                <a:cs typeface="Times New Roman"/>
              </a:rPr>
              <a:t>    </a:t>
            </a:r>
            <a:endParaRPr lang="ja-JP" altLang="en-US" sz="2400">
              <a:latin typeface="Times New Roman"/>
              <a:cs typeface="Times New Roman"/>
            </a:endParaRPr>
          </a:p>
        </p:txBody>
      </p:sp>
      <p:sp>
        <p:nvSpPr>
          <p:cNvPr id="6" name="テキスト ボックス 5">
            <a:extLst>
              <a:ext uri="{FF2B5EF4-FFF2-40B4-BE49-F238E27FC236}">
                <a16:creationId xmlns:a16="http://schemas.microsoft.com/office/drawing/2014/main" id="{38F9B20F-9359-3D87-DC37-59AA5623D468}"/>
              </a:ext>
            </a:extLst>
          </p:cNvPr>
          <p:cNvSpPr txBox="1"/>
          <p:nvPr/>
        </p:nvSpPr>
        <p:spPr>
          <a:xfrm>
            <a:off x="4961835" y="4837256"/>
            <a:ext cx="3795636" cy="461665"/>
          </a:xfrm>
          <a:prstGeom prst="rect">
            <a:avLst/>
          </a:prstGeom>
          <a:noFill/>
        </p:spPr>
        <p:txBody>
          <a:bodyPr wrap="square" rtlCol="0">
            <a:spAutoFit/>
          </a:bodyPr>
          <a:lstStyle/>
          <a:p>
            <a:r>
              <a:rPr lang="en-US" altLang="ja-JP" sz="2400" i="1" dirty="0">
                <a:latin typeface="Times New Roman"/>
                <a:cs typeface="Times New Roman"/>
              </a:rPr>
              <a:t>MP</a:t>
            </a:r>
            <a:r>
              <a:rPr kumimoji="1" lang="en-US" altLang="ja-JP" sz="2400" dirty="0">
                <a:latin typeface="Times New Roman" panose="02020603050405020304" pitchFamily="18" charset="0"/>
                <a:cs typeface="Times New Roman" panose="02020603050405020304" pitchFamily="18" charset="0"/>
              </a:rPr>
              <a:t>(</a:t>
            </a:r>
            <a:r>
              <a:rPr kumimoji="1" lang="en-US" altLang="ja-JP" sz="2400" i="1" dirty="0">
                <a:latin typeface="Times New Roman" panose="02020603050405020304" pitchFamily="18" charset="0"/>
                <a:cs typeface="Times New Roman" panose="02020603050405020304" pitchFamily="18" charset="0"/>
              </a:rPr>
              <a:t>v</a:t>
            </a:r>
            <a:r>
              <a:rPr kumimoji="1" lang="en-US" altLang="ja-JP" sz="2400" baseline="-25000" dirty="0">
                <a:latin typeface="Times New Roman" panose="02020603050405020304" pitchFamily="18" charset="0"/>
                <a:cs typeface="Times New Roman" panose="02020603050405020304" pitchFamily="18" charset="0"/>
              </a:rPr>
              <a:t>5</a:t>
            </a:r>
            <a:r>
              <a:rPr kumimoji="1" lang="en-US" altLang="ja-JP" sz="2400" dirty="0">
                <a:latin typeface="Times New Roman" panose="02020603050405020304" pitchFamily="18" charset="0"/>
                <a:cs typeface="Times New Roman" panose="02020603050405020304" pitchFamily="18" charset="0"/>
              </a:rPr>
              <a:t>) =</a:t>
            </a:r>
            <a:r>
              <a:rPr kumimoji="1" lang="en-US" altLang="ja-JP" sz="2400" dirty="0"/>
              <a:t> </a:t>
            </a:r>
            <a:r>
              <a:rPr kumimoji="1" lang="en-US" altLang="ja-JP" sz="2400" dirty="0">
                <a:latin typeface="Times New Roman" panose="02020603050405020304" pitchFamily="18" charset="0"/>
                <a:cs typeface="Times New Roman" panose="02020603050405020304" pitchFamily="18" charset="0"/>
              </a:rPr>
              <a:t>{ </a:t>
            </a:r>
            <a:r>
              <a:rPr lang="en-US" altLang="ja-JP" sz="2400" i="1" dirty="0">
                <a:latin typeface="Times New Roman"/>
                <a:cs typeface="Times New Roman"/>
              </a:rPr>
              <a:t>v</a:t>
            </a:r>
            <a:r>
              <a:rPr lang="en-US" altLang="ja-JP" sz="2400" baseline="-25000" dirty="0">
                <a:latin typeface="Times New Roman"/>
                <a:cs typeface="Times New Roman"/>
              </a:rPr>
              <a:t>1</a:t>
            </a:r>
            <a:r>
              <a:rPr lang="en-US" altLang="ja-JP" sz="2400" i="1" dirty="0">
                <a:latin typeface="Times New Roman"/>
                <a:cs typeface="Times New Roman"/>
              </a:rPr>
              <a:t>v</a:t>
            </a:r>
            <a:r>
              <a:rPr lang="en-US" altLang="ja-JP" sz="2400" baseline="-25000" dirty="0">
                <a:latin typeface="Times New Roman"/>
                <a:cs typeface="Times New Roman"/>
              </a:rPr>
              <a:t>5</a:t>
            </a:r>
            <a:r>
              <a:rPr lang="en-US" altLang="ja-JP" sz="2400" dirty="0">
                <a:latin typeface="+mn-ea"/>
                <a:cs typeface="BKM-cmmi12"/>
              </a:rPr>
              <a:t> </a:t>
            </a:r>
            <a:r>
              <a:rPr lang="en-US" altLang="ja-JP" sz="2400" dirty="0">
                <a:latin typeface="Cambria" panose="02040503050406030204" pitchFamily="18" charset="0"/>
                <a:cs typeface="BKM-cmmi12"/>
              </a:rPr>
              <a:t>,</a:t>
            </a:r>
            <a:r>
              <a:rPr lang="en-US" altLang="ja-JP" sz="2400" dirty="0">
                <a:latin typeface="+mn-ea"/>
                <a:cs typeface="BKM-cmmi12"/>
              </a:rPr>
              <a:t> </a:t>
            </a:r>
            <a:r>
              <a:rPr lang="en-US" altLang="ja-JP" sz="2400" i="1" dirty="0">
                <a:latin typeface="Times New Roman"/>
                <a:cs typeface="Times New Roman"/>
              </a:rPr>
              <a:t>v</a:t>
            </a:r>
            <a:r>
              <a:rPr lang="en-US" altLang="ja-JP" sz="2400" baseline="-25000" dirty="0">
                <a:latin typeface="Times New Roman"/>
                <a:cs typeface="Times New Roman"/>
              </a:rPr>
              <a:t>4</a:t>
            </a:r>
            <a:r>
              <a:rPr lang="en-US" altLang="ja-JP" sz="2400" i="1" dirty="0">
                <a:latin typeface="Times New Roman"/>
                <a:cs typeface="Times New Roman"/>
              </a:rPr>
              <a:t>v</a:t>
            </a:r>
            <a:r>
              <a:rPr lang="en-US" altLang="ja-JP" sz="2400" baseline="-25000" dirty="0">
                <a:latin typeface="Times New Roman"/>
                <a:cs typeface="Times New Roman"/>
              </a:rPr>
              <a:t>5</a:t>
            </a:r>
            <a:r>
              <a:rPr lang="en-US" altLang="ja-JP" sz="2400" dirty="0">
                <a:latin typeface="Times New Roman"/>
                <a:cs typeface="Times New Roman"/>
              </a:rPr>
              <a:t> </a:t>
            </a:r>
            <a:r>
              <a:rPr kumimoji="1" lang="en-US" altLang="ja-JP" sz="2400" dirty="0">
                <a:latin typeface="Times New Roman" panose="02020603050405020304" pitchFamily="18" charset="0"/>
                <a:cs typeface="Times New Roman" panose="02020603050405020304" pitchFamily="18" charset="0"/>
              </a:rPr>
              <a:t>}</a:t>
            </a:r>
            <a:r>
              <a:rPr kumimoji="1" lang="en-US" altLang="ja-JP" sz="2400" dirty="0"/>
              <a:t> </a:t>
            </a:r>
            <a:endParaRPr kumimoji="1" lang="en-US" altLang="ja-JP" sz="2400" i="1" dirty="0">
              <a:latin typeface="Times New Roman"/>
              <a:cs typeface="Times New Roman"/>
            </a:endParaRPr>
          </a:p>
        </p:txBody>
      </p:sp>
      <p:sp>
        <p:nvSpPr>
          <p:cNvPr id="9" name="テキスト ボックス 8">
            <a:extLst>
              <a:ext uri="{FF2B5EF4-FFF2-40B4-BE49-F238E27FC236}">
                <a16:creationId xmlns:a16="http://schemas.microsoft.com/office/drawing/2014/main" id="{A0806DE5-3162-4F87-492B-36E349B03EBD}"/>
              </a:ext>
            </a:extLst>
          </p:cNvPr>
          <p:cNvSpPr txBox="1"/>
          <p:nvPr/>
        </p:nvSpPr>
        <p:spPr>
          <a:xfrm>
            <a:off x="4980310" y="5418790"/>
            <a:ext cx="3564281" cy="461665"/>
          </a:xfrm>
          <a:prstGeom prst="rect">
            <a:avLst/>
          </a:prstGeom>
          <a:noFill/>
        </p:spPr>
        <p:txBody>
          <a:bodyPr wrap="square" rtlCol="0">
            <a:spAutoFit/>
          </a:bodyPr>
          <a:lstStyle/>
          <a:p>
            <a:r>
              <a:rPr lang="en-US" altLang="ja-JP" sz="2400" i="1" dirty="0">
                <a:latin typeface="Times New Roman"/>
                <a:cs typeface="Times New Roman"/>
              </a:rPr>
              <a:t>L</a:t>
            </a:r>
            <a:r>
              <a:rPr lang="en-US" altLang="ja-JP"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MP</a:t>
            </a:r>
            <a:r>
              <a:rPr kumimoji="1" lang="en-US" altLang="ja-JP" sz="2400" dirty="0">
                <a:latin typeface="Times New Roman" panose="02020603050405020304" pitchFamily="18" charset="0"/>
                <a:cs typeface="Times New Roman" panose="02020603050405020304" pitchFamily="18" charset="0"/>
              </a:rPr>
              <a:t>(</a:t>
            </a:r>
            <a:r>
              <a:rPr kumimoji="1" lang="en-US" altLang="ja-JP" sz="2400" i="1" dirty="0">
                <a:latin typeface="Times New Roman" panose="02020603050405020304" pitchFamily="18" charset="0"/>
                <a:cs typeface="Times New Roman" panose="02020603050405020304" pitchFamily="18" charset="0"/>
              </a:rPr>
              <a:t>v</a:t>
            </a:r>
            <a:r>
              <a:rPr kumimoji="1" lang="en-US" altLang="ja-JP" sz="2400" baseline="-25000" dirty="0">
                <a:latin typeface="Times New Roman" panose="02020603050405020304" pitchFamily="18" charset="0"/>
                <a:cs typeface="Times New Roman" panose="02020603050405020304" pitchFamily="18" charset="0"/>
              </a:rPr>
              <a:t>4</a:t>
            </a:r>
            <a:r>
              <a:rPr kumimoji="1" lang="en-US" altLang="ja-JP" sz="2400" dirty="0">
                <a:latin typeface="Times New Roman" panose="02020603050405020304" pitchFamily="18" charset="0"/>
                <a:cs typeface="Times New Roman" panose="02020603050405020304" pitchFamily="18" charset="0"/>
              </a:rPr>
              <a:t>)) =</a:t>
            </a:r>
            <a:r>
              <a:rPr kumimoji="1" lang="en-US" altLang="ja-JP" sz="2400" dirty="0"/>
              <a:t> </a:t>
            </a:r>
            <a:r>
              <a:rPr kumimoji="1" lang="en-US" altLang="ja-JP" sz="2400" dirty="0">
                <a:latin typeface="Times New Roman" panose="02020603050405020304" pitchFamily="18" charset="0"/>
                <a:cs typeface="Times New Roman" panose="02020603050405020304" pitchFamily="18" charset="0"/>
              </a:rPr>
              <a:t>{</a:t>
            </a:r>
            <a:r>
              <a:rPr kumimoji="1" lang="en-US" altLang="ja-JP" sz="2400" dirty="0"/>
              <a:t> </a:t>
            </a:r>
            <a:r>
              <a:rPr kumimoji="1" lang="en-US" altLang="ja-JP" sz="2400" dirty="0">
                <a:latin typeface="Courier New" panose="02070309020205020404" pitchFamily="49" charset="0"/>
                <a:cs typeface="Courier New" panose="02070309020205020404" pitchFamily="49" charset="0"/>
              </a:rPr>
              <a:t>dc</a:t>
            </a:r>
            <a:r>
              <a:rPr lang="en-US" altLang="ja-JP" sz="2400" dirty="0">
                <a:latin typeface="Cambria" panose="02040503050406030204" pitchFamily="18" charset="0"/>
                <a:cs typeface="BKM-cmmi12"/>
              </a:rPr>
              <a:t>,</a:t>
            </a:r>
            <a:r>
              <a:rPr lang="en-US" altLang="ja-JP" sz="2400" dirty="0">
                <a:latin typeface="+mn-ea"/>
                <a:cs typeface="BKM-cmmi12"/>
              </a:rPr>
              <a:t> </a:t>
            </a:r>
            <a:r>
              <a:rPr lang="en-US" altLang="ja-JP" sz="2400" dirty="0">
                <a:latin typeface="Courier New" panose="02070309020205020404" pitchFamily="49" charset="0"/>
                <a:cs typeface="Courier New" panose="02070309020205020404" pitchFamily="49" charset="0"/>
              </a:rPr>
              <a:t>cc</a:t>
            </a:r>
            <a:r>
              <a:rPr lang="en-US" altLang="ja-JP" sz="2400" dirty="0">
                <a:latin typeface="Times New Roman"/>
                <a:cs typeface="Times New Roman"/>
              </a:rPr>
              <a:t> </a:t>
            </a:r>
            <a:r>
              <a:rPr kumimoji="1" lang="en-US" altLang="ja-JP" sz="2400" dirty="0">
                <a:latin typeface="Times New Roman" panose="02020603050405020304" pitchFamily="18" charset="0"/>
                <a:cs typeface="Times New Roman" panose="02020603050405020304" pitchFamily="18" charset="0"/>
              </a:rPr>
              <a:t>} </a:t>
            </a:r>
            <a:endParaRPr kumimoji="1" lang="en-US" altLang="ja-JP" sz="2400" i="1" dirty="0">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6414AFC0-2E37-F7F7-83AE-3AF0BBBAAE78}"/>
              </a:ext>
            </a:extLst>
          </p:cNvPr>
          <p:cNvSpPr txBox="1"/>
          <p:nvPr/>
        </p:nvSpPr>
        <p:spPr>
          <a:xfrm>
            <a:off x="1683391" y="4287665"/>
            <a:ext cx="686485" cy="461665"/>
          </a:xfrm>
          <a:prstGeom prst="rect">
            <a:avLst/>
          </a:prstGeom>
          <a:noFill/>
        </p:spPr>
        <p:txBody>
          <a:bodyPr wrap="square">
            <a:spAutoFit/>
          </a:bodyPr>
          <a:lstStyle/>
          <a:p>
            <a:r>
              <a:rPr lang="en-US" altLang="ja-JP" sz="2400" i="1" dirty="0">
                <a:latin typeface="Times New Roman" panose="02020603050405020304" pitchFamily="18" charset="0"/>
                <a:cs typeface="Times New Roman" panose="02020603050405020304" pitchFamily="18" charset="0"/>
              </a:rPr>
              <a:t>G</a:t>
            </a:r>
            <a:endParaRPr lang="ja-JP" altLang="en-US" sz="2400" i="1">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E01E28B9-F4D1-7F8A-F6C2-98EACCBEA542}"/>
              </a:ext>
            </a:extLst>
          </p:cNvPr>
          <p:cNvSpPr txBox="1"/>
          <p:nvPr/>
        </p:nvSpPr>
        <p:spPr>
          <a:xfrm>
            <a:off x="526630" y="2789583"/>
            <a:ext cx="8870411" cy="830997"/>
          </a:xfrm>
          <a:prstGeom prst="rect">
            <a:avLst/>
          </a:prstGeom>
          <a:noFill/>
        </p:spPr>
        <p:txBody>
          <a:bodyPr wrap="square" rtlCol="0">
            <a:spAutoFit/>
          </a:bodyPr>
          <a:lstStyle/>
          <a:p>
            <a:r>
              <a:rPr lang="en-US" altLang="ja-JP" sz="2400" i="1" dirty="0">
                <a:latin typeface="Times New Roman" panose="02020603050405020304" pitchFamily="18" charset="0"/>
                <a:cs typeface="Times New Roman" panose="02020603050405020304" pitchFamily="18" charset="0"/>
              </a:rPr>
              <a:t>MP</a:t>
            </a:r>
            <a:r>
              <a:rPr kumimoji="1" lang="en-US" altLang="ja-JP"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G</a:t>
            </a:r>
            <a:r>
              <a:rPr kumimoji="1" lang="en-US" altLang="ja-JP" sz="2400" dirty="0">
                <a:latin typeface="Times New Roman" panose="02020603050405020304" pitchFamily="18" charset="0"/>
                <a:cs typeface="Times New Roman" panose="02020603050405020304" pitchFamily="18" charset="0"/>
              </a:rPr>
              <a:t>) </a:t>
            </a:r>
            <a:r>
              <a:rPr kumimoji="1" lang="en-US" altLang="ja-JP" sz="2400" dirty="0"/>
              <a:t>: the set of </a:t>
            </a:r>
            <a:r>
              <a:rPr lang="en-US" altLang="ja-JP" sz="2400" dirty="0"/>
              <a:t>paths</a:t>
            </a:r>
            <a:r>
              <a:rPr kumimoji="1" lang="en-US" altLang="ja-JP" sz="2400" dirty="0"/>
              <a:t> </a:t>
            </a:r>
            <a:r>
              <a:rPr lang="en-US" altLang="ja-JP" sz="2400" dirty="0"/>
              <a:t>that start at </a:t>
            </a:r>
            <a:r>
              <a:rPr lang="en-US" altLang="ja-JP" sz="2400" i="1" dirty="0">
                <a:latin typeface="Times New Roman"/>
                <a:cs typeface="Times New Roman"/>
              </a:rPr>
              <a:t>v</a:t>
            </a:r>
            <a:r>
              <a:rPr lang="en-US" altLang="ja-JP" sz="2800" i="1" baseline="-25000" dirty="0">
                <a:latin typeface="Times New Roman"/>
                <a:cs typeface="Times New Roman"/>
              </a:rPr>
              <a:t>s</a:t>
            </a:r>
            <a:r>
              <a:rPr lang="en-US" altLang="ja-JP" sz="2400" dirty="0"/>
              <a:t> in </a:t>
            </a:r>
            <a:r>
              <a:rPr lang="en-US" altLang="ja-JP" sz="2400" i="1" dirty="0">
                <a:latin typeface="Times New Roman"/>
                <a:cs typeface="Times New Roman"/>
              </a:rPr>
              <a:t>V</a:t>
            </a:r>
            <a:r>
              <a:rPr lang="en-US" altLang="ja-JP" sz="2400" i="1" baseline="-25000" dirty="0">
                <a:latin typeface="Times New Roman"/>
                <a:cs typeface="Times New Roman"/>
              </a:rPr>
              <a:t>s </a:t>
            </a:r>
            <a:r>
              <a:rPr lang="en-US" altLang="ja-JP" sz="2400" dirty="0"/>
              <a:t>and end at vertex </a:t>
            </a:r>
            <a:r>
              <a:rPr lang="en-US" altLang="ja-JP" sz="2400" i="1" dirty="0">
                <a:latin typeface="Times New Roman"/>
                <a:cs typeface="Times New Roman"/>
              </a:rPr>
              <a:t>v</a:t>
            </a:r>
            <a:r>
              <a:rPr lang="en-US" altLang="ja-JP" sz="2800" i="1" baseline="-25000" dirty="0">
                <a:latin typeface="Times New Roman"/>
                <a:cs typeface="Times New Roman"/>
              </a:rPr>
              <a:t>e</a:t>
            </a:r>
            <a:r>
              <a:rPr lang="en-US" altLang="ja-JP" sz="2400" i="1" dirty="0">
                <a:latin typeface="Times New Roman"/>
                <a:cs typeface="Times New Roman"/>
              </a:rPr>
              <a:t> </a:t>
            </a:r>
          </a:p>
          <a:p>
            <a:r>
              <a:rPr lang="en-US" altLang="ja-JP" sz="2400" dirty="0">
                <a:cs typeface="Times New Roman"/>
              </a:rPr>
              <a:t>                in </a:t>
            </a:r>
            <a:r>
              <a:rPr lang="en-US" altLang="ja-JP" sz="2000" i="1" dirty="0">
                <a:latin typeface="Times New Roman"/>
                <a:cs typeface="Times New Roman"/>
              </a:rPr>
              <a:t>V</a:t>
            </a:r>
            <a:r>
              <a:rPr lang="en-US" altLang="ja-JP" sz="2400" i="1" baseline="-25000" dirty="0">
                <a:latin typeface="Times New Roman"/>
                <a:cs typeface="Times New Roman"/>
              </a:rPr>
              <a:t>e </a:t>
            </a:r>
            <a:r>
              <a:rPr lang="en-US" altLang="ja-JP" sz="2400" dirty="0">
                <a:cs typeface="Times New Roman"/>
              </a:rPr>
              <a:t>in</a:t>
            </a:r>
            <a:r>
              <a:rPr lang="en-US" altLang="ja-JP" sz="2400" i="1" dirty="0">
                <a:latin typeface="Times New Roman"/>
                <a:cs typeface="Times New Roman"/>
              </a:rPr>
              <a:t> G </a:t>
            </a:r>
            <a:r>
              <a:rPr lang="en-US" altLang="ja-JP" sz="2400" dirty="0">
                <a:cs typeface="Times New Roman"/>
              </a:rPr>
              <a:t>(= maximal paths)</a:t>
            </a:r>
            <a:r>
              <a:rPr lang="en-US" altLang="ja-JP" sz="2400" i="1" dirty="0"/>
              <a:t>.</a:t>
            </a:r>
            <a:endParaRPr kumimoji="1" lang="en-US" altLang="ja-JP" sz="2400" dirty="0">
              <a:latin typeface="Times New Roman" panose="02020603050405020304" pitchFamily="18" charset="0"/>
              <a:cs typeface="Times New Roman" panose="02020603050405020304" pitchFamily="18" charset="0"/>
            </a:endParaRPr>
          </a:p>
        </p:txBody>
      </p:sp>
      <p:grpSp>
        <p:nvGrpSpPr>
          <p:cNvPr id="11" name="図形グループ 88">
            <a:extLst>
              <a:ext uri="{FF2B5EF4-FFF2-40B4-BE49-F238E27FC236}">
                <a16:creationId xmlns:a16="http://schemas.microsoft.com/office/drawing/2014/main" id="{27786638-92D0-5248-9FDC-9F1246673451}"/>
              </a:ext>
            </a:extLst>
          </p:cNvPr>
          <p:cNvGrpSpPr/>
          <p:nvPr/>
        </p:nvGrpSpPr>
        <p:grpSpPr>
          <a:xfrm>
            <a:off x="2009711" y="4664141"/>
            <a:ext cx="1477007" cy="1451520"/>
            <a:chOff x="1344399" y="873288"/>
            <a:chExt cx="1857733" cy="1828954"/>
          </a:xfrm>
        </p:grpSpPr>
        <p:sp>
          <p:nvSpPr>
            <p:cNvPr id="14" name="円/楕円 13">
              <a:extLst>
                <a:ext uri="{FF2B5EF4-FFF2-40B4-BE49-F238E27FC236}">
                  <a16:creationId xmlns:a16="http://schemas.microsoft.com/office/drawing/2014/main" id="{AFF91837-21BB-E255-CFA5-138575D69F1B}"/>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8" name="円/楕円 17">
              <a:extLst>
                <a:ext uri="{FF2B5EF4-FFF2-40B4-BE49-F238E27FC236}">
                  <a16:creationId xmlns:a16="http://schemas.microsoft.com/office/drawing/2014/main" id="{FFFA88B3-265B-4E01-86D9-D2D168FC17D0}"/>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20" name="円/楕円 19">
              <a:extLst>
                <a:ext uri="{FF2B5EF4-FFF2-40B4-BE49-F238E27FC236}">
                  <a16:creationId xmlns:a16="http://schemas.microsoft.com/office/drawing/2014/main" id="{86DBB21A-F28F-4A5A-A093-2DA9D4877EC9}"/>
                </a:ext>
              </a:extLst>
            </p:cNvPr>
            <p:cNvSpPr/>
            <p:nvPr/>
          </p:nvSpPr>
          <p:spPr>
            <a:xfrm>
              <a:off x="2599270" y="87369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22" name="円/楕円 21">
              <a:extLst>
                <a:ext uri="{FF2B5EF4-FFF2-40B4-BE49-F238E27FC236}">
                  <a16:creationId xmlns:a16="http://schemas.microsoft.com/office/drawing/2014/main" id="{698B645B-4C05-305A-379C-0B94B5250B4E}"/>
                </a:ext>
              </a:extLst>
            </p:cNvPr>
            <p:cNvSpPr/>
            <p:nvPr/>
          </p:nvSpPr>
          <p:spPr>
            <a:xfrm>
              <a:off x="2599270"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24" name="直線矢印コネクタ 23">
              <a:extLst>
                <a:ext uri="{FF2B5EF4-FFF2-40B4-BE49-F238E27FC236}">
                  <a16:creationId xmlns:a16="http://schemas.microsoft.com/office/drawing/2014/main" id="{FF12AAFA-B3EE-36F1-9E39-FF028E0DE934}"/>
                </a:ext>
              </a:extLst>
            </p:cNvPr>
            <p:cNvCxnSpPr>
              <a:cxnSpLocks/>
              <a:stCxn id="14" idx="6"/>
              <a:endCxn id="20" idx="2"/>
            </p:cNvCxnSpPr>
            <p:nvPr/>
          </p:nvCxnSpPr>
          <p:spPr>
            <a:xfrm>
              <a:off x="1947261" y="1179636"/>
              <a:ext cx="652008" cy="40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C12589C9-79F4-108A-806B-5416C15396F5}"/>
                </a:ext>
              </a:extLst>
            </p:cNvPr>
            <p:cNvCxnSpPr>
              <a:cxnSpLocks/>
              <a:stCxn id="14" idx="5"/>
              <a:endCxn id="22" idx="1"/>
            </p:cNvCxnSpPr>
            <p:nvPr/>
          </p:nvCxnSpPr>
          <p:spPr>
            <a:xfrm>
              <a:off x="1858975" y="1396256"/>
              <a:ext cx="828581" cy="78301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cxnSp>
        <p:nvCxnSpPr>
          <p:cNvPr id="26" name="直線矢印コネクタ 25">
            <a:extLst>
              <a:ext uri="{FF2B5EF4-FFF2-40B4-BE49-F238E27FC236}">
                <a16:creationId xmlns:a16="http://schemas.microsoft.com/office/drawing/2014/main" id="{3CD81116-5E83-E02A-43CE-BF6A8B34FFF5}"/>
              </a:ext>
            </a:extLst>
          </p:cNvPr>
          <p:cNvCxnSpPr>
            <a:cxnSpLocks/>
            <a:stCxn id="18" idx="6"/>
            <a:endCxn id="22" idx="2"/>
          </p:cNvCxnSpPr>
          <p:nvPr/>
        </p:nvCxnSpPr>
        <p:spPr>
          <a:xfrm>
            <a:off x="2489022" y="5872534"/>
            <a:ext cx="518385"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30" name="テキスト ボックス 29">
            <a:extLst>
              <a:ext uri="{FF2B5EF4-FFF2-40B4-BE49-F238E27FC236}">
                <a16:creationId xmlns:a16="http://schemas.microsoft.com/office/drawing/2014/main" id="{778EA0F9-B4B8-7F06-50EE-BB55C3E5D310}"/>
              </a:ext>
            </a:extLst>
          </p:cNvPr>
          <p:cNvSpPr txBox="1"/>
          <p:nvPr/>
        </p:nvSpPr>
        <p:spPr>
          <a:xfrm>
            <a:off x="1803140" y="5004702"/>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1</a:t>
            </a:r>
            <a:endParaRPr kumimoji="1" lang="ja-JP" altLang="en-US">
              <a:latin typeface="Times New Roman" panose="02020603050405020304" pitchFamily="18" charset="0"/>
              <a:cs typeface="Times New Roman" panose="02020603050405020304" pitchFamily="18" charset="0"/>
            </a:endParaRPr>
          </a:p>
        </p:txBody>
      </p:sp>
      <p:sp>
        <p:nvSpPr>
          <p:cNvPr id="31" name="テキスト ボックス 30">
            <a:extLst>
              <a:ext uri="{FF2B5EF4-FFF2-40B4-BE49-F238E27FC236}">
                <a16:creationId xmlns:a16="http://schemas.microsoft.com/office/drawing/2014/main" id="{3DAAA157-8643-FB5D-DBA7-903096B2DF17}"/>
              </a:ext>
            </a:extLst>
          </p:cNvPr>
          <p:cNvSpPr txBox="1"/>
          <p:nvPr/>
        </p:nvSpPr>
        <p:spPr>
          <a:xfrm>
            <a:off x="2813164" y="6009291"/>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5</a:t>
            </a:r>
            <a:endParaRPr kumimoji="1" lang="ja-JP" altLang="en-US">
              <a:latin typeface="Times New Roman" panose="02020603050405020304" pitchFamily="18" charset="0"/>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D106621C-3888-3D36-9CC1-7001ADF37288}"/>
              </a:ext>
            </a:extLst>
          </p:cNvPr>
          <p:cNvSpPr txBox="1"/>
          <p:nvPr/>
        </p:nvSpPr>
        <p:spPr>
          <a:xfrm>
            <a:off x="2815342" y="5012577"/>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a:t>
            </a:r>
            <a:endParaRPr kumimoji="1" lang="ja-JP" altLang="en-US">
              <a:latin typeface="Times New Roman" panose="02020603050405020304" pitchFamily="18" charset="0"/>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6B1DF58A-7299-B5F6-BFA7-D1C6C1363DBD}"/>
              </a:ext>
            </a:extLst>
          </p:cNvPr>
          <p:cNvSpPr txBox="1"/>
          <p:nvPr/>
        </p:nvSpPr>
        <p:spPr>
          <a:xfrm>
            <a:off x="1803140" y="6009291"/>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4</a:t>
            </a:r>
            <a:endParaRPr kumimoji="1" lang="ja-JP" altLang="en-US">
              <a:latin typeface="Times New Roman" panose="02020603050405020304" pitchFamily="18" charset="0"/>
              <a:cs typeface="Times New Roman" panose="02020603050405020304" pitchFamily="18" charset="0"/>
            </a:endParaRPr>
          </a:p>
        </p:txBody>
      </p:sp>
      <p:sp>
        <p:nvSpPr>
          <p:cNvPr id="7" name="円/楕円 6">
            <a:extLst>
              <a:ext uri="{FF2B5EF4-FFF2-40B4-BE49-F238E27FC236}">
                <a16:creationId xmlns:a16="http://schemas.microsoft.com/office/drawing/2014/main" id="{E1F53E61-81D3-E36A-4B0C-B2D563EEB9DC}"/>
              </a:ext>
            </a:extLst>
          </p:cNvPr>
          <p:cNvSpPr/>
          <p:nvPr/>
        </p:nvSpPr>
        <p:spPr>
          <a:xfrm>
            <a:off x="3900919" y="4664141"/>
            <a:ext cx="479311" cy="486255"/>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8" name="直線矢印コネクタ 7">
            <a:extLst>
              <a:ext uri="{FF2B5EF4-FFF2-40B4-BE49-F238E27FC236}">
                <a16:creationId xmlns:a16="http://schemas.microsoft.com/office/drawing/2014/main" id="{4728CB10-941B-D99E-6C0B-6F2E0203AC61}"/>
              </a:ext>
            </a:extLst>
          </p:cNvPr>
          <p:cNvCxnSpPr>
            <a:cxnSpLocks/>
            <a:stCxn id="20" idx="6"/>
            <a:endCxn id="7" idx="2"/>
          </p:cNvCxnSpPr>
          <p:nvPr/>
        </p:nvCxnSpPr>
        <p:spPr>
          <a:xfrm flipV="1">
            <a:off x="3486718" y="4907269"/>
            <a:ext cx="414201" cy="324"/>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5" name="テキスト ボックス 14">
            <a:extLst>
              <a:ext uri="{FF2B5EF4-FFF2-40B4-BE49-F238E27FC236}">
                <a16:creationId xmlns:a16="http://schemas.microsoft.com/office/drawing/2014/main" id="{90F1FA40-9DC9-168C-CAB0-04BDD6E38C6F}"/>
              </a:ext>
            </a:extLst>
          </p:cNvPr>
          <p:cNvSpPr txBox="1"/>
          <p:nvPr/>
        </p:nvSpPr>
        <p:spPr>
          <a:xfrm>
            <a:off x="3737284" y="5000687"/>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3</a:t>
            </a:r>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710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テキスト ボックス 140">
            <a:extLst>
              <a:ext uri="{FF2B5EF4-FFF2-40B4-BE49-F238E27FC236}">
                <a16:creationId xmlns:a16="http://schemas.microsoft.com/office/drawing/2014/main" id="{BE8A8D3F-122D-B195-6D16-28DA13631BCE}"/>
              </a:ext>
            </a:extLst>
          </p:cNvPr>
          <p:cNvSpPr txBox="1"/>
          <p:nvPr/>
        </p:nvSpPr>
        <p:spPr>
          <a:xfrm>
            <a:off x="582352" y="3383715"/>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1</a:t>
            </a:r>
            <a:endParaRPr kumimoji="1" lang="ja-JP" altLang="en-US" sz="2800">
              <a:latin typeface="Times New Roman" panose="02020603050405020304" pitchFamily="18" charset="0"/>
              <a:cs typeface="Times New Roman" panose="02020603050405020304" pitchFamily="18" charset="0"/>
            </a:endParaRPr>
          </a:p>
        </p:txBody>
      </p:sp>
      <p:sp>
        <p:nvSpPr>
          <p:cNvPr id="142" name="テキスト ボックス 141">
            <a:extLst>
              <a:ext uri="{FF2B5EF4-FFF2-40B4-BE49-F238E27FC236}">
                <a16:creationId xmlns:a16="http://schemas.microsoft.com/office/drawing/2014/main" id="{EE279FF0-9BD7-9ED5-2782-094B34F1174A}"/>
              </a:ext>
            </a:extLst>
          </p:cNvPr>
          <p:cNvSpPr txBox="1"/>
          <p:nvPr/>
        </p:nvSpPr>
        <p:spPr>
          <a:xfrm>
            <a:off x="3852581" y="3362964"/>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2</a:t>
            </a:r>
            <a:endParaRPr kumimoji="1" lang="ja-JP" altLang="en-US" sz="2800">
              <a:latin typeface="Times New Roman" panose="02020603050405020304" pitchFamily="18" charset="0"/>
              <a:cs typeface="Times New Roman" panose="02020603050405020304" pitchFamily="18" charset="0"/>
            </a:endParaRPr>
          </a:p>
        </p:txBody>
      </p:sp>
      <p:grpSp>
        <p:nvGrpSpPr>
          <p:cNvPr id="127" name="図形グループ 89">
            <a:extLst>
              <a:ext uri="{FF2B5EF4-FFF2-40B4-BE49-F238E27FC236}">
                <a16:creationId xmlns:a16="http://schemas.microsoft.com/office/drawing/2014/main" id="{DDF4BDC2-DC7B-00F2-FBD7-EC974070A69A}"/>
              </a:ext>
            </a:extLst>
          </p:cNvPr>
          <p:cNvGrpSpPr/>
          <p:nvPr/>
        </p:nvGrpSpPr>
        <p:grpSpPr>
          <a:xfrm>
            <a:off x="4321670" y="3444703"/>
            <a:ext cx="2760977" cy="1473118"/>
            <a:chOff x="1344399" y="873288"/>
            <a:chExt cx="3609070" cy="1828954"/>
          </a:xfrm>
        </p:grpSpPr>
        <p:sp>
          <p:nvSpPr>
            <p:cNvPr id="128" name="円/楕円 127">
              <a:extLst>
                <a:ext uri="{FF2B5EF4-FFF2-40B4-BE49-F238E27FC236}">
                  <a16:creationId xmlns:a16="http://schemas.microsoft.com/office/drawing/2014/main" id="{60BE812F-F91E-1319-7CC3-1D50000DA3E5}"/>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29" name="円/楕円 128">
              <a:extLst>
                <a:ext uri="{FF2B5EF4-FFF2-40B4-BE49-F238E27FC236}">
                  <a16:creationId xmlns:a16="http://schemas.microsoft.com/office/drawing/2014/main" id="{12C983C4-FA3B-2208-3F53-7C711D40494B}"/>
                </a:ext>
              </a:extLst>
            </p:cNvPr>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30" name="円/楕円 129">
              <a:extLst>
                <a:ext uri="{FF2B5EF4-FFF2-40B4-BE49-F238E27FC236}">
                  <a16:creationId xmlns:a16="http://schemas.microsoft.com/office/drawing/2014/main" id="{43E8DC20-D83C-F8F6-BB8E-D75F2DDE8079}"/>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31" name="円/楕円 130">
              <a:extLst>
                <a:ext uri="{FF2B5EF4-FFF2-40B4-BE49-F238E27FC236}">
                  <a16:creationId xmlns:a16="http://schemas.microsoft.com/office/drawing/2014/main" id="{E9319F62-D237-12D9-17F8-D08862F15310}"/>
                </a:ext>
              </a:extLst>
            </p:cNvPr>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b</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32" name="円/楕円 131">
              <a:extLst>
                <a:ext uri="{FF2B5EF4-FFF2-40B4-BE49-F238E27FC236}">
                  <a16:creationId xmlns:a16="http://schemas.microsoft.com/office/drawing/2014/main" id="{2B359F0F-7069-69C3-32E2-C872509C0BCB}"/>
                </a:ext>
              </a:extLst>
            </p:cNvPr>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33" name="直線矢印コネクタ 132">
              <a:extLst>
                <a:ext uri="{FF2B5EF4-FFF2-40B4-BE49-F238E27FC236}">
                  <a16:creationId xmlns:a16="http://schemas.microsoft.com/office/drawing/2014/main" id="{E23F50FB-F3DE-CB8F-0644-255B881E49BC}"/>
                </a:ext>
              </a:extLst>
            </p:cNvPr>
            <p:cNvCxnSpPr>
              <a:cxnSpLocks/>
              <a:endCxn id="129" idx="2"/>
            </p:cNvCxnSpPr>
            <p:nvPr/>
          </p:nvCxnSpPr>
          <p:spPr>
            <a:xfrm>
              <a:off x="1947261" y="1178047"/>
              <a:ext cx="904691" cy="158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34" name="直線矢印コネクタ 133">
              <a:extLst>
                <a:ext uri="{FF2B5EF4-FFF2-40B4-BE49-F238E27FC236}">
                  <a16:creationId xmlns:a16="http://schemas.microsoft.com/office/drawing/2014/main" id="{C1D55EB0-111B-C330-D9B9-1EDAD475E76E}"/>
                </a:ext>
              </a:extLst>
            </p:cNvPr>
            <p:cNvCxnSpPr>
              <a:cxnSpLocks/>
              <a:stCxn id="128" idx="4"/>
              <a:endCxn id="130" idx="0"/>
            </p:cNvCxnSpPr>
            <p:nvPr/>
          </p:nvCxnSpPr>
          <p:spPr>
            <a:xfrm>
              <a:off x="1645830" y="1485982"/>
              <a:ext cx="0" cy="603566"/>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35" name="直線矢印コネクタ 134">
              <a:extLst>
                <a:ext uri="{FF2B5EF4-FFF2-40B4-BE49-F238E27FC236}">
                  <a16:creationId xmlns:a16="http://schemas.microsoft.com/office/drawing/2014/main" id="{DE975F40-05EB-FFB5-41C0-1D3BD82A1B74}"/>
                </a:ext>
              </a:extLst>
            </p:cNvPr>
            <p:cNvCxnSpPr>
              <a:cxnSpLocks/>
              <a:stCxn id="129" idx="6"/>
              <a:endCxn id="139" idx="2"/>
            </p:cNvCxnSpPr>
            <p:nvPr/>
          </p:nvCxnSpPr>
          <p:spPr>
            <a:xfrm>
              <a:off x="3454814" y="1179635"/>
              <a:ext cx="89579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36" name="直線矢印コネクタ 135">
              <a:extLst>
                <a:ext uri="{FF2B5EF4-FFF2-40B4-BE49-F238E27FC236}">
                  <a16:creationId xmlns:a16="http://schemas.microsoft.com/office/drawing/2014/main" id="{FEE776AA-A8A4-2EE0-5A20-BF21FB094542}"/>
                </a:ext>
              </a:extLst>
            </p:cNvPr>
            <p:cNvCxnSpPr>
              <a:cxnSpLocks/>
              <a:stCxn id="130" idx="6"/>
              <a:endCxn id="131" idx="2"/>
            </p:cNvCxnSpPr>
            <p:nvPr/>
          </p:nvCxnSpPr>
          <p:spPr>
            <a:xfrm>
              <a:off x="1947261" y="2395895"/>
              <a:ext cx="904691"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37" name="直線矢印コネクタ 136">
              <a:extLst>
                <a:ext uri="{FF2B5EF4-FFF2-40B4-BE49-F238E27FC236}">
                  <a16:creationId xmlns:a16="http://schemas.microsoft.com/office/drawing/2014/main" id="{8EAF260B-1CF7-F09F-89A8-F1A2138DF131}"/>
                </a:ext>
              </a:extLst>
            </p:cNvPr>
            <p:cNvCxnSpPr>
              <a:cxnSpLocks/>
              <a:stCxn id="131" idx="6"/>
              <a:endCxn id="132" idx="2"/>
            </p:cNvCxnSpPr>
            <p:nvPr/>
          </p:nvCxnSpPr>
          <p:spPr>
            <a:xfrm>
              <a:off x="3454814" y="2395895"/>
              <a:ext cx="89579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38" name="直線矢印コネクタ 137">
              <a:extLst>
                <a:ext uri="{FF2B5EF4-FFF2-40B4-BE49-F238E27FC236}">
                  <a16:creationId xmlns:a16="http://schemas.microsoft.com/office/drawing/2014/main" id="{0D8CEB10-C653-E9CA-8FEB-55E802595988}"/>
                </a:ext>
              </a:extLst>
            </p:cNvPr>
            <p:cNvCxnSpPr>
              <a:cxnSpLocks/>
              <a:stCxn id="139" idx="3"/>
              <a:endCxn id="131" idx="7"/>
            </p:cNvCxnSpPr>
            <p:nvPr/>
          </p:nvCxnSpPr>
          <p:spPr>
            <a:xfrm flipH="1">
              <a:off x="3366527" y="1396255"/>
              <a:ext cx="1072367" cy="78302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39" name="円/楕円 138">
              <a:extLst>
                <a:ext uri="{FF2B5EF4-FFF2-40B4-BE49-F238E27FC236}">
                  <a16:creationId xmlns:a16="http://schemas.microsoft.com/office/drawing/2014/main" id="{FDDC0A4B-1F3F-CB58-A8CA-BB222B3A1508}"/>
                </a:ext>
              </a:extLst>
            </p:cNvPr>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40" name="直線矢印コネクタ 139">
              <a:extLst>
                <a:ext uri="{FF2B5EF4-FFF2-40B4-BE49-F238E27FC236}">
                  <a16:creationId xmlns:a16="http://schemas.microsoft.com/office/drawing/2014/main" id="{893D3E52-2BBF-2317-E6E5-DD1ACADF2E59}"/>
                </a:ext>
              </a:extLst>
            </p:cNvPr>
            <p:cNvCxnSpPr>
              <a:cxnSpLocks/>
              <a:stCxn id="129" idx="4"/>
              <a:endCxn id="131" idx="0"/>
            </p:cNvCxnSpPr>
            <p:nvPr/>
          </p:nvCxnSpPr>
          <p:spPr>
            <a:xfrm>
              <a:off x="3153383" y="1485982"/>
              <a:ext cx="0" cy="603566"/>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Autofit/>
          </a:bodyPr>
          <a:lstStyle/>
          <a:p>
            <a:r>
              <a:rPr kumimoji="1" lang="en-US" altLang="ja-JP" sz="2800" dirty="0"/>
              <a:t>SEQ-IC-LCS</a:t>
            </a:r>
            <a:r>
              <a:rPr lang="en-US" altLang="ja-JP" sz="2800" dirty="0"/>
              <a:t> Problem for Acyclic Labeled Graphs </a:t>
            </a:r>
            <a:endParaRPr kumimoji="1" lang="ja-JP" altLang="en-US" sz="2800" dirty="0"/>
          </a:p>
        </p:txBody>
      </p:sp>
      <p:sp>
        <p:nvSpPr>
          <p:cNvPr id="3" name="コンテンツ プレースホルダー 2">
            <a:extLst>
              <a:ext uri="{FF2B5EF4-FFF2-40B4-BE49-F238E27FC236}">
                <a16:creationId xmlns:a16="http://schemas.microsoft.com/office/drawing/2014/main" id="{5FC62980-59FC-B94D-8B01-6334F2B8C3DD}"/>
              </a:ext>
            </a:extLst>
          </p:cNvPr>
          <p:cNvSpPr>
            <a:spLocks noGrp="1"/>
          </p:cNvSpPr>
          <p:nvPr>
            <p:ph idx="1"/>
          </p:nvPr>
        </p:nvSpPr>
        <p:spPr>
          <a:xfrm>
            <a:off x="628650" y="1289285"/>
            <a:ext cx="7886700" cy="1542929"/>
          </a:xfrm>
          <a:ln w="19050">
            <a:solidFill>
              <a:srgbClr val="00B0F0"/>
            </a:solidFill>
          </a:ln>
        </p:spPr>
        <p:txBody>
          <a:bodyPr>
            <a:noAutofit/>
          </a:bodyPr>
          <a:lstStyle/>
          <a:p>
            <a:pPr marL="0" indent="0">
              <a:buNone/>
            </a:pPr>
            <a:endParaRPr lang="en-US" altLang="ja-JP" sz="2000" dirty="0"/>
          </a:p>
          <a:p>
            <a:pPr marL="0" indent="0">
              <a:buNone/>
            </a:pPr>
            <a:endParaRPr lang="en-US" altLang="ja-JP" sz="2000" dirty="0"/>
          </a:p>
          <a:p>
            <a:pPr marL="0" indent="0">
              <a:buNone/>
            </a:pPr>
            <a:endParaRPr lang="en-US" altLang="ja-JP" sz="2000"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19</a:t>
            </a:fld>
            <a:endParaRPr kumimoji="1" lang="ja-JP" altLang="en-US"/>
          </a:p>
        </p:txBody>
      </p:sp>
      <p:sp>
        <p:nvSpPr>
          <p:cNvPr id="112" name="テキスト ボックス 111">
            <a:extLst>
              <a:ext uri="{FF2B5EF4-FFF2-40B4-BE49-F238E27FC236}">
                <a16:creationId xmlns:a16="http://schemas.microsoft.com/office/drawing/2014/main" id="{A0862105-BB4F-3AA6-DB38-EB59B170E2D2}"/>
              </a:ext>
            </a:extLst>
          </p:cNvPr>
          <p:cNvSpPr txBox="1"/>
          <p:nvPr/>
        </p:nvSpPr>
        <p:spPr>
          <a:xfrm>
            <a:off x="7037664" y="3335512"/>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3</a:t>
            </a:r>
            <a:endParaRPr kumimoji="1" lang="ja-JP" altLang="en-US" sz="2800">
              <a:latin typeface="Times New Roman" panose="02020603050405020304" pitchFamily="18" charset="0"/>
              <a:cs typeface="Times New Roman" panose="02020603050405020304" pitchFamily="18" charset="0"/>
            </a:endParaRPr>
          </a:p>
        </p:txBody>
      </p:sp>
      <p:grpSp>
        <p:nvGrpSpPr>
          <p:cNvPr id="113" name="図形グループ 88">
            <a:extLst>
              <a:ext uri="{FF2B5EF4-FFF2-40B4-BE49-F238E27FC236}">
                <a16:creationId xmlns:a16="http://schemas.microsoft.com/office/drawing/2014/main" id="{DD7CA8EE-D401-BB56-7740-3DC30DB1DFEC}"/>
              </a:ext>
            </a:extLst>
          </p:cNvPr>
          <p:cNvGrpSpPr/>
          <p:nvPr/>
        </p:nvGrpSpPr>
        <p:grpSpPr>
          <a:xfrm>
            <a:off x="1013475" y="3464952"/>
            <a:ext cx="2869423" cy="1451520"/>
            <a:chOff x="1344399" y="873288"/>
            <a:chExt cx="3609070" cy="1828954"/>
          </a:xfrm>
        </p:grpSpPr>
        <p:sp>
          <p:nvSpPr>
            <p:cNvPr id="114" name="円/楕円 113">
              <a:extLst>
                <a:ext uri="{FF2B5EF4-FFF2-40B4-BE49-F238E27FC236}">
                  <a16:creationId xmlns:a16="http://schemas.microsoft.com/office/drawing/2014/main" id="{93BAEBCC-AE99-CDD6-592F-EE0D66BEFEAD}"/>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15" name="円/楕円 114">
              <a:extLst>
                <a:ext uri="{FF2B5EF4-FFF2-40B4-BE49-F238E27FC236}">
                  <a16:creationId xmlns:a16="http://schemas.microsoft.com/office/drawing/2014/main" id="{4D8196D1-4B74-BF60-9E9C-0E959341E9C7}"/>
                </a:ext>
              </a:extLst>
            </p:cNvPr>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16" name="円/楕円 115">
              <a:extLst>
                <a:ext uri="{FF2B5EF4-FFF2-40B4-BE49-F238E27FC236}">
                  <a16:creationId xmlns:a16="http://schemas.microsoft.com/office/drawing/2014/main" id="{D6724967-B4A6-A76E-83A2-22846E7D69D6}"/>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17" name="円/楕円 116">
              <a:extLst>
                <a:ext uri="{FF2B5EF4-FFF2-40B4-BE49-F238E27FC236}">
                  <a16:creationId xmlns:a16="http://schemas.microsoft.com/office/drawing/2014/main" id="{729D1C10-C1EC-645D-12F8-8D312AC689E2}"/>
                </a:ext>
              </a:extLst>
            </p:cNvPr>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18" name="円/楕円 117">
              <a:extLst>
                <a:ext uri="{FF2B5EF4-FFF2-40B4-BE49-F238E27FC236}">
                  <a16:creationId xmlns:a16="http://schemas.microsoft.com/office/drawing/2014/main" id="{01887F69-B93E-14A1-B72D-5C138784F6A8}"/>
                </a:ext>
              </a:extLst>
            </p:cNvPr>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19" name="直線矢印コネクタ 118">
              <a:extLst>
                <a:ext uri="{FF2B5EF4-FFF2-40B4-BE49-F238E27FC236}">
                  <a16:creationId xmlns:a16="http://schemas.microsoft.com/office/drawing/2014/main" id="{81092990-CD8E-0FEA-240B-A99B2A67E6EC}"/>
                </a:ext>
              </a:extLst>
            </p:cNvPr>
            <p:cNvCxnSpPr>
              <a:cxnSpLocks/>
              <a:endCxn id="115" idx="2"/>
            </p:cNvCxnSpPr>
            <p:nvPr/>
          </p:nvCxnSpPr>
          <p:spPr>
            <a:xfrm>
              <a:off x="1947261" y="1178047"/>
              <a:ext cx="904691" cy="158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20" name="直線矢印コネクタ 119">
              <a:extLst>
                <a:ext uri="{FF2B5EF4-FFF2-40B4-BE49-F238E27FC236}">
                  <a16:creationId xmlns:a16="http://schemas.microsoft.com/office/drawing/2014/main" id="{886E7784-284B-B835-013B-8CC3770BE516}"/>
                </a:ext>
              </a:extLst>
            </p:cNvPr>
            <p:cNvCxnSpPr>
              <a:cxnSpLocks/>
              <a:stCxn id="114" idx="5"/>
              <a:endCxn id="117" idx="1"/>
            </p:cNvCxnSpPr>
            <p:nvPr/>
          </p:nvCxnSpPr>
          <p:spPr>
            <a:xfrm>
              <a:off x="1858974" y="1396255"/>
              <a:ext cx="1081265" cy="78302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21" name="直線矢印コネクタ 120">
              <a:extLst>
                <a:ext uri="{FF2B5EF4-FFF2-40B4-BE49-F238E27FC236}">
                  <a16:creationId xmlns:a16="http://schemas.microsoft.com/office/drawing/2014/main" id="{E259D866-1175-9DEF-B75B-959C7DB11868}"/>
                </a:ext>
              </a:extLst>
            </p:cNvPr>
            <p:cNvCxnSpPr>
              <a:cxnSpLocks/>
              <a:stCxn id="115" idx="6"/>
              <a:endCxn id="125" idx="2"/>
            </p:cNvCxnSpPr>
            <p:nvPr/>
          </p:nvCxnSpPr>
          <p:spPr>
            <a:xfrm>
              <a:off x="3454814" y="1179635"/>
              <a:ext cx="89579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22" name="直線矢印コネクタ 121">
              <a:extLst>
                <a:ext uri="{FF2B5EF4-FFF2-40B4-BE49-F238E27FC236}">
                  <a16:creationId xmlns:a16="http://schemas.microsoft.com/office/drawing/2014/main" id="{92732575-235B-F7C0-E4BF-8878D7F049B3}"/>
                </a:ext>
              </a:extLst>
            </p:cNvPr>
            <p:cNvCxnSpPr>
              <a:cxnSpLocks/>
              <a:stCxn id="116" idx="6"/>
              <a:endCxn id="117" idx="2"/>
            </p:cNvCxnSpPr>
            <p:nvPr/>
          </p:nvCxnSpPr>
          <p:spPr>
            <a:xfrm>
              <a:off x="1947261" y="2395895"/>
              <a:ext cx="904691"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23" name="直線矢印コネクタ 122">
              <a:extLst>
                <a:ext uri="{FF2B5EF4-FFF2-40B4-BE49-F238E27FC236}">
                  <a16:creationId xmlns:a16="http://schemas.microsoft.com/office/drawing/2014/main" id="{2F88D30F-8254-E3F4-A79E-E83206229578}"/>
                </a:ext>
              </a:extLst>
            </p:cNvPr>
            <p:cNvCxnSpPr>
              <a:cxnSpLocks/>
              <a:stCxn id="117" idx="6"/>
              <a:endCxn id="118" idx="2"/>
            </p:cNvCxnSpPr>
            <p:nvPr/>
          </p:nvCxnSpPr>
          <p:spPr>
            <a:xfrm>
              <a:off x="3454814" y="2395895"/>
              <a:ext cx="89579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24" name="直線矢印コネクタ 123">
              <a:extLst>
                <a:ext uri="{FF2B5EF4-FFF2-40B4-BE49-F238E27FC236}">
                  <a16:creationId xmlns:a16="http://schemas.microsoft.com/office/drawing/2014/main" id="{A7CF6AE5-35DE-EEBA-B624-8F124764BF9E}"/>
                </a:ext>
              </a:extLst>
            </p:cNvPr>
            <p:cNvCxnSpPr>
              <a:cxnSpLocks/>
              <a:stCxn id="125" idx="4"/>
              <a:endCxn id="118" idx="0"/>
            </p:cNvCxnSpPr>
            <p:nvPr/>
          </p:nvCxnSpPr>
          <p:spPr>
            <a:xfrm>
              <a:off x="4652038" y="1485982"/>
              <a:ext cx="0" cy="603566"/>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25" name="円/楕円 124">
              <a:extLst>
                <a:ext uri="{FF2B5EF4-FFF2-40B4-BE49-F238E27FC236}">
                  <a16:creationId xmlns:a16="http://schemas.microsoft.com/office/drawing/2014/main" id="{6E6BD88F-911C-BA1E-6DED-692DC793AF56}"/>
                </a:ext>
              </a:extLst>
            </p:cNvPr>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b</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26" name="直線矢印コネクタ 125">
              <a:extLst>
                <a:ext uri="{FF2B5EF4-FFF2-40B4-BE49-F238E27FC236}">
                  <a16:creationId xmlns:a16="http://schemas.microsoft.com/office/drawing/2014/main" id="{939DBF6F-4936-94E1-7303-BE0C03E0558D}"/>
                </a:ext>
              </a:extLst>
            </p:cNvPr>
            <p:cNvCxnSpPr>
              <a:cxnSpLocks/>
              <a:stCxn id="117" idx="0"/>
              <a:endCxn id="115" idx="4"/>
            </p:cNvCxnSpPr>
            <p:nvPr/>
          </p:nvCxnSpPr>
          <p:spPr>
            <a:xfrm flipV="1">
              <a:off x="3153383" y="1485982"/>
              <a:ext cx="0" cy="603565"/>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grpSp>
        <p:nvGrpSpPr>
          <p:cNvPr id="145" name="図形グループ 88">
            <a:extLst>
              <a:ext uri="{FF2B5EF4-FFF2-40B4-BE49-F238E27FC236}">
                <a16:creationId xmlns:a16="http://schemas.microsoft.com/office/drawing/2014/main" id="{3BC73029-21B1-06DA-8E1B-29D01223E10E}"/>
              </a:ext>
            </a:extLst>
          </p:cNvPr>
          <p:cNvGrpSpPr/>
          <p:nvPr/>
        </p:nvGrpSpPr>
        <p:grpSpPr>
          <a:xfrm>
            <a:off x="7516975" y="3428447"/>
            <a:ext cx="1477007" cy="1451520"/>
            <a:chOff x="1344399" y="873288"/>
            <a:chExt cx="1857733" cy="1828954"/>
          </a:xfrm>
        </p:grpSpPr>
        <p:sp>
          <p:nvSpPr>
            <p:cNvPr id="146" name="円/楕円 145">
              <a:extLst>
                <a:ext uri="{FF2B5EF4-FFF2-40B4-BE49-F238E27FC236}">
                  <a16:creationId xmlns:a16="http://schemas.microsoft.com/office/drawing/2014/main" id="{E1689D37-1059-1320-EA2D-847F1CDFA1F5}"/>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47" name="円/楕円 146">
              <a:extLst>
                <a:ext uri="{FF2B5EF4-FFF2-40B4-BE49-F238E27FC236}">
                  <a16:creationId xmlns:a16="http://schemas.microsoft.com/office/drawing/2014/main" id="{9203D728-6F7F-D67C-4AB4-BFE98EB61138}"/>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48" name="円/楕円 147">
              <a:extLst>
                <a:ext uri="{FF2B5EF4-FFF2-40B4-BE49-F238E27FC236}">
                  <a16:creationId xmlns:a16="http://schemas.microsoft.com/office/drawing/2014/main" id="{BB4C7844-BCA9-C93A-7CBC-3C94EFACBFFB}"/>
                </a:ext>
              </a:extLst>
            </p:cNvPr>
            <p:cNvSpPr/>
            <p:nvPr/>
          </p:nvSpPr>
          <p:spPr>
            <a:xfrm>
              <a:off x="2599270" y="87369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49" name="円/楕円 148">
              <a:extLst>
                <a:ext uri="{FF2B5EF4-FFF2-40B4-BE49-F238E27FC236}">
                  <a16:creationId xmlns:a16="http://schemas.microsoft.com/office/drawing/2014/main" id="{8E2F3C3F-B649-8498-D417-6483E3BC133E}"/>
                </a:ext>
              </a:extLst>
            </p:cNvPr>
            <p:cNvSpPr/>
            <p:nvPr/>
          </p:nvSpPr>
          <p:spPr>
            <a:xfrm>
              <a:off x="2599270"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50" name="直線矢印コネクタ 149">
              <a:extLst>
                <a:ext uri="{FF2B5EF4-FFF2-40B4-BE49-F238E27FC236}">
                  <a16:creationId xmlns:a16="http://schemas.microsoft.com/office/drawing/2014/main" id="{612BB449-CA4F-DDA6-AD08-4FCD4BD19975}"/>
                </a:ext>
              </a:extLst>
            </p:cNvPr>
            <p:cNvCxnSpPr>
              <a:cxnSpLocks/>
              <a:stCxn id="146" idx="6"/>
              <a:endCxn id="148" idx="2"/>
            </p:cNvCxnSpPr>
            <p:nvPr/>
          </p:nvCxnSpPr>
          <p:spPr>
            <a:xfrm>
              <a:off x="1947261" y="1179636"/>
              <a:ext cx="652008" cy="40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51" name="直線矢印コネクタ 150">
              <a:extLst>
                <a:ext uri="{FF2B5EF4-FFF2-40B4-BE49-F238E27FC236}">
                  <a16:creationId xmlns:a16="http://schemas.microsoft.com/office/drawing/2014/main" id="{48510326-4878-616F-FAA2-B9C5BFA943C3}"/>
                </a:ext>
              </a:extLst>
            </p:cNvPr>
            <p:cNvCxnSpPr>
              <a:cxnSpLocks/>
              <a:stCxn id="146" idx="5"/>
              <a:endCxn id="149" idx="1"/>
            </p:cNvCxnSpPr>
            <p:nvPr/>
          </p:nvCxnSpPr>
          <p:spPr>
            <a:xfrm>
              <a:off x="1858975" y="1396256"/>
              <a:ext cx="828581" cy="78301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cxnSp>
        <p:nvCxnSpPr>
          <p:cNvPr id="152" name="直線矢印コネクタ 151">
            <a:extLst>
              <a:ext uri="{FF2B5EF4-FFF2-40B4-BE49-F238E27FC236}">
                <a16:creationId xmlns:a16="http://schemas.microsoft.com/office/drawing/2014/main" id="{C65FE404-D621-E5D9-9D5D-BF1C8B07B3BF}"/>
              </a:ext>
            </a:extLst>
          </p:cNvPr>
          <p:cNvCxnSpPr>
            <a:cxnSpLocks/>
            <a:stCxn id="147" idx="6"/>
            <a:endCxn id="149" idx="2"/>
          </p:cNvCxnSpPr>
          <p:nvPr/>
        </p:nvCxnSpPr>
        <p:spPr>
          <a:xfrm>
            <a:off x="7996286" y="4636840"/>
            <a:ext cx="518385"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54" name="テキスト ボックス 153">
            <a:extLst>
              <a:ext uri="{FF2B5EF4-FFF2-40B4-BE49-F238E27FC236}">
                <a16:creationId xmlns:a16="http://schemas.microsoft.com/office/drawing/2014/main" id="{9A578E94-C631-BBA5-F797-D7E18E8AA7DE}"/>
              </a:ext>
            </a:extLst>
          </p:cNvPr>
          <p:cNvSpPr txBox="1"/>
          <p:nvPr/>
        </p:nvSpPr>
        <p:spPr>
          <a:xfrm>
            <a:off x="2945421" y="4319627"/>
            <a:ext cx="184731" cy="369332"/>
          </a:xfrm>
          <a:prstGeom prst="rect">
            <a:avLst/>
          </a:prstGeom>
          <a:noFill/>
        </p:spPr>
        <p:txBody>
          <a:bodyPr wrap="none" rtlCol="0">
            <a:spAutoFit/>
          </a:bodyPr>
          <a:lstStyle/>
          <a:p>
            <a:endParaRPr kumimoji="1" lang="ja-JP" altLang="en-US"/>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579A9F8C-22EF-8D64-A40D-E6AFCA150220}"/>
                  </a:ext>
                </a:extLst>
              </p:cNvPr>
              <p:cNvSpPr txBox="1"/>
              <p:nvPr/>
            </p:nvSpPr>
            <p:spPr>
              <a:xfrm>
                <a:off x="656209" y="1439923"/>
                <a:ext cx="7885172" cy="1363065"/>
              </a:xfrm>
              <a:prstGeom prst="rect">
                <a:avLst/>
              </a:prstGeom>
              <a:noFill/>
            </p:spPr>
            <p:txBody>
              <a:bodyPr wrap="none" rtlCol="0">
                <a:spAutoFit/>
              </a:bodyPr>
              <a:lstStyle/>
              <a:p>
                <a:r>
                  <a:rPr lang="en-US" altLang="ja-JP" sz="2000" dirty="0">
                    <a:solidFill>
                      <a:srgbClr val="000000"/>
                    </a:solidFill>
                  </a:rPr>
                  <a:t>Input : Acyclic labeled graphs </a:t>
                </a:r>
                <a:r>
                  <a:rPr lang="en-US" altLang="ja-JP" sz="2000" i="1" dirty="0">
                    <a:solidFill>
                      <a:srgbClr val="000000"/>
                    </a:solidFill>
                    <a:latin typeface="Times New Roman" panose="02020603050405020304" pitchFamily="18" charset="0"/>
                    <a:cs typeface="Times New Roman" panose="02020603050405020304" pitchFamily="18" charset="0"/>
                  </a:rPr>
                  <a:t>G</a:t>
                </a:r>
                <a:r>
                  <a:rPr lang="en-US" altLang="ja-JP" sz="2000" baseline="-25000" dirty="0">
                    <a:solidFill>
                      <a:srgbClr val="000000"/>
                    </a:solidFill>
                    <a:latin typeface="Times New Roman" panose="02020603050405020304" pitchFamily="18" charset="0"/>
                    <a:cs typeface="Times New Roman" panose="02020603050405020304" pitchFamily="18" charset="0"/>
                  </a:rPr>
                  <a:t>1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panose="02020603050405020304" pitchFamily="18" charset="0"/>
                    <a:cs typeface="Times New Roman" panose="02020603050405020304" pitchFamily="18" charset="0"/>
                  </a:rPr>
                  <a:t>1</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E</a:t>
                </a:r>
                <a:r>
                  <a:rPr lang="en-US" altLang="ja-JP" sz="2000" baseline="-25000" dirty="0">
                    <a:solidFill>
                      <a:srgbClr val="000000"/>
                    </a:solidFill>
                    <a:latin typeface="Times New Roman" panose="02020603050405020304" pitchFamily="18" charset="0"/>
                    <a:cs typeface="Times New Roman" panose="02020603050405020304" pitchFamily="18" charset="0"/>
                  </a:rPr>
                  <a:t>1</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L</a:t>
                </a:r>
                <a:r>
                  <a:rPr lang="en-US" altLang="ja-JP" sz="2000" baseline="-25000" dirty="0">
                    <a:solidFill>
                      <a:srgbClr val="000000"/>
                    </a:solidFill>
                    <a:latin typeface="Times New Roman" panose="02020603050405020304" pitchFamily="18" charset="0"/>
                    <a:cs typeface="Times New Roman" panose="02020603050405020304" pitchFamily="18" charset="0"/>
                  </a:rPr>
                  <a:t>1</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G</a:t>
                </a:r>
                <a:r>
                  <a:rPr lang="en-US" altLang="ja-JP" sz="2000" baseline="-25000" dirty="0">
                    <a:solidFill>
                      <a:srgbClr val="000000"/>
                    </a:solidFill>
                    <a:latin typeface="Times New Roman" panose="02020603050405020304" pitchFamily="18" charset="0"/>
                    <a:cs typeface="Times New Roman" panose="02020603050405020304" pitchFamily="18" charset="0"/>
                  </a:rPr>
                  <a:t>2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panose="02020603050405020304" pitchFamily="18" charset="0"/>
                    <a:cs typeface="Times New Roman" panose="02020603050405020304" pitchFamily="18" charset="0"/>
                  </a:rPr>
                  <a:t>2</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E</a:t>
                </a:r>
                <a:r>
                  <a:rPr lang="en-US" altLang="ja-JP" sz="2000" baseline="-25000" dirty="0">
                    <a:solidFill>
                      <a:srgbClr val="000000"/>
                    </a:solidFill>
                    <a:latin typeface="Times New Roman" panose="02020603050405020304" pitchFamily="18" charset="0"/>
                    <a:cs typeface="Times New Roman" panose="02020603050405020304" pitchFamily="18" charset="0"/>
                  </a:rPr>
                  <a:t>2</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L</a:t>
                </a:r>
                <a:r>
                  <a:rPr lang="en-US" altLang="ja-JP" sz="2000" baseline="-25000" dirty="0">
                    <a:solidFill>
                      <a:srgbClr val="000000"/>
                    </a:solidFill>
                    <a:latin typeface="Times New Roman" panose="02020603050405020304" pitchFamily="18" charset="0"/>
                    <a:cs typeface="Times New Roman" panose="02020603050405020304" pitchFamily="18" charset="0"/>
                  </a:rPr>
                  <a:t>2</a:t>
                </a:r>
                <a:r>
                  <a:rPr lang="en-US" altLang="ja-JP" sz="2000" dirty="0">
                    <a:solidFill>
                      <a:srgbClr val="000000"/>
                    </a:solidFill>
                    <a:latin typeface="Times New Roman" panose="02020603050405020304" pitchFamily="18" charset="0"/>
                    <a:cs typeface="Times New Roman" panose="02020603050405020304" pitchFamily="18" charset="0"/>
                  </a:rPr>
                  <a:t>) </a:t>
                </a:r>
              </a:p>
              <a:p>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dirty="0">
                    <a:solidFill>
                      <a:srgbClr val="000000"/>
                    </a:solidFill>
                    <a:cs typeface="Times New Roman" panose="02020603050405020304" pitchFamily="18" charset="0"/>
                  </a:rPr>
                  <a:t>and</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G</a:t>
                </a:r>
                <a:r>
                  <a:rPr lang="en-US" altLang="ja-JP" sz="2000" baseline="-25000" dirty="0">
                    <a:solidFill>
                      <a:srgbClr val="000000"/>
                    </a:solidFill>
                    <a:latin typeface="Times New Roman" panose="02020603050405020304" pitchFamily="18" charset="0"/>
                    <a:cs typeface="Times New Roman" panose="02020603050405020304" pitchFamily="18" charset="0"/>
                  </a:rPr>
                  <a:t>3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panose="02020603050405020304" pitchFamily="18" charset="0"/>
                    <a:cs typeface="Times New Roman" panose="02020603050405020304" pitchFamily="18" charset="0"/>
                  </a:rPr>
                  <a:t>3</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E</a:t>
                </a:r>
                <a:r>
                  <a:rPr lang="en-US" altLang="ja-JP" sz="2000" baseline="-25000" dirty="0">
                    <a:solidFill>
                      <a:srgbClr val="000000"/>
                    </a:solidFill>
                    <a:latin typeface="Times New Roman" panose="02020603050405020304" pitchFamily="18" charset="0"/>
                    <a:cs typeface="Times New Roman" panose="02020603050405020304" pitchFamily="18" charset="0"/>
                  </a:rPr>
                  <a:t>3</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L</a:t>
                </a:r>
                <a:r>
                  <a:rPr lang="en-US" altLang="ja-JP" sz="2000" baseline="-25000" dirty="0">
                    <a:solidFill>
                      <a:srgbClr val="000000"/>
                    </a:solidFill>
                    <a:latin typeface="Times New Roman" panose="02020603050405020304" pitchFamily="18" charset="0"/>
                    <a:cs typeface="Times New Roman" panose="02020603050405020304" pitchFamily="18" charset="0"/>
                  </a:rPr>
                  <a:t>3</a:t>
                </a:r>
                <a:r>
                  <a:rPr lang="en-US" altLang="ja-JP" sz="2000" dirty="0">
                    <a:solidFill>
                      <a:srgbClr val="000000"/>
                    </a:solidFill>
                    <a:latin typeface="Times New Roman" panose="02020603050405020304" pitchFamily="18" charset="0"/>
                    <a:cs typeface="Times New Roman" panose="02020603050405020304" pitchFamily="18" charset="0"/>
                  </a:rPr>
                  <a:t>) </a:t>
                </a:r>
              </a:p>
              <a:p>
                <a:r>
                  <a:rPr lang="en-US" altLang="ja-JP" sz="2000" dirty="0">
                    <a:solidFill>
                      <a:srgbClr val="000000"/>
                    </a:solidFill>
                    <a:cs typeface="Times New Roman"/>
                  </a:rPr>
                  <a:t>Output : Length of the longest string in the set </a:t>
                </a:r>
                <a14:m>
                  <m:oMath xmlns:m="http://schemas.openxmlformats.org/officeDocument/2006/math">
                    <m:d>
                      <m:dPr>
                        <m:begChr m:val="{"/>
                        <m:endChr m:val="|"/>
                        <m:ctrlPr>
                          <a:rPr lang="en-US" altLang="ja-JP" sz="2000" b="0" i="1" smtClean="0">
                            <a:solidFill>
                              <a:srgbClr val="000000"/>
                            </a:solidFill>
                            <a:latin typeface="Cambria Math" panose="02040503050406030204" pitchFamily="18" charset="0"/>
                            <a:cs typeface="Times New Roman"/>
                          </a:rPr>
                        </m:ctrlPr>
                      </m:dPr>
                      <m:e>
                        <m:r>
                          <a:rPr lang="en-US" altLang="ja-JP" sz="2000" b="0" i="0"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𝑧</m:t>
                        </m:r>
                        <m:r>
                          <a:rPr lang="en-US" altLang="ja-JP" sz="2000" b="0" i="1" smtClean="0">
                            <a:solidFill>
                              <a:srgbClr val="000000"/>
                            </a:solidFill>
                            <a:latin typeface="Cambria Math" panose="02040503050406030204" pitchFamily="18" charset="0"/>
                            <a:cs typeface="Times New Roman"/>
                          </a:rPr>
                          <m:t> </m:t>
                        </m:r>
                      </m:e>
                    </m:d>
                    <m:r>
                      <a:rPr lang="en-US" altLang="ja-JP" sz="2000" b="0" i="1"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𝑞</m:t>
                    </m:r>
                    <m:r>
                      <a:rPr lang="en-US" altLang="ja-JP" sz="2000" b="0" i="1" smtClean="0">
                        <a:solidFill>
                          <a:srgbClr val="000000"/>
                        </a:solidFill>
                        <a:latin typeface="Cambria Math" panose="02040503050406030204" pitchFamily="18" charset="0"/>
                        <a:cs typeface="Times New Roman"/>
                      </a:rPr>
                      <m:t>∈</m:t>
                    </m:r>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𝐿</m:t>
                        </m:r>
                      </m:e>
                      <m:sub>
                        <m:r>
                          <a:rPr lang="en-US" altLang="ja-JP" sz="2000" b="0" i="1" smtClean="0">
                            <a:solidFill>
                              <a:srgbClr val="000000"/>
                            </a:solidFill>
                            <a:latin typeface="Cambria Math" panose="02040503050406030204" pitchFamily="18" charset="0"/>
                            <a:cs typeface="Times New Roman"/>
                          </a:rPr>
                          <m:t>3</m:t>
                        </m:r>
                      </m:sub>
                    </m:sSub>
                    <m:d>
                      <m:dPr>
                        <m:ctrlPr>
                          <a:rPr lang="en-US" altLang="ja-JP" sz="2000" b="0" i="1" smtClean="0">
                            <a:solidFill>
                              <a:srgbClr val="000000"/>
                            </a:solidFill>
                            <a:latin typeface="Cambria Math" panose="02040503050406030204" pitchFamily="18" charset="0"/>
                            <a:cs typeface="Times New Roman"/>
                          </a:rPr>
                        </m:ctrlPr>
                      </m:dPr>
                      <m:e>
                        <m:r>
                          <a:rPr lang="en-US" altLang="ja-JP" sz="2000" b="0" i="1" smtClean="0">
                            <a:solidFill>
                              <a:srgbClr val="000000"/>
                            </a:solidFill>
                            <a:latin typeface="Cambria Math" panose="02040503050406030204" pitchFamily="18" charset="0"/>
                            <a:cs typeface="Times New Roman"/>
                          </a:rPr>
                          <m:t>𝑀𝑃</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3</m:t>
                                </m:r>
                              </m:sub>
                            </m:sSub>
                          </m:e>
                        </m:d>
                      </m:e>
                    </m:d>
                  </m:oMath>
                </a14:m>
                <a:endParaRPr lang="en-US" altLang="ja-JP" sz="2000" b="0" dirty="0">
                  <a:solidFill>
                    <a:srgbClr val="000000"/>
                  </a:solidFill>
                  <a:cs typeface="Times New Roman"/>
                </a:endParaRPr>
              </a:p>
              <a:p>
                <a:r>
                  <a:rPr lang="en-US" altLang="ja-JP" sz="2000" dirty="0">
                    <a:solidFill>
                      <a:srgbClr val="000000"/>
                    </a:solidFill>
                    <a:cs typeface="Times New Roman"/>
                  </a:rPr>
                  <a:t>                s</a:t>
                </a:r>
                <a:r>
                  <a:rPr lang="en-US" altLang="ja-JP" sz="2000" b="0" dirty="0">
                    <a:solidFill>
                      <a:srgbClr val="000000"/>
                    </a:solidFill>
                    <a:cs typeface="Times New Roman"/>
                  </a:rPr>
                  <a:t>uch that </a:t>
                </a:r>
                <a14:m>
                  <m:oMath xmlns:m="http://schemas.openxmlformats.org/officeDocument/2006/math">
                    <m:r>
                      <a:rPr lang="en-US" altLang="ja-JP" sz="2000" b="0" i="1" smtClean="0">
                        <a:solidFill>
                          <a:srgbClr val="000000"/>
                        </a:solidFill>
                        <a:latin typeface="Cambria Math" panose="02040503050406030204" pitchFamily="18" charset="0"/>
                        <a:cs typeface="Times New Roman"/>
                      </a:rPr>
                      <m:t>𝑞</m:t>
                    </m:r>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r>
                          <a:rPr lang="en-US" altLang="ja-JP" sz="2000" b="0" i="1" smtClean="0">
                            <a:solidFill>
                              <a:srgbClr val="000000"/>
                            </a:solidFill>
                            <a:latin typeface="Cambria Math" panose="02040503050406030204" pitchFamily="18" charset="0"/>
                            <a:cs typeface="Times New Roman"/>
                          </a:rPr>
                          <m:t>𝑧</m:t>
                        </m:r>
                      </m:e>
                    </m:d>
                    <m:r>
                      <m:rPr>
                        <m:nor/>
                      </m:rPr>
                      <a:rPr lang="en-US" altLang="ja-JP" sz="2000" b="0" i="0" smtClean="0">
                        <a:solidFill>
                          <a:srgbClr val="000000"/>
                        </a:solidFill>
                        <a:latin typeface="Cambria Math" panose="02040503050406030204" pitchFamily="18" charset="0"/>
                        <a:cs typeface="Times New Roman"/>
                      </a:rPr>
                      <m:t> </m:t>
                    </m:r>
                    <m:r>
                      <m:rPr>
                        <m:nor/>
                      </m:rPr>
                      <a:rPr lang="en-US" altLang="ja-JP" sz="2000" b="0" i="0" smtClean="0">
                        <a:solidFill>
                          <a:srgbClr val="000000"/>
                        </a:solidFill>
                        <a:cs typeface="Times New Roman"/>
                      </a:rPr>
                      <m:t>and</m:t>
                    </m:r>
                    <m:r>
                      <a:rPr lang="en-US" altLang="ja-JP" sz="2000" b="0" i="1"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𝑧</m:t>
                    </m:r>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1</m:t>
                            </m:r>
                          </m:sub>
                        </m:sSub>
                      </m:e>
                    </m:d>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2</m:t>
                            </m:r>
                          </m:sub>
                        </m:sSub>
                      </m:e>
                    </m:d>
                    <m:r>
                      <a:rPr lang="en-US" altLang="ja-JP" sz="2000" b="0" i="1" smtClean="0">
                        <a:solidFill>
                          <a:srgbClr val="000000"/>
                        </a:solidFill>
                        <a:latin typeface="Cambria Math" panose="02040503050406030204" pitchFamily="18" charset="0"/>
                        <a:cs typeface="Times New Roman"/>
                      </a:rPr>
                      <m:t> }</m:t>
                    </m:r>
                  </m:oMath>
                </a14:m>
                <a:endParaRPr kumimoji="1" lang="en-US" altLang="ja-JP" sz="2000" dirty="0">
                  <a:solidFill>
                    <a:srgbClr val="000000"/>
                  </a:solidFill>
                  <a:latin typeface="Times New Roman"/>
                  <a:cs typeface="Times New Roman"/>
                </a:endParaRPr>
              </a:p>
            </p:txBody>
          </p:sp>
        </mc:Choice>
        <mc:Fallback xmlns="">
          <p:sp>
            <p:nvSpPr>
              <p:cNvPr id="7" name="テキスト ボックス 6">
                <a:extLst>
                  <a:ext uri="{FF2B5EF4-FFF2-40B4-BE49-F238E27FC236}">
                    <a16:creationId xmlns:a16="http://schemas.microsoft.com/office/drawing/2014/main" id="{579A9F8C-22EF-8D64-A40D-E6AFCA150220}"/>
                  </a:ext>
                </a:extLst>
              </p:cNvPr>
              <p:cNvSpPr txBox="1">
                <a:spLocks noRot="1" noChangeAspect="1" noMove="1" noResize="1" noEditPoints="1" noAdjustHandles="1" noChangeArrowheads="1" noChangeShapeType="1" noTextEdit="1"/>
              </p:cNvSpPr>
              <p:nvPr/>
            </p:nvSpPr>
            <p:spPr>
              <a:xfrm>
                <a:off x="656209" y="1439923"/>
                <a:ext cx="7885172" cy="1363065"/>
              </a:xfrm>
              <a:prstGeom prst="rect">
                <a:avLst/>
              </a:prstGeom>
              <a:blipFill>
                <a:blip r:embed="rId3"/>
                <a:stretch>
                  <a:fillRect l="-804" t="-2778" b="-7407"/>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CA392458-0DD7-1C51-6ED9-FDAFBA61E21F}"/>
              </a:ext>
            </a:extLst>
          </p:cNvPr>
          <p:cNvSpPr txBox="1"/>
          <p:nvPr/>
        </p:nvSpPr>
        <p:spPr>
          <a:xfrm>
            <a:off x="711919" y="1105436"/>
            <a:ext cx="1223425" cy="369332"/>
          </a:xfrm>
          <a:prstGeom prst="rect">
            <a:avLst/>
          </a:prstGeom>
          <a:solidFill>
            <a:schemeClr val="bg1"/>
          </a:solidFill>
          <a:ln w="12700" cap="flat" cmpd="sng" algn="ctr">
            <a:solidFill>
              <a:schemeClr val="accent1">
                <a:lumMod val="60000"/>
                <a:lumOff val="40000"/>
              </a:schemeClr>
            </a:solidFill>
            <a:prstDash val="solid"/>
            <a:round/>
            <a:headEnd type="none" w="med" len="med"/>
            <a:tailEnd type="none" w="med" len="med"/>
          </a:ln>
        </p:spPr>
        <p:txBody>
          <a:bodyPr wrap="square" rtlCol="0">
            <a:spAutoFit/>
          </a:bodyPr>
          <a:lstStyle/>
          <a:p>
            <a:r>
              <a:rPr lang="en-US" altLang="ja-JP" dirty="0">
                <a:cs typeface="Times New Roman"/>
              </a:rPr>
              <a:t>Pr</a:t>
            </a:r>
            <a:r>
              <a:rPr kumimoji="1" lang="en-US" altLang="ja-JP" dirty="0">
                <a:cs typeface="Times New Roman"/>
              </a:rPr>
              <a:t>oblem 1</a:t>
            </a:r>
            <a:endParaRPr kumimoji="1" lang="ja-JP" altLang="en-US">
              <a:cs typeface="Times New Roman"/>
            </a:endParaRPr>
          </a:p>
        </p:txBody>
      </p:sp>
      <p:sp>
        <p:nvSpPr>
          <p:cNvPr id="11" name="テキスト ボックス 10">
            <a:extLst>
              <a:ext uri="{FF2B5EF4-FFF2-40B4-BE49-F238E27FC236}">
                <a16:creationId xmlns:a16="http://schemas.microsoft.com/office/drawing/2014/main" id="{A8B98DD2-AD63-648C-E84B-55AC3F2988EE}"/>
              </a:ext>
            </a:extLst>
          </p:cNvPr>
          <p:cNvSpPr txBox="1"/>
          <p:nvPr/>
        </p:nvSpPr>
        <p:spPr>
          <a:xfrm>
            <a:off x="554432" y="2771843"/>
            <a:ext cx="7698755" cy="400110"/>
          </a:xfrm>
          <a:prstGeom prst="rect">
            <a:avLst/>
          </a:prstGeom>
          <a:noFill/>
        </p:spPr>
        <p:txBody>
          <a:bodyPr wrap="square" rtlCol="0">
            <a:spAutoFit/>
          </a:bodyPr>
          <a:lstStyle/>
          <a:p>
            <a:r>
              <a:rPr lang="en-US" altLang="ja-JP" sz="2000" i="1" dirty="0">
                <a:latin typeface="Times New Roman" panose="02020603050405020304" pitchFamily="18" charset="0"/>
                <a:cs typeface="Times New Roman" panose="02020603050405020304" pitchFamily="18" charset="0"/>
              </a:rPr>
              <a:t>MP</a:t>
            </a:r>
            <a:r>
              <a:rPr kumimoji="1"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G</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set of maximal </a:t>
            </a:r>
            <a:r>
              <a:rPr lang="en-US" altLang="ja-JP" sz="2000" dirty="0"/>
              <a:t>paths in </a:t>
            </a:r>
            <a:r>
              <a:rPr lang="en-US" altLang="ja-JP" sz="2000" i="1" dirty="0">
                <a:latin typeface="Times New Roman" panose="02020603050405020304" pitchFamily="18" charset="0"/>
                <a:cs typeface="Times New Roman" panose="02020603050405020304" pitchFamily="18" charset="0"/>
              </a:rPr>
              <a:t>G</a:t>
            </a:r>
            <a:r>
              <a:rPr lang="en-US" altLang="ja-JP" sz="2000" i="1" dirty="0"/>
              <a:t>.</a:t>
            </a:r>
            <a:endParaRPr kumimoji="1" lang="en-US" altLang="ja-JP" sz="2000"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A3F70ACC-081D-E243-F087-3B7D70B64875}"/>
              </a:ext>
            </a:extLst>
          </p:cNvPr>
          <p:cNvSpPr txBox="1"/>
          <p:nvPr/>
        </p:nvSpPr>
        <p:spPr>
          <a:xfrm>
            <a:off x="-25438" y="3322219"/>
            <a:ext cx="799258" cy="523220"/>
          </a:xfrm>
          <a:prstGeom prst="rect">
            <a:avLst/>
          </a:prstGeom>
          <a:noFill/>
        </p:spPr>
        <p:txBody>
          <a:bodyPr wrap="none" rtlCol="0">
            <a:spAutoFit/>
          </a:bodyPr>
          <a:lstStyle/>
          <a:p>
            <a:r>
              <a:rPr kumimoji="1" lang="en-US" altLang="ja-JP" sz="2800" dirty="0"/>
              <a:t>e.g. </a:t>
            </a:r>
            <a:endParaRPr kumimoji="1" lang="ja-JP" altLang="en-US" sz="2800"/>
          </a:p>
        </p:txBody>
      </p:sp>
      <p:sp>
        <p:nvSpPr>
          <p:cNvPr id="8" name="テキスト ボックス 7">
            <a:extLst>
              <a:ext uri="{FF2B5EF4-FFF2-40B4-BE49-F238E27FC236}">
                <a16:creationId xmlns:a16="http://schemas.microsoft.com/office/drawing/2014/main" id="{24C4EE40-83E0-7FB8-1BFA-8BA38B63780A}"/>
              </a:ext>
            </a:extLst>
          </p:cNvPr>
          <p:cNvSpPr txBox="1"/>
          <p:nvPr/>
        </p:nvSpPr>
        <p:spPr>
          <a:xfrm>
            <a:off x="542909" y="3030209"/>
            <a:ext cx="7706539" cy="400110"/>
          </a:xfrm>
          <a:prstGeom prst="rect">
            <a:avLst/>
          </a:prstGeom>
          <a:noFill/>
        </p:spPr>
        <p:txBody>
          <a:bodyPr wrap="square" rtlCol="0">
            <a:spAutoFit/>
          </a:bodyPr>
          <a:lstStyle/>
          <a:p>
            <a:r>
              <a:rPr lang="en-US" altLang="ja-JP" sz="2000" i="1" dirty="0">
                <a:latin typeface="Times New Roman"/>
                <a:cs typeface="Times New Roman"/>
              </a:rPr>
              <a:t>subseq</a:t>
            </a:r>
            <a:r>
              <a:rPr lang="en-US" altLang="ja-JP" sz="2000" dirty="0">
                <a:latin typeface="Times New Roman"/>
                <a:cs typeface="Times New Roman"/>
              </a:rPr>
              <a:t>(</a:t>
            </a:r>
            <a:r>
              <a:rPr kumimoji="1" lang="en-US" altLang="ja-JP" sz="2000" i="1" dirty="0">
                <a:latin typeface="Times New Roman" panose="02020603050405020304" pitchFamily="18" charset="0"/>
                <a:cs typeface="Times New Roman" panose="02020603050405020304" pitchFamily="18" charset="0"/>
              </a:rPr>
              <a:t>G</a:t>
            </a:r>
            <a:r>
              <a:rPr lang="en-US" altLang="ja-JP" sz="2000" dirty="0">
                <a:latin typeface="Times New Roman"/>
                <a:cs typeface="Times New Roman"/>
              </a:rPr>
              <a:t>) : </a:t>
            </a:r>
            <a:r>
              <a:rPr lang="en-US" altLang="ja-JP" sz="2000" dirty="0">
                <a:cs typeface="Times New Roman"/>
              </a:rPr>
              <a:t>the set of subsequences of strings in </a:t>
            </a:r>
            <a:r>
              <a:rPr lang="en-US" altLang="ja-JP" sz="2000" i="1" dirty="0">
                <a:latin typeface="Times New Roman"/>
                <a:cs typeface="Times New Roman"/>
              </a:rPr>
              <a:t>G</a:t>
            </a:r>
            <a:r>
              <a:rPr lang="en-US" altLang="ja-JP" sz="2000" dirty="0">
                <a:latin typeface="Times New Roman"/>
                <a:cs typeface="Times New Roman"/>
              </a:rPr>
              <a:t> .</a:t>
            </a:r>
            <a:endParaRPr lang="ja-JP" altLang="en-US" sz="2000">
              <a:latin typeface="Times New Roman"/>
              <a:cs typeface="Times New Roman"/>
            </a:endParaRPr>
          </a:p>
        </p:txBody>
      </p:sp>
    </p:spTree>
    <p:extLst>
      <p:ext uri="{BB962C8B-B14F-4D97-AF65-F5344CB8AC3E}">
        <p14:creationId xmlns:p14="http://schemas.microsoft.com/office/powerpoint/2010/main" val="19634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rmAutofit fontScale="90000"/>
          </a:bodyPr>
          <a:lstStyle/>
          <a:p>
            <a:r>
              <a:rPr lang="en-US" altLang="ja-JP" dirty="0"/>
              <a:t>O</a:t>
            </a:r>
            <a:r>
              <a:rPr kumimoji="1" lang="en-US" altLang="ja-JP" dirty="0"/>
              <a:t>utline</a:t>
            </a:r>
            <a:endParaRPr kumimoji="1" lang="ja-JP" altLang="en-US"/>
          </a:p>
        </p:txBody>
      </p:sp>
      <p:sp>
        <p:nvSpPr>
          <p:cNvPr id="3" name="コンテンツ プレースホルダー 2">
            <a:extLst>
              <a:ext uri="{FF2B5EF4-FFF2-40B4-BE49-F238E27FC236}">
                <a16:creationId xmlns:a16="http://schemas.microsoft.com/office/drawing/2014/main" id="{5FC62980-59FC-B94D-8B01-6334F2B8C3DD}"/>
              </a:ext>
            </a:extLst>
          </p:cNvPr>
          <p:cNvSpPr>
            <a:spLocks noGrp="1"/>
          </p:cNvSpPr>
          <p:nvPr>
            <p:ph idx="1"/>
          </p:nvPr>
        </p:nvSpPr>
        <p:spPr>
          <a:xfrm>
            <a:off x="628650" y="1251291"/>
            <a:ext cx="7886700" cy="5241568"/>
          </a:xfrm>
        </p:spPr>
        <p:txBody>
          <a:bodyPr>
            <a:normAutofit/>
          </a:bodyPr>
          <a:lstStyle/>
          <a:p>
            <a:pPr>
              <a:buClr>
                <a:srgbClr val="00B0F0"/>
              </a:buClr>
            </a:pPr>
            <a:r>
              <a:rPr lang="en-US" altLang="ja-JP" sz="4000" dirty="0"/>
              <a:t>Labeled Graphs</a:t>
            </a:r>
          </a:p>
          <a:p>
            <a:pPr>
              <a:buClr>
                <a:srgbClr val="00B0F0"/>
              </a:buClr>
            </a:pPr>
            <a:r>
              <a:rPr lang="en-US" altLang="ja-JP" sz="4000" dirty="0"/>
              <a:t>SEQ-IC-LCS (Constrained LCS)</a:t>
            </a:r>
          </a:p>
          <a:p>
            <a:pPr>
              <a:buClr>
                <a:srgbClr val="00B0F0"/>
              </a:buClr>
            </a:pPr>
            <a:r>
              <a:rPr lang="en-US" altLang="ja-JP" sz="4000" dirty="0"/>
              <a:t>Computing SEQ-IC-LCS of Acyclic  Labeled Graphs</a:t>
            </a:r>
          </a:p>
          <a:p>
            <a:pPr>
              <a:buClr>
                <a:srgbClr val="00B0F0"/>
              </a:buClr>
            </a:pPr>
            <a:r>
              <a:rPr lang="en-US" altLang="ja-JP" sz="4000" dirty="0"/>
              <a:t>Computing SEQ-IC-LCS of Cyclic Labeled Graphs</a:t>
            </a:r>
          </a:p>
          <a:p>
            <a:pPr>
              <a:buClr>
                <a:srgbClr val="00B0F0"/>
              </a:buClr>
            </a:pPr>
            <a:r>
              <a:rPr lang="en-US" altLang="ja-JP" sz="4000" dirty="0"/>
              <a:t>Conclusions and Future works</a:t>
            </a:r>
          </a:p>
          <a:p>
            <a:pPr>
              <a:buClr>
                <a:srgbClr val="00B0F0"/>
              </a:buClr>
            </a:pPr>
            <a:endParaRPr lang="en-US" altLang="ja-JP" sz="4000" dirty="0"/>
          </a:p>
          <a:p>
            <a:endParaRPr lang="en-US" altLang="ja-JP" sz="3600" dirty="0"/>
          </a:p>
          <a:p>
            <a:endParaRPr lang="en-US" altLang="ja-JP" sz="3600"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2C1D408E-B289-CB4A-A397-B385FF602559}"/>
              </a:ext>
            </a:extLst>
          </p:cNvPr>
          <p:cNvSpPr>
            <a:spLocks noGrp="1"/>
          </p:cNvSpPr>
          <p:nvPr>
            <p:ph type="sldNum" sz="quarter" idx="12"/>
          </p:nvPr>
        </p:nvSpPr>
        <p:spPr/>
        <p:txBody>
          <a:bodyPr/>
          <a:lstStyle/>
          <a:p>
            <a:fld id="{C95ACDE2-68C5-7347-A52E-B41B8375C727}" type="slidenum">
              <a:rPr kumimoji="1" lang="ja-JP" altLang="en-US" smtClean="0"/>
              <a:t>2</a:t>
            </a:fld>
            <a:endParaRPr kumimoji="1" lang="ja-JP" altLang="en-US"/>
          </a:p>
        </p:txBody>
      </p:sp>
    </p:spTree>
    <p:extLst>
      <p:ext uri="{BB962C8B-B14F-4D97-AF65-F5344CB8AC3E}">
        <p14:creationId xmlns:p14="http://schemas.microsoft.com/office/powerpoint/2010/main" val="3477250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a:extLst>
              <a:ext uri="{FF2B5EF4-FFF2-40B4-BE49-F238E27FC236}">
                <a16:creationId xmlns:a16="http://schemas.microsoft.com/office/drawing/2014/main" id="{7A1C4D4F-F84E-5ECB-0B2A-6A4CA47554B6}"/>
              </a:ext>
            </a:extLst>
          </p:cNvPr>
          <p:cNvSpPr txBox="1"/>
          <p:nvPr/>
        </p:nvSpPr>
        <p:spPr>
          <a:xfrm>
            <a:off x="3852581" y="3362964"/>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2</a:t>
            </a:r>
            <a:endParaRPr kumimoji="1" lang="ja-JP" altLang="en-US" sz="2800">
              <a:latin typeface="Times New Roman" panose="02020603050405020304" pitchFamily="18" charset="0"/>
              <a:cs typeface="Times New Roman" panose="02020603050405020304" pitchFamily="18" charset="0"/>
            </a:endParaRPr>
          </a:p>
        </p:txBody>
      </p:sp>
      <p:grpSp>
        <p:nvGrpSpPr>
          <p:cNvPr id="42" name="図形グループ 88">
            <a:extLst>
              <a:ext uri="{FF2B5EF4-FFF2-40B4-BE49-F238E27FC236}">
                <a16:creationId xmlns:a16="http://schemas.microsoft.com/office/drawing/2014/main" id="{84C3BF66-8B42-4556-C053-3EF5AF0A0D72}"/>
              </a:ext>
            </a:extLst>
          </p:cNvPr>
          <p:cNvGrpSpPr/>
          <p:nvPr/>
        </p:nvGrpSpPr>
        <p:grpSpPr>
          <a:xfrm>
            <a:off x="7516975" y="3428447"/>
            <a:ext cx="1477007" cy="1451520"/>
            <a:chOff x="1344399" y="873288"/>
            <a:chExt cx="1857733" cy="1828954"/>
          </a:xfrm>
        </p:grpSpPr>
        <p:sp>
          <p:nvSpPr>
            <p:cNvPr id="43" name="円/楕円 42">
              <a:extLst>
                <a:ext uri="{FF2B5EF4-FFF2-40B4-BE49-F238E27FC236}">
                  <a16:creationId xmlns:a16="http://schemas.microsoft.com/office/drawing/2014/main" id="{1502DC7A-6BD2-812B-948D-9DCD7EFD803F}"/>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44" name="円/楕円 43">
              <a:extLst>
                <a:ext uri="{FF2B5EF4-FFF2-40B4-BE49-F238E27FC236}">
                  <a16:creationId xmlns:a16="http://schemas.microsoft.com/office/drawing/2014/main" id="{525A59AE-DEAD-821A-0662-5C3022BB136E}"/>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45" name="円/楕円 44">
              <a:extLst>
                <a:ext uri="{FF2B5EF4-FFF2-40B4-BE49-F238E27FC236}">
                  <a16:creationId xmlns:a16="http://schemas.microsoft.com/office/drawing/2014/main" id="{5E634332-BB0E-E1D0-4F00-5C521D605FE6}"/>
                </a:ext>
              </a:extLst>
            </p:cNvPr>
            <p:cNvSpPr/>
            <p:nvPr/>
          </p:nvSpPr>
          <p:spPr>
            <a:xfrm>
              <a:off x="2599270" y="87369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46" name="円/楕円 45">
              <a:extLst>
                <a:ext uri="{FF2B5EF4-FFF2-40B4-BE49-F238E27FC236}">
                  <a16:creationId xmlns:a16="http://schemas.microsoft.com/office/drawing/2014/main" id="{7774A9FE-F6DE-FF07-E642-EAFC502E228D}"/>
                </a:ext>
              </a:extLst>
            </p:cNvPr>
            <p:cNvSpPr/>
            <p:nvPr/>
          </p:nvSpPr>
          <p:spPr>
            <a:xfrm>
              <a:off x="2599270"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47" name="直線矢印コネクタ 46">
              <a:extLst>
                <a:ext uri="{FF2B5EF4-FFF2-40B4-BE49-F238E27FC236}">
                  <a16:creationId xmlns:a16="http://schemas.microsoft.com/office/drawing/2014/main" id="{DFA25DE8-9447-CF62-E1EF-889FAFD1A534}"/>
                </a:ext>
              </a:extLst>
            </p:cNvPr>
            <p:cNvCxnSpPr>
              <a:cxnSpLocks/>
              <a:stCxn id="43" idx="6"/>
              <a:endCxn id="45" idx="2"/>
            </p:cNvCxnSpPr>
            <p:nvPr/>
          </p:nvCxnSpPr>
          <p:spPr>
            <a:xfrm>
              <a:off x="1947261" y="1179636"/>
              <a:ext cx="652008" cy="40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48" name="直線矢印コネクタ 47">
              <a:extLst>
                <a:ext uri="{FF2B5EF4-FFF2-40B4-BE49-F238E27FC236}">
                  <a16:creationId xmlns:a16="http://schemas.microsoft.com/office/drawing/2014/main" id="{19D40EDE-3598-3C53-C3A2-58F3FFFDB363}"/>
                </a:ext>
              </a:extLst>
            </p:cNvPr>
            <p:cNvCxnSpPr>
              <a:cxnSpLocks/>
              <a:stCxn id="43" idx="5"/>
              <a:endCxn id="46" idx="1"/>
            </p:cNvCxnSpPr>
            <p:nvPr/>
          </p:nvCxnSpPr>
          <p:spPr>
            <a:xfrm>
              <a:off x="1858975" y="1396256"/>
              <a:ext cx="828581" cy="78301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Autofit/>
          </a:bodyPr>
          <a:lstStyle/>
          <a:p>
            <a:r>
              <a:rPr kumimoji="1" lang="en-US" altLang="ja-JP" sz="2800" dirty="0"/>
              <a:t>SEQ-IC-LCS</a:t>
            </a:r>
            <a:r>
              <a:rPr lang="en-US" altLang="ja-JP" sz="2800" dirty="0"/>
              <a:t> Problem for Acyclic Labeled Graphs </a:t>
            </a:r>
            <a:endParaRPr kumimoji="1" lang="ja-JP" altLang="en-US" sz="2800" dirty="0"/>
          </a:p>
        </p:txBody>
      </p:sp>
      <p:sp>
        <p:nvSpPr>
          <p:cNvPr id="3" name="コンテンツ プレースホルダー 2">
            <a:extLst>
              <a:ext uri="{FF2B5EF4-FFF2-40B4-BE49-F238E27FC236}">
                <a16:creationId xmlns:a16="http://schemas.microsoft.com/office/drawing/2014/main" id="{5FC62980-59FC-B94D-8B01-6334F2B8C3DD}"/>
              </a:ext>
            </a:extLst>
          </p:cNvPr>
          <p:cNvSpPr>
            <a:spLocks noGrp="1"/>
          </p:cNvSpPr>
          <p:nvPr>
            <p:ph idx="1"/>
          </p:nvPr>
        </p:nvSpPr>
        <p:spPr>
          <a:xfrm>
            <a:off x="628650" y="1289285"/>
            <a:ext cx="7886700" cy="1542929"/>
          </a:xfrm>
          <a:ln w="19050">
            <a:solidFill>
              <a:srgbClr val="00B0F0"/>
            </a:solidFill>
          </a:ln>
        </p:spPr>
        <p:txBody>
          <a:bodyPr>
            <a:noAutofit/>
          </a:bodyPr>
          <a:lstStyle/>
          <a:p>
            <a:pPr marL="0" indent="0">
              <a:buNone/>
            </a:pPr>
            <a:endParaRPr lang="en-US" altLang="ja-JP" sz="2000" dirty="0"/>
          </a:p>
          <a:p>
            <a:pPr marL="0" indent="0">
              <a:buNone/>
            </a:pPr>
            <a:endParaRPr lang="en-US" altLang="ja-JP" sz="2000" dirty="0"/>
          </a:p>
          <a:p>
            <a:pPr marL="0" indent="0">
              <a:buNone/>
            </a:pPr>
            <a:endParaRPr lang="en-US" altLang="ja-JP" sz="2000"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20</a:t>
            </a:fld>
            <a:endParaRPr kumimoji="1" lang="ja-JP" altLang="en-US"/>
          </a:p>
        </p:txBody>
      </p:sp>
      <mc:AlternateContent xmlns:mc="http://schemas.openxmlformats.org/markup-compatibility/2006" xmlns:a14="http://schemas.microsoft.com/office/drawing/2010/main">
        <mc:Choice Requires="a14">
          <p:sp>
            <p:nvSpPr>
              <p:cNvPr id="143" name="テキスト ボックス 142">
                <a:extLst>
                  <a:ext uri="{FF2B5EF4-FFF2-40B4-BE49-F238E27FC236}">
                    <a16:creationId xmlns:a16="http://schemas.microsoft.com/office/drawing/2014/main" id="{B6A0DA68-23FC-92A5-1047-90CFE62C5605}"/>
                  </a:ext>
                </a:extLst>
              </p:cNvPr>
              <p:cNvSpPr txBox="1"/>
              <p:nvPr/>
            </p:nvSpPr>
            <p:spPr>
              <a:xfrm>
                <a:off x="505914" y="4614229"/>
                <a:ext cx="3685624" cy="2246769"/>
              </a:xfrm>
              <a:prstGeom prst="rect">
                <a:avLst/>
              </a:prstGeom>
              <a:noFill/>
            </p:spPr>
            <p:txBody>
              <a:bodyPr wrap="none" rtlCol="0">
                <a:spAutoFit/>
              </a:bodyPr>
              <a:lstStyle/>
              <a:p>
                <a:endParaRPr kumimoji="1" lang="en-US" altLang="ja-JP" sz="2000" dirty="0">
                  <a:latin typeface="Times New Roman" panose="02020603050405020304" pitchFamily="18" charset="0"/>
                  <a:cs typeface="Times New Roman" panose="02020603050405020304" pitchFamily="18" charset="0"/>
                </a:endParaRPr>
              </a:p>
              <a:p>
                <a14:m>
                  <m:oMath xmlns:m="http://schemas.openxmlformats.org/officeDocument/2006/math">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1</m:t>
                            </m:r>
                          </m:sub>
                        </m:sSub>
                      </m:e>
                    </m:d>
                  </m:oMath>
                </a14:m>
                <a:r>
                  <a:rPr kumimoji="1" lang="en-US" altLang="ja-JP" sz="2000" dirty="0">
                    <a:cs typeface="Times New Roman" panose="02020603050405020304" pitchFamily="18" charset="0"/>
                  </a:rPr>
                  <a:t> </a:t>
                </a:r>
                <a:r>
                  <a:rPr kumimoji="1" lang="en-US" altLang="ja-JP" sz="2000" dirty="0">
                    <a:latin typeface="Times New Roman" panose="02020603050405020304" pitchFamily="18" charset="0"/>
                    <a:cs typeface="Times New Roman" panose="02020603050405020304" pitchFamily="18" charset="0"/>
                  </a:rPr>
                  <a:t>=</a:t>
                </a:r>
                <a:r>
                  <a:rPr kumimoji="1" lang="en-US" altLang="ja-JP" sz="2000" dirty="0">
                    <a:cs typeface="Times New Roman" panose="02020603050405020304" pitchFamily="18" charset="0"/>
                  </a:rPr>
                  <a:t> </a:t>
                </a:r>
                <a:r>
                  <a:rPr kumimoji="1" lang="en-US" altLang="ja-JP" sz="2000" dirty="0">
                    <a:latin typeface="Times New Roman" panose="02020603050405020304" pitchFamily="18" charset="0"/>
                    <a:cs typeface="Times New Roman" panose="02020603050405020304" pitchFamily="18" charset="0"/>
                  </a:rPr>
                  <a:t>{</a:t>
                </a:r>
                <a:r>
                  <a:rPr kumimoji="1" lang="en-US" altLang="ja-JP" sz="2000" dirty="0">
                    <a:latin typeface="Courier New" panose="02070309020205020404" pitchFamily="49" charset="0"/>
                    <a:cs typeface="Courier New" panose="02070309020205020404" pitchFamily="49" charset="0"/>
                  </a:rPr>
                  <a:t>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aa</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ab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ad</a:t>
                </a:r>
                <a:r>
                  <a:rPr kumimoji="1" lang="en-US" altLang="ja-JP" sz="2000" dirty="0"/>
                  <a:t>, </a:t>
                </a:r>
                <a:r>
                  <a:rPr kumimoji="1" lang="en-US" altLang="ja-JP" sz="2000" dirty="0">
                    <a:latin typeface="Courier New" panose="02070309020205020404" pitchFamily="49" charset="0"/>
                    <a:cs typeface="Courier New" panose="02070309020205020404" pitchFamily="49" charset="0"/>
                  </a:rPr>
                  <a:t>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cd</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da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acb</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ada</a:t>
                </a:r>
                <a:r>
                  <a:rPr kumimoji="1" lang="en-US" altLang="ja-JP" sz="2000" dirty="0"/>
                  <a:t>, </a:t>
                </a:r>
                <a:r>
                  <a:rPr kumimoji="1" lang="en-US" altLang="ja-JP" sz="2000" b="1" dirty="0">
                    <a:latin typeface="Courier New" panose="02070309020205020404" pitchFamily="49" charset="0"/>
                    <a:cs typeface="Courier New" panose="02070309020205020404" pitchFamily="49" charset="0"/>
                  </a:rPr>
                  <a:t>adb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adc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cca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cda</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dba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dca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adba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ccba</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cdba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cdca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adcba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cdcba</a:t>
                </a:r>
                <a:r>
                  <a:rPr kumimoji="1" lang="en-US" altLang="ja-JP" sz="2000" dirty="0">
                    <a:latin typeface="Times New Roman" panose="02020603050405020304" pitchFamily="18" charset="0"/>
                    <a:cs typeface="Times New Roman" panose="02020603050405020304" pitchFamily="18" charset="0"/>
                  </a:rPr>
                  <a:t>}</a:t>
                </a:r>
                <a:endParaRPr kumimoji="1" lang="ja-JP" altLang="en-US" sz="2000">
                  <a:latin typeface="Times New Roman" panose="02020603050405020304" pitchFamily="18" charset="0"/>
                  <a:cs typeface="Times New Roman" panose="02020603050405020304" pitchFamily="18" charset="0"/>
                </a:endParaRPr>
              </a:p>
            </p:txBody>
          </p:sp>
        </mc:Choice>
        <mc:Fallback xmlns="">
          <p:sp>
            <p:nvSpPr>
              <p:cNvPr id="143" name="テキスト ボックス 142">
                <a:extLst>
                  <a:ext uri="{FF2B5EF4-FFF2-40B4-BE49-F238E27FC236}">
                    <a16:creationId xmlns:a16="http://schemas.microsoft.com/office/drawing/2014/main" id="{B6A0DA68-23FC-92A5-1047-90CFE62C5605}"/>
                  </a:ext>
                </a:extLst>
              </p:cNvPr>
              <p:cNvSpPr txBox="1">
                <a:spLocks noRot="1" noChangeAspect="1" noMove="1" noResize="1" noEditPoints="1" noAdjustHandles="1" noChangeArrowheads="1" noChangeShapeType="1" noTextEdit="1"/>
              </p:cNvSpPr>
              <p:nvPr/>
            </p:nvSpPr>
            <p:spPr>
              <a:xfrm>
                <a:off x="505914" y="4614229"/>
                <a:ext cx="3685624" cy="2246769"/>
              </a:xfrm>
              <a:prstGeom prst="rect">
                <a:avLst/>
              </a:prstGeom>
              <a:blipFill>
                <a:blip r:embed="rId3"/>
                <a:stretch>
                  <a:fillRect l="-1712" r="-685" b="-4520"/>
                </a:stretch>
              </a:blipFill>
            </p:spPr>
            <p:txBody>
              <a:bodyPr/>
              <a:lstStyle/>
              <a:p>
                <a:r>
                  <a:rPr lang="ja-JP" altLang="en-US">
                    <a:noFill/>
                  </a:rPr>
                  <a:t> </a:t>
                </a:r>
              </a:p>
            </p:txBody>
          </p:sp>
        </mc:Fallback>
      </mc:AlternateContent>
      <p:cxnSp>
        <p:nvCxnSpPr>
          <p:cNvPr id="152" name="直線矢印コネクタ 151">
            <a:extLst>
              <a:ext uri="{FF2B5EF4-FFF2-40B4-BE49-F238E27FC236}">
                <a16:creationId xmlns:a16="http://schemas.microsoft.com/office/drawing/2014/main" id="{C65FE404-D621-E5D9-9D5D-BF1C8B07B3BF}"/>
              </a:ext>
            </a:extLst>
          </p:cNvPr>
          <p:cNvCxnSpPr>
            <a:cxnSpLocks/>
            <a:stCxn id="44" idx="6"/>
            <a:endCxn id="46" idx="2"/>
          </p:cNvCxnSpPr>
          <p:nvPr/>
        </p:nvCxnSpPr>
        <p:spPr>
          <a:xfrm>
            <a:off x="7996286" y="4636840"/>
            <a:ext cx="518385"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3" name="テキスト ボックス 152">
                <a:extLst>
                  <a:ext uri="{FF2B5EF4-FFF2-40B4-BE49-F238E27FC236}">
                    <a16:creationId xmlns:a16="http://schemas.microsoft.com/office/drawing/2014/main" id="{2FA0DCBB-A6CA-4358-FF61-536F66122AA1}"/>
                  </a:ext>
                </a:extLst>
              </p:cNvPr>
              <p:cNvSpPr txBox="1"/>
              <p:nvPr/>
            </p:nvSpPr>
            <p:spPr>
              <a:xfrm>
                <a:off x="7388959" y="4895891"/>
                <a:ext cx="1864613" cy="747512"/>
              </a:xfrm>
              <a:prstGeom prst="rect">
                <a:avLst/>
              </a:prstGeom>
              <a:noFill/>
            </p:spPr>
            <p:txBody>
              <a:bodyPr wrap="none" rtlCol="0">
                <a:spAutoFit/>
              </a:bodyPr>
              <a:lstStyle/>
              <a:p>
                <a14:m>
                  <m:oMath xmlns:m="http://schemas.openxmlformats.org/officeDocument/2006/math">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𝐿</m:t>
                        </m:r>
                      </m:e>
                      <m:sub>
                        <m:r>
                          <a:rPr lang="en-US" altLang="ja-JP" sz="2000" b="0" i="1" smtClean="0">
                            <a:solidFill>
                              <a:srgbClr val="000000"/>
                            </a:solidFill>
                            <a:latin typeface="Cambria Math" panose="02040503050406030204" pitchFamily="18" charset="0"/>
                            <a:cs typeface="Times New Roman"/>
                          </a:rPr>
                          <m:t>3</m:t>
                        </m:r>
                      </m:sub>
                    </m:sSub>
                    <m:d>
                      <m:dPr>
                        <m:ctrlPr>
                          <a:rPr lang="en-US" altLang="ja-JP" sz="2000" b="0" i="1" smtClean="0">
                            <a:solidFill>
                              <a:srgbClr val="000000"/>
                            </a:solidFill>
                            <a:latin typeface="Cambria Math" panose="02040503050406030204" pitchFamily="18" charset="0"/>
                            <a:cs typeface="Times New Roman"/>
                          </a:rPr>
                        </m:ctrlPr>
                      </m:dPr>
                      <m:e>
                        <m:r>
                          <a:rPr lang="en-US" altLang="ja-JP" sz="2000" b="0" i="1" smtClean="0">
                            <a:solidFill>
                              <a:srgbClr val="000000"/>
                            </a:solidFill>
                            <a:latin typeface="Cambria Math" panose="02040503050406030204" pitchFamily="18" charset="0"/>
                            <a:cs typeface="Times New Roman"/>
                          </a:rPr>
                          <m:t>𝑀𝑃</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3</m:t>
                                </m:r>
                              </m:sub>
                            </m:sSub>
                          </m:e>
                        </m:d>
                      </m:e>
                    </m:d>
                  </m:oMath>
                </a14:m>
                <a:r>
                  <a:rPr kumimoji="1" lang="en-US" altLang="ja-JP" sz="2000" dirty="0"/>
                  <a:t> </a:t>
                </a:r>
                <a:endParaRPr kumimoji="1" lang="en-US" altLang="ja-JP" sz="2000" dirty="0">
                  <a:latin typeface="Times New Roman" panose="02020603050405020304" pitchFamily="18" charset="0"/>
                  <a:cs typeface="Times New Roman" panose="02020603050405020304" pitchFamily="18" charset="0"/>
                </a:endParaRPr>
              </a:p>
              <a:p>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a:t>
                </a:r>
                <a:r>
                  <a:rPr kumimoji="1" lang="en-US" altLang="ja-JP" sz="2000" dirty="0">
                    <a:latin typeface="Times New Roman" panose="02020603050405020304" pitchFamily="18" charset="0"/>
                    <a:cs typeface="Times New Roman" panose="02020603050405020304" pitchFamily="18" charset="0"/>
                  </a:rPr>
                  <a:t>{</a:t>
                </a:r>
                <a:r>
                  <a:rPr kumimoji="1" lang="en-US" altLang="ja-JP" sz="2000" dirty="0">
                    <a:latin typeface="Courier New" panose="02070309020205020404" pitchFamily="49" charset="0"/>
                    <a:cs typeface="Courier New" panose="02070309020205020404" pitchFamily="49" charset="0"/>
                  </a:rPr>
                  <a:t>cc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dc</a:t>
                </a:r>
                <a:r>
                  <a:rPr kumimoji="1" lang="en-US" altLang="ja-JP" sz="2000" dirty="0">
                    <a:latin typeface="Times New Roman" panose="02020603050405020304" pitchFamily="18" charset="0"/>
                    <a:cs typeface="Times New Roman" panose="02020603050405020304" pitchFamily="18" charset="0"/>
                  </a:rPr>
                  <a:t>}</a:t>
                </a:r>
                <a:endParaRPr kumimoji="1" lang="ja-JP" altLang="en-US" sz="2000">
                  <a:latin typeface="Times New Roman" panose="02020603050405020304" pitchFamily="18" charset="0"/>
                  <a:cs typeface="Times New Roman" panose="02020603050405020304" pitchFamily="18" charset="0"/>
                </a:endParaRPr>
              </a:p>
            </p:txBody>
          </p:sp>
        </mc:Choice>
        <mc:Fallback xmlns="">
          <p:sp>
            <p:nvSpPr>
              <p:cNvPr id="153" name="テキスト ボックス 152">
                <a:extLst>
                  <a:ext uri="{FF2B5EF4-FFF2-40B4-BE49-F238E27FC236}">
                    <a16:creationId xmlns:a16="http://schemas.microsoft.com/office/drawing/2014/main" id="{2FA0DCBB-A6CA-4358-FF61-536F66122AA1}"/>
                  </a:ext>
                </a:extLst>
              </p:cNvPr>
              <p:cNvSpPr txBox="1">
                <a:spLocks noRot="1" noChangeAspect="1" noMove="1" noResize="1" noEditPoints="1" noAdjustHandles="1" noChangeArrowheads="1" noChangeShapeType="1" noTextEdit="1"/>
              </p:cNvSpPr>
              <p:nvPr/>
            </p:nvSpPr>
            <p:spPr>
              <a:xfrm>
                <a:off x="7388959" y="4895891"/>
                <a:ext cx="1864613" cy="747512"/>
              </a:xfrm>
              <a:prstGeom prst="rect">
                <a:avLst/>
              </a:prstGeom>
              <a:blipFill>
                <a:blip r:embed="rId4"/>
                <a:stretch>
                  <a:fillRect r="-2703" b="-13333"/>
                </a:stretch>
              </a:blipFill>
            </p:spPr>
            <p:txBody>
              <a:bodyPr/>
              <a:lstStyle/>
              <a:p>
                <a:r>
                  <a:rPr lang="ja-JP" altLang="en-US">
                    <a:noFill/>
                  </a:rPr>
                  <a:t> </a:t>
                </a:r>
              </a:p>
            </p:txBody>
          </p:sp>
        </mc:Fallback>
      </mc:AlternateContent>
      <p:sp>
        <p:nvSpPr>
          <p:cNvPr id="154" name="テキスト ボックス 153">
            <a:extLst>
              <a:ext uri="{FF2B5EF4-FFF2-40B4-BE49-F238E27FC236}">
                <a16:creationId xmlns:a16="http://schemas.microsoft.com/office/drawing/2014/main" id="{9A578E94-C631-BBA5-F797-D7E18E8AA7DE}"/>
              </a:ext>
            </a:extLst>
          </p:cNvPr>
          <p:cNvSpPr txBox="1"/>
          <p:nvPr/>
        </p:nvSpPr>
        <p:spPr>
          <a:xfrm>
            <a:off x="2945421" y="4319627"/>
            <a:ext cx="184731" cy="369332"/>
          </a:xfrm>
          <a:prstGeom prst="rect">
            <a:avLst/>
          </a:prstGeom>
          <a:noFill/>
        </p:spPr>
        <p:txBody>
          <a:bodyPr wrap="none" rtlCol="0">
            <a:spAutoFit/>
          </a:bodyPr>
          <a:lstStyle/>
          <a:p>
            <a:endParaRPr kumimoji="1" lang="ja-JP" altLang="en-US"/>
          </a:p>
        </p:txBody>
      </p:sp>
      <p:sp>
        <p:nvSpPr>
          <p:cNvPr id="6" name="テキスト ボックス 5">
            <a:extLst>
              <a:ext uri="{FF2B5EF4-FFF2-40B4-BE49-F238E27FC236}">
                <a16:creationId xmlns:a16="http://schemas.microsoft.com/office/drawing/2014/main" id="{CA392458-0DD7-1C51-6ED9-FDAFBA61E21F}"/>
              </a:ext>
            </a:extLst>
          </p:cNvPr>
          <p:cNvSpPr txBox="1"/>
          <p:nvPr/>
        </p:nvSpPr>
        <p:spPr>
          <a:xfrm>
            <a:off x="711919" y="1105436"/>
            <a:ext cx="1223425" cy="369332"/>
          </a:xfrm>
          <a:prstGeom prst="rect">
            <a:avLst/>
          </a:prstGeom>
          <a:solidFill>
            <a:schemeClr val="bg1"/>
          </a:solidFill>
          <a:ln w="12700" cap="flat" cmpd="sng" algn="ctr">
            <a:solidFill>
              <a:schemeClr val="accent1">
                <a:lumMod val="60000"/>
                <a:lumOff val="40000"/>
              </a:schemeClr>
            </a:solidFill>
            <a:prstDash val="solid"/>
            <a:round/>
            <a:headEnd type="none" w="med" len="med"/>
            <a:tailEnd type="none" w="med" len="med"/>
          </a:ln>
        </p:spPr>
        <p:txBody>
          <a:bodyPr wrap="square" rtlCol="0">
            <a:spAutoFit/>
          </a:bodyPr>
          <a:lstStyle/>
          <a:p>
            <a:r>
              <a:rPr lang="en-US" altLang="ja-JP" dirty="0">
                <a:cs typeface="Times New Roman"/>
              </a:rPr>
              <a:t>Pr</a:t>
            </a:r>
            <a:r>
              <a:rPr kumimoji="1" lang="en-US" altLang="ja-JP" dirty="0">
                <a:cs typeface="Times New Roman"/>
              </a:rPr>
              <a:t>oblem 1</a:t>
            </a:r>
            <a:endParaRPr kumimoji="1" lang="ja-JP" altLang="en-US">
              <a:cs typeface="Times New Roman"/>
            </a:endParaRPr>
          </a:p>
        </p:txBody>
      </p:sp>
      <p:sp>
        <p:nvSpPr>
          <p:cNvPr id="11" name="テキスト ボックス 10">
            <a:extLst>
              <a:ext uri="{FF2B5EF4-FFF2-40B4-BE49-F238E27FC236}">
                <a16:creationId xmlns:a16="http://schemas.microsoft.com/office/drawing/2014/main" id="{A8B98DD2-AD63-648C-E84B-55AC3F2988EE}"/>
              </a:ext>
            </a:extLst>
          </p:cNvPr>
          <p:cNvSpPr txBox="1"/>
          <p:nvPr/>
        </p:nvSpPr>
        <p:spPr>
          <a:xfrm>
            <a:off x="554432" y="2771843"/>
            <a:ext cx="7698755" cy="400110"/>
          </a:xfrm>
          <a:prstGeom prst="rect">
            <a:avLst/>
          </a:prstGeom>
          <a:noFill/>
        </p:spPr>
        <p:txBody>
          <a:bodyPr wrap="square" rtlCol="0">
            <a:spAutoFit/>
          </a:bodyPr>
          <a:lstStyle/>
          <a:p>
            <a:r>
              <a:rPr lang="en-US" altLang="ja-JP" sz="2000" i="1" dirty="0">
                <a:latin typeface="Times New Roman" panose="02020603050405020304" pitchFamily="18" charset="0"/>
                <a:cs typeface="Times New Roman" panose="02020603050405020304" pitchFamily="18" charset="0"/>
              </a:rPr>
              <a:t>MP</a:t>
            </a:r>
            <a:r>
              <a:rPr kumimoji="1"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G</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set of maximal </a:t>
            </a:r>
            <a:r>
              <a:rPr lang="en-US" altLang="ja-JP" sz="2000" dirty="0"/>
              <a:t>paths in </a:t>
            </a:r>
            <a:r>
              <a:rPr lang="en-US" altLang="ja-JP" sz="2000" i="1" dirty="0">
                <a:latin typeface="Times New Roman" panose="02020603050405020304" pitchFamily="18" charset="0"/>
                <a:cs typeface="Times New Roman" panose="02020603050405020304" pitchFamily="18" charset="0"/>
              </a:rPr>
              <a:t>G</a:t>
            </a:r>
            <a:r>
              <a:rPr lang="en-US" altLang="ja-JP" sz="2000" i="1" dirty="0"/>
              <a:t>.</a:t>
            </a:r>
            <a:endParaRPr kumimoji="1" lang="en-US" altLang="ja-JP"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919E9935-E488-C8BC-88DD-E7C491ED660B}"/>
                  </a:ext>
                </a:extLst>
              </p:cNvPr>
              <p:cNvSpPr txBox="1"/>
              <p:nvPr/>
            </p:nvSpPr>
            <p:spPr>
              <a:xfrm>
                <a:off x="4106649" y="4621341"/>
                <a:ext cx="3719288" cy="1938992"/>
              </a:xfrm>
              <a:prstGeom prst="rect">
                <a:avLst/>
              </a:prstGeom>
              <a:noFill/>
            </p:spPr>
            <p:txBody>
              <a:bodyPr wrap="none" rtlCol="0">
                <a:spAutoFit/>
              </a:bodyPr>
              <a:lstStyle/>
              <a:p>
                <a:endParaRPr kumimoji="1" lang="en-US" altLang="ja-JP" sz="2000" dirty="0">
                  <a:latin typeface="Times New Roman" panose="02020603050405020304" pitchFamily="18" charset="0"/>
                  <a:cs typeface="Times New Roman" panose="02020603050405020304" pitchFamily="18" charset="0"/>
                </a:endParaRPr>
              </a:p>
              <a:p>
                <a14:m>
                  <m:oMath xmlns:m="http://schemas.openxmlformats.org/officeDocument/2006/math">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2</m:t>
                            </m:r>
                          </m:sub>
                        </m:sSub>
                      </m:e>
                    </m:d>
                  </m:oMath>
                </a14:m>
                <a:r>
                  <a:rPr kumimoji="1" lang="en-US" altLang="ja-JP" sz="2000" dirty="0">
                    <a:cs typeface="Times New Roman" panose="02020603050405020304" pitchFamily="18" charset="0"/>
                  </a:rPr>
                  <a:t> </a:t>
                </a:r>
                <a:r>
                  <a:rPr kumimoji="1" lang="en-US" altLang="ja-JP" sz="2000" dirty="0">
                    <a:latin typeface="Times New Roman" panose="02020603050405020304" pitchFamily="18" charset="0"/>
                    <a:cs typeface="Times New Roman" panose="02020603050405020304" pitchFamily="18" charset="0"/>
                  </a:rPr>
                  <a:t>=</a:t>
                </a:r>
                <a:r>
                  <a:rPr kumimoji="1" lang="en-US" altLang="ja-JP" sz="2000" dirty="0">
                    <a:cs typeface="Times New Roman" panose="02020603050405020304" pitchFamily="18" charset="0"/>
                  </a:rPr>
                  <a:t> </a:t>
                </a:r>
                <a:r>
                  <a:rPr kumimoji="1" lang="en-US" altLang="ja-JP" sz="2000" dirty="0">
                    <a:latin typeface="Times New Roman" panose="02020603050405020304" pitchFamily="18" charset="0"/>
                    <a:cs typeface="Times New Roman" panose="02020603050405020304" pitchFamily="18" charset="0"/>
                  </a:rPr>
                  <a:t>{</a:t>
                </a:r>
                <a:r>
                  <a:rPr kumimoji="1" lang="en-US" altLang="ja-JP" sz="2000" dirty="0">
                    <a:latin typeface="Courier New" panose="02070309020205020404" pitchFamily="49" charset="0"/>
                    <a:cs typeface="Courier New" panose="02070309020205020404" pitchFamily="49" charset="0"/>
                  </a:rPr>
                  <a:t>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aa</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ab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ad</a:t>
                </a:r>
                <a:r>
                  <a:rPr kumimoji="1" lang="en-US" altLang="ja-JP" sz="2000" dirty="0"/>
                  <a:t>, </a:t>
                </a:r>
                <a:r>
                  <a:rPr kumimoji="1" lang="en-US" altLang="ja-JP" sz="2000" dirty="0">
                    <a:latin typeface="Courier New" panose="02070309020205020404" pitchFamily="49" charset="0"/>
                    <a:cs typeface="Courier New" panose="02070309020205020404" pitchFamily="49" charset="0"/>
                  </a:rPr>
                  <a:t>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cd</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da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acd</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ada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adb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cda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cdb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dba</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acba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adba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cdba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acdba</a:t>
                </a:r>
                <a:r>
                  <a:rPr kumimoji="1" lang="en-US" altLang="ja-JP" sz="2000" dirty="0">
                    <a:latin typeface="Times New Roman" panose="02020603050405020304" pitchFamily="18" charset="0"/>
                    <a:cs typeface="Times New Roman" panose="02020603050405020304" pitchFamily="18" charset="0"/>
                  </a:rPr>
                  <a:t>}</a:t>
                </a:r>
                <a:endParaRPr kumimoji="1" lang="ja-JP" altLang="en-US" sz="2000">
                  <a:latin typeface="Times New Roman" panose="02020603050405020304" pitchFamily="18" charset="0"/>
                  <a:cs typeface="Times New Roman" panose="02020603050405020304" pitchFamily="18" charset="0"/>
                </a:endParaRPr>
              </a:p>
            </p:txBody>
          </p:sp>
        </mc:Choice>
        <mc:Fallback xmlns="">
          <p:sp>
            <p:nvSpPr>
              <p:cNvPr id="13" name="テキスト ボックス 12">
                <a:extLst>
                  <a:ext uri="{FF2B5EF4-FFF2-40B4-BE49-F238E27FC236}">
                    <a16:creationId xmlns:a16="http://schemas.microsoft.com/office/drawing/2014/main" id="{919E9935-E488-C8BC-88DD-E7C491ED660B}"/>
                  </a:ext>
                </a:extLst>
              </p:cNvPr>
              <p:cNvSpPr txBox="1">
                <a:spLocks noRot="1" noChangeAspect="1" noMove="1" noResize="1" noEditPoints="1" noAdjustHandles="1" noChangeArrowheads="1" noChangeShapeType="1" noTextEdit="1"/>
              </p:cNvSpPr>
              <p:nvPr/>
            </p:nvSpPr>
            <p:spPr>
              <a:xfrm>
                <a:off x="4106649" y="4621341"/>
                <a:ext cx="3719288" cy="1938992"/>
              </a:xfrm>
              <a:prstGeom prst="rect">
                <a:avLst/>
              </a:prstGeom>
              <a:blipFill>
                <a:blip r:embed="rId6"/>
                <a:stretch>
                  <a:fillRect l="-1701" b="-4545"/>
                </a:stretch>
              </a:blipFill>
            </p:spPr>
            <p:txBody>
              <a:bodyPr/>
              <a:lstStyle/>
              <a:p>
                <a:r>
                  <a:rPr lang="ja-JP" altLang="en-US">
                    <a:noFill/>
                  </a:rPr>
                  <a:t> </a:t>
                </a:r>
              </a:p>
            </p:txBody>
          </p:sp>
        </mc:Fallback>
      </mc:AlternateContent>
      <p:grpSp>
        <p:nvGrpSpPr>
          <p:cNvPr id="8" name="図形グループ 89">
            <a:extLst>
              <a:ext uri="{FF2B5EF4-FFF2-40B4-BE49-F238E27FC236}">
                <a16:creationId xmlns:a16="http://schemas.microsoft.com/office/drawing/2014/main" id="{BCD1A2CB-DD63-084E-DF75-96E6EC4B2FB9}"/>
              </a:ext>
            </a:extLst>
          </p:cNvPr>
          <p:cNvGrpSpPr/>
          <p:nvPr/>
        </p:nvGrpSpPr>
        <p:grpSpPr>
          <a:xfrm>
            <a:off x="4321670" y="3444703"/>
            <a:ext cx="2760977" cy="1473118"/>
            <a:chOff x="1344399" y="873288"/>
            <a:chExt cx="3609070" cy="1828954"/>
          </a:xfrm>
        </p:grpSpPr>
        <p:sp>
          <p:nvSpPr>
            <p:cNvPr id="9" name="円/楕円 8">
              <a:extLst>
                <a:ext uri="{FF2B5EF4-FFF2-40B4-BE49-F238E27FC236}">
                  <a16:creationId xmlns:a16="http://schemas.microsoft.com/office/drawing/2014/main" id="{02A11EDD-28A1-1AF7-05FA-B1473BF615C7}"/>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0" name="円/楕円 9">
              <a:extLst>
                <a:ext uri="{FF2B5EF4-FFF2-40B4-BE49-F238E27FC236}">
                  <a16:creationId xmlns:a16="http://schemas.microsoft.com/office/drawing/2014/main" id="{452CD308-6FBD-2B88-97C0-9EF053E200C0}"/>
                </a:ext>
              </a:extLst>
            </p:cNvPr>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4" name="円/楕円 13">
              <a:extLst>
                <a:ext uri="{FF2B5EF4-FFF2-40B4-BE49-F238E27FC236}">
                  <a16:creationId xmlns:a16="http://schemas.microsoft.com/office/drawing/2014/main" id="{F03DBD11-BFCD-6E42-C216-F079DCFB4106}"/>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5" name="円/楕円 14">
              <a:extLst>
                <a:ext uri="{FF2B5EF4-FFF2-40B4-BE49-F238E27FC236}">
                  <a16:creationId xmlns:a16="http://schemas.microsoft.com/office/drawing/2014/main" id="{F69E7B89-0318-95C1-E0BC-F12B9C6A31DA}"/>
                </a:ext>
              </a:extLst>
            </p:cNvPr>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b</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6" name="円/楕円 15">
              <a:extLst>
                <a:ext uri="{FF2B5EF4-FFF2-40B4-BE49-F238E27FC236}">
                  <a16:creationId xmlns:a16="http://schemas.microsoft.com/office/drawing/2014/main" id="{288F3C89-58E8-2AE0-DD3C-F3349085737D}"/>
                </a:ext>
              </a:extLst>
            </p:cNvPr>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7" name="直線矢印コネクタ 16">
              <a:extLst>
                <a:ext uri="{FF2B5EF4-FFF2-40B4-BE49-F238E27FC236}">
                  <a16:creationId xmlns:a16="http://schemas.microsoft.com/office/drawing/2014/main" id="{E90BA652-39C3-1271-385B-CF858C98F0CE}"/>
                </a:ext>
              </a:extLst>
            </p:cNvPr>
            <p:cNvCxnSpPr>
              <a:cxnSpLocks/>
              <a:endCxn id="10" idx="2"/>
            </p:cNvCxnSpPr>
            <p:nvPr/>
          </p:nvCxnSpPr>
          <p:spPr>
            <a:xfrm>
              <a:off x="1947261" y="1178047"/>
              <a:ext cx="904691" cy="158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8" name="直線矢印コネクタ 17">
              <a:extLst>
                <a:ext uri="{FF2B5EF4-FFF2-40B4-BE49-F238E27FC236}">
                  <a16:creationId xmlns:a16="http://schemas.microsoft.com/office/drawing/2014/main" id="{3AC2450E-BF58-146A-3439-D2C78692F339}"/>
                </a:ext>
              </a:extLst>
            </p:cNvPr>
            <p:cNvCxnSpPr>
              <a:cxnSpLocks/>
              <a:stCxn id="9" idx="4"/>
              <a:endCxn id="14" idx="0"/>
            </p:cNvCxnSpPr>
            <p:nvPr/>
          </p:nvCxnSpPr>
          <p:spPr>
            <a:xfrm>
              <a:off x="1645830" y="1485982"/>
              <a:ext cx="0" cy="603566"/>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9" name="直線矢印コネクタ 18">
              <a:extLst>
                <a:ext uri="{FF2B5EF4-FFF2-40B4-BE49-F238E27FC236}">
                  <a16:creationId xmlns:a16="http://schemas.microsoft.com/office/drawing/2014/main" id="{97B652CF-FB7D-B4D2-D8C8-9BFC53962B38}"/>
                </a:ext>
              </a:extLst>
            </p:cNvPr>
            <p:cNvCxnSpPr>
              <a:cxnSpLocks/>
              <a:stCxn id="10" idx="6"/>
              <a:endCxn id="23" idx="2"/>
            </p:cNvCxnSpPr>
            <p:nvPr/>
          </p:nvCxnSpPr>
          <p:spPr>
            <a:xfrm>
              <a:off x="3454814" y="1179635"/>
              <a:ext cx="89579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9307E650-AAEA-0A76-7D73-584B69C72242}"/>
                </a:ext>
              </a:extLst>
            </p:cNvPr>
            <p:cNvCxnSpPr>
              <a:cxnSpLocks/>
              <a:stCxn id="14" idx="6"/>
              <a:endCxn id="15" idx="2"/>
            </p:cNvCxnSpPr>
            <p:nvPr/>
          </p:nvCxnSpPr>
          <p:spPr>
            <a:xfrm>
              <a:off x="1947261" y="2395895"/>
              <a:ext cx="904691"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E314201D-BB14-1BF5-0E95-50748D4B0E0A}"/>
                </a:ext>
              </a:extLst>
            </p:cNvPr>
            <p:cNvCxnSpPr>
              <a:cxnSpLocks/>
              <a:stCxn id="15" idx="6"/>
              <a:endCxn id="16" idx="2"/>
            </p:cNvCxnSpPr>
            <p:nvPr/>
          </p:nvCxnSpPr>
          <p:spPr>
            <a:xfrm>
              <a:off x="3454814" y="2395895"/>
              <a:ext cx="89579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a:extLst>
                <a:ext uri="{FF2B5EF4-FFF2-40B4-BE49-F238E27FC236}">
                  <a16:creationId xmlns:a16="http://schemas.microsoft.com/office/drawing/2014/main" id="{A4490599-47AC-7511-D7A8-999861F02804}"/>
                </a:ext>
              </a:extLst>
            </p:cNvPr>
            <p:cNvCxnSpPr>
              <a:cxnSpLocks/>
              <a:stCxn id="23" idx="3"/>
              <a:endCxn id="15" idx="7"/>
            </p:cNvCxnSpPr>
            <p:nvPr/>
          </p:nvCxnSpPr>
          <p:spPr>
            <a:xfrm flipH="1">
              <a:off x="3366527" y="1396255"/>
              <a:ext cx="1072367" cy="78302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23" name="円/楕円 22">
              <a:extLst>
                <a:ext uri="{FF2B5EF4-FFF2-40B4-BE49-F238E27FC236}">
                  <a16:creationId xmlns:a16="http://schemas.microsoft.com/office/drawing/2014/main" id="{0E7E20AD-A921-AAEA-7602-8066BEF280EB}"/>
                </a:ext>
              </a:extLst>
            </p:cNvPr>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24" name="直線矢印コネクタ 23">
              <a:extLst>
                <a:ext uri="{FF2B5EF4-FFF2-40B4-BE49-F238E27FC236}">
                  <a16:creationId xmlns:a16="http://schemas.microsoft.com/office/drawing/2014/main" id="{C86A7E3D-CDC8-E706-5504-E45290EF0B3E}"/>
                </a:ext>
              </a:extLst>
            </p:cNvPr>
            <p:cNvCxnSpPr>
              <a:cxnSpLocks/>
              <a:stCxn id="10" idx="4"/>
              <a:endCxn id="15" idx="0"/>
            </p:cNvCxnSpPr>
            <p:nvPr/>
          </p:nvCxnSpPr>
          <p:spPr>
            <a:xfrm>
              <a:off x="3153383" y="1485982"/>
              <a:ext cx="0" cy="603566"/>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sp>
        <p:nvSpPr>
          <p:cNvPr id="25" name="テキスト ボックス 24">
            <a:extLst>
              <a:ext uri="{FF2B5EF4-FFF2-40B4-BE49-F238E27FC236}">
                <a16:creationId xmlns:a16="http://schemas.microsoft.com/office/drawing/2014/main" id="{9F96F539-4472-1F1F-7473-F4B3EAC10BA2}"/>
              </a:ext>
            </a:extLst>
          </p:cNvPr>
          <p:cNvSpPr txBox="1"/>
          <p:nvPr/>
        </p:nvSpPr>
        <p:spPr>
          <a:xfrm>
            <a:off x="7037664" y="3335512"/>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3</a:t>
            </a:r>
            <a:endParaRPr kumimoji="1" lang="ja-JP" altLang="en-US" sz="2800">
              <a:latin typeface="Times New Roman" panose="02020603050405020304" pitchFamily="18" charset="0"/>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137C8D77-6EA6-419B-2EB4-C67D93F6D94A}"/>
              </a:ext>
            </a:extLst>
          </p:cNvPr>
          <p:cNvSpPr txBox="1"/>
          <p:nvPr/>
        </p:nvSpPr>
        <p:spPr>
          <a:xfrm>
            <a:off x="582352" y="3383715"/>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1</a:t>
            </a:r>
            <a:endParaRPr kumimoji="1" lang="ja-JP" altLang="en-US" sz="2800">
              <a:latin typeface="Times New Roman" panose="02020603050405020304" pitchFamily="18" charset="0"/>
              <a:cs typeface="Times New Roman" panose="02020603050405020304" pitchFamily="18" charset="0"/>
            </a:endParaRPr>
          </a:p>
        </p:txBody>
      </p:sp>
      <p:grpSp>
        <p:nvGrpSpPr>
          <p:cNvPr id="26" name="図形グループ 88">
            <a:extLst>
              <a:ext uri="{FF2B5EF4-FFF2-40B4-BE49-F238E27FC236}">
                <a16:creationId xmlns:a16="http://schemas.microsoft.com/office/drawing/2014/main" id="{E0EF0384-3299-7333-D304-D97160D15C4C}"/>
              </a:ext>
            </a:extLst>
          </p:cNvPr>
          <p:cNvGrpSpPr/>
          <p:nvPr/>
        </p:nvGrpSpPr>
        <p:grpSpPr>
          <a:xfrm>
            <a:off x="1013475" y="3464952"/>
            <a:ext cx="2869423" cy="1451520"/>
            <a:chOff x="1344399" y="873288"/>
            <a:chExt cx="3609070" cy="1828954"/>
          </a:xfrm>
        </p:grpSpPr>
        <p:sp>
          <p:nvSpPr>
            <p:cNvPr id="27" name="円/楕円 26">
              <a:extLst>
                <a:ext uri="{FF2B5EF4-FFF2-40B4-BE49-F238E27FC236}">
                  <a16:creationId xmlns:a16="http://schemas.microsoft.com/office/drawing/2014/main" id="{8FE288AD-9A01-C29D-0C5C-4AB7B5DC0294}"/>
                </a:ext>
              </a:extLst>
            </p:cNvPr>
            <p:cNvSpPr/>
            <p:nvPr/>
          </p:nvSpPr>
          <p:spPr>
            <a:xfrm>
              <a:off x="1344399" y="873288"/>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chemeClr val="tx1"/>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28" name="円/楕円 27">
              <a:extLst>
                <a:ext uri="{FF2B5EF4-FFF2-40B4-BE49-F238E27FC236}">
                  <a16:creationId xmlns:a16="http://schemas.microsoft.com/office/drawing/2014/main" id="{9B044295-D3F2-64F3-E302-0D2B5A6F1FA7}"/>
                </a:ext>
              </a:extLst>
            </p:cNvPr>
            <p:cNvSpPr/>
            <p:nvPr/>
          </p:nvSpPr>
          <p:spPr>
            <a:xfrm>
              <a:off x="2851952" y="873288"/>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29" name="円/楕円 28">
              <a:extLst>
                <a:ext uri="{FF2B5EF4-FFF2-40B4-BE49-F238E27FC236}">
                  <a16:creationId xmlns:a16="http://schemas.microsoft.com/office/drawing/2014/main" id="{DC466509-FBB8-F3EE-5FA7-AFEDA2BDDFFE}"/>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30" name="円/楕円 29">
              <a:extLst>
                <a:ext uri="{FF2B5EF4-FFF2-40B4-BE49-F238E27FC236}">
                  <a16:creationId xmlns:a16="http://schemas.microsoft.com/office/drawing/2014/main" id="{DD70A9BD-C0A8-805B-7744-0E9D05526B8F}"/>
                </a:ext>
              </a:extLst>
            </p:cNvPr>
            <p:cNvSpPr/>
            <p:nvPr/>
          </p:nvSpPr>
          <p:spPr>
            <a:xfrm>
              <a:off x="2851952" y="2089548"/>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chemeClr val="tx1"/>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31" name="円/楕円 30">
              <a:extLst>
                <a:ext uri="{FF2B5EF4-FFF2-40B4-BE49-F238E27FC236}">
                  <a16:creationId xmlns:a16="http://schemas.microsoft.com/office/drawing/2014/main" id="{0B956129-CB84-A5E2-53B7-3A5D441FDC0D}"/>
                </a:ext>
              </a:extLst>
            </p:cNvPr>
            <p:cNvSpPr/>
            <p:nvPr/>
          </p:nvSpPr>
          <p:spPr>
            <a:xfrm>
              <a:off x="4350607" y="2089548"/>
              <a:ext cx="602862" cy="612694"/>
            </a:xfrm>
            <a:prstGeom prst="ellipse">
              <a:avLst/>
            </a:prstGeom>
            <a:solidFill>
              <a:srgbClr val="8FEAFF"/>
            </a:solidFill>
            <a:ln w="6350">
              <a:solidFill>
                <a:srgbClr val="00B0F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32" name="直線矢印コネクタ 31">
              <a:extLst>
                <a:ext uri="{FF2B5EF4-FFF2-40B4-BE49-F238E27FC236}">
                  <a16:creationId xmlns:a16="http://schemas.microsoft.com/office/drawing/2014/main" id="{9F0F455F-B3F1-12EF-11E3-51B1EB312993}"/>
                </a:ext>
              </a:extLst>
            </p:cNvPr>
            <p:cNvCxnSpPr>
              <a:cxnSpLocks/>
              <a:endCxn id="28" idx="2"/>
            </p:cNvCxnSpPr>
            <p:nvPr/>
          </p:nvCxnSpPr>
          <p:spPr>
            <a:xfrm>
              <a:off x="1947261" y="1178047"/>
              <a:ext cx="904691" cy="158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33" name="直線矢印コネクタ 32">
              <a:extLst>
                <a:ext uri="{FF2B5EF4-FFF2-40B4-BE49-F238E27FC236}">
                  <a16:creationId xmlns:a16="http://schemas.microsoft.com/office/drawing/2014/main" id="{C3EF8866-3614-52C7-FCF6-7637F11D2BA9}"/>
                </a:ext>
              </a:extLst>
            </p:cNvPr>
            <p:cNvCxnSpPr>
              <a:cxnSpLocks/>
              <a:stCxn id="27" idx="5"/>
              <a:endCxn id="30" idx="1"/>
            </p:cNvCxnSpPr>
            <p:nvPr/>
          </p:nvCxnSpPr>
          <p:spPr>
            <a:xfrm>
              <a:off x="1858974" y="1396255"/>
              <a:ext cx="1081265" cy="78302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a:extLst>
                <a:ext uri="{FF2B5EF4-FFF2-40B4-BE49-F238E27FC236}">
                  <a16:creationId xmlns:a16="http://schemas.microsoft.com/office/drawing/2014/main" id="{D7ADC258-89C7-652C-D326-EF5FA5B94C2E}"/>
                </a:ext>
              </a:extLst>
            </p:cNvPr>
            <p:cNvCxnSpPr>
              <a:cxnSpLocks/>
              <a:stCxn id="28" idx="6"/>
              <a:endCxn id="38" idx="2"/>
            </p:cNvCxnSpPr>
            <p:nvPr/>
          </p:nvCxnSpPr>
          <p:spPr>
            <a:xfrm>
              <a:off x="3454814" y="1179635"/>
              <a:ext cx="895793"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66694E37-F788-D45E-613C-F3AF2EB6123C}"/>
                </a:ext>
              </a:extLst>
            </p:cNvPr>
            <p:cNvCxnSpPr>
              <a:cxnSpLocks/>
              <a:stCxn id="29" idx="6"/>
              <a:endCxn id="30" idx="2"/>
            </p:cNvCxnSpPr>
            <p:nvPr/>
          </p:nvCxnSpPr>
          <p:spPr>
            <a:xfrm>
              <a:off x="1947261" y="2395895"/>
              <a:ext cx="904691"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36" name="直線矢印コネクタ 35">
              <a:extLst>
                <a:ext uri="{FF2B5EF4-FFF2-40B4-BE49-F238E27FC236}">
                  <a16:creationId xmlns:a16="http://schemas.microsoft.com/office/drawing/2014/main" id="{82D3BAD2-DD9E-6C9B-B99F-285640AE05DE}"/>
                </a:ext>
              </a:extLst>
            </p:cNvPr>
            <p:cNvCxnSpPr>
              <a:cxnSpLocks/>
              <a:stCxn id="30" idx="6"/>
              <a:endCxn id="31" idx="2"/>
            </p:cNvCxnSpPr>
            <p:nvPr/>
          </p:nvCxnSpPr>
          <p:spPr>
            <a:xfrm>
              <a:off x="3454814" y="2395895"/>
              <a:ext cx="89579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a:extLst>
                <a:ext uri="{FF2B5EF4-FFF2-40B4-BE49-F238E27FC236}">
                  <a16:creationId xmlns:a16="http://schemas.microsoft.com/office/drawing/2014/main" id="{47C0379C-313E-AE1D-1282-5C084AF86B41}"/>
                </a:ext>
              </a:extLst>
            </p:cNvPr>
            <p:cNvCxnSpPr>
              <a:cxnSpLocks/>
              <a:stCxn id="38" idx="4"/>
              <a:endCxn id="31" idx="0"/>
            </p:cNvCxnSpPr>
            <p:nvPr/>
          </p:nvCxnSpPr>
          <p:spPr>
            <a:xfrm>
              <a:off x="4652038" y="1485982"/>
              <a:ext cx="0" cy="603566"/>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38" name="円/楕円 37">
              <a:extLst>
                <a:ext uri="{FF2B5EF4-FFF2-40B4-BE49-F238E27FC236}">
                  <a16:creationId xmlns:a16="http://schemas.microsoft.com/office/drawing/2014/main" id="{6F8A68A4-F827-74CF-2C97-2047819DC203}"/>
                </a:ext>
              </a:extLst>
            </p:cNvPr>
            <p:cNvSpPr/>
            <p:nvPr/>
          </p:nvSpPr>
          <p:spPr>
            <a:xfrm>
              <a:off x="4350607" y="873288"/>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3200" b="1" dirty="0">
                  <a:solidFill>
                    <a:srgbClr val="000000"/>
                  </a:solidFill>
                  <a:latin typeface="Courier New" panose="02070309020205020404" pitchFamily="49" charset="0"/>
                  <a:cs typeface="Courier New" panose="02070309020205020404" pitchFamily="49" charset="0"/>
                </a:rPr>
                <a:t>b</a:t>
              </a:r>
              <a:endParaRPr kumimoji="1" lang="ja-JP" altLang="en-US" sz="3200" b="1">
                <a:solidFill>
                  <a:srgbClr val="000000"/>
                </a:solidFill>
                <a:latin typeface="Courier New" panose="02070309020205020404" pitchFamily="49" charset="0"/>
                <a:cs typeface="Courier New" panose="02070309020205020404" pitchFamily="49" charset="0"/>
              </a:endParaRPr>
            </a:p>
          </p:txBody>
        </p:sp>
        <p:cxnSp>
          <p:nvCxnSpPr>
            <p:cNvPr id="39" name="直線矢印コネクタ 38">
              <a:extLst>
                <a:ext uri="{FF2B5EF4-FFF2-40B4-BE49-F238E27FC236}">
                  <a16:creationId xmlns:a16="http://schemas.microsoft.com/office/drawing/2014/main" id="{89EF411E-E181-CC4D-8273-8DE61D24C6C3}"/>
                </a:ext>
              </a:extLst>
            </p:cNvPr>
            <p:cNvCxnSpPr>
              <a:cxnSpLocks/>
              <a:stCxn id="30" idx="0"/>
              <a:endCxn id="28" idx="4"/>
            </p:cNvCxnSpPr>
            <p:nvPr/>
          </p:nvCxnSpPr>
          <p:spPr>
            <a:xfrm flipV="1">
              <a:off x="3153383" y="1485982"/>
              <a:ext cx="0" cy="603565"/>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49" name="テキスト ボックス 48">
            <a:extLst>
              <a:ext uri="{FF2B5EF4-FFF2-40B4-BE49-F238E27FC236}">
                <a16:creationId xmlns:a16="http://schemas.microsoft.com/office/drawing/2014/main" id="{8C41C38F-C0B7-EF59-5F2E-EF439D948AD3}"/>
              </a:ext>
            </a:extLst>
          </p:cNvPr>
          <p:cNvSpPr txBox="1"/>
          <p:nvPr/>
        </p:nvSpPr>
        <p:spPr>
          <a:xfrm>
            <a:off x="-25438" y="3322219"/>
            <a:ext cx="799258" cy="523220"/>
          </a:xfrm>
          <a:prstGeom prst="rect">
            <a:avLst/>
          </a:prstGeom>
          <a:noFill/>
        </p:spPr>
        <p:txBody>
          <a:bodyPr wrap="none" rtlCol="0">
            <a:spAutoFit/>
          </a:bodyPr>
          <a:lstStyle/>
          <a:p>
            <a:r>
              <a:rPr kumimoji="1" lang="en-US" altLang="ja-JP" sz="2800" dirty="0"/>
              <a:t>e.g. </a:t>
            </a:r>
            <a:endParaRPr kumimoji="1" lang="ja-JP" altLang="en-US" sz="2800"/>
          </a:p>
        </p:txBody>
      </p:sp>
      <p:sp>
        <p:nvSpPr>
          <p:cNvPr id="52" name="テキスト ボックス 51">
            <a:extLst>
              <a:ext uri="{FF2B5EF4-FFF2-40B4-BE49-F238E27FC236}">
                <a16:creationId xmlns:a16="http://schemas.microsoft.com/office/drawing/2014/main" id="{0092D6D1-3C1C-313C-936E-859FE9C181AA}"/>
              </a:ext>
            </a:extLst>
          </p:cNvPr>
          <p:cNvSpPr txBox="1"/>
          <p:nvPr/>
        </p:nvSpPr>
        <p:spPr>
          <a:xfrm>
            <a:off x="542909" y="3030209"/>
            <a:ext cx="7706539" cy="400110"/>
          </a:xfrm>
          <a:prstGeom prst="rect">
            <a:avLst/>
          </a:prstGeom>
          <a:noFill/>
        </p:spPr>
        <p:txBody>
          <a:bodyPr wrap="square" rtlCol="0">
            <a:spAutoFit/>
          </a:bodyPr>
          <a:lstStyle/>
          <a:p>
            <a:r>
              <a:rPr lang="en-US" altLang="ja-JP" sz="2000" i="1" dirty="0">
                <a:latin typeface="Times New Roman"/>
                <a:cs typeface="Times New Roman"/>
              </a:rPr>
              <a:t>subseq</a:t>
            </a:r>
            <a:r>
              <a:rPr lang="en-US" altLang="ja-JP" sz="2000" dirty="0">
                <a:latin typeface="Times New Roman"/>
                <a:cs typeface="Times New Roman"/>
              </a:rPr>
              <a:t>(</a:t>
            </a:r>
            <a:r>
              <a:rPr kumimoji="1" lang="en-US" altLang="ja-JP" sz="2000" i="1" dirty="0">
                <a:latin typeface="Times New Roman" panose="02020603050405020304" pitchFamily="18" charset="0"/>
                <a:cs typeface="Times New Roman" panose="02020603050405020304" pitchFamily="18" charset="0"/>
              </a:rPr>
              <a:t>G</a:t>
            </a:r>
            <a:r>
              <a:rPr lang="en-US" altLang="ja-JP" sz="2000" dirty="0">
                <a:latin typeface="Times New Roman"/>
                <a:cs typeface="Times New Roman"/>
              </a:rPr>
              <a:t>) : </a:t>
            </a:r>
            <a:r>
              <a:rPr lang="en-US" altLang="ja-JP" sz="2000" dirty="0">
                <a:cs typeface="Times New Roman"/>
              </a:rPr>
              <a:t>the set of subsequences of strings in </a:t>
            </a:r>
            <a:r>
              <a:rPr lang="en-US" altLang="ja-JP" sz="2000" i="1" dirty="0">
                <a:latin typeface="Times New Roman"/>
                <a:cs typeface="Times New Roman"/>
              </a:rPr>
              <a:t>G</a:t>
            </a:r>
            <a:r>
              <a:rPr lang="en-US" altLang="ja-JP" sz="2000" dirty="0">
                <a:latin typeface="Times New Roman"/>
                <a:cs typeface="Times New Roman"/>
              </a:rPr>
              <a:t> .</a:t>
            </a:r>
            <a:endParaRPr lang="ja-JP" altLang="en-US" sz="2000">
              <a:latin typeface="Times New Roman"/>
              <a:cs typeface="Times New Roman"/>
            </a:endParaRP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53AE4C1C-1992-6CF0-6FCF-CEF6E9C8D97F}"/>
                  </a:ext>
                </a:extLst>
              </p:cNvPr>
              <p:cNvSpPr txBox="1"/>
              <p:nvPr/>
            </p:nvSpPr>
            <p:spPr>
              <a:xfrm>
                <a:off x="656209" y="1439923"/>
                <a:ext cx="7885172" cy="1363065"/>
              </a:xfrm>
              <a:prstGeom prst="rect">
                <a:avLst/>
              </a:prstGeom>
              <a:noFill/>
            </p:spPr>
            <p:txBody>
              <a:bodyPr wrap="none" rtlCol="0">
                <a:spAutoFit/>
              </a:bodyPr>
              <a:lstStyle/>
              <a:p>
                <a:r>
                  <a:rPr lang="en-US" altLang="ja-JP" sz="2000" dirty="0">
                    <a:solidFill>
                      <a:srgbClr val="000000"/>
                    </a:solidFill>
                  </a:rPr>
                  <a:t>Input : Acyclic labeled graphs </a:t>
                </a:r>
                <a:r>
                  <a:rPr lang="en-US" altLang="ja-JP" sz="2000" i="1" dirty="0">
                    <a:solidFill>
                      <a:srgbClr val="000000"/>
                    </a:solidFill>
                    <a:latin typeface="Times New Roman" panose="02020603050405020304" pitchFamily="18" charset="0"/>
                    <a:cs typeface="Times New Roman" panose="02020603050405020304" pitchFamily="18" charset="0"/>
                  </a:rPr>
                  <a:t>G</a:t>
                </a:r>
                <a:r>
                  <a:rPr lang="en-US" altLang="ja-JP" sz="2000" baseline="-25000" dirty="0">
                    <a:solidFill>
                      <a:srgbClr val="000000"/>
                    </a:solidFill>
                    <a:latin typeface="Times New Roman" panose="02020603050405020304" pitchFamily="18" charset="0"/>
                    <a:cs typeface="Times New Roman" panose="02020603050405020304" pitchFamily="18" charset="0"/>
                  </a:rPr>
                  <a:t>1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panose="02020603050405020304" pitchFamily="18" charset="0"/>
                    <a:cs typeface="Times New Roman" panose="02020603050405020304" pitchFamily="18" charset="0"/>
                  </a:rPr>
                  <a:t>1</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E</a:t>
                </a:r>
                <a:r>
                  <a:rPr lang="en-US" altLang="ja-JP" sz="2000" baseline="-25000" dirty="0">
                    <a:solidFill>
                      <a:srgbClr val="000000"/>
                    </a:solidFill>
                    <a:latin typeface="Times New Roman" panose="02020603050405020304" pitchFamily="18" charset="0"/>
                    <a:cs typeface="Times New Roman" panose="02020603050405020304" pitchFamily="18" charset="0"/>
                  </a:rPr>
                  <a:t>1</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L</a:t>
                </a:r>
                <a:r>
                  <a:rPr lang="en-US" altLang="ja-JP" sz="2000" baseline="-25000" dirty="0">
                    <a:solidFill>
                      <a:srgbClr val="000000"/>
                    </a:solidFill>
                    <a:latin typeface="Times New Roman" panose="02020603050405020304" pitchFamily="18" charset="0"/>
                    <a:cs typeface="Times New Roman" panose="02020603050405020304" pitchFamily="18" charset="0"/>
                  </a:rPr>
                  <a:t>1</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G</a:t>
                </a:r>
                <a:r>
                  <a:rPr lang="en-US" altLang="ja-JP" sz="2000" baseline="-25000" dirty="0">
                    <a:solidFill>
                      <a:srgbClr val="000000"/>
                    </a:solidFill>
                    <a:latin typeface="Times New Roman" panose="02020603050405020304" pitchFamily="18" charset="0"/>
                    <a:cs typeface="Times New Roman" panose="02020603050405020304" pitchFamily="18" charset="0"/>
                  </a:rPr>
                  <a:t>2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panose="02020603050405020304" pitchFamily="18" charset="0"/>
                    <a:cs typeface="Times New Roman" panose="02020603050405020304" pitchFamily="18" charset="0"/>
                  </a:rPr>
                  <a:t>2</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E</a:t>
                </a:r>
                <a:r>
                  <a:rPr lang="en-US" altLang="ja-JP" sz="2000" baseline="-25000" dirty="0">
                    <a:solidFill>
                      <a:srgbClr val="000000"/>
                    </a:solidFill>
                    <a:latin typeface="Times New Roman" panose="02020603050405020304" pitchFamily="18" charset="0"/>
                    <a:cs typeface="Times New Roman" panose="02020603050405020304" pitchFamily="18" charset="0"/>
                  </a:rPr>
                  <a:t>2</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L</a:t>
                </a:r>
                <a:r>
                  <a:rPr lang="en-US" altLang="ja-JP" sz="2000" baseline="-25000" dirty="0">
                    <a:solidFill>
                      <a:srgbClr val="000000"/>
                    </a:solidFill>
                    <a:latin typeface="Times New Roman" panose="02020603050405020304" pitchFamily="18" charset="0"/>
                    <a:cs typeface="Times New Roman" panose="02020603050405020304" pitchFamily="18" charset="0"/>
                  </a:rPr>
                  <a:t>2</a:t>
                </a:r>
                <a:r>
                  <a:rPr lang="en-US" altLang="ja-JP" sz="2000" dirty="0">
                    <a:solidFill>
                      <a:srgbClr val="000000"/>
                    </a:solidFill>
                    <a:latin typeface="Times New Roman" panose="02020603050405020304" pitchFamily="18" charset="0"/>
                    <a:cs typeface="Times New Roman" panose="02020603050405020304" pitchFamily="18" charset="0"/>
                  </a:rPr>
                  <a:t>) </a:t>
                </a:r>
              </a:p>
              <a:p>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dirty="0">
                    <a:solidFill>
                      <a:srgbClr val="000000"/>
                    </a:solidFill>
                    <a:cs typeface="Times New Roman" panose="02020603050405020304" pitchFamily="18" charset="0"/>
                  </a:rPr>
                  <a:t>and</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G</a:t>
                </a:r>
                <a:r>
                  <a:rPr lang="en-US" altLang="ja-JP" sz="2000" baseline="-25000" dirty="0">
                    <a:solidFill>
                      <a:srgbClr val="000000"/>
                    </a:solidFill>
                    <a:latin typeface="Times New Roman" panose="02020603050405020304" pitchFamily="18" charset="0"/>
                    <a:cs typeface="Times New Roman" panose="02020603050405020304" pitchFamily="18" charset="0"/>
                  </a:rPr>
                  <a:t>3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panose="02020603050405020304" pitchFamily="18" charset="0"/>
                    <a:cs typeface="Times New Roman" panose="02020603050405020304" pitchFamily="18" charset="0"/>
                  </a:rPr>
                  <a:t>3</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E</a:t>
                </a:r>
                <a:r>
                  <a:rPr lang="en-US" altLang="ja-JP" sz="2000" baseline="-25000" dirty="0">
                    <a:solidFill>
                      <a:srgbClr val="000000"/>
                    </a:solidFill>
                    <a:latin typeface="Times New Roman" panose="02020603050405020304" pitchFamily="18" charset="0"/>
                    <a:cs typeface="Times New Roman" panose="02020603050405020304" pitchFamily="18" charset="0"/>
                  </a:rPr>
                  <a:t>3</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L</a:t>
                </a:r>
                <a:r>
                  <a:rPr lang="en-US" altLang="ja-JP" sz="2000" baseline="-25000" dirty="0">
                    <a:solidFill>
                      <a:srgbClr val="000000"/>
                    </a:solidFill>
                    <a:latin typeface="Times New Roman" panose="02020603050405020304" pitchFamily="18" charset="0"/>
                    <a:cs typeface="Times New Roman" panose="02020603050405020304" pitchFamily="18" charset="0"/>
                  </a:rPr>
                  <a:t>3</a:t>
                </a:r>
                <a:r>
                  <a:rPr lang="en-US" altLang="ja-JP" sz="2000" dirty="0">
                    <a:solidFill>
                      <a:srgbClr val="000000"/>
                    </a:solidFill>
                    <a:latin typeface="Times New Roman" panose="02020603050405020304" pitchFamily="18" charset="0"/>
                    <a:cs typeface="Times New Roman" panose="02020603050405020304" pitchFamily="18" charset="0"/>
                  </a:rPr>
                  <a:t>) </a:t>
                </a:r>
              </a:p>
              <a:p>
                <a:r>
                  <a:rPr lang="en-US" altLang="ja-JP" sz="2000" dirty="0">
                    <a:solidFill>
                      <a:srgbClr val="000000"/>
                    </a:solidFill>
                    <a:cs typeface="Times New Roman"/>
                  </a:rPr>
                  <a:t>Output : Length of the longest string in the set </a:t>
                </a:r>
                <a14:m>
                  <m:oMath xmlns:m="http://schemas.openxmlformats.org/officeDocument/2006/math">
                    <m:d>
                      <m:dPr>
                        <m:begChr m:val="{"/>
                        <m:endChr m:val="|"/>
                        <m:ctrlPr>
                          <a:rPr lang="en-US" altLang="ja-JP" sz="2000" b="0" i="1" smtClean="0">
                            <a:solidFill>
                              <a:srgbClr val="000000"/>
                            </a:solidFill>
                            <a:latin typeface="Cambria Math" panose="02040503050406030204" pitchFamily="18" charset="0"/>
                            <a:cs typeface="Times New Roman"/>
                          </a:rPr>
                        </m:ctrlPr>
                      </m:dPr>
                      <m:e>
                        <m:r>
                          <a:rPr lang="en-US" altLang="ja-JP" sz="2000" b="0" i="0"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𝑧</m:t>
                        </m:r>
                        <m:r>
                          <a:rPr lang="en-US" altLang="ja-JP" sz="2000" b="0" i="1" smtClean="0">
                            <a:solidFill>
                              <a:srgbClr val="000000"/>
                            </a:solidFill>
                            <a:latin typeface="Cambria Math" panose="02040503050406030204" pitchFamily="18" charset="0"/>
                            <a:cs typeface="Times New Roman"/>
                          </a:rPr>
                          <m:t> </m:t>
                        </m:r>
                      </m:e>
                    </m:d>
                    <m:r>
                      <a:rPr lang="en-US" altLang="ja-JP" sz="2000" b="0" i="1"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𝑞</m:t>
                    </m:r>
                    <m:r>
                      <a:rPr lang="en-US" altLang="ja-JP" sz="2000" b="0" i="1" smtClean="0">
                        <a:solidFill>
                          <a:srgbClr val="000000"/>
                        </a:solidFill>
                        <a:latin typeface="Cambria Math" panose="02040503050406030204" pitchFamily="18" charset="0"/>
                        <a:cs typeface="Times New Roman"/>
                      </a:rPr>
                      <m:t>∈</m:t>
                    </m:r>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𝐿</m:t>
                        </m:r>
                      </m:e>
                      <m:sub>
                        <m:r>
                          <a:rPr lang="en-US" altLang="ja-JP" sz="2000" b="0" i="1" smtClean="0">
                            <a:solidFill>
                              <a:srgbClr val="000000"/>
                            </a:solidFill>
                            <a:latin typeface="Cambria Math" panose="02040503050406030204" pitchFamily="18" charset="0"/>
                            <a:cs typeface="Times New Roman"/>
                          </a:rPr>
                          <m:t>3</m:t>
                        </m:r>
                      </m:sub>
                    </m:sSub>
                    <m:d>
                      <m:dPr>
                        <m:ctrlPr>
                          <a:rPr lang="en-US" altLang="ja-JP" sz="2000" b="0" i="1" smtClean="0">
                            <a:solidFill>
                              <a:srgbClr val="000000"/>
                            </a:solidFill>
                            <a:latin typeface="Cambria Math" panose="02040503050406030204" pitchFamily="18" charset="0"/>
                            <a:cs typeface="Times New Roman"/>
                          </a:rPr>
                        </m:ctrlPr>
                      </m:dPr>
                      <m:e>
                        <m:r>
                          <a:rPr lang="en-US" altLang="ja-JP" sz="2000" b="0" i="1" smtClean="0">
                            <a:solidFill>
                              <a:srgbClr val="000000"/>
                            </a:solidFill>
                            <a:latin typeface="Cambria Math" panose="02040503050406030204" pitchFamily="18" charset="0"/>
                            <a:cs typeface="Times New Roman"/>
                          </a:rPr>
                          <m:t>𝑀𝑃</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3</m:t>
                                </m:r>
                              </m:sub>
                            </m:sSub>
                          </m:e>
                        </m:d>
                      </m:e>
                    </m:d>
                  </m:oMath>
                </a14:m>
                <a:endParaRPr lang="en-US" altLang="ja-JP" sz="2000" b="0" dirty="0">
                  <a:solidFill>
                    <a:srgbClr val="000000"/>
                  </a:solidFill>
                  <a:cs typeface="Times New Roman"/>
                </a:endParaRPr>
              </a:p>
              <a:p>
                <a:r>
                  <a:rPr lang="en-US" altLang="ja-JP" sz="2000" dirty="0">
                    <a:solidFill>
                      <a:srgbClr val="000000"/>
                    </a:solidFill>
                    <a:cs typeface="Times New Roman"/>
                  </a:rPr>
                  <a:t>                s</a:t>
                </a:r>
                <a:r>
                  <a:rPr lang="en-US" altLang="ja-JP" sz="2000" b="0" dirty="0">
                    <a:solidFill>
                      <a:srgbClr val="000000"/>
                    </a:solidFill>
                    <a:cs typeface="Times New Roman"/>
                  </a:rPr>
                  <a:t>uch that </a:t>
                </a:r>
                <a14:m>
                  <m:oMath xmlns:m="http://schemas.openxmlformats.org/officeDocument/2006/math">
                    <m:r>
                      <a:rPr lang="en-US" altLang="ja-JP" sz="2000" b="0" i="1" smtClean="0">
                        <a:solidFill>
                          <a:srgbClr val="000000"/>
                        </a:solidFill>
                        <a:latin typeface="Cambria Math" panose="02040503050406030204" pitchFamily="18" charset="0"/>
                        <a:cs typeface="Times New Roman"/>
                      </a:rPr>
                      <m:t>𝑞</m:t>
                    </m:r>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r>
                          <a:rPr lang="en-US" altLang="ja-JP" sz="2000" b="0" i="1" smtClean="0">
                            <a:solidFill>
                              <a:srgbClr val="000000"/>
                            </a:solidFill>
                            <a:latin typeface="Cambria Math" panose="02040503050406030204" pitchFamily="18" charset="0"/>
                            <a:cs typeface="Times New Roman"/>
                          </a:rPr>
                          <m:t>𝑧</m:t>
                        </m:r>
                      </m:e>
                    </m:d>
                    <m:r>
                      <m:rPr>
                        <m:nor/>
                      </m:rPr>
                      <a:rPr lang="en-US" altLang="ja-JP" sz="2000" b="0" i="0" smtClean="0">
                        <a:solidFill>
                          <a:srgbClr val="000000"/>
                        </a:solidFill>
                        <a:latin typeface="Cambria Math" panose="02040503050406030204" pitchFamily="18" charset="0"/>
                        <a:cs typeface="Times New Roman"/>
                      </a:rPr>
                      <m:t> </m:t>
                    </m:r>
                    <m:r>
                      <m:rPr>
                        <m:nor/>
                      </m:rPr>
                      <a:rPr lang="en-US" altLang="ja-JP" sz="2000" b="0" i="0" smtClean="0">
                        <a:solidFill>
                          <a:srgbClr val="000000"/>
                        </a:solidFill>
                        <a:cs typeface="Times New Roman"/>
                      </a:rPr>
                      <m:t>and</m:t>
                    </m:r>
                    <m:r>
                      <a:rPr lang="en-US" altLang="ja-JP" sz="2000" b="0" i="1"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𝑧</m:t>
                    </m:r>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1</m:t>
                            </m:r>
                          </m:sub>
                        </m:sSub>
                      </m:e>
                    </m:d>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2</m:t>
                            </m:r>
                          </m:sub>
                        </m:sSub>
                      </m:e>
                    </m:d>
                    <m:r>
                      <a:rPr lang="en-US" altLang="ja-JP" sz="2000" b="0" i="1" smtClean="0">
                        <a:solidFill>
                          <a:srgbClr val="000000"/>
                        </a:solidFill>
                        <a:latin typeface="Cambria Math" panose="02040503050406030204" pitchFamily="18" charset="0"/>
                        <a:cs typeface="Times New Roman"/>
                      </a:rPr>
                      <m:t> }</m:t>
                    </m:r>
                  </m:oMath>
                </a14:m>
                <a:endParaRPr kumimoji="1" lang="en-US" altLang="ja-JP" sz="2000" dirty="0">
                  <a:solidFill>
                    <a:srgbClr val="000000"/>
                  </a:solidFill>
                  <a:latin typeface="Times New Roman"/>
                  <a:cs typeface="Times New Roman"/>
                </a:endParaRPr>
              </a:p>
            </p:txBody>
          </p:sp>
        </mc:Choice>
        <mc:Fallback xmlns="">
          <p:sp>
            <p:nvSpPr>
              <p:cNvPr id="12" name="テキスト ボックス 11">
                <a:extLst>
                  <a:ext uri="{FF2B5EF4-FFF2-40B4-BE49-F238E27FC236}">
                    <a16:creationId xmlns:a16="http://schemas.microsoft.com/office/drawing/2014/main" id="{53AE4C1C-1992-6CF0-6FCF-CEF6E9C8D97F}"/>
                  </a:ext>
                </a:extLst>
              </p:cNvPr>
              <p:cNvSpPr txBox="1">
                <a:spLocks noRot="1" noChangeAspect="1" noMove="1" noResize="1" noEditPoints="1" noAdjustHandles="1" noChangeArrowheads="1" noChangeShapeType="1" noTextEdit="1"/>
              </p:cNvSpPr>
              <p:nvPr/>
            </p:nvSpPr>
            <p:spPr>
              <a:xfrm>
                <a:off x="656209" y="1439923"/>
                <a:ext cx="7885172" cy="1363065"/>
              </a:xfrm>
              <a:prstGeom prst="rect">
                <a:avLst/>
              </a:prstGeom>
              <a:blipFill>
                <a:blip r:embed="rId7"/>
                <a:stretch>
                  <a:fillRect l="-804" t="-2778" b="-740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18663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a:extLst>
              <a:ext uri="{FF2B5EF4-FFF2-40B4-BE49-F238E27FC236}">
                <a16:creationId xmlns:a16="http://schemas.microsoft.com/office/drawing/2014/main" id="{E396BD1B-55F7-9012-5797-D3B9C882C92A}"/>
              </a:ext>
            </a:extLst>
          </p:cNvPr>
          <p:cNvSpPr txBox="1"/>
          <p:nvPr/>
        </p:nvSpPr>
        <p:spPr>
          <a:xfrm>
            <a:off x="3852581" y="3362964"/>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2</a:t>
            </a:r>
            <a:endParaRPr kumimoji="1" lang="ja-JP" altLang="en-US" sz="2800">
              <a:latin typeface="Times New Roman" panose="02020603050405020304" pitchFamily="18" charset="0"/>
              <a:cs typeface="Times New Roman" panose="02020603050405020304" pitchFamily="18" charset="0"/>
            </a:endParaRPr>
          </a:p>
        </p:txBody>
      </p:sp>
      <p:sp>
        <p:nvSpPr>
          <p:cNvPr id="50" name="テキスト ボックス 49">
            <a:extLst>
              <a:ext uri="{FF2B5EF4-FFF2-40B4-BE49-F238E27FC236}">
                <a16:creationId xmlns:a16="http://schemas.microsoft.com/office/drawing/2014/main" id="{C51AD104-0A5A-E7D2-86EF-F7FBA644DCC3}"/>
              </a:ext>
            </a:extLst>
          </p:cNvPr>
          <p:cNvSpPr txBox="1"/>
          <p:nvPr/>
        </p:nvSpPr>
        <p:spPr>
          <a:xfrm>
            <a:off x="582352" y="3383715"/>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1</a:t>
            </a:r>
            <a:endParaRPr kumimoji="1" lang="ja-JP" altLang="en-US" sz="2800">
              <a:latin typeface="Times New Roman" panose="02020603050405020304" pitchFamily="18" charset="0"/>
              <a:cs typeface="Times New Roman" panose="02020603050405020304" pitchFamily="18" charset="0"/>
            </a:endParaRPr>
          </a:p>
        </p:txBody>
      </p:sp>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Autofit/>
          </a:bodyPr>
          <a:lstStyle/>
          <a:p>
            <a:r>
              <a:rPr kumimoji="1" lang="en-US" altLang="ja-JP" sz="2800" dirty="0"/>
              <a:t>SEQ-IC-LCS</a:t>
            </a:r>
            <a:r>
              <a:rPr lang="en-US" altLang="ja-JP" sz="2800" dirty="0"/>
              <a:t> Problem for Acyclic Labeled Graphs </a:t>
            </a:r>
            <a:endParaRPr kumimoji="1" lang="ja-JP" altLang="en-US" sz="2800" dirty="0"/>
          </a:p>
        </p:txBody>
      </p:sp>
      <p:sp>
        <p:nvSpPr>
          <p:cNvPr id="3" name="コンテンツ プレースホルダー 2">
            <a:extLst>
              <a:ext uri="{FF2B5EF4-FFF2-40B4-BE49-F238E27FC236}">
                <a16:creationId xmlns:a16="http://schemas.microsoft.com/office/drawing/2014/main" id="{5FC62980-59FC-B94D-8B01-6334F2B8C3DD}"/>
              </a:ext>
            </a:extLst>
          </p:cNvPr>
          <p:cNvSpPr>
            <a:spLocks noGrp="1"/>
          </p:cNvSpPr>
          <p:nvPr>
            <p:ph idx="1"/>
          </p:nvPr>
        </p:nvSpPr>
        <p:spPr>
          <a:xfrm>
            <a:off x="628650" y="1289285"/>
            <a:ext cx="7886700" cy="1542929"/>
          </a:xfrm>
          <a:ln w="19050">
            <a:solidFill>
              <a:srgbClr val="00B0F0"/>
            </a:solidFill>
          </a:ln>
        </p:spPr>
        <p:txBody>
          <a:bodyPr>
            <a:noAutofit/>
          </a:bodyPr>
          <a:lstStyle/>
          <a:p>
            <a:pPr marL="0" indent="0">
              <a:buNone/>
            </a:pPr>
            <a:endParaRPr lang="en-US" altLang="ja-JP" sz="2000" dirty="0"/>
          </a:p>
          <a:p>
            <a:pPr marL="0" indent="0">
              <a:buNone/>
            </a:pPr>
            <a:endParaRPr lang="en-US" altLang="ja-JP" sz="2000" dirty="0"/>
          </a:p>
          <a:p>
            <a:pPr marL="0" indent="0">
              <a:buNone/>
            </a:pPr>
            <a:endParaRPr lang="en-US" altLang="ja-JP" sz="2000"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21</a:t>
            </a:fld>
            <a:endParaRPr kumimoji="1" lang="ja-JP" altLang="en-US"/>
          </a:p>
        </p:txBody>
      </p:sp>
      <mc:AlternateContent xmlns:mc="http://schemas.openxmlformats.org/markup-compatibility/2006" xmlns:a14="http://schemas.microsoft.com/office/drawing/2010/main">
        <mc:Choice Requires="a14">
          <p:sp>
            <p:nvSpPr>
              <p:cNvPr id="143" name="テキスト ボックス 142">
                <a:extLst>
                  <a:ext uri="{FF2B5EF4-FFF2-40B4-BE49-F238E27FC236}">
                    <a16:creationId xmlns:a16="http://schemas.microsoft.com/office/drawing/2014/main" id="{B6A0DA68-23FC-92A5-1047-90CFE62C5605}"/>
                  </a:ext>
                </a:extLst>
              </p:cNvPr>
              <p:cNvSpPr txBox="1"/>
              <p:nvPr/>
            </p:nvSpPr>
            <p:spPr>
              <a:xfrm>
                <a:off x="505914" y="4614229"/>
                <a:ext cx="3685624" cy="2246769"/>
              </a:xfrm>
              <a:prstGeom prst="rect">
                <a:avLst/>
              </a:prstGeom>
              <a:noFill/>
              <a:ln>
                <a:noFill/>
              </a:ln>
            </p:spPr>
            <p:txBody>
              <a:bodyPr wrap="none" rtlCol="0">
                <a:spAutoFit/>
              </a:bodyPr>
              <a:lstStyle/>
              <a:p>
                <a:endParaRPr kumimoji="1" lang="en-US" altLang="ja-JP" sz="2000" dirty="0">
                  <a:latin typeface="Times New Roman" panose="02020603050405020304" pitchFamily="18" charset="0"/>
                  <a:cs typeface="Times New Roman" panose="02020603050405020304" pitchFamily="18" charset="0"/>
                </a:endParaRPr>
              </a:p>
              <a:p>
                <a14:m>
                  <m:oMath xmlns:m="http://schemas.openxmlformats.org/officeDocument/2006/math">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1</m:t>
                            </m:r>
                          </m:sub>
                        </m:sSub>
                      </m:e>
                    </m:d>
                  </m:oMath>
                </a14:m>
                <a:r>
                  <a:rPr kumimoji="1" lang="en-US" altLang="ja-JP" sz="2000" dirty="0">
                    <a:cs typeface="Times New Roman" panose="02020603050405020304" pitchFamily="18" charset="0"/>
                  </a:rPr>
                  <a:t> </a:t>
                </a:r>
                <a:r>
                  <a:rPr kumimoji="1" lang="en-US" altLang="ja-JP" sz="2000" dirty="0">
                    <a:latin typeface="Times New Roman" panose="02020603050405020304" pitchFamily="18" charset="0"/>
                    <a:cs typeface="Times New Roman" panose="02020603050405020304" pitchFamily="18" charset="0"/>
                  </a:rPr>
                  <a:t>=</a:t>
                </a:r>
                <a:r>
                  <a:rPr kumimoji="1" lang="en-US" altLang="ja-JP" sz="2000" dirty="0">
                    <a:cs typeface="Times New Roman" panose="02020603050405020304" pitchFamily="18" charset="0"/>
                  </a:rPr>
                  <a:t> </a:t>
                </a:r>
                <a:r>
                  <a:rPr kumimoji="1" lang="en-US" altLang="ja-JP" sz="2000" dirty="0">
                    <a:latin typeface="Times New Roman" panose="02020603050405020304" pitchFamily="18" charset="0"/>
                    <a:cs typeface="Times New Roman" panose="02020603050405020304" pitchFamily="18" charset="0"/>
                  </a:rPr>
                  <a:t>{</a:t>
                </a:r>
                <a:r>
                  <a:rPr kumimoji="1" lang="en-US" altLang="ja-JP" sz="2000" dirty="0">
                    <a:latin typeface="Courier New" panose="02070309020205020404" pitchFamily="49" charset="0"/>
                    <a:cs typeface="Courier New" panose="02070309020205020404" pitchFamily="49" charset="0"/>
                  </a:rPr>
                  <a:t>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aa</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ab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ad</a:t>
                </a:r>
                <a:r>
                  <a:rPr kumimoji="1" lang="en-US" altLang="ja-JP" sz="2000" dirty="0"/>
                  <a:t>, </a:t>
                </a:r>
                <a:r>
                  <a:rPr kumimoji="1" lang="en-US" altLang="ja-JP" sz="2000" dirty="0">
                    <a:latin typeface="Courier New" panose="02070309020205020404" pitchFamily="49" charset="0"/>
                    <a:cs typeface="Courier New" panose="02070309020205020404" pitchFamily="49" charset="0"/>
                  </a:rPr>
                  <a:t>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cd</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da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acb</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ada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adb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adc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cca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cda</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dba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dca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adba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ccba</a:t>
                </a:r>
                <a:r>
                  <a:rPr kumimoji="1" lang="en-US" altLang="ja-JP" sz="2000" dirty="0"/>
                  <a:t>, </a:t>
                </a:r>
              </a:p>
              <a:p>
                <a:r>
                  <a:rPr kumimoji="1" lang="en-US" altLang="ja-JP" sz="2000" b="1" dirty="0">
                    <a:latin typeface="Courier New" panose="02070309020205020404" pitchFamily="49" charset="0"/>
                    <a:cs typeface="Courier New" panose="02070309020205020404" pitchFamily="49" charset="0"/>
                  </a:rPr>
                  <a:t>c</a:t>
                </a:r>
                <a:r>
                  <a:rPr kumimoji="1" lang="en-US" altLang="ja-JP" sz="2000" b="1" dirty="0">
                    <a:solidFill>
                      <a:srgbClr val="00B050"/>
                    </a:solidFill>
                    <a:latin typeface="Courier New" panose="02070309020205020404" pitchFamily="49" charset="0"/>
                    <a:cs typeface="Courier New" panose="02070309020205020404" pitchFamily="49" charset="0"/>
                  </a:rPr>
                  <a:t>d</a:t>
                </a:r>
                <a:r>
                  <a:rPr kumimoji="1" lang="en-US" altLang="ja-JP" sz="2000" b="1" dirty="0">
                    <a:latin typeface="Courier New" panose="02070309020205020404" pitchFamily="49" charset="0"/>
                    <a:cs typeface="Courier New" panose="02070309020205020404" pitchFamily="49" charset="0"/>
                  </a:rPr>
                  <a:t>b</a:t>
                </a:r>
                <a:r>
                  <a:rPr kumimoji="1" lang="en-US" altLang="ja-JP" sz="2000" b="1" dirty="0">
                    <a:solidFill>
                      <a:srgbClr val="00B050"/>
                    </a:solidFill>
                    <a:latin typeface="Courier New" panose="02070309020205020404" pitchFamily="49" charset="0"/>
                    <a:cs typeface="Courier New" panose="02070309020205020404" pitchFamily="49" charset="0"/>
                  </a:rPr>
                  <a:t>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cdca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adcba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cdcba</a:t>
                </a:r>
                <a:r>
                  <a:rPr kumimoji="1" lang="en-US" altLang="ja-JP" sz="2000" dirty="0">
                    <a:latin typeface="Times New Roman" panose="02020603050405020304" pitchFamily="18" charset="0"/>
                    <a:cs typeface="Times New Roman" panose="02020603050405020304" pitchFamily="18" charset="0"/>
                  </a:rPr>
                  <a:t>}</a:t>
                </a:r>
                <a:endParaRPr kumimoji="1" lang="ja-JP" altLang="en-US" sz="2000">
                  <a:latin typeface="Times New Roman" panose="02020603050405020304" pitchFamily="18" charset="0"/>
                  <a:cs typeface="Times New Roman" panose="02020603050405020304" pitchFamily="18" charset="0"/>
                </a:endParaRPr>
              </a:p>
            </p:txBody>
          </p:sp>
        </mc:Choice>
        <mc:Fallback xmlns="">
          <p:sp>
            <p:nvSpPr>
              <p:cNvPr id="143" name="テキスト ボックス 142">
                <a:extLst>
                  <a:ext uri="{FF2B5EF4-FFF2-40B4-BE49-F238E27FC236}">
                    <a16:creationId xmlns:a16="http://schemas.microsoft.com/office/drawing/2014/main" id="{B6A0DA68-23FC-92A5-1047-90CFE62C5605}"/>
                  </a:ext>
                </a:extLst>
              </p:cNvPr>
              <p:cNvSpPr txBox="1">
                <a:spLocks noRot="1" noChangeAspect="1" noMove="1" noResize="1" noEditPoints="1" noAdjustHandles="1" noChangeArrowheads="1" noChangeShapeType="1" noTextEdit="1"/>
              </p:cNvSpPr>
              <p:nvPr/>
            </p:nvSpPr>
            <p:spPr>
              <a:xfrm>
                <a:off x="505914" y="4614229"/>
                <a:ext cx="3685624" cy="2246769"/>
              </a:xfrm>
              <a:prstGeom prst="rect">
                <a:avLst/>
              </a:prstGeom>
              <a:blipFill>
                <a:blip r:embed="rId3"/>
                <a:stretch>
                  <a:fillRect l="-1712" r="-685" b="-4520"/>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3" name="テキスト ボックス 152">
                <a:extLst>
                  <a:ext uri="{FF2B5EF4-FFF2-40B4-BE49-F238E27FC236}">
                    <a16:creationId xmlns:a16="http://schemas.microsoft.com/office/drawing/2014/main" id="{2FA0DCBB-A6CA-4358-FF61-536F66122AA1}"/>
                  </a:ext>
                </a:extLst>
              </p:cNvPr>
              <p:cNvSpPr txBox="1"/>
              <p:nvPr/>
            </p:nvSpPr>
            <p:spPr>
              <a:xfrm>
                <a:off x="7388959" y="4895891"/>
                <a:ext cx="1842171" cy="747512"/>
              </a:xfrm>
              <a:prstGeom prst="rect">
                <a:avLst/>
              </a:prstGeom>
              <a:noFill/>
            </p:spPr>
            <p:txBody>
              <a:bodyPr wrap="none" rtlCol="0">
                <a:spAutoFit/>
              </a:bodyPr>
              <a:lstStyle/>
              <a:p>
                <a14:m>
                  <m:oMath xmlns:m="http://schemas.openxmlformats.org/officeDocument/2006/math">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𝐿</m:t>
                        </m:r>
                      </m:e>
                      <m:sub>
                        <m:r>
                          <a:rPr lang="en-US" altLang="ja-JP" sz="2000" b="0" i="1" smtClean="0">
                            <a:solidFill>
                              <a:srgbClr val="000000"/>
                            </a:solidFill>
                            <a:latin typeface="Cambria Math" panose="02040503050406030204" pitchFamily="18" charset="0"/>
                            <a:cs typeface="Times New Roman"/>
                          </a:rPr>
                          <m:t>3</m:t>
                        </m:r>
                      </m:sub>
                    </m:sSub>
                    <m:d>
                      <m:dPr>
                        <m:ctrlPr>
                          <a:rPr lang="en-US" altLang="ja-JP" sz="2000" b="0" i="1" smtClean="0">
                            <a:solidFill>
                              <a:srgbClr val="000000"/>
                            </a:solidFill>
                            <a:latin typeface="Cambria Math" panose="02040503050406030204" pitchFamily="18" charset="0"/>
                            <a:cs typeface="Times New Roman"/>
                          </a:rPr>
                        </m:ctrlPr>
                      </m:dPr>
                      <m:e>
                        <m:r>
                          <a:rPr lang="en-US" altLang="ja-JP" sz="2000" b="0" i="1" smtClean="0">
                            <a:solidFill>
                              <a:srgbClr val="000000"/>
                            </a:solidFill>
                            <a:latin typeface="Cambria Math" panose="02040503050406030204" pitchFamily="18" charset="0"/>
                            <a:cs typeface="Times New Roman"/>
                          </a:rPr>
                          <m:t>𝑀𝑃</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3</m:t>
                                </m:r>
                              </m:sub>
                            </m:sSub>
                          </m:e>
                        </m:d>
                      </m:e>
                    </m:d>
                  </m:oMath>
                </a14:m>
                <a:r>
                  <a:rPr kumimoji="1" lang="en-US" altLang="ja-JP" sz="2000" dirty="0"/>
                  <a:t> </a:t>
                </a:r>
              </a:p>
              <a:p>
                <a:r>
                  <a:rPr kumimoji="1" lang="en-US" altLang="ja-JP" sz="2000" dirty="0"/>
                  <a:t> = </a:t>
                </a:r>
                <a:r>
                  <a:rPr kumimoji="1" lang="en-US" altLang="ja-JP" sz="2000" dirty="0">
                    <a:latin typeface="Times New Roman" panose="02020603050405020304" pitchFamily="18" charset="0"/>
                    <a:cs typeface="Times New Roman" panose="02020603050405020304" pitchFamily="18" charset="0"/>
                  </a:rPr>
                  <a:t>{</a:t>
                </a:r>
                <a:r>
                  <a:rPr kumimoji="1" lang="en-US" altLang="ja-JP" sz="2000" dirty="0">
                    <a:latin typeface="Courier New" panose="02070309020205020404" pitchFamily="49" charset="0"/>
                    <a:cs typeface="Courier New" panose="02070309020205020404" pitchFamily="49" charset="0"/>
                  </a:rPr>
                  <a:t>cc</a:t>
                </a:r>
                <a:r>
                  <a:rPr kumimoji="1" lang="en-US" altLang="ja-JP" sz="2000" dirty="0"/>
                  <a:t>, </a:t>
                </a:r>
                <a:r>
                  <a:rPr kumimoji="1" lang="en-US" altLang="ja-JP" sz="2000" b="1" dirty="0">
                    <a:solidFill>
                      <a:srgbClr val="00B050"/>
                    </a:solidFill>
                    <a:latin typeface="Courier New" panose="02070309020205020404" pitchFamily="49" charset="0"/>
                    <a:cs typeface="Courier New" panose="02070309020205020404" pitchFamily="49" charset="0"/>
                  </a:rPr>
                  <a:t>da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dc</a:t>
                </a:r>
                <a:r>
                  <a:rPr kumimoji="1" lang="en-US" altLang="ja-JP" sz="2000" dirty="0">
                    <a:latin typeface="Times New Roman" panose="02020603050405020304" pitchFamily="18" charset="0"/>
                    <a:cs typeface="Times New Roman" panose="02020603050405020304" pitchFamily="18" charset="0"/>
                  </a:rPr>
                  <a:t>}</a:t>
                </a:r>
                <a:endParaRPr kumimoji="1" lang="ja-JP" altLang="en-US" sz="2000">
                  <a:latin typeface="Times New Roman" panose="02020603050405020304" pitchFamily="18" charset="0"/>
                  <a:cs typeface="Times New Roman" panose="02020603050405020304" pitchFamily="18" charset="0"/>
                </a:endParaRPr>
              </a:p>
            </p:txBody>
          </p:sp>
        </mc:Choice>
        <mc:Fallback xmlns="">
          <p:sp>
            <p:nvSpPr>
              <p:cNvPr id="153" name="テキスト ボックス 152">
                <a:extLst>
                  <a:ext uri="{FF2B5EF4-FFF2-40B4-BE49-F238E27FC236}">
                    <a16:creationId xmlns:a16="http://schemas.microsoft.com/office/drawing/2014/main" id="{2FA0DCBB-A6CA-4358-FF61-536F66122AA1}"/>
                  </a:ext>
                </a:extLst>
              </p:cNvPr>
              <p:cNvSpPr txBox="1">
                <a:spLocks noRot="1" noChangeAspect="1" noMove="1" noResize="1" noEditPoints="1" noAdjustHandles="1" noChangeArrowheads="1" noChangeShapeType="1" noTextEdit="1"/>
              </p:cNvSpPr>
              <p:nvPr/>
            </p:nvSpPr>
            <p:spPr>
              <a:xfrm>
                <a:off x="7388959" y="4895891"/>
                <a:ext cx="1842171" cy="747512"/>
              </a:xfrm>
              <a:prstGeom prst="rect">
                <a:avLst/>
              </a:prstGeom>
              <a:blipFill>
                <a:blip r:embed="rId4"/>
                <a:stretch>
                  <a:fillRect r="-2740" b="-13333"/>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CA392458-0DD7-1C51-6ED9-FDAFBA61E21F}"/>
              </a:ext>
            </a:extLst>
          </p:cNvPr>
          <p:cNvSpPr txBox="1"/>
          <p:nvPr/>
        </p:nvSpPr>
        <p:spPr>
          <a:xfrm>
            <a:off x="711919" y="1105436"/>
            <a:ext cx="1223425" cy="369332"/>
          </a:xfrm>
          <a:prstGeom prst="rect">
            <a:avLst/>
          </a:prstGeom>
          <a:solidFill>
            <a:schemeClr val="bg1"/>
          </a:solidFill>
          <a:ln w="12700" cap="flat" cmpd="sng" algn="ctr">
            <a:solidFill>
              <a:schemeClr val="accent1">
                <a:lumMod val="60000"/>
                <a:lumOff val="40000"/>
              </a:schemeClr>
            </a:solidFill>
            <a:prstDash val="solid"/>
            <a:round/>
            <a:headEnd type="none" w="med" len="med"/>
            <a:tailEnd type="none" w="med" len="med"/>
          </a:ln>
        </p:spPr>
        <p:txBody>
          <a:bodyPr wrap="square" rtlCol="0">
            <a:spAutoFit/>
          </a:bodyPr>
          <a:lstStyle/>
          <a:p>
            <a:r>
              <a:rPr lang="en-US" altLang="ja-JP" dirty="0">
                <a:cs typeface="Times New Roman"/>
              </a:rPr>
              <a:t>Pr</a:t>
            </a:r>
            <a:r>
              <a:rPr kumimoji="1" lang="en-US" altLang="ja-JP" dirty="0">
                <a:cs typeface="Times New Roman"/>
              </a:rPr>
              <a:t>oblem 1</a:t>
            </a:r>
            <a:endParaRPr kumimoji="1" lang="ja-JP" altLang="en-US">
              <a:cs typeface="Times New Roman"/>
            </a:endParaRPr>
          </a:p>
        </p:txBody>
      </p:sp>
      <p:sp>
        <p:nvSpPr>
          <p:cNvPr id="11" name="テキスト ボックス 10">
            <a:extLst>
              <a:ext uri="{FF2B5EF4-FFF2-40B4-BE49-F238E27FC236}">
                <a16:creationId xmlns:a16="http://schemas.microsoft.com/office/drawing/2014/main" id="{A8B98DD2-AD63-648C-E84B-55AC3F2988EE}"/>
              </a:ext>
            </a:extLst>
          </p:cNvPr>
          <p:cNvSpPr txBox="1"/>
          <p:nvPr/>
        </p:nvSpPr>
        <p:spPr>
          <a:xfrm>
            <a:off x="554432" y="2771843"/>
            <a:ext cx="7698755" cy="400110"/>
          </a:xfrm>
          <a:prstGeom prst="rect">
            <a:avLst/>
          </a:prstGeom>
          <a:noFill/>
        </p:spPr>
        <p:txBody>
          <a:bodyPr wrap="square" rtlCol="0">
            <a:spAutoFit/>
          </a:bodyPr>
          <a:lstStyle/>
          <a:p>
            <a:r>
              <a:rPr lang="en-US" altLang="ja-JP" sz="2000" i="1" dirty="0">
                <a:latin typeface="Times New Roman" panose="02020603050405020304" pitchFamily="18" charset="0"/>
                <a:cs typeface="Times New Roman" panose="02020603050405020304" pitchFamily="18" charset="0"/>
              </a:rPr>
              <a:t>MP</a:t>
            </a:r>
            <a:r>
              <a:rPr kumimoji="1"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G</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set of maximal </a:t>
            </a:r>
            <a:r>
              <a:rPr lang="en-US" altLang="ja-JP" sz="2000" dirty="0"/>
              <a:t>paths in </a:t>
            </a:r>
            <a:r>
              <a:rPr lang="en-US" altLang="ja-JP" sz="2000" i="1" dirty="0">
                <a:latin typeface="Times New Roman" panose="02020603050405020304" pitchFamily="18" charset="0"/>
                <a:cs typeface="Times New Roman" panose="02020603050405020304" pitchFamily="18" charset="0"/>
              </a:rPr>
              <a:t>G</a:t>
            </a:r>
            <a:r>
              <a:rPr lang="en-US" altLang="ja-JP" sz="2000" i="1" dirty="0"/>
              <a:t>.</a:t>
            </a:r>
            <a:endParaRPr kumimoji="1" lang="en-US" altLang="ja-JP"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919E9935-E488-C8BC-88DD-E7C491ED660B}"/>
                  </a:ext>
                </a:extLst>
              </p:cNvPr>
              <p:cNvSpPr txBox="1"/>
              <p:nvPr/>
            </p:nvSpPr>
            <p:spPr>
              <a:xfrm>
                <a:off x="4106649" y="4621341"/>
                <a:ext cx="3719288" cy="1938992"/>
              </a:xfrm>
              <a:prstGeom prst="rect">
                <a:avLst/>
              </a:prstGeom>
              <a:noFill/>
            </p:spPr>
            <p:txBody>
              <a:bodyPr wrap="none" rtlCol="0">
                <a:spAutoFit/>
              </a:bodyPr>
              <a:lstStyle/>
              <a:p>
                <a:endParaRPr kumimoji="1" lang="en-US" altLang="ja-JP" sz="2000" dirty="0">
                  <a:latin typeface="Times New Roman" panose="02020603050405020304" pitchFamily="18" charset="0"/>
                  <a:cs typeface="Times New Roman" panose="02020603050405020304" pitchFamily="18" charset="0"/>
                </a:endParaRPr>
              </a:p>
              <a:p>
                <a14:m>
                  <m:oMath xmlns:m="http://schemas.openxmlformats.org/officeDocument/2006/math">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2</m:t>
                            </m:r>
                          </m:sub>
                        </m:sSub>
                      </m:e>
                    </m:d>
                  </m:oMath>
                </a14:m>
                <a:r>
                  <a:rPr kumimoji="1" lang="en-US" altLang="ja-JP" sz="2000" dirty="0">
                    <a:cs typeface="Times New Roman" panose="02020603050405020304" pitchFamily="18" charset="0"/>
                  </a:rPr>
                  <a:t> = </a:t>
                </a:r>
                <a:r>
                  <a:rPr kumimoji="1" lang="en-US" altLang="ja-JP" sz="2000" dirty="0">
                    <a:latin typeface="Times New Roman" panose="02020603050405020304" pitchFamily="18" charset="0"/>
                    <a:cs typeface="Times New Roman" panose="02020603050405020304" pitchFamily="18" charset="0"/>
                  </a:rPr>
                  <a:t>{</a:t>
                </a:r>
                <a:r>
                  <a:rPr kumimoji="1" lang="en-US" altLang="ja-JP" sz="2000" dirty="0">
                    <a:latin typeface="Courier New" panose="02070309020205020404" pitchFamily="49" charset="0"/>
                    <a:cs typeface="Courier New" panose="02070309020205020404" pitchFamily="49" charset="0"/>
                  </a:rPr>
                  <a:t>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aa</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ab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ad</a:t>
                </a:r>
                <a:r>
                  <a:rPr kumimoji="1" lang="en-US" altLang="ja-JP" sz="2000" dirty="0"/>
                  <a:t>, </a:t>
                </a:r>
                <a:r>
                  <a:rPr kumimoji="1" lang="en-US" altLang="ja-JP" sz="2000" dirty="0">
                    <a:latin typeface="Courier New" panose="02070309020205020404" pitchFamily="49" charset="0"/>
                    <a:cs typeface="Courier New" panose="02070309020205020404" pitchFamily="49" charset="0"/>
                  </a:rPr>
                  <a:t>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cd</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da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acd</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ada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adb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cda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cdb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dba</a:t>
                </a:r>
                <a:r>
                  <a:rPr kumimoji="1" lang="en-US" altLang="ja-JP" sz="2000" dirty="0"/>
                  <a:t>, </a:t>
                </a:r>
              </a:p>
              <a:p>
                <a:r>
                  <a:rPr kumimoji="1" lang="en-US" altLang="ja-JP" sz="2000" dirty="0">
                    <a:latin typeface="Courier New" panose="02070309020205020404" pitchFamily="49" charset="0"/>
                    <a:cs typeface="Courier New" panose="02070309020205020404" pitchFamily="49" charset="0"/>
                  </a:rPr>
                  <a:t>acba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adba</a:t>
                </a:r>
                <a:r>
                  <a:rPr kumimoji="1" lang="en-US" altLang="ja-JP" sz="2000" dirty="0"/>
                  <a:t>, </a:t>
                </a:r>
                <a:r>
                  <a:rPr kumimoji="1" lang="en-US" altLang="ja-JP" sz="2000" b="1" dirty="0">
                    <a:latin typeface="Courier New" panose="02070309020205020404" pitchFamily="49" charset="0"/>
                    <a:cs typeface="Courier New" panose="02070309020205020404" pitchFamily="49" charset="0"/>
                  </a:rPr>
                  <a:t>c</a:t>
                </a:r>
                <a:r>
                  <a:rPr kumimoji="1" lang="en-US" altLang="ja-JP" sz="2000" b="1" dirty="0">
                    <a:solidFill>
                      <a:srgbClr val="00B050"/>
                    </a:solidFill>
                    <a:latin typeface="Courier New" panose="02070309020205020404" pitchFamily="49" charset="0"/>
                    <a:cs typeface="Courier New" panose="02070309020205020404" pitchFamily="49" charset="0"/>
                  </a:rPr>
                  <a:t>d</a:t>
                </a:r>
                <a:r>
                  <a:rPr kumimoji="1" lang="en-US" altLang="ja-JP" sz="2000" b="1" dirty="0">
                    <a:latin typeface="Courier New" panose="02070309020205020404" pitchFamily="49" charset="0"/>
                    <a:cs typeface="Courier New" panose="02070309020205020404" pitchFamily="49" charset="0"/>
                  </a:rPr>
                  <a:t>b</a:t>
                </a:r>
                <a:r>
                  <a:rPr kumimoji="1" lang="en-US" altLang="ja-JP" sz="2000" b="1" dirty="0">
                    <a:solidFill>
                      <a:srgbClr val="00B050"/>
                    </a:solidFill>
                    <a:latin typeface="Courier New" panose="02070309020205020404" pitchFamily="49" charset="0"/>
                    <a:cs typeface="Courier New" panose="02070309020205020404" pitchFamily="49" charset="0"/>
                  </a:rPr>
                  <a:t>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acdba</a:t>
                </a:r>
                <a:r>
                  <a:rPr kumimoji="1" lang="en-US" altLang="ja-JP" sz="2000" dirty="0">
                    <a:latin typeface="Times New Roman" panose="02020603050405020304" pitchFamily="18" charset="0"/>
                    <a:cs typeface="Times New Roman" panose="02020603050405020304" pitchFamily="18" charset="0"/>
                  </a:rPr>
                  <a:t>}</a:t>
                </a:r>
                <a:endParaRPr kumimoji="1" lang="ja-JP" altLang="en-US" sz="2000">
                  <a:latin typeface="Times New Roman" panose="02020603050405020304" pitchFamily="18" charset="0"/>
                  <a:cs typeface="Times New Roman" panose="02020603050405020304" pitchFamily="18" charset="0"/>
                </a:endParaRPr>
              </a:p>
            </p:txBody>
          </p:sp>
        </mc:Choice>
        <mc:Fallback xmlns="">
          <p:sp>
            <p:nvSpPr>
              <p:cNvPr id="13" name="テキスト ボックス 12">
                <a:extLst>
                  <a:ext uri="{FF2B5EF4-FFF2-40B4-BE49-F238E27FC236}">
                    <a16:creationId xmlns:a16="http://schemas.microsoft.com/office/drawing/2014/main" id="{919E9935-E488-C8BC-88DD-E7C491ED660B}"/>
                  </a:ext>
                </a:extLst>
              </p:cNvPr>
              <p:cNvSpPr txBox="1">
                <a:spLocks noRot="1" noChangeAspect="1" noMove="1" noResize="1" noEditPoints="1" noAdjustHandles="1" noChangeArrowheads="1" noChangeShapeType="1" noTextEdit="1"/>
              </p:cNvSpPr>
              <p:nvPr/>
            </p:nvSpPr>
            <p:spPr>
              <a:xfrm>
                <a:off x="4106649" y="4621341"/>
                <a:ext cx="3719288" cy="1938992"/>
              </a:xfrm>
              <a:prstGeom prst="rect">
                <a:avLst/>
              </a:prstGeom>
              <a:blipFill>
                <a:blip r:embed="rId5"/>
                <a:stretch>
                  <a:fillRect l="-1701" b="-4545"/>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9EA3EA5C-A5F3-F0C4-01C7-78C35B0B5244}"/>
              </a:ext>
            </a:extLst>
          </p:cNvPr>
          <p:cNvSpPr txBox="1"/>
          <p:nvPr/>
        </p:nvSpPr>
        <p:spPr>
          <a:xfrm>
            <a:off x="5885232" y="6481841"/>
            <a:ext cx="2834430" cy="400110"/>
          </a:xfrm>
          <a:prstGeom prst="rect">
            <a:avLst/>
          </a:prstGeom>
          <a:noFill/>
        </p:spPr>
        <p:txBody>
          <a:bodyPr wrap="none" rtlCol="0">
            <a:spAutoFit/>
          </a:bodyPr>
          <a:lstStyle/>
          <a:p>
            <a:r>
              <a:rPr kumimoji="1" lang="en-US" altLang="ja-JP" sz="2000" dirty="0"/>
              <a:t>The solution is 4. (</a:t>
            </a:r>
            <a:r>
              <a:rPr kumimoji="1" lang="en-US" altLang="ja-JP" sz="2000" b="1" dirty="0">
                <a:latin typeface="Courier New" panose="02070309020205020404" pitchFamily="49" charset="0"/>
                <a:cs typeface="Courier New" panose="02070309020205020404" pitchFamily="49" charset="0"/>
              </a:rPr>
              <a:t>cdba</a:t>
            </a:r>
            <a:r>
              <a:rPr kumimoji="1" lang="en-US" altLang="ja-JP" sz="2000" dirty="0">
                <a:latin typeface="Courier New" panose="02070309020205020404" pitchFamily="49" charset="0"/>
                <a:cs typeface="Courier New" panose="02070309020205020404" pitchFamily="49" charset="0"/>
              </a:rPr>
              <a:t>)</a:t>
            </a:r>
            <a:endParaRPr kumimoji="1" lang="ja-JP" altLang="en-US" sz="2000"/>
          </a:p>
        </p:txBody>
      </p:sp>
      <p:grpSp>
        <p:nvGrpSpPr>
          <p:cNvPr id="9" name="図形グループ 88">
            <a:extLst>
              <a:ext uri="{FF2B5EF4-FFF2-40B4-BE49-F238E27FC236}">
                <a16:creationId xmlns:a16="http://schemas.microsoft.com/office/drawing/2014/main" id="{A7405B16-180C-00E1-A4EE-E65DD65B6D90}"/>
              </a:ext>
            </a:extLst>
          </p:cNvPr>
          <p:cNvGrpSpPr/>
          <p:nvPr/>
        </p:nvGrpSpPr>
        <p:grpSpPr>
          <a:xfrm>
            <a:off x="7516975" y="3428447"/>
            <a:ext cx="1477007" cy="1451520"/>
            <a:chOff x="1344399" y="873288"/>
            <a:chExt cx="1857733" cy="1828954"/>
          </a:xfrm>
        </p:grpSpPr>
        <p:sp>
          <p:nvSpPr>
            <p:cNvPr id="10" name="円/楕円 9">
              <a:extLst>
                <a:ext uri="{FF2B5EF4-FFF2-40B4-BE49-F238E27FC236}">
                  <a16:creationId xmlns:a16="http://schemas.microsoft.com/office/drawing/2014/main" id="{BB9FB8E0-7108-7CF3-2EA1-13392EE4BFCC}"/>
                </a:ext>
              </a:extLst>
            </p:cNvPr>
            <p:cNvSpPr/>
            <p:nvPr/>
          </p:nvSpPr>
          <p:spPr>
            <a:xfrm>
              <a:off x="1344399" y="873288"/>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cs typeface="Courier New" panose="02070309020205020404" pitchFamily="49" charset="0"/>
                </a:rPr>
                <a:t>d</a:t>
              </a:r>
              <a:endParaRPr kumimoji="1" lang="ja-JP" altLang="en-US" sz="3200" b="1">
                <a:solidFill>
                  <a:srgbClr val="000000"/>
                </a:solidFill>
                <a:latin typeface="Courier New" panose="02070309020205020404" pitchFamily="49" charset="0"/>
                <a:cs typeface="Courier New" panose="02070309020205020404" pitchFamily="49" charset="0"/>
              </a:endParaRPr>
            </a:p>
          </p:txBody>
        </p:sp>
        <p:sp>
          <p:nvSpPr>
            <p:cNvPr id="14" name="円/楕円 13">
              <a:extLst>
                <a:ext uri="{FF2B5EF4-FFF2-40B4-BE49-F238E27FC236}">
                  <a16:creationId xmlns:a16="http://schemas.microsoft.com/office/drawing/2014/main" id="{0CAB1727-7C5F-4DE3-A611-96ECB37EA761}"/>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5" name="円/楕円 14">
              <a:extLst>
                <a:ext uri="{FF2B5EF4-FFF2-40B4-BE49-F238E27FC236}">
                  <a16:creationId xmlns:a16="http://schemas.microsoft.com/office/drawing/2014/main" id="{BFC7AAA2-BA9D-A9AD-3B65-EE9A5EF5DB7F}"/>
                </a:ext>
              </a:extLst>
            </p:cNvPr>
            <p:cNvSpPr/>
            <p:nvPr/>
          </p:nvSpPr>
          <p:spPr>
            <a:xfrm>
              <a:off x="2599270" y="873696"/>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cs typeface="Courier New" panose="02070309020205020404" pitchFamily="49" charset="0"/>
                </a:rPr>
                <a:t>a</a:t>
              </a:r>
              <a:endParaRPr kumimoji="1" lang="ja-JP" altLang="en-US" sz="3200" b="1">
                <a:solidFill>
                  <a:srgbClr val="000000"/>
                </a:solidFill>
                <a:latin typeface="Courier New" panose="02070309020205020404" pitchFamily="49" charset="0"/>
                <a:cs typeface="Courier New" panose="02070309020205020404" pitchFamily="49" charset="0"/>
              </a:endParaRPr>
            </a:p>
          </p:txBody>
        </p:sp>
        <p:sp>
          <p:nvSpPr>
            <p:cNvPr id="16" name="円/楕円 15">
              <a:extLst>
                <a:ext uri="{FF2B5EF4-FFF2-40B4-BE49-F238E27FC236}">
                  <a16:creationId xmlns:a16="http://schemas.microsoft.com/office/drawing/2014/main" id="{B7B7C8E4-DAB0-B56A-A710-02CD5D4F39C5}"/>
                </a:ext>
              </a:extLst>
            </p:cNvPr>
            <p:cNvSpPr/>
            <p:nvPr/>
          </p:nvSpPr>
          <p:spPr>
            <a:xfrm>
              <a:off x="2599270" y="2089548"/>
              <a:ext cx="602862" cy="612694"/>
            </a:xfrm>
            <a:prstGeom prst="ellipse">
              <a:avLst/>
            </a:prstGeom>
            <a:solidFill>
              <a:srgbClr val="8FEAFF"/>
            </a:solidFill>
            <a:ln w="6350">
              <a:solidFill>
                <a:srgbClr val="00B0F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7" name="直線矢印コネクタ 16">
              <a:extLst>
                <a:ext uri="{FF2B5EF4-FFF2-40B4-BE49-F238E27FC236}">
                  <a16:creationId xmlns:a16="http://schemas.microsoft.com/office/drawing/2014/main" id="{F06A4122-F1C9-FBB7-81A3-528AC4D80609}"/>
                </a:ext>
              </a:extLst>
            </p:cNvPr>
            <p:cNvCxnSpPr>
              <a:cxnSpLocks/>
              <a:stCxn id="10" idx="6"/>
              <a:endCxn id="15" idx="2"/>
            </p:cNvCxnSpPr>
            <p:nvPr/>
          </p:nvCxnSpPr>
          <p:spPr>
            <a:xfrm>
              <a:off x="1947261" y="1179636"/>
              <a:ext cx="652008" cy="40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直線矢印コネクタ 17">
              <a:extLst>
                <a:ext uri="{FF2B5EF4-FFF2-40B4-BE49-F238E27FC236}">
                  <a16:creationId xmlns:a16="http://schemas.microsoft.com/office/drawing/2014/main" id="{53D248C6-5A67-B890-BBDD-3A5CDC10E6D2}"/>
                </a:ext>
              </a:extLst>
            </p:cNvPr>
            <p:cNvCxnSpPr>
              <a:cxnSpLocks/>
              <a:stCxn id="10" idx="5"/>
              <a:endCxn id="16" idx="1"/>
            </p:cNvCxnSpPr>
            <p:nvPr/>
          </p:nvCxnSpPr>
          <p:spPr>
            <a:xfrm>
              <a:off x="1858975" y="1396256"/>
              <a:ext cx="828581" cy="78301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cxnSp>
        <p:nvCxnSpPr>
          <p:cNvPr id="19" name="直線矢印コネクタ 18">
            <a:extLst>
              <a:ext uri="{FF2B5EF4-FFF2-40B4-BE49-F238E27FC236}">
                <a16:creationId xmlns:a16="http://schemas.microsoft.com/office/drawing/2014/main" id="{B759FAFC-5DE5-C499-6E2E-AA2264687EC8}"/>
              </a:ext>
            </a:extLst>
          </p:cNvPr>
          <p:cNvCxnSpPr>
            <a:cxnSpLocks/>
            <a:stCxn id="14" idx="6"/>
            <a:endCxn id="16" idx="2"/>
          </p:cNvCxnSpPr>
          <p:nvPr/>
        </p:nvCxnSpPr>
        <p:spPr>
          <a:xfrm>
            <a:off x="7996286" y="4636840"/>
            <a:ext cx="518385"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D842B161-EFF0-41F4-A8F6-79BC3EF6E02E}"/>
              </a:ext>
            </a:extLst>
          </p:cNvPr>
          <p:cNvSpPr txBox="1"/>
          <p:nvPr/>
        </p:nvSpPr>
        <p:spPr>
          <a:xfrm>
            <a:off x="2945421" y="4319627"/>
            <a:ext cx="184731" cy="369332"/>
          </a:xfrm>
          <a:prstGeom prst="rect">
            <a:avLst/>
          </a:prstGeom>
          <a:noFill/>
        </p:spPr>
        <p:txBody>
          <a:bodyPr wrap="none" rtlCol="0">
            <a:spAutoFit/>
          </a:bodyPr>
          <a:lstStyle/>
          <a:p>
            <a:endParaRPr kumimoji="1" lang="ja-JP" altLang="en-US"/>
          </a:p>
        </p:txBody>
      </p:sp>
      <p:grpSp>
        <p:nvGrpSpPr>
          <p:cNvPr id="21" name="図形グループ 89">
            <a:extLst>
              <a:ext uri="{FF2B5EF4-FFF2-40B4-BE49-F238E27FC236}">
                <a16:creationId xmlns:a16="http://schemas.microsoft.com/office/drawing/2014/main" id="{CABE5814-A5D6-97B5-9524-460112394C0C}"/>
              </a:ext>
            </a:extLst>
          </p:cNvPr>
          <p:cNvGrpSpPr/>
          <p:nvPr/>
        </p:nvGrpSpPr>
        <p:grpSpPr>
          <a:xfrm>
            <a:off x="4321670" y="3444703"/>
            <a:ext cx="2760977" cy="1473118"/>
            <a:chOff x="1344399" y="873288"/>
            <a:chExt cx="3609070" cy="1828954"/>
          </a:xfrm>
        </p:grpSpPr>
        <p:sp>
          <p:nvSpPr>
            <p:cNvPr id="22" name="円/楕円 21">
              <a:extLst>
                <a:ext uri="{FF2B5EF4-FFF2-40B4-BE49-F238E27FC236}">
                  <a16:creationId xmlns:a16="http://schemas.microsoft.com/office/drawing/2014/main" id="{822C12CF-49F5-4FDA-1E2A-63E13AA0128C}"/>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23" name="円/楕円 22">
              <a:extLst>
                <a:ext uri="{FF2B5EF4-FFF2-40B4-BE49-F238E27FC236}">
                  <a16:creationId xmlns:a16="http://schemas.microsoft.com/office/drawing/2014/main" id="{9FB90DD9-F2BF-49D5-AFA3-88C8E931882E}"/>
                </a:ext>
              </a:extLst>
            </p:cNvPr>
            <p:cNvSpPr/>
            <p:nvPr/>
          </p:nvSpPr>
          <p:spPr>
            <a:xfrm>
              <a:off x="2851952" y="873288"/>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chemeClr val="tx1"/>
                  </a:solidFill>
                  <a:latin typeface="Courier New" panose="02070309020205020404" pitchFamily="49" charset="0"/>
                  <a:cs typeface="Courier New" panose="02070309020205020404" pitchFamily="49" charset="0"/>
                </a:rPr>
                <a:t>c</a:t>
              </a:r>
              <a:endParaRPr kumimoji="1" lang="ja-JP" altLang="en-US" sz="3200" b="1">
                <a:solidFill>
                  <a:schemeClr val="tx1"/>
                </a:solidFill>
                <a:latin typeface="Courier New" panose="02070309020205020404" pitchFamily="49" charset="0"/>
                <a:cs typeface="Courier New" panose="02070309020205020404" pitchFamily="49" charset="0"/>
              </a:endParaRPr>
            </a:p>
          </p:txBody>
        </p:sp>
        <p:sp>
          <p:nvSpPr>
            <p:cNvPr id="24" name="円/楕円 23">
              <a:extLst>
                <a:ext uri="{FF2B5EF4-FFF2-40B4-BE49-F238E27FC236}">
                  <a16:creationId xmlns:a16="http://schemas.microsoft.com/office/drawing/2014/main" id="{09885993-B780-1F3A-3F92-184E031C2463}"/>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25" name="円/楕円 24">
              <a:extLst>
                <a:ext uri="{FF2B5EF4-FFF2-40B4-BE49-F238E27FC236}">
                  <a16:creationId xmlns:a16="http://schemas.microsoft.com/office/drawing/2014/main" id="{17C7E6C8-9048-AD72-E16C-ACBDC7A0667E}"/>
                </a:ext>
              </a:extLst>
            </p:cNvPr>
            <p:cNvSpPr/>
            <p:nvPr/>
          </p:nvSpPr>
          <p:spPr>
            <a:xfrm>
              <a:off x="2851952" y="2089548"/>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chemeClr val="tx1"/>
                  </a:solidFill>
                  <a:latin typeface="Courier New" panose="02070309020205020404" pitchFamily="49" charset="0"/>
                  <a:cs typeface="Courier New" panose="02070309020205020404" pitchFamily="49" charset="0"/>
                </a:rPr>
                <a:t>b</a:t>
              </a:r>
              <a:endParaRPr kumimoji="1" lang="ja-JP" altLang="en-US" sz="3200" b="1">
                <a:solidFill>
                  <a:schemeClr val="tx1"/>
                </a:solidFill>
                <a:latin typeface="Courier New" panose="02070309020205020404" pitchFamily="49" charset="0"/>
                <a:cs typeface="Courier New" panose="02070309020205020404" pitchFamily="49" charset="0"/>
              </a:endParaRPr>
            </a:p>
          </p:txBody>
        </p:sp>
        <p:sp>
          <p:nvSpPr>
            <p:cNvPr id="26" name="円/楕円 25">
              <a:extLst>
                <a:ext uri="{FF2B5EF4-FFF2-40B4-BE49-F238E27FC236}">
                  <a16:creationId xmlns:a16="http://schemas.microsoft.com/office/drawing/2014/main" id="{AE1BE3AC-D211-E80C-FEB6-3A8DD617840B}"/>
                </a:ext>
              </a:extLst>
            </p:cNvPr>
            <p:cNvSpPr/>
            <p:nvPr/>
          </p:nvSpPr>
          <p:spPr>
            <a:xfrm>
              <a:off x="4350607" y="2089548"/>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chemeClr val="tx1"/>
                  </a:solidFill>
                  <a:latin typeface="Courier New" panose="02070309020205020404" pitchFamily="49" charset="0"/>
                  <a:cs typeface="Courier New" panose="02070309020205020404" pitchFamily="49" charset="0"/>
                </a:rPr>
                <a:t>a</a:t>
              </a:r>
              <a:endParaRPr kumimoji="1" lang="ja-JP" altLang="en-US" sz="3200" b="1">
                <a:solidFill>
                  <a:schemeClr val="tx1"/>
                </a:solidFill>
                <a:latin typeface="Courier New" panose="02070309020205020404" pitchFamily="49" charset="0"/>
                <a:cs typeface="Courier New" panose="02070309020205020404" pitchFamily="49" charset="0"/>
              </a:endParaRPr>
            </a:p>
          </p:txBody>
        </p:sp>
        <p:cxnSp>
          <p:nvCxnSpPr>
            <p:cNvPr id="27" name="直線矢印コネクタ 26">
              <a:extLst>
                <a:ext uri="{FF2B5EF4-FFF2-40B4-BE49-F238E27FC236}">
                  <a16:creationId xmlns:a16="http://schemas.microsoft.com/office/drawing/2014/main" id="{3D3288EE-4FBD-2F23-F09F-E9BCEB21F197}"/>
                </a:ext>
              </a:extLst>
            </p:cNvPr>
            <p:cNvCxnSpPr>
              <a:cxnSpLocks/>
              <a:endCxn id="23" idx="2"/>
            </p:cNvCxnSpPr>
            <p:nvPr/>
          </p:nvCxnSpPr>
          <p:spPr>
            <a:xfrm>
              <a:off x="1947261" y="1178047"/>
              <a:ext cx="904691" cy="158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a:extLst>
                <a:ext uri="{FF2B5EF4-FFF2-40B4-BE49-F238E27FC236}">
                  <a16:creationId xmlns:a16="http://schemas.microsoft.com/office/drawing/2014/main" id="{FF5AE395-0910-C453-97D7-6C953C8C3C73}"/>
                </a:ext>
              </a:extLst>
            </p:cNvPr>
            <p:cNvCxnSpPr>
              <a:cxnSpLocks/>
              <a:stCxn id="22" idx="4"/>
              <a:endCxn id="24" idx="0"/>
            </p:cNvCxnSpPr>
            <p:nvPr/>
          </p:nvCxnSpPr>
          <p:spPr>
            <a:xfrm>
              <a:off x="1645830" y="1485982"/>
              <a:ext cx="0" cy="603566"/>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a:extLst>
                <a:ext uri="{FF2B5EF4-FFF2-40B4-BE49-F238E27FC236}">
                  <a16:creationId xmlns:a16="http://schemas.microsoft.com/office/drawing/2014/main" id="{44CE9D36-8EF2-90CA-A990-D7CA709D4531}"/>
                </a:ext>
              </a:extLst>
            </p:cNvPr>
            <p:cNvCxnSpPr>
              <a:cxnSpLocks/>
              <a:stCxn id="23" idx="6"/>
              <a:endCxn id="33" idx="2"/>
            </p:cNvCxnSpPr>
            <p:nvPr/>
          </p:nvCxnSpPr>
          <p:spPr>
            <a:xfrm>
              <a:off x="3454814" y="1179635"/>
              <a:ext cx="895793"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a:extLst>
                <a:ext uri="{FF2B5EF4-FFF2-40B4-BE49-F238E27FC236}">
                  <a16:creationId xmlns:a16="http://schemas.microsoft.com/office/drawing/2014/main" id="{57D5CBD1-E069-0108-7F03-834F3FAB514A}"/>
                </a:ext>
              </a:extLst>
            </p:cNvPr>
            <p:cNvCxnSpPr>
              <a:cxnSpLocks/>
              <a:stCxn id="24" idx="6"/>
              <a:endCxn id="25" idx="2"/>
            </p:cNvCxnSpPr>
            <p:nvPr/>
          </p:nvCxnSpPr>
          <p:spPr>
            <a:xfrm>
              <a:off x="1947261" y="2395895"/>
              <a:ext cx="904691"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31" name="直線矢印コネクタ 30">
              <a:extLst>
                <a:ext uri="{FF2B5EF4-FFF2-40B4-BE49-F238E27FC236}">
                  <a16:creationId xmlns:a16="http://schemas.microsoft.com/office/drawing/2014/main" id="{435CC9FF-30C3-482A-20C3-B3D0E12A8405}"/>
                </a:ext>
              </a:extLst>
            </p:cNvPr>
            <p:cNvCxnSpPr>
              <a:cxnSpLocks/>
              <a:stCxn id="25" idx="6"/>
              <a:endCxn id="26" idx="2"/>
            </p:cNvCxnSpPr>
            <p:nvPr/>
          </p:nvCxnSpPr>
          <p:spPr>
            <a:xfrm>
              <a:off x="3454814" y="2395895"/>
              <a:ext cx="895793"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a:extLst>
                <a:ext uri="{FF2B5EF4-FFF2-40B4-BE49-F238E27FC236}">
                  <a16:creationId xmlns:a16="http://schemas.microsoft.com/office/drawing/2014/main" id="{CD3ECA97-FBD0-4550-948B-31B986AC7C98}"/>
                </a:ext>
              </a:extLst>
            </p:cNvPr>
            <p:cNvCxnSpPr>
              <a:cxnSpLocks/>
              <a:stCxn id="33" idx="3"/>
              <a:endCxn id="25" idx="7"/>
            </p:cNvCxnSpPr>
            <p:nvPr/>
          </p:nvCxnSpPr>
          <p:spPr>
            <a:xfrm flipH="1">
              <a:off x="3366527" y="1396255"/>
              <a:ext cx="1072367" cy="78302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円/楕円 32">
              <a:extLst>
                <a:ext uri="{FF2B5EF4-FFF2-40B4-BE49-F238E27FC236}">
                  <a16:creationId xmlns:a16="http://schemas.microsoft.com/office/drawing/2014/main" id="{DBF90C2A-F61E-FCD5-2475-3E9D8248F91B}"/>
                </a:ext>
              </a:extLst>
            </p:cNvPr>
            <p:cNvSpPr/>
            <p:nvPr/>
          </p:nvSpPr>
          <p:spPr>
            <a:xfrm>
              <a:off x="4350607" y="873288"/>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chemeClr val="tx1"/>
                  </a:solidFill>
                  <a:latin typeface="Courier New" panose="02070309020205020404" pitchFamily="49" charset="0"/>
                  <a:cs typeface="Courier New" panose="02070309020205020404" pitchFamily="49" charset="0"/>
                </a:rPr>
                <a:t>d</a:t>
              </a:r>
              <a:endParaRPr kumimoji="1" lang="ja-JP" altLang="en-US" sz="3200" b="1">
                <a:solidFill>
                  <a:schemeClr val="tx1"/>
                </a:solidFill>
                <a:latin typeface="Courier New" panose="02070309020205020404" pitchFamily="49" charset="0"/>
                <a:cs typeface="Courier New" panose="02070309020205020404" pitchFamily="49" charset="0"/>
              </a:endParaRPr>
            </a:p>
          </p:txBody>
        </p:sp>
        <p:cxnSp>
          <p:nvCxnSpPr>
            <p:cNvPr id="34" name="直線矢印コネクタ 33">
              <a:extLst>
                <a:ext uri="{FF2B5EF4-FFF2-40B4-BE49-F238E27FC236}">
                  <a16:creationId xmlns:a16="http://schemas.microsoft.com/office/drawing/2014/main" id="{7E3E4768-672D-B6A6-E039-5E40E149EED4}"/>
                </a:ext>
              </a:extLst>
            </p:cNvPr>
            <p:cNvCxnSpPr>
              <a:cxnSpLocks/>
              <a:stCxn id="23" idx="4"/>
              <a:endCxn id="25" idx="0"/>
            </p:cNvCxnSpPr>
            <p:nvPr/>
          </p:nvCxnSpPr>
          <p:spPr>
            <a:xfrm>
              <a:off x="3153383" y="1485982"/>
              <a:ext cx="0" cy="603566"/>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sp>
        <p:nvSpPr>
          <p:cNvPr id="35" name="テキスト ボックス 34">
            <a:extLst>
              <a:ext uri="{FF2B5EF4-FFF2-40B4-BE49-F238E27FC236}">
                <a16:creationId xmlns:a16="http://schemas.microsoft.com/office/drawing/2014/main" id="{D77D97A9-517D-3961-80B6-2E421BA7650C}"/>
              </a:ext>
            </a:extLst>
          </p:cNvPr>
          <p:cNvSpPr txBox="1"/>
          <p:nvPr/>
        </p:nvSpPr>
        <p:spPr>
          <a:xfrm>
            <a:off x="7037664" y="3335512"/>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3</a:t>
            </a:r>
            <a:endParaRPr kumimoji="1" lang="ja-JP" altLang="en-US" sz="2800">
              <a:latin typeface="Times New Roman" panose="02020603050405020304" pitchFamily="18" charset="0"/>
              <a:cs typeface="Times New Roman" panose="02020603050405020304" pitchFamily="18" charset="0"/>
            </a:endParaRPr>
          </a:p>
        </p:txBody>
      </p:sp>
      <p:grpSp>
        <p:nvGrpSpPr>
          <p:cNvPr id="36" name="図形グループ 88">
            <a:extLst>
              <a:ext uri="{FF2B5EF4-FFF2-40B4-BE49-F238E27FC236}">
                <a16:creationId xmlns:a16="http://schemas.microsoft.com/office/drawing/2014/main" id="{00F5B8BF-11B5-71CA-B537-33E0F7C88554}"/>
              </a:ext>
            </a:extLst>
          </p:cNvPr>
          <p:cNvGrpSpPr/>
          <p:nvPr/>
        </p:nvGrpSpPr>
        <p:grpSpPr>
          <a:xfrm>
            <a:off x="1013475" y="3464952"/>
            <a:ext cx="2869423" cy="1451520"/>
            <a:chOff x="1344399" y="873288"/>
            <a:chExt cx="3609070" cy="1828954"/>
          </a:xfrm>
        </p:grpSpPr>
        <p:sp>
          <p:nvSpPr>
            <p:cNvPr id="37" name="円/楕円 36">
              <a:extLst>
                <a:ext uri="{FF2B5EF4-FFF2-40B4-BE49-F238E27FC236}">
                  <a16:creationId xmlns:a16="http://schemas.microsoft.com/office/drawing/2014/main" id="{69A9B8FA-2318-B836-4358-76C8CD89ED2B}"/>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38" name="円/楕円 37">
              <a:extLst>
                <a:ext uri="{FF2B5EF4-FFF2-40B4-BE49-F238E27FC236}">
                  <a16:creationId xmlns:a16="http://schemas.microsoft.com/office/drawing/2014/main" id="{3D334B01-C7D3-D92A-EFEA-412F1A0267A2}"/>
                </a:ext>
              </a:extLst>
            </p:cNvPr>
            <p:cNvSpPr/>
            <p:nvPr/>
          </p:nvSpPr>
          <p:spPr>
            <a:xfrm>
              <a:off x="2851952" y="873288"/>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39" name="円/楕円 38">
              <a:extLst>
                <a:ext uri="{FF2B5EF4-FFF2-40B4-BE49-F238E27FC236}">
                  <a16:creationId xmlns:a16="http://schemas.microsoft.com/office/drawing/2014/main" id="{234C02B2-1110-CDF6-9E7D-392B57B2AE72}"/>
                </a:ext>
              </a:extLst>
            </p:cNvPr>
            <p:cNvSpPr/>
            <p:nvPr/>
          </p:nvSpPr>
          <p:spPr>
            <a:xfrm>
              <a:off x="1344399" y="2089548"/>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40" name="円/楕円 39">
              <a:extLst>
                <a:ext uri="{FF2B5EF4-FFF2-40B4-BE49-F238E27FC236}">
                  <a16:creationId xmlns:a16="http://schemas.microsoft.com/office/drawing/2014/main" id="{D459556A-BDA2-ED5A-EA1C-494927A1F745}"/>
                </a:ext>
              </a:extLst>
            </p:cNvPr>
            <p:cNvSpPr/>
            <p:nvPr/>
          </p:nvSpPr>
          <p:spPr>
            <a:xfrm>
              <a:off x="2851952" y="2089548"/>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chemeClr val="tx1"/>
                  </a:solidFill>
                  <a:latin typeface="Courier New" panose="02070309020205020404" pitchFamily="49" charset="0"/>
                  <a:cs typeface="Courier New" panose="02070309020205020404" pitchFamily="49" charset="0"/>
                </a:rPr>
                <a:t>d</a:t>
              </a:r>
              <a:endParaRPr kumimoji="1" lang="ja-JP" altLang="en-US" sz="3200">
                <a:solidFill>
                  <a:schemeClr val="tx1"/>
                </a:solidFill>
                <a:latin typeface="Courier New" panose="02070309020205020404" pitchFamily="49" charset="0"/>
                <a:cs typeface="Courier New" panose="02070309020205020404" pitchFamily="49" charset="0"/>
              </a:endParaRPr>
            </a:p>
          </p:txBody>
        </p:sp>
        <p:sp>
          <p:nvSpPr>
            <p:cNvPr id="41" name="円/楕円 40">
              <a:extLst>
                <a:ext uri="{FF2B5EF4-FFF2-40B4-BE49-F238E27FC236}">
                  <a16:creationId xmlns:a16="http://schemas.microsoft.com/office/drawing/2014/main" id="{E7F63397-055E-D35B-5634-87674AC7AE81}"/>
                </a:ext>
              </a:extLst>
            </p:cNvPr>
            <p:cNvSpPr/>
            <p:nvPr/>
          </p:nvSpPr>
          <p:spPr>
            <a:xfrm>
              <a:off x="4350607" y="2089548"/>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chemeClr val="tx1"/>
                  </a:solidFill>
                  <a:latin typeface="Courier New" panose="02070309020205020404" pitchFamily="49" charset="0"/>
                  <a:cs typeface="Courier New" panose="02070309020205020404" pitchFamily="49" charset="0"/>
                </a:rPr>
                <a:t>a</a:t>
              </a:r>
              <a:endParaRPr kumimoji="1" lang="ja-JP" altLang="en-US" sz="3200">
                <a:solidFill>
                  <a:schemeClr val="tx1"/>
                </a:solidFill>
                <a:latin typeface="Courier New" panose="02070309020205020404" pitchFamily="49" charset="0"/>
                <a:cs typeface="Courier New" panose="02070309020205020404" pitchFamily="49" charset="0"/>
              </a:endParaRPr>
            </a:p>
          </p:txBody>
        </p:sp>
        <p:cxnSp>
          <p:nvCxnSpPr>
            <p:cNvPr id="42" name="直線矢印コネクタ 41">
              <a:extLst>
                <a:ext uri="{FF2B5EF4-FFF2-40B4-BE49-F238E27FC236}">
                  <a16:creationId xmlns:a16="http://schemas.microsoft.com/office/drawing/2014/main" id="{CD2788A0-D33D-ABA1-658B-84FC1379B44E}"/>
                </a:ext>
              </a:extLst>
            </p:cNvPr>
            <p:cNvCxnSpPr>
              <a:cxnSpLocks/>
              <a:endCxn id="38" idx="2"/>
            </p:cNvCxnSpPr>
            <p:nvPr/>
          </p:nvCxnSpPr>
          <p:spPr>
            <a:xfrm>
              <a:off x="1947261" y="1178047"/>
              <a:ext cx="904691" cy="158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73E2AC6F-0D94-CBF4-EA4D-D385AC56A43F}"/>
                </a:ext>
              </a:extLst>
            </p:cNvPr>
            <p:cNvCxnSpPr>
              <a:cxnSpLocks/>
              <a:stCxn id="37" idx="5"/>
              <a:endCxn id="40" idx="1"/>
            </p:cNvCxnSpPr>
            <p:nvPr/>
          </p:nvCxnSpPr>
          <p:spPr>
            <a:xfrm>
              <a:off x="1858974" y="1396255"/>
              <a:ext cx="1081265" cy="78302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5BB5B06D-DE17-EFC4-F90C-CA6284B48B41}"/>
                </a:ext>
              </a:extLst>
            </p:cNvPr>
            <p:cNvCxnSpPr>
              <a:cxnSpLocks/>
              <a:stCxn id="38" idx="6"/>
              <a:endCxn id="48" idx="2"/>
            </p:cNvCxnSpPr>
            <p:nvPr/>
          </p:nvCxnSpPr>
          <p:spPr>
            <a:xfrm>
              <a:off x="3454814" y="1179635"/>
              <a:ext cx="895793"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FD172878-24FE-8B5F-176D-0CD6840ED0F1}"/>
                </a:ext>
              </a:extLst>
            </p:cNvPr>
            <p:cNvCxnSpPr>
              <a:cxnSpLocks/>
              <a:stCxn id="39" idx="6"/>
              <a:endCxn id="40" idx="2"/>
            </p:cNvCxnSpPr>
            <p:nvPr/>
          </p:nvCxnSpPr>
          <p:spPr>
            <a:xfrm>
              <a:off x="1947261" y="2395895"/>
              <a:ext cx="904691"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D56CE493-6C34-61F5-684C-D3AC842096E7}"/>
                </a:ext>
              </a:extLst>
            </p:cNvPr>
            <p:cNvCxnSpPr>
              <a:cxnSpLocks/>
              <a:stCxn id="40" idx="6"/>
              <a:endCxn id="41" idx="2"/>
            </p:cNvCxnSpPr>
            <p:nvPr/>
          </p:nvCxnSpPr>
          <p:spPr>
            <a:xfrm>
              <a:off x="3454814" y="2395895"/>
              <a:ext cx="89579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47" name="直線矢印コネクタ 46">
              <a:extLst>
                <a:ext uri="{FF2B5EF4-FFF2-40B4-BE49-F238E27FC236}">
                  <a16:creationId xmlns:a16="http://schemas.microsoft.com/office/drawing/2014/main" id="{11830D11-0289-D6A5-C65A-6F6B3ADEE000}"/>
                </a:ext>
              </a:extLst>
            </p:cNvPr>
            <p:cNvCxnSpPr>
              <a:cxnSpLocks/>
              <a:stCxn id="48" idx="4"/>
              <a:endCxn id="41" idx="0"/>
            </p:cNvCxnSpPr>
            <p:nvPr/>
          </p:nvCxnSpPr>
          <p:spPr>
            <a:xfrm>
              <a:off x="4652038" y="1485982"/>
              <a:ext cx="0" cy="603566"/>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8" name="円/楕円 47">
              <a:extLst>
                <a:ext uri="{FF2B5EF4-FFF2-40B4-BE49-F238E27FC236}">
                  <a16:creationId xmlns:a16="http://schemas.microsoft.com/office/drawing/2014/main" id="{1D9C3145-C0BE-58F4-4E41-C45E3388D0C6}"/>
                </a:ext>
              </a:extLst>
            </p:cNvPr>
            <p:cNvSpPr/>
            <p:nvPr/>
          </p:nvSpPr>
          <p:spPr>
            <a:xfrm>
              <a:off x="4350607" y="873288"/>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cs typeface="Courier New" panose="02070309020205020404" pitchFamily="49" charset="0"/>
                </a:rPr>
                <a:t>b</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49" name="直線矢印コネクタ 48">
              <a:extLst>
                <a:ext uri="{FF2B5EF4-FFF2-40B4-BE49-F238E27FC236}">
                  <a16:creationId xmlns:a16="http://schemas.microsoft.com/office/drawing/2014/main" id="{2E584A32-E3DA-30BA-0D15-CAA42F9A4AD5}"/>
                </a:ext>
              </a:extLst>
            </p:cNvPr>
            <p:cNvCxnSpPr>
              <a:cxnSpLocks/>
              <a:stCxn id="40" idx="0"/>
              <a:endCxn id="38" idx="4"/>
            </p:cNvCxnSpPr>
            <p:nvPr/>
          </p:nvCxnSpPr>
          <p:spPr>
            <a:xfrm flipV="1">
              <a:off x="3153383" y="1485982"/>
              <a:ext cx="0" cy="603565"/>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52" name="テキスト ボックス 51">
            <a:extLst>
              <a:ext uri="{FF2B5EF4-FFF2-40B4-BE49-F238E27FC236}">
                <a16:creationId xmlns:a16="http://schemas.microsoft.com/office/drawing/2014/main" id="{F37DACA1-68EA-2E49-29FF-02E6E19B52E5}"/>
              </a:ext>
            </a:extLst>
          </p:cNvPr>
          <p:cNvSpPr txBox="1"/>
          <p:nvPr/>
        </p:nvSpPr>
        <p:spPr>
          <a:xfrm>
            <a:off x="-25438" y="3322219"/>
            <a:ext cx="799258" cy="523220"/>
          </a:xfrm>
          <a:prstGeom prst="rect">
            <a:avLst/>
          </a:prstGeom>
          <a:noFill/>
        </p:spPr>
        <p:txBody>
          <a:bodyPr wrap="none" rtlCol="0">
            <a:spAutoFit/>
          </a:bodyPr>
          <a:lstStyle/>
          <a:p>
            <a:r>
              <a:rPr kumimoji="1" lang="en-US" altLang="ja-JP" sz="2800" dirty="0"/>
              <a:t>e.g. </a:t>
            </a:r>
            <a:endParaRPr kumimoji="1" lang="ja-JP" altLang="en-US" sz="2800"/>
          </a:p>
        </p:txBody>
      </p:sp>
      <p:sp>
        <p:nvSpPr>
          <p:cNvPr id="53" name="テキスト ボックス 52">
            <a:extLst>
              <a:ext uri="{FF2B5EF4-FFF2-40B4-BE49-F238E27FC236}">
                <a16:creationId xmlns:a16="http://schemas.microsoft.com/office/drawing/2014/main" id="{8BC65DF3-1093-E1C6-A6A2-5721C5C21754}"/>
              </a:ext>
            </a:extLst>
          </p:cNvPr>
          <p:cNvSpPr txBox="1"/>
          <p:nvPr/>
        </p:nvSpPr>
        <p:spPr>
          <a:xfrm>
            <a:off x="542909" y="3030209"/>
            <a:ext cx="7706539" cy="400110"/>
          </a:xfrm>
          <a:prstGeom prst="rect">
            <a:avLst/>
          </a:prstGeom>
          <a:noFill/>
        </p:spPr>
        <p:txBody>
          <a:bodyPr wrap="square" rtlCol="0">
            <a:spAutoFit/>
          </a:bodyPr>
          <a:lstStyle/>
          <a:p>
            <a:r>
              <a:rPr lang="en-US" altLang="ja-JP" sz="2000" i="1" dirty="0">
                <a:latin typeface="Times New Roman"/>
                <a:cs typeface="Times New Roman"/>
              </a:rPr>
              <a:t>subseq</a:t>
            </a:r>
            <a:r>
              <a:rPr lang="en-US" altLang="ja-JP" sz="2000" dirty="0">
                <a:latin typeface="Times New Roman"/>
                <a:cs typeface="Times New Roman"/>
              </a:rPr>
              <a:t>(</a:t>
            </a:r>
            <a:r>
              <a:rPr kumimoji="1" lang="en-US" altLang="ja-JP" sz="2000" i="1" dirty="0">
                <a:latin typeface="Times New Roman" panose="02020603050405020304" pitchFamily="18" charset="0"/>
                <a:cs typeface="Times New Roman" panose="02020603050405020304" pitchFamily="18" charset="0"/>
              </a:rPr>
              <a:t>G</a:t>
            </a:r>
            <a:r>
              <a:rPr lang="en-US" altLang="ja-JP" sz="2000" dirty="0">
                <a:latin typeface="Times New Roman"/>
                <a:cs typeface="Times New Roman"/>
              </a:rPr>
              <a:t>) : </a:t>
            </a:r>
            <a:r>
              <a:rPr lang="en-US" altLang="ja-JP" sz="2000" dirty="0">
                <a:cs typeface="Times New Roman"/>
              </a:rPr>
              <a:t>the set of subsequences of strings in </a:t>
            </a:r>
            <a:r>
              <a:rPr lang="en-US" altLang="ja-JP" sz="2000" i="1" dirty="0">
                <a:latin typeface="Times New Roman"/>
                <a:cs typeface="Times New Roman"/>
              </a:rPr>
              <a:t>G</a:t>
            </a:r>
            <a:r>
              <a:rPr lang="en-US" altLang="ja-JP" sz="2000" dirty="0">
                <a:latin typeface="Times New Roman"/>
                <a:cs typeface="Times New Roman"/>
              </a:rPr>
              <a:t> .</a:t>
            </a:r>
            <a:endParaRPr lang="ja-JP" altLang="en-US" sz="2000">
              <a:latin typeface="Times New Roman"/>
              <a:cs typeface="Times New Roman"/>
            </a:endParaRP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3E115324-0432-AAA1-2AD7-E2807B2E4D8F}"/>
                  </a:ext>
                </a:extLst>
              </p:cNvPr>
              <p:cNvSpPr txBox="1"/>
              <p:nvPr/>
            </p:nvSpPr>
            <p:spPr>
              <a:xfrm>
                <a:off x="656209" y="1439923"/>
                <a:ext cx="7885172" cy="1363065"/>
              </a:xfrm>
              <a:prstGeom prst="rect">
                <a:avLst/>
              </a:prstGeom>
              <a:noFill/>
            </p:spPr>
            <p:txBody>
              <a:bodyPr wrap="none" rtlCol="0">
                <a:spAutoFit/>
              </a:bodyPr>
              <a:lstStyle/>
              <a:p>
                <a:r>
                  <a:rPr lang="en-US" altLang="ja-JP" sz="2000" dirty="0">
                    <a:solidFill>
                      <a:srgbClr val="000000"/>
                    </a:solidFill>
                  </a:rPr>
                  <a:t>Input : Acyclic labeled graphs </a:t>
                </a:r>
                <a:r>
                  <a:rPr lang="en-US" altLang="ja-JP" sz="2000" i="1" dirty="0">
                    <a:solidFill>
                      <a:srgbClr val="000000"/>
                    </a:solidFill>
                    <a:latin typeface="Times New Roman" panose="02020603050405020304" pitchFamily="18" charset="0"/>
                    <a:cs typeface="Times New Roman" panose="02020603050405020304" pitchFamily="18" charset="0"/>
                  </a:rPr>
                  <a:t>G</a:t>
                </a:r>
                <a:r>
                  <a:rPr lang="en-US" altLang="ja-JP" sz="2000" baseline="-25000" dirty="0">
                    <a:solidFill>
                      <a:srgbClr val="000000"/>
                    </a:solidFill>
                    <a:latin typeface="Times New Roman" panose="02020603050405020304" pitchFamily="18" charset="0"/>
                    <a:cs typeface="Times New Roman" panose="02020603050405020304" pitchFamily="18" charset="0"/>
                  </a:rPr>
                  <a:t>1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panose="02020603050405020304" pitchFamily="18" charset="0"/>
                    <a:cs typeface="Times New Roman" panose="02020603050405020304" pitchFamily="18" charset="0"/>
                  </a:rPr>
                  <a:t>1</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E</a:t>
                </a:r>
                <a:r>
                  <a:rPr lang="en-US" altLang="ja-JP" sz="2000" baseline="-25000" dirty="0">
                    <a:solidFill>
                      <a:srgbClr val="000000"/>
                    </a:solidFill>
                    <a:latin typeface="Times New Roman" panose="02020603050405020304" pitchFamily="18" charset="0"/>
                    <a:cs typeface="Times New Roman" panose="02020603050405020304" pitchFamily="18" charset="0"/>
                  </a:rPr>
                  <a:t>1</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L</a:t>
                </a:r>
                <a:r>
                  <a:rPr lang="en-US" altLang="ja-JP" sz="2000" baseline="-25000" dirty="0">
                    <a:solidFill>
                      <a:srgbClr val="000000"/>
                    </a:solidFill>
                    <a:latin typeface="Times New Roman" panose="02020603050405020304" pitchFamily="18" charset="0"/>
                    <a:cs typeface="Times New Roman" panose="02020603050405020304" pitchFamily="18" charset="0"/>
                  </a:rPr>
                  <a:t>1</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G</a:t>
                </a:r>
                <a:r>
                  <a:rPr lang="en-US" altLang="ja-JP" sz="2000" baseline="-25000" dirty="0">
                    <a:solidFill>
                      <a:srgbClr val="000000"/>
                    </a:solidFill>
                    <a:latin typeface="Times New Roman" panose="02020603050405020304" pitchFamily="18" charset="0"/>
                    <a:cs typeface="Times New Roman" panose="02020603050405020304" pitchFamily="18" charset="0"/>
                  </a:rPr>
                  <a:t>2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panose="02020603050405020304" pitchFamily="18" charset="0"/>
                    <a:cs typeface="Times New Roman" panose="02020603050405020304" pitchFamily="18" charset="0"/>
                  </a:rPr>
                  <a:t>2</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E</a:t>
                </a:r>
                <a:r>
                  <a:rPr lang="en-US" altLang="ja-JP" sz="2000" baseline="-25000" dirty="0">
                    <a:solidFill>
                      <a:srgbClr val="000000"/>
                    </a:solidFill>
                    <a:latin typeface="Times New Roman" panose="02020603050405020304" pitchFamily="18" charset="0"/>
                    <a:cs typeface="Times New Roman" panose="02020603050405020304" pitchFamily="18" charset="0"/>
                  </a:rPr>
                  <a:t>2</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L</a:t>
                </a:r>
                <a:r>
                  <a:rPr lang="en-US" altLang="ja-JP" sz="2000" baseline="-25000" dirty="0">
                    <a:solidFill>
                      <a:srgbClr val="000000"/>
                    </a:solidFill>
                    <a:latin typeface="Times New Roman" panose="02020603050405020304" pitchFamily="18" charset="0"/>
                    <a:cs typeface="Times New Roman" panose="02020603050405020304" pitchFamily="18" charset="0"/>
                  </a:rPr>
                  <a:t>2</a:t>
                </a:r>
                <a:r>
                  <a:rPr lang="en-US" altLang="ja-JP" sz="2000" dirty="0">
                    <a:solidFill>
                      <a:srgbClr val="000000"/>
                    </a:solidFill>
                    <a:latin typeface="Times New Roman" panose="02020603050405020304" pitchFamily="18" charset="0"/>
                    <a:cs typeface="Times New Roman" panose="02020603050405020304" pitchFamily="18" charset="0"/>
                  </a:rPr>
                  <a:t>) </a:t>
                </a:r>
              </a:p>
              <a:p>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dirty="0">
                    <a:solidFill>
                      <a:srgbClr val="000000"/>
                    </a:solidFill>
                    <a:cs typeface="Times New Roman" panose="02020603050405020304" pitchFamily="18" charset="0"/>
                  </a:rPr>
                  <a:t>and</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G</a:t>
                </a:r>
                <a:r>
                  <a:rPr lang="en-US" altLang="ja-JP" sz="2000" baseline="-25000" dirty="0">
                    <a:solidFill>
                      <a:srgbClr val="000000"/>
                    </a:solidFill>
                    <a:latin typeface="Times New Roman" panose="02020603050405020304" pitchFamily="18" charset="0"/>
                    <a:cs typeface="Times New Roman" panose="02020603050405020304" pitchFamily="18" charset="0"/>
                  </a:rPr>
                  <a:t>3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panose="02020603050405020304" pitchFamily="18" charset="0"/>
                    <a:cs typeface="Times New Roman" panose="02020603050405020304" pitchFamily="18" charset="0"/>
                  </a:rPr>
                  <a:t>3</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E</a:t>
                </a:r>
                <a:r>
                  <a:rPr lang="en-US" altLang="ja-JP" sz="2000" baseline="-25000" dirty="0">
                    <a:solidFill>
                      <a:srgbClr val="000000"/>
                    </a:solidFill>
                    <a:latin typeface="Times New Roman" panose="02020603050405020304" pitchFamily="18" charset="0"/>
                    <a:cs typeface="Times New Roman" panose="02020603050405020304" pitchFamily="18" charset="0"/>
                  </a:rPr>
                  <a:t>3</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i="1" dirty="0">
                    <a:solidFill>
                      <a:srgbClr val="000000"/>
                    </a:solidFill>
                    <a:latin typeface="Times New Roman" panose="02020603050405020304" pitchFamily="18" charset="0"/>
                    <a:cs typeface="Times New Roman" panose="02020603050405020304" pitchFamily="18" charset="0"/>
                  </a:rPr>
                  <a:t> L</a:t>
                </a:r>
                <a:r>
                  <a:rPr lang="en-US" altLang="ja-JP" sz="2000" baseline="-25000" dirty="0">
                    <a:solidFill>
                      <a:srgbClr val="000000"/>
                    </a:solidFill>
                    <a:latin typeface="Times New Roman" panose="02020603050405020304" pitchFamily="18" charset="0"/>
                    <a:cs typeface="Times New Roman" panose="02020603050405020304" pitchFamily="18" charset="0"/>
                  </a:rPr>
                  <a:t>3</a:t>
                </a:r>
                <a:r>
                  <a:rPr lang="en-US" altLang="ja-JP" sz="2000" dirty="0">
                    <a:solidFill>
                      <a:srgbClr val="000000"/>
                    </a:solidFill>
                    <a:latin typeface="Times New Roman" panose="02020603050405020304" pitchFamily="18" charset="0"/>
                    <a:cs typeface="Times New Roman" panose="02020603050405020304" pitchFamily="18" charset="0"/>
                  </a:rPr>
                  <a:t>) </a:t>
                </a:r>
              </a:p>
              <a:p>
                <a:r>
                  <a:rPr lang="en-US" altLang="ja-JP" sz="2000" dirty="0">
                    <a:solidFill>
                      <a:srgbClr val="000000"/>
                    </a:solidFill>
                    <a:cs typeface="Times New Roman"/>
                  </a:rPr>
                  <a:t>Output : Length of the longest string in the set </a:t>
                </a:r>
                <a14:m>
                  <m:oMath xmlns:m="http://schemas.openxmlformats.org/officeDocument/2006/math">
                    <m:d>
                      <m:dPr>
                        <m:begChr m:val="{"/>
                        <m:endChr m:val="|"/>
                        <m:ctrlPr>
                          <a:rPr lang="en-US" altLang="ja-JP" sz="2000" b="0" i="1" smtClean="0">
                            <a:solidFill>
                              <a:srgbClr val="000000"/>
                            </a:solidFill>
                            <a:latin typeface="Cambria Math" panose="02040503050406030204" pitchFamily="18" charset="0"/>
                            <a:cs typeface="Times New Roman"/>
                          </a:rPr>
                        </m:ctrlPr>
                      </m:dPr>
                      <m:e>
                        <m:r>
                          <a:rPr lang="en-US" altLang="ja-JP" sz="2000" b="0" i="0"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𝑧</m:t>
                        </m:r>
                        <m:r>
                          <a:rPr lang="en-US" altLang="ja-JP" sz="2000" b="0" i="1" smtClean="0">
                            <a:solidFill>
                              <a:srgbClr val="000000"/>
                            </a:solidFill>
                            <a:latin typeface="Cambria Math" panose="02040503050406030204" pitchFamily="18" charset="0"/>
                            <a:cs typeface="Times New Roman"/>
                          </a:rPr>
                          <m:t> </m:t>
                        </m:r>
                      </m:e>
                    </m:d>
                    <m:r>
                      <a:rPr lang="en-US" altLang="ja-JP" sz="2000" b="0" i="1"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𝑞</m:t>
                    </m:r>
                    <m:r>
                      <a:rPr lang="en-US" altLang="ja-JP" sz="2000" b="0" i="1" smtClean="0">
                        <a:solidFill>
                          <a:srgbClr val="000000"/>
                        </a:solidFill>
                        <a:latin typeface="Cambria Math" panose="02040503050406030204" pitchFamily="18" charset="0"/>
                        <a:cs typeface="Times New Roman"/>
                      </a:rPr>
                      <m:t>∈</m:t>
                    </m:r>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𝐿</m:t>
                        </m:r>
                      </m:e>
                      <m:sub>
                        <m:r>
                          <a:rPr lang="en-US" altLang="ja-JP" sz="2000" b="0" i="1" smtClean="0">
                            <a:solidFill>
                              <a:srgbClr val="000000"/>
                            </a:solidFill>
                            <a:latin typeface="Cambria Math" panose="02040503050406030204" pitchFamily="18" charset="0"/>
                            <a:cs typeface="Times New Roman"/>
                          </a:rPr>
                          <m:t>3</m:t>
                        </m:r>
                      </m:sub>
                    </m:sSub>
                    <m:d>
                      <m:dPr>
                        <m:ctrlPr>
                          <a:rPr lang="en-US" altLang="ja-JP" sz="2000" b="0" i="1" smtClean="0">
                            <a:solidFill>
                              <a:srgbClr val="000000"/>
                            </a:solidFill>
                            <a:latin typeface="Cambria Math" panose="02040503050406030204" pitchFamily="18" charset="0"/>
                            <a:cs typeface="Times New Roman"/>
                          </a:rPr>
                        </m:ctrlPr>
                      </m:dPr>
                      <m:e>
                        <m:r>
                          <a:rPr lang="en-US" altLang="ja-JP" sz="2000" b="0" i="1" smtClean="0">
                            <a:solidFill>
                              <a:srgbClr val="000000"/>
                            </a:solidFill>
                            <a:latin typeface="Cambria Math" panose="02040503050406030204" pitchFamily="18" charset="0"/>
                            <a:cs typeface="Times New Roman"/>
                          </a:rPr>
                          <m:t>𝑀𝑃</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3</m:t>
                                </m:r>
                              </m:sub>
                            </m:sSub>
                          </m:e>
                        </m:d>
                      </m:e>
                    </m:d>
                  </m:oMath>
                </a14:m>
                <a:endParaRPr lang="en-US" altLang="ja-JP" sz="2000" b="0" dirty="0">
                  <a:solidFill>
                    <a:srgbClr val="000000"/>
                  </a:solidFill>
                  <a:cs typeface="Times New Roman"/>
                </a:endParaRPr>
              </a:p>
              <a:p>
                <a:r>
                  <a:rPr lang="en-US" altLang="ja-JP" sz="2000" dirty="0">
                    <a:solidFill>
                      <a:srgbClr val="000000"/>
                    </a:solidFill>
                    <a:cs typeface="Times New Roman"/>
                  </a:rPr>
                  <a:t>                s</a:t>
                </a:r>
                <a:r>
                  <a:rPr lang="en-US" altLang="ja-JP" sz="2000" b="0" dirty="0">
                    <a:solidFill>
                      <a:srgbClr val="000000"/>
                    </a:solidFill>
                    <a:cs typeface="Times New Roman"/>
                  </a:rPr>
                  <a:t>uch that </a:t>
                </a:r>
                <a14:m>
                  <m:oMath xmlns:m="http://schemas.openxmlformats.org/officeDocument/2006/math">
                    <m:r>
                      <a:rPr lang="en-US" altLang="ja-JP" sz="2000" b="0" i="1" smtClean="0">
                        <a:solidFill>
                          <a:srgbClr val="000000"/>
                        </a:solidFill>
                        <a:latin typeface="Cambria Math" panose="02040503050406030204" pitchFamily="18" charset="0"/>
                        <a:cs typeface="Times New Roman"/>
                      </a:rPr>
                      <m:t>𝑞</m:t>
                    </m:r>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r>
                          <a:rPr lang="en-US" altLang="ja-JP" sz="2000" b="0" i="1" smtClean="0">
                            <a:solidFill>
                              <a:srgbClr val="000000"/>
                            </a:solidFill>
                            <a:latin typeface="Cambria Math" panose="02040503050406030204" pitchFamily="18" charset="0"/>
                            <a:cs typeface="Times New Roman"/>
                          </a:rPr>
                          <m:t>𝑧</m:t>
                        </m:r>
                      </m:e>
                    </m:d>
                    <m:r>
                      <m:rPr>
                        <m:nor/>
                      </m:rPr>
                      <a:rPr lang="en-US" altLang="ja-JP" sz="2000" b="0" i="0" smtClean="0">
                        <a:solidFill>
                          <a:srgbClr val="000000"/>
                        </a:solidFill>
                        <a:latin typeface="Cambria Math" panose="02040503050406030204" pitchFamily="18" charset="0"/>
                        <a:cs typeface="Times New Roman"/>
                      </a:rPr>
                      <m:t> </m:t>
                    </m:r>
                    <m:r>
                      <m:rPr>
                        <m:nor/>
                      </m:rPr>
                      <a:rPr lang="en-US" altLang="ja-JP" sz="2000" b="0" i="0" smtClean="0">
                        <a:solidFill>
                          <a:srgbClr val="000000"/>
                        </a:solidFill>
                        <a:cs typeface="Times New Roman"/>
                      </a:rPr>
                      <m:t>and</m:t>
                    </m:r>
                    <m:r>
                      <a:rPr lang="en-US" altLang="ja-JP" sz="2000" b="0" i="1"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𝑧</m:t>
                    </m:r>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1</m:t>
                            </m:r>
                          </m:sub>
                        </m:sSub>
                      </m:e>
                    </m:d>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2</m:t>
                            </m:r>
                          </m:sub>
                        </m:sSub>
                      </m:e>
                    </m:d>
                    <m:r>
                      <a:rPr lang="en-US" altLang="ja-JP" sz="2000" b="0" i="1" smtClean="0">
                        <a:solidFill>
                          <a:srgbClr val="000000"/>
                        </a:solidFill>
                        <a:latin typeface="Cambria Math" panose="02040503050406030204" pitchFamily="18" charset="0"/>
                        <a:cs typeface="Times New Roman"/>
                      </a:rPr>
                      <m:t> }</m:t>
                    </m:r>
                  </m:oMath>
                </a14:m>
                <a:endParaRPr kumimoji="1" lang="en-US" altLang="ja-JP" sz="2000" dirty="0">
                  <a:solidFill>
                    <a:srgbClr val="000000"/>
                  </a:solidFill>
                  <a:latin typeface="Times New Roman"/>
                  <a:cs typeface="Times New Roman"/>
                </a:endParaRPr>
              </a:p>
            </p:txBody>
          </p:sp>
        </mc:Choice>
        <mc:Fallback xmlns="">
          <p:sp>
            <p:nvSpPr>
              <p:cNvPr id="12" name="テキスト ボックス 11">
                <a:extLst>
                  <a:ext uri="{FF2B5EF4-FFF2-40B4-BE49-F238E27FC236}">
                    <a16:creationId xmlns:a16="http://schemas.microsoft.com/office/drawing/2014/main" id="{3E115324-0432-AAA1-2AD7-E2807B2E4D8F}"/>
                  </a:ext>
                </a:extLst>
              </p:cNvPr>
              <p:cNvSpPr txBox="1">
                <a:spLocks noRot="1" noChangeAspect="1" noMove="1" noResize="1" noEditPoints="1" noAdjustHandles="1" noChangeArrowheads="1" noChangeShapeType="1" noTextEdit="1"/>
              </p:cNvSpPr>
              <p:nvPr/>
            </p:nvSpPr>
            <p:spPr>
              <a:xfrm>
                <a:off x="656209" y="1439923"/>
                <a:ext cx="7885172" cy="1363065"/>
              </a:xfrm>
              <a:prstGeom prst="rect">
                <a:avLst/>
              </a:prstGeom>
              <a:blipFill>
                <a:blip r:embed="rId6"/>
                <a:stretch>
                  <a:fillRect l="-804" t="-2778" b="-740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6149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22</a:t>
            </a:fld>
            <a:endParaRPr kumimoji="1" lang="ja-JP" altLang="en-US"/>
          </a:p>
        </p:txBody>
      </p:sp>
      <p:sp>
        <p:nvSpPr>
          <p:cNvPr id="10" name="タイトル 1">
            <a:extLst>
              <a:ext uri="{FF2B5EF4-FFF2-40B4-BE49-F238E27FC236}">
                <a16:creationId xmlns:a16="http://schemas.microsoft.com/office/drawing/2014/main" id="{37C5E2DA-FD01-093A-D72B-5037A10D580A}"/>
              </a:ext>
            </a:extLst>
          </p:cNvPr>
          <p:cNvSpPr txBox="1">
            <a:spLocks/>
          </p:cNvSpPr>
          <p:nvPr/>
        </p:nvSpPr>
        <p:spPr>
          <a:xfrm>
            <a:off x="628650" y="365127"/>
            <a:ext cx="7886700" cy="647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200" dirty="0"/>
              <a:t>Main Idea of the Algorithm for SEQ-IC-LCS of Acyclic Labeled Graphs</a:t>
            </a: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FDEBC94A-F6F1-6BBF-4CFD-011D7E99B510}"/>
                  </a:ext>
                </a:extLst>
              </p:cNvPr>
              <p:cNvSpPr txBox="1"/>
              <p:nvPr/>
            </p:nvSpPr>
            <p:spPr>
              <a:xfrm>
                <a:off x="628650" y="1199172"/>
                <a:ext cx="7886700" cy="461665"/>
              </a:xfrm>
              <a:prstGeom prst="rect">
                <a:avLst/>
              </a:prstGeom>
              <a:noFill/>
              <a:ln w="28575">
                <a:solidFill>
                  <a:srgbClr val="FFC000"/>
                </a:solidFill>
              </a:ln>
            </p:spPr>
            <p:txBody>
              <a:bodyPr wrap="square" rtlCol="0">
                <a:spAutoFit/>
              </a:bodyPr>
              <a:lstStyle/>
              <a:p>
                <a:r>
                  <a:rPr kumimoji="1" lang="en-US" altLang="ja-JP" sz="2400" dirty="0"/>
                  <a:t>1. </a:t>
                </a:r>
                <a:r>
                  <a:rPr kumimoji="1" lang="en" altLang="ja-JP" sz="2400" dirty="0"/>
                  <a:t>Sort vertices of</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𝐺</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𝐺</m:t>
                        </m:r>
                      </m:e>
                      <m:sub>
                        <m:r>
                          <a:rPr lang="en-US" altLang="ja-JP" sz="2400" b="0" i="1" smtClean="0">
                            <a:latin typeface="Cambria Math" panose="02040503050406030204" pitchFamily="18" charset="0"/>
                          </a:rPr>
                          <m:t>2</m:t>
                        </m:r>
                      </m:sub>
                    </m:sSub>
                  </m:oMath>
                </a14:m>
                <a:r>
                  <a:rPr kumimoji="1" lang="en-US" altLang="ja-JP" sz="2400" dirty="0"/>
                  <a:t> and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𝐺</m:t>
                        </m:r>
                      </m:e>
                      <m:sub>
                        <m:r>
                          <a:rPr lang="en-US" altLang="ja-JP" sz="2400" i="1">
                            <a:latin typeface="Cambria Math" panose="02040503050406030204" pitchFamily="18" charset="0"/>
                          </a:rPr>
                          <m:t>3</m:t>
                        </m:r>
                      </m:sub>
                    </m:sSub>
                    <m:r>
                      <a:rPr lang="en-US" altLang="ja-JP" sz="2400" i="1">
                        <a:latin typeface="Cambria Math" panose="02040503050406030204" pitchFamily="18" charset="0"/>
                      </a:rPr>
                      <m:t> </m:t>
                    </m:r>
                  </m:oMath>
                </a14:m>
                <a:r>
                  <a:rPr kumimoji="1" lang="en" altLang="ja-JP" sz="2400" dirty="0"/>
                  <a:t>in topological order.</a:t>
                </a:r>
                <a:endParaRPr kumimoji="1" lang="ja-JP" altLang="en-US" sz="2400"/>
              </a:p>
            </p:txBody>
          </p:sp>
        </mc:Choice>
        <mc:Fallback xmlns="">
          <p:sp>
            <p:nvSpPr>
              <p:cNvPr id="7" name="テキスト ボックス 6">
                <a:extLst>
                  <a:ext uri="{FF2B5EF4-FFF2-40B4-BE49-F238E27FC236}">
                    <a16:creationId xmlns:a16="http://schemas.microsoft.com/office/drawing/2014/main" id="{FDEBC94A-F6F1-6BBF-4CFD-011D7E99B510}"/>
                  </a:ext>
                </a:extLst>
              </p:cNvPr>
              <p:cNvSpPr txBox="1">
                <a:spLocks noRot="1" noChangeAspect="1" noMove="1" noResize="1" noEditPoints="1" noAdjustHandles="1" noChangeArrowheads="1" noChangeShapeType="1" noTextEdit="1"/>
              </p:cNvSpPr>
              <p:nvPr/>
            </p:nvSpPr>
            <p:spPr>
              <a:xfrm>
                <a:off x="628650" y="1199172"/>
                <a:ext cx="7886700" cy="461665"/>
              </a:xfrm>
              <a:prstGeom prst="rect">
                <a:avLst/>
              </a:prstGeom>
              <a:blipFill>
                <a:blip r:embed="rId3"/>
                <a:stretch>
                  <a:fillRect l="-1122" t="-5128" b="-25641"/>
                </a:stretch>
              </a:blipFill>
              <a:ln w="28575">
                <a:solidFill>
                  <a:srgbClr val="FFC000"/>
                </a:solidFill>
              </a:ln>
            </p:spPr>
            <p:txBody>
              <a:bodyPr/>
              <a:lstStyle/>
              <a:p>
                <a:r>
                  <a:rPr lang="ja-JP" altLang="en-US">
                    <a:noFill/>
                  </a:rPr>
                  <a:t> </a:t>
                </a:r>
              </a:p>
            </p:txBody>
          </p:sp>
        </mc:Fallback>
      </mc:AlternateContent>
    </p:spTree>
    <p:extLst>
      <p:ext uri="{BB962C8B-B14F-4D97-AF65-F5344CB8AC3E}">
        <p14:creationId xmlns:p14="http://schemas.microsoft.com/office/powerpoint/2010/main" val="1480281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Autofit/>
          </a:bodyPr>
          <a:lstStyle/>
          <a:p>
            <a:r>
              <a:rPr kumimoji="1" lang="en-US" altLang="ja-JP" sz="3600" dirty="0"/>
              <a:t>Topological Sort</a:t>
            </a:r>
            <a:endParaRPr kumimoji="1" lang="ja-JP" altLang="en-US" sz="360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23</a:t>
            </a:fld>
            <a:endParaRPr kumimoji="1" lang="ja-JP" altLang="en-US"/>
          </a:p>
        </p:txBody>
      </p:sp>
      <p:sp>
        <p:nvSpPr>
          <p:cNvPr id="12" name="テキスト ボックス 11">
            <a:extLst>
              <a:ext uri="{FF2B5EF4-FFF2-40B4-BE49-F238E27FC236}">
                <a16:creationId xmlns:a16="http://schemas.microsoft.com/office/drawing/2014/main" id="{A3F70ACC-081D-E243-F087-3B7D70B64875}"/>
              </a:ext>
            </a:extLst>
          </p:cNvPr>
          <p:cNvSpPr txBox="1"/>
          <p:nvPr/>
        </p:nvSpPr>
        <p:spPr>
          <a:xfrm>
            <a:off x="620341" y="1578721"/>
            <a:ext cx="708977" cy="461665"/>
          </a:xfrm>
          <a:prstGeom prst="rect">
            <a:avLst/>
          </a:prstGeom>
          <a:noFill/>
        </p:spPr>
        <p:txBody>
          <a:bodyPr wrap="none" rtlCol="0">
            <a:spAutoFit/>
          </a:bodyPr>
          <a:lstStyle/>
          <a:p>
            <a:r>
              <a:rPr kumimoji="1" lang="en-US" altLang="ja-JP" sz="2400" dirty="0"/>
              <a:t>e.g. </a:t>
            </a:r>
            <a:endParaRPr kumimoji="1" lang="ja-JP" altLang="en-US" sz="2400"/>
          </a:p>
        </p:txBody>
      </p:sp>
      <p:sp>
        <p:nvSpPr>
          <p:cNvPr id="112" name="テキスト ボックス 111">
            <a:extLst>
              <a:ext uri="{FF2B5EF4-FFF2-40B4-BE49-F238E27FC236}">
                <a16:creationId xmlns:a16="http://schemas.microsoft.com/office/drawing/2014/main" id="{A0862105-BB4F-3AA6-DB38-EB59B170E2D2}"/>
              </a:ext>
            </a:extLst>
          </p:cNvPr>
          <p:cNvSpPr txBox="1"/>
          <p:nvPr/>
        </p:nvSpPr>
        <p:spPr>
          <a:xfrm>
            <a:off x="927171" y="5339298"/>
            <a:ext cx="936813"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G</a:t>
            </a:r>
            <a:r>
              <a:rPr kumimoji="1" lang="en-US" altLang="ja-JP" sz="1400" dirty="0">
                <a:latin typeface="Times New Roman" panose="02020603050405020304" pitchFamily="18" charset="0"/>
                <a:cs typeface="Times New Roman" panose="02020603050405020304" pitchFamily="18" charset="0"/>
              </a:rPr>
              <a:t>3</a:t>
            </a:r>
            <a:endParaRPr kumimoji="1" lang="ja-JP" altLang="en-US" sz="2400">
              <a:latin typeface="Times New Roman" panose="02020603050405020304" pitchFamily="18" charset="0"/>
              <a:cs typeface="Times New Roman" panose="02020603050405020304" pitchFamily="18" charset="0"/>
            </a:endParaRPr>
          </a:p>
        </p:txBody>
      </p:sp>
      <p:sp>
        <p:nvSpPr>
          <p:cNvPr id="63" name="右矢印 62">
            <a:extLst>
              <a:ext uri="{FF2B5EF4-FFF2-40B4-BE49-F238E27FC236}">
                <a16:creationId xmlns:a16="http://schemas.microsoft.com/office/drawing/2014/main" id="{085438B4-4030-00A0-138C-69C2D4215874}"/>
              </a:ext>
            </a:extLst>
          </p:cNvPr>
          <p:cNvSpPr/>
          <p:nvPr/>
        </p:nvSpPr>
        <p:spPr>
          <a:xfrm>
            <a:off x="3680733" y="3806295"/>
            <a:ext cx="1318329" cy="13975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400" dirty="0">
                <a:solidFill>
                  <a:schemeClr val="bg1"/>
                </a:solidFill>
              </a:rPr>
              <a:t>sort</a:t>
            </a:r>
            <a:endParaRPr kumimoji="1" lang="ja-JP" altLang="en-US" sz="2400">
              <a:solidFill>
                <a:schemeClr val="bg1"/>
              </a:solidFill>
            </a:endParaRPr>
          </a:p>
        </p:txBody>
      </p:sp>
      <p:grpSp>
        <p:nvGrpSpPr>
          <p:cNvPr id="89" name="グループ化 88">
            <a:extLst>
              <a:ext uri="{FF2B5EF4-FFF2-40B4-BE49-F238E27FC236}">
                <a16:creationId xmlns:a16="http://schemas.microsoft.com/office/drawing/2014/main" id="{5FE8B9E6-D991-A545-ECB0-D3CFC47C907F}"/>
              </a:ext>
            </a:extLst>
          </p:cNvPr>
          <p:cNvGrpSpPr/>
          <p:nvPr/>
        </p:nvGrpSpPr>
        <p:grpSpPr>
          <a:xfrm>
            <a:off x="4999062" y="3790767"/>
            <a:ext cx="3737974" cy="1277476"/>
            <a:chOff x="4918330" y="3725604"/>
            <a:chExt cx="3737974" cy="1277476"/>
          </a:xfrm>
        </p:grpSpPr>
        <p:grpSp>
          <p:nvGrpSpPr>
            <p:cNvPr id="8" name="グループ化 7">
              <a:extLst>
                <a:ext uri="{FF2B5EF4-FFF2-40B4-BE49-F238E27FC236}">
                  <a16:creationId xmlns:a16="http://schemas.microsoft.com/office/drawing/2014/main" id="{EF55EF4B-7E55-58BB-0F1B-3FE49C330E09}"/>
                </a:ext>
              </a:extLst>
            </p:cNvPr>
            <p:cNvGrpSpPr/>
            <p:nvPr/>
          </p:nvGrpSpPr>
          <p:grpSpPr>
            <a:xfrm>
              <a:off x="5151131" y="4320690"/>
              <a:ext cx="3505173" cy="442695"/>
              <a:chOff x="5233131" y="1662906"/>
              <a:chExt cx="3505173" cy="442695"/>
            </a:xfrm>
          </p:grpSpPr>
          <p:grpSp>
            <p:nvGrpSpPr>
              <p:cNvPr id="9" name="図形グループ 71">
                <a:extLst>
                  <a:ext uri="{FF2B5EF4-FFF2-40B4-BE49-F238E27FC236}">
                    <a16:creationId xmlns:a16="http://schemas.microsoft.com/office/drawing/2014/main" id="{C06768AB-FAD1-8229-B0A0-8325C784A3D5}"/>
                  </a:ext>
                </a:extLst>
              </p:cNvPr>
              <p:cNvGrpSpPr/>
              <p:nvPr/>
            </p:nvGrpSpPr>
            <p:grpSpPr>
              <a:xfrm>
                <a:off x="5233131" y="1662906"/>
                <a:ext cx="3505173" cy="442695"/>
                <a:chOff x="2897150" y="1530557"/>
                <a:chExt cx="3801796" cy="481881"/>
              </a:xfrm>
            </p:grpSpPr>
            <p:cxnSp>
              <p:nvCxnSpPr>
                <p:cNvPr id="13" name="曲線コネクタ 12">
                  <a:extLst>
                    <a:ext uri="{FF2B5EF4-FFF2-40B4-BE49-F238E27FC236}">
                      <a16:creationId xmlns:a16="http://schemas.microsoft.com/office/drawing/2014/main" id="{936B1505-37C7-9214-7ADE-C75907E7EF13}"/>
                    </a:ext>
                  </a:extLst>
                </p:cNvPr>
                <p:cNvCxnSpPr>
                  <a:cxnSpLocks/>
                  <a:stCxn id="22" idx="7"/>
                  <a:endCxn id="17" idx="0"/>
                </p:cNvCxnSpPr>
                <p:nvPr/>
              </p:nvCxnSpPr>
              <p:spPr>
                <a:xfrm rot="5400000" flipH="1" flipV="1">
                  <a:off x="5131209" y="1002710"/>
                  <a:ext cx="72247" cy="1148286"/>
                </a:xfrm>
                <a:prstGeom prst="curvedConnector3">
                  <a:avLst>
                    <a:gd name="adj1" fmla="val 339785"/>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4" name="円/楕円 13">
                  <a:extLst>
                    <a:ext uri="{FF2B5EF4-FFF2-40B4-BE49-F238E27FC236}">
                      <a16:creationId xmlns:a16="http://schemas.microsoft.com/office/drawing/2014/main" id="{50CFFE20-7B3F-325B-5657-63CBB3ECA9D5}"/>
                    </a:ext>
                  </a:extLst>
                </p:cNvPr>
                <p:cNvSpPr/>
                <p:nvPr/>
              </p:nvSpPr>
              <p:spPr>
                <a:xfrm>
                  <a:off x="2897150" y="1535855"/>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5" name="円/楕円 14">
                  <a:extLst>
                    <a:ext uri="{FF2B5EF4-FFF2-40B4-BE49-F238E27FC236}">
                      <a16:creationId xmlns:a16="http://schemas.microsoft.com/office/drawing/2014/main" id="{ED070527-CB99-E0E9-31FF-C687F2A55893}"/>
                    </a:ext>
                  </a:extLst>
                </p:cNvPr>
                <p:cNvSpPr/>
                <p:nvPr/>
              </p:nvSpPr>
              <p:spPr>
                <a:xfrm>
                  <a:off x="3585322" y="1534266"/>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6" name="円/楕円 15">
                  <a:extLst>
                    <a:ext uri="{FF2B5EF4-FFF2-40B4-BE49-F238E27FC236}">
                      <a16:creationId xmlns:a16="http://schemas.microsoft.com/office/drawing/2014/main" id="{AAAF736C-32CE-05CB-D760-A4DF954A8223}"/>
                    </a:ext>
                  </a:extLst>
                </p:cNvPr>
                <p:cNvSpPr/>
                <p:nvPr/>
              </p:nvSpPr>
              <p:spPr>
                <a:xfrm>
                  <a:off x="4805799" y="1530557"/>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7" name="円/楕円 16">
                  <a:extLst>
                    <a:ext uri="{FF2B5EF4-FFF2-40B4-BE49-F238E27FC236}">
                      <a16:creationId xmlns:a16="http://schemas.microsoft.com/office/drawing/2014/main" id="{D02C8199-3202-EA48-5B8A-01D8F348AF11}"/>
                    </a:ext>
                  </a:extLst>
                </p:cNvPr>
                <p:cNvSpPr/>
                <p:nvPr/>
              </p:nvSpPr>
              <p:spPr>
                <a:xfrm>
                  <a:off x="5507476" y="1540729"/>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b</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8" name="円/楕円 17">
                  <a:extLst>
                    <a:ext uri="{FF2B5EF4-FFF2-40B4-BE49-F238E27FC236}">
                      <a16:creationId xmlns:a16="http://schemas.microsoft.com/office/drawing/2014/main" id="{830A3A7D-5022-7D29-C38B-16420D84184D}"/>
                    </a:ext>
                  </a:extLst>
                </p:cNvPr>
                <p:cNvSpPr/>
                <p:nvPr/>
              </p:nvSpPr>
              <p:spPr>
                <a:xfrm>
                  <a:off x="6230947" y="15342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a</a:t>
                  </a:r>
                  <a:endParaRPr lang="en-US" altLang="ja-JP" sz="3200" baseline="-25000" dirty="0">
                    <a:solidFill>
                      <a:srgbClr val="000000"/>
                    </a:solidFill>
                    <a:latin typeface="Courier New" panose="02070309020205020404" pitchFamily="49" charset="0"/>
                    <a:cs typeface="Courier New" panose="02070309020205020404" pitchFamily="49" charset="0"/>
                  </a:endParaRPr>
                </a:p>
              </p:txBody>
            </p:sp>
            <p:cxnSp>
              <p:nvCxnSpPr>
                <p:cNvPr id="19" name="直線矢印コネクタ 18">
                  <a:extLst>
                    <a:ext uri="{FF2B5EF4-FFF2-40B4-BE49-F238E27FC236}">
                      <a16:creationId xmlns:a16="http://schemas.microsoft.com/office/drawing/2014/main" id="{F0026248-E2CB-6F9A-3585-FA18DFD19B26}"/>
                    </a:ext>
                  </a:extLst>
                </p:cNvPr>
                <p:cNvCxnSpPr>
                  <a:cxnSpLocks/>
                  <a:stCxn id="14" idx="6"/>
                  <a:endCxn id="15" idx="2"/>
                </p:cNvCxnSpPr>
                <p:nvPr/>
              </p:nvCxnSpPr>
              <p:spPr>
                <a:xfrm flipV="1">
                  <a:off x="3365149" y="1768266"/>
                  <a:ext cx="220173" cy="1589"/>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D3DDB610-4737-E8DE-6923-318FC0A74D2C}"/>
                    </a:ext>
                  </a:extLst>
                </p:cNvPr>
                <p:cNvCxnSpPr>
                  <a:cxnSpLocks/>
                  <a:stCxn id="16" idx="6"/>
                  <a:endCxn id="17" idx="2"/>
                </p:cNvCxnSpPr>
                <p:nvPr/>
              </p:nvCxnSpPr>
              <p:spPr>
                <a:xfrm>
                  <a:off x="5273798" y="1764556"/>
                  <a:ext cx="233678" cy="10172"/>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237A0C29-8F6A-1F94-4EFC-54BF591F34AC}"/>
                    </a:ext>
                  </a:extLst>
                </p:cNvPr>
                <p:cNvCxnSpPr>
                  <a:cxnSpLocks/>
                  <a:stCxn id="15" idx="6"/>
                  <a:endCxn id="22" idx="2"/>
                </p:cNvCxnSpPr>
                <p:nvPr/>
              </p:nvCxnSpPr>
              <p:spPr>
                <a:xfrm>
                  <a:off x="4053322" y="1768265"/>
                  <a:ext cx="140407" cy="10173"/>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22" name="円/楕円 21">
                  <a:extLst>
                    <a:ext uri="{FF2B5EF4-FFF2-40B4-BE49-F238E27FC236}">
                      <a16:creationId xmlns:a16="http://schemas.microsoft.com/office/drawing/2014/main" id="{B84501DC-221D-3310-DEDC-99DBA9BE618D}"/>
                    </a:ext>
                  </a:extLst>
                </p:cNvPr>
                <p:cNvSpPr/>
                <p:nvPr/>
              </p:nvSpPr>
              <p:spPr>
                <a:xfrm>
                  <a:off x="4193728" y="1544439"/>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23" name="曲線コネクタ 22">
                  <a:extLst>
                    <a:ext uri="{FF2B5EF4-FFF2-40B4-BE49-F238E27FC236}">
                      <a16:creationId xmlns:a16="http://schemas.microsoft.com/office/drawing/2014/main" id="{70A35A4D-6727-874C-2594-2F4348464C15}"/>
                    </a:ext>
                  </a:extLst>
                </p:cNvPr>
                <p:cNvCxnSpPr>
                  <a:cxnSpLocks/>
                  <a:stCxn id="14" idx="7"/>
                  <a:endCxn id="16" idx="1"/>
                </p:cNvCxnSpPr>
                <p:nvPr/>
              </p:nvCxnSpPr>
              <p:spPr>
                <a:xfrm rot="5400000" flipH="1" flipV="1">
                  <a:off x="4082826" y="812882"/>
                  <a:ext cx="5298" cy="1577725"/>
                </a:xfrm>
                <a:prstGeom prst="curvedConnector3">
                  <a:avLst>
                    <a:gd name="adj1" fmla="val 5614958"/>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4" name="曲線コネクタ 23">
                  <a:extLst>
                    <a:ext uri="{FF2B5EF4-FFF2-40B4-BE49-F238E27FC236}">
                      <a16:creationId xmlns:a16="http://schemas.microsoft.com/office/drawing/2014/main" id="{B0A0936E-2863-01F4-D12B-6D28EC6719F4}"/>
                    </a:ext>
                  </a:extLst>
                </p:cNvPr>
                <p:cNvCxnSpPr>
                  <a:cxnSpLocks/>
                  <a:stCxn id="15" idx="0"/>
                  <a:endCxn id="17" idx="0"/>
                </p:cNvCxnSpPr>
                <p:nvPr/>
              </p:nvCxnSpPr>
              <p:spPr>
                <a:xfrm rot="16200000" flipH="1">
                  <a:off x="4777168" y="576421"/>
                  <a:ext cx="6464" cy="1922154"/>
                </a:xfrm>
                <a:prstGeom prst="curvedConnector3">
                  <a:avLst>
                    <a:gd name="adj1" fmla="val -384978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cxnSp>
            <p:nvCxnSpPr>
              <p:cNvPr id="10" name="直線矢印コネクタ 9">
                <a:extLst>
                  <a:ext uri="{FF2B5EF4-FFF2-40B4-BE49-F238E27FC236}">
                    <a16:creationId xmlns:a16="http://schemas.microsoft.com/office/drawing/2014/main" id="{2127FD73-5040-8EE2-F0A9-650E92B1FE9F}"/>
                  </a:ext>
                </a:extLst>
              </p:cNvPr>
              <p:cNvCxnSpPr>
                <a:cxnSpLocks/>
                <a:stCxn id="17" idx="6"/>
                <a:endCxn id="18" idx="2"/>
              </p:cNvCxnSpPr>
              <p:nvPr/>
            </p:nvCxnSpPr>
            <p:spPr>
              <a:xfrm flipV="1">
                <a:off x="8071280" y="1881285"/>
                <a:ext cx="235539" cy="5938"/>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sp>
          <p:nvSpPr>
            <p:cNvPr id="65" name="テキスト ボックス 64">
              <a:extLst>
                <a:ext uri="{FF2B5EF4-FFF2-40B4-BE49-F238E27FC236}">
                  <a16:creationId xmlns:a16="http://schemas.microsoft.com/office/drawing/2014/main" id="{76B5A17D-6EAD-C05E-5DAE-698CD50D4672}"/>
                </a:ext>
              </a:extLst>
            </p:cNvPr>
            <p:cNvSpPr txBox="1"/>
            <p:nvPr/>
          </p:nvSpPr>
          <p:spPr>
            <a:xfrm>
              <a:off x="4918330" y="3725604"/>
              <a:ext cx="936813" cy="523220"/>
            </a:xfrm>
            <a:prstGeom prst="rect">
              <a:avLst/>
            </a:prstGeom>
            <a:noFill/>
          </p:spPr>
          <p:txBody>
            <a:bodyPr wrap="square" rtlCol="0">
              <a:spAutoFit/>
            </a:bodyPr>
            <a:lstStyle/>
            <a:p>
              <a:pPr algn="ctr"/>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2</a:t>
              </a:r>
              <a:endParaRPr kumimoji="1" lang="ja-JP" altLang="en-US" sz="2800">
                <a:latin typeface="Times New Roman" panose="02020603050405020304" pitchFamily="18" charset="0"/>
                <a:cs typeface="Times New Roman" panose="02020603050405020304" pitchFamily="18" charset="0"/>
              </a:endParaRPr>
            </a:p>
          </p:txBody>
        </p:sp>
        <p:sp>
          <p:nvSpPr>
            <p:cNvPr id="83" name="テキスト ボックス 82">
              <a:extLst>
                <a:ext uri="{FF2B5EF4-FFF2-40B4-BE49-F238E27FC236}">
                  <a16:creationId xmlns:a16="http://schemas.microsoft.com/office/drawing/2014/main" id="{5C0261A9-0C8C-3FDC-B213-98FE1F790886}"/>
                </a:ext>
              </a:extLst>
            </p:cNvPr>
            <p:cNvSpPr txBox="1"/>
            <p:nvPr/>
          </p:nvSpPr>
          <p:spPr>
            <a:xfrm>
              <a:off x="5028003" y="4633748"/>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1</a:t>
              </a:r>
              <a:endParaRPr kumimoji="1" lang="ja-JP" altLang="en-US">
                <a:latin typeface="Times New Roman" panose="02020603050405020304" pitchFamily="18" charset="0"/>
                <a:cs typeface="Times New Roman" panose="02020603050405020304" pitchFamily="18" charset="0"/>
              </a:endParaRPr>
            </a:p>
          </p:txBody>
        </p:sp>
        <p:sp>
          <p:nvSpPr>
            <p:cNvPr id="84" name="テキスト ボックス 83">
              <a:extLst>
                <a:ext uri="{FF2B5EF4-FFF2-40B4-BE49-F238E27FC236}">
                  <a16:creationId xmlns:a16="http://schemas.microsoft.com/office/drawing/2014/main" id="{3B5BBFB9-226B-8A71-28BF-5FE78064DE5B}"/>
                </a:ext>
              </a:extLst>
            </p:cNvPr>
            <p:cNvSpPr txBox="1"/>
            <p:nvPr/>
          </p:nvSpPr>
          <p:spPr>
            <a:xfrm>
              <a:off x="6780108" y="4630159"/>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4</a:t>
              </a:r>
              <a:endParaRPr kumimoji="1" lang="ja-JP" altLang="en-US">
                <a:latin typeface="Times New Roman" panose="02020603050405020304" pitchFamily="18" charset="0"/>
                <a:cs typeface="Times New Roman" panose="02020603050405020304" pitchFamily="18" charset="0"/>
              </a:endParaRPr>
            </a:p>
          </p:txBody>
        </p:sp>
        <p:sp>
          <p:nvSpPr>
            <p:cNvPr id="85" name="テキスト ボックス 84">
              <a:extLst>
                <a:ext uri="{FF2B5EF4-FFF2-40B4-BE49-F238E27FC236}">
                  <a16:creationId xmlns:a16="http://schemas.microsoft.com/office/drawing/2014/main" id="{5AB74C7A-BB19-10A6-4636-C1414EAE4DF8}"/>
                </a:ext>
              </a:extLst>
            </p:cNvPr>
            <p:cNvSpPr txBox="1"/>
            <p:nvPr/>
          </p:nvSpPr>
          <p:spPr>
            <a:xfrm>
              <a:off x="5655874" y="4619585"/>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2</a:t>
              </a:r>
              <a:endParaRPr kumimoji="1" lang="ja-JP" altLang="en-US">
                <a:latin typeface="Times New Roman" panose="02020603050405020304" pitchFamily="18" charset="0"/>
                <a:cs typeface="Times New Roman" panose="02020603050405020304" pitchFamily="18" charset="0"/>
              </a:endParaRPr>
            </a:p>
          </p:txBody>
        </p:sp>
        <p:sp>
          <p:nvSpPr>
            <p:cNvPr id="86" name="テキスト ボックス 85">
              <a:extLst>
                <a:ext uri="{FF2B5EF4-FFF2-40B4-BE49-F238E27FC236}">
                  <a16:creationId xmlns:a16="http://schemas.microsoft.com/office/drawing/2014/main" id="{A3EB9B54-A88E-E59E-E477-08B6BA63756B}"/>
                </a:ext>
              </a:extLst>
            </p:cNvPr>
            <p:cNvSpPr txBox="1"/>
            <p:nvPr/>
          </p:nvSpPr>
          <p:spPr>
            <a:xfrm>
              <a:off x="7388941" y="4629732"/>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5</a:t>
              </a:r>
              <a:endParaRPr kumimoji="1" lang="ja-JP" altLang="en-US">
                <a:latin typeface="Times New Roman" panose="02020603050405020304" pitchFamily="18" charset="0"/>
                <a:cs typeface="Times New Roman" panose="02020603050405020304" pitchFamily="18" charset="0"/>
              </a:endParaRPr>
            </a:p>
          </p:txBody>
        </p:sp>
        <p:sp>
          <p:nvSpPr>
            <p:cNvPr id="87" name="テキスト ボックス 86">
              <a:extLst>
                <a:ext uri="{FF2B5EF4-FFF2-40B4-BE49-F238E27FC236}">
                  <a16:creationId xmlns:a16="http://schemas.microsoft.com/office/drawing/2014/main" id="{115DB36C-D23A-9524-1A6F-1AB6C40E5283}"/>
                </a:ext>
              </a:extLst>
            </p:cNvPr>
            <p:cNvSpPr txBox="1"/>
            <p:nvPr/>
          </p:nvSpPr>
          <p:spPr>
            <a:xfrm>
              <a:off x="6205802" y="4630159"/>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3</a:t>
              </a:r>
              <a:endParaRPr kumimoji="1" lang="ja-JP" altLang="en-US">
                <a:latin typeface="Times New Roman" panose="02020603050405020304" pitchFamily="18" charset="0"/>
                <a:cs typeface="Times New Roman" panose="02020603050405020304" pitchFamily="18" charset="0"/>
              </a:endParaRPr>
            </a:p>
          </p:txBody>
        </p:sp>
        <p:sp>
          <p:nvSpPr>
            <p:cNvPr id="88" name="テキスト ボックス 87">
              <a:extLst>
                <a:ext uri="{FF2B5EF4-FFF2-40B4-BE49-F238E27FC236}">
                  <a16:creationId xmlns:a16="http://schemas.microsoft.com/office/drawing/2014/main" id="{C0A1D68F-52DF-416C-7536-5B7E781EEE20}"/>
                </a:ext>
              </a:extLst>
            </p:cNvPr>
            <p:cNvSpPr txBox="1"/>
            <p:nvPr/>
          </p:nvSpPr>
          <p:spPr>
            <a:xfrm>
              <a:off x="8036117" y="4614108"/>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6</a:t>
              </a:r>
              <a:endParaRPr kumimoji="1" lang="ja-JP" altLang="en-US">
                <a:latin typeface="Times New Roman" panose="02020603050405020304" pitchFamily="18" charset="0"/>
                <a:cs typeface="Times New Roman" panose="02020603050405020304" pitchFamily="18" charset="0"/>
              </a:endParaRPr>
            </a:p>
          </p:txBody>
        </p:sp>
      </p:grpSp>
      <p:grpSp>
        <p:nvGrpSpPr>
          <p:cNvPr id="90" name="グループ化 89">
            <a:extLst>
              <a:ext uri="{FF2B5EF4-FFF2-40B4-BE49-F238E27FC236}">
                <a16:creationId xmlns:a16="http://schemas.microsoft.com/office/drawing/2014/main" id="{1DBAEB93-7064-11AA-5536-77B0D43A023E}"/>
              </a:ext>
            </a:extLst>
          </p:cNvPr>
          <p:cNvGrpSpPr/>
          <p:nvPr/>
        </p:nvGrpSpPr>
        <p:grpSpPr>
          <a:xfrm>
            <a:off x="4942085" y="2236182"/>
            <a:ext cx="3737974" cy="1277476"/>
            <a:chOff x="4918330" y="3725604"/>
            <a:chExt cx="3737974" cy="1277476"/>
          </a:xfrm>
        </p:grpSpPr>
        <p:grpSp>
          <p:nvGrpSpPr>
            <p:cNvPr id="91" name="グループ化 90">
              <a:extLst>
                <a:ext uri="{FF2B5EF4-FFF2-40B4-BE49-F238E27FC236}">
                  <a16:creationId xmlns:a16="http://schemas.microsoft.com/office/drawing/2014/main" id="{E5B43DDB-1ED1-04FD-E6B0-CFA40D72BEB4}"/>
                </a:ext>
              </a:extLst>
            </p:cNvPr>
            <p:cNvGrpSpPr/>
            <p:nvPr/>
          </p:nvGrpSpPr>
          <p:grpSpPr>
            <a:xfrm>
              <a:off x="5151131" y="4324099"/>
              <a:ext cx="3505173" cy="442033"/>
              <a:chOff x="5233131" y="1666315"/>
              <a:chExt cx="3505173" cy="442033"/>
            </a:xfrm>
          </p:grpSpPr>
          <p:grpSp>
            <p:nvGrpSpPr>
              <p:cNvPr id="99" name="図形グループ 71">
                <a:extLst>
                  <a:ext uri="{FF2B5EF4-FFF2-40B4-BE49-F238E27FC236}">
                    <a16:creationId xmlns:a16="http://schemas.microsoft.com/office/drawing/2014/main" id="{02C99CA5-7FF3-D89C-659F-3CDE20042423}"/>
                  </a:ext>
                </a:extLst>
              </p:cNvPr>
              <p:cNvGrpSpPr/>
              <p:nvPr/>
            </p:nvGrpSpPr>
            <p:grpSpPr>
              <a:xfrm>
                <a:off x="5233131" y="1666315"/>
                <a:ext cx="3505173" cy="442033"/>
                <a:chOff x="2897150" y="1534266"/>
                <a:chExt cx="3801796" cy="481160"/>
              </a:xfrm>
            </p:grpSpPr>
            <p:sp>
              <p:nvSpPr>
                <p:cNvPr id="102" name="円/楕円 101">
                  <a:extLst>
                    <a:ext uri="{FF2B5EF4-FFF2-40B4-BE49-F238E27FC236}">
                      <a16:creationId xmlns:a16="http://schemas.microsoft.com/office/drawing/2014/main" id="{E4E7A856-D284-13F2-627A-8684D11CADB1}"/>
                    </a:ext>
                  </a:extLst>
                </p:cNvPr>
                <p:cNvSpPr/>
                <p:nvPr/>
              </p:nvSpPr>
              <p:spPr>
                <a:xfrm>
                  <a:off x="2897150" y="1535855"/>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03" name="円/楕円 102">
                  <a:extLst>
                    <a:ext uri="{FF2B5EF4-FFF2-40B4-BE49-F238E27FC236}">
                      <a16:creationId xmlns:a16="http://schemas.microsoft.com/office/drawing/2014/main" id="{31FB104A-AD01-B811-A228-6371A7B4BA0F}"/>
                    </a:ext>
                  </a:extLst>
                </p:cNvPr>
                <p:cNvSpPr/>
                <p:nvPr/>
              </p:nvSpPr>
              <p:spPr>
                <a:xfrm>
                  <a:off x="3585322" y="1534266"/>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04" name="円/楕円 103">
                  <a:extLst>
                    <a:ext uri="{FF2B5EF4-FFF2-40B4-BE49-F238E27FC236}">
                      <a16:creationId xmlns:a16="http://schemas.microsoft.com/office/drawing/2014/main" id="{22220703-964D-2CA6-AEAD-7CFEF0241B97}"/>
                    </a:ext>
                  </a:extLst>
                </p:cNvPr>
                <p:cNvSpPr/>
                <p:nvPr/>
              </p:nvSpPr>
              <p:spPr>
                <a:xfrm>
                  <a:off x="4856228" y="1547427"/>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28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05" name="円/楕円 104">
                  <a:extLst>
                    <a:ext uri="{FF2B5EF4-FFF2-40B4-BE49-F238E27FC236}">
                      <a16:creationId xmlns:a16="http://schemas.microsoft.com/office/drawing/2014/main" id="{91012F24-9585-43B2-AAF3-1B9E41F69CF2}"/>
                    </a:ext>
                  </a:extLst>
                </p:cNvPr>
                <p:cNvSpPr/>
                <p:nvPr/>
              </p:nvSpPr>
              <p:spPr>
                <a:xfrm>
                  <a:off x="5507476" y="1540729"/>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b</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06" name="円/楕円 105">
                  <a:extLst>
                    <a:ext uri="{FF2B5EF4-FFF2-40B4-BE49-F238E27FC236}">
                      <a16:creationId xmlns:a16="http://schemas.microsoft.com/office/drawing/2014/main" id="{1990CD25-35DA-E696-FF6E-E9E929F6995E}"/>
                    </a:ext>
                  </a:extLst>
                </p:cNvPr>
                <p:cNvSpPr/>
                <p:nvPr/>
              </p:nvSpPr>
              <p:spPr>
                <a:xfrm>
                  <a:off x="6230947" y="15342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a</a:t>
                  </a:r>
                  <a:endParaRPr lang="en-US" altLang="ja-JP" sz="3200" baseline="-25000" dirty="0">
                    <a:solidFill>
                      <a:srgbClr val="000000"/>
                    </a:solidFill>
                    <a:latin typeface="Courier New" panose="02070309020205020404" pitchFamily="49" charset="0"/>
                    <a:cs typeface="Courier New" panose="02070309020205020404" pitchFamily="49" charset="0"/>
                  </a:endParaRPr>
                </a:p>
              </p:txBody>
            </p:sp>
            <p:cxnSp>
              <p:nvCxnSpPr>
                <p:cNvPr id="107" name="直線矢印コネクタ 106">
                  <a:extLst>
                    <a:ext uri="{FF2B5EF4-FFF2-40B4-BE49-F238E27FC236}">
                      <a16:creationId xmlns:a16="http://schemas.microsoft.com/office/drawing/2014/main" id="{6431E009-AB81-C769-E3D8-9AF4672BB314}"/>
                    </a:ext>
                  </a:extLst>
                </p:cNvPr>
                <p:cNvCxnSpPr>
                  <a:cxnSpLocks/>
                  <a:stCxn id="110" idx="6"/>
                  <a:endCxn id="104" idx="2"/>
                </p:cNvCxnSpPr>
                <p:nvPr/>
              </p:nvCxnSpPr>
              <p:spPr>
                <a:xfrm>
                  <a:off x="4661728" y="1778439"/>
                  <a:ext cx="194500" cy="2988"/>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08" name="直線矢印コネクタ 107">
                  <a:extLst>
                    <a:ext uri="{FF2B5EF4-FFF2-40B4-BE49-F238E27FC236}">
                      <a16:creationId xmlns:a16="http://schemas.microsoft.com/office/drawing/2014/main" id="{8051F9A3-4975-21CC-67B1-E5C79CA333B4}"/>
                    </a:ext>
                  </a:extLst>
                </p:cNvPr>
                <p:cNvCxnSpPr>
                  <a:cxnSpLocks/>
                  <a:stCxn id="104" idx="6"/>
                  <a:endCxn id="105" idx="2"/>
                </p:cNvCxnSpPr>
                <p:nvPr/>
              </p:nvCxnSpPr>
              <p:spPr>
                <a:xfrm flipV="1">
                  <a:off x="5324227" y="1774728"/>
                  <a:ext cx="183249" cy="6699"/>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09" name="直線矢印コネクタ 108">
                  <a:extLst>
                    <a:ext uri="{FF2B5EF4-FFF2-40B4-BE49-F238E27FC236}">
                      <a16:creationId xmlns:a16="http://schemas.microsoft.com/office/drawing/2014/main" id="{9D7BE113-4990-AB3C-1AB1-3CA2375F42E0}"/>
                    </a:ext>
                  </a:extLst>
                </p:cNvPr>
                <p:cNvCxnSpPr>
                  <a:cxnSpLocks/>
                  <a:stCxn id="103" idx="6"/>
                  <a:endCxn id="110" idx="2"/>
                </p:cNvCxnSpPr>
                <p:nvPr/>
              </p:nvCxnSpPr>
              <p:spPr>
                <a:xfrm>
                  <a:off x="4053322" y="1768265"/>
                  <a:ext cx="140407" cy="10173"/>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10" name="円/楕円 109">
                  <a:extLst>
                    <a:ext uri="{FF2B5EF4-FFF2-40B4-BE49-F238E27FC236}">
                      <a16:creationId xmlns:a16="http://schemas.microsoft.com/office/drawing/2014/main" id="{4DA1A443-BD8F-4504-6B52-933531D79FAE}"/>
                    </a:ext>
                  </a:extLst>
                </p:cNvPr>
                <p:cNvSpPr/>
                <p:nvPr/>
              </p:nvSpPr>
              <p:spPr>
                <a:xfrm>
                  <a:off x="4193728" y="1544439"/>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11" name="曲線コネクタ 110">
                  <a:extLst>
                    <a:ext uri="{FF2B5EF4-FFF2-40B4-BE49-F238E27FC236}">
                      <a16:creationId xmlns:a16="http://schemas.microsoft.com/office/drawing/2014/main" id="{B2B2FA3A-509C-4DA3-8F9C-17F7DDF5F443}"/>
                    </a:ext>
                  </a:extLst>
                </p:cNvPr>
                <p:cNvCxnSpPr>
                  <a:cxnSpLocks/>
                  <a:stCxn id="102" idx="7"/>
                  <a:endCxn id="104" idx="1"/>
                </p:cNvCxnSpPr>
                <p:nvPr/>
              </p:nvCxnSpPr>
              <p:spPr>
                <a:xfrm rot="16200000" flipH="1">
                  <a:off x="4104902" y="796101"/>
                  <a:ext cx="11572" cy="1628153"/>
                </a:xfrm>
                <a:prstGeom prst="curvedConnector3">
                  <a:avLst>
                    <a:gd name="adj1" fmla="val -2742583"/>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43" name="曲線コネクタ 142">
                  <a:extLst>
                    <a:ext uri="{FF2B5EF4-FFF2-40B4-BE49-F238E27FC236}">
                      <a16:creationId xmlns:a16="http://schemas.microsoft.com/office/drawing/2014/main" id="{E6530353-5A1F-A1B0-14AB-50876841ED4B}"/>
                    </a:ext>
                  </a:extLst>
                </p:cNvPr>
                <p:cNvCxnSpPr>
                  <a:cxnSpLocks/>
                  <a:stCxn id="110" idx="0"/>
                  <a:endCxn id="106" idx="0"/>
                </p:cNvCxnSpPr>
                <p:nvPr/>
              </p:nvCxnSpPr>
              <p:spPr>
                <a:xfrm rot="5400000" flipH="1" flipV="1">
                  <a:off x="5441251" y="520744"/>
                  <a:ext cx="10173" cy="2037218"/>
                </a:xfrm>
                <a:prstGeom prst="curvedConnector3">
                  <a:avLst>
                    <a:gd name="adj1" fmla="val 271179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cxnSp>
            <p:nvCxnSpPr>
              <p:cNvPr id="100" name="直線矢印コネクタ 99">
                <a:extLst>
                  <a:ext uri="{FF2B5EF4-FFF2-40B4-BE49-F238E27FC236}">
                    <a16:creationId xmlns:a16="http://schemas.microsoft.com/office/drawing/2014/main" id="{7E0FB216-129B-C8E0-DB60-14BB658CF91F}"/>
                  </a:ext>
                </a:extLst>
              </p:cNvPr>
              <p:cNvCxnSpPr>
                <a:cxnSpLocks/>
                <a:stCxn id="105" idx="6"/>
                <a:endCxn id="106" idx="2"/>
              </p:cNvCxnSpPr>
              <p:nvPr/>
            </p:nvCxnSpPr>
            <p:spPr>
              <a:xfrm flipV="1">
                <a:off x="8071280" y="1881285"/>
                <a:ext cx="235539" cy="5938"/>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sp>
          <p:nvSpPr>
            <p:cNvPr id="92" name="テキスト ボックス 91">
              <a:extLst>
                <a:ext uri="{FF2B5EF4-FFF2-40B4-BE49-F238E27FC236}">
                  <a16:creationId xmlns:a16="http://schemas.microsoft.com/office/drawing/2014/main" id="{6EFC989A-E195-1B0C-4A58-09480D9DFA43}"/>
                </a:ext>
              </a:extLst>
            </p:cNvPr>
            <p:cNvSpPr txBox="1"/>
            <p:nvPr/>
          </p:nvSpPr>
          <p:spPr>
            <a:xfrm>
              <a:off x="4918330" y="3725604"/>
              <a:ext cx="936813" cy="523220"/>
            </a:xfrm>
            <a:prstGeom prst="rect">
              <a:avLst/>
            </a:prstGeom>
            <a:noFill/>
          </p:spPr>
          <p:txBody>
            <a:bodyPr wrap="square" rtlCol="0">
              <a:spAutoFit/>
            </a:bodyPr>
            <a:lstStyle/>
            <a:p>
              <a:pPr algn="ctr"/>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1</a:t>
              </a:r>
              <a:endParaRPr kumimoji="1" lang="ja-JP" altLang="en-US" sz="2800">
                <a:latin typeface="Times New Roman" panose="02020603050405020304" pitchFamily="18" charset="0"/>
                <a:cs typeface="Times New Roman" panose="02020603050405020304" pitchFamily="18" charset="0"/>
              </a:endParaRPr>
            </a:p>
          </p:txBody>
        </p:sp>
        <p:sp>
          <p:nvSpPr>
            <p:cNvPr id="93" name="テキスト ボックス 92">
              <a:extLst>
                <a:ext uri="{FF2B5EF4-FFF2-40B4-BE49-F238E27FC236}">
                  <a16:creationId xmlns:a16="http://schemas.microsoft.com/office/drawing/2014/main" id="{9CE8CA82-CC7E-30BA-FF18-939B9BCFC1F3}"/>
                </a:ext>
              </a:extLst>
            </p:cNvPr>
            <p:cNvSpPr txBox="1"/>
            <p:nvPr/>
          </p:nvSpPr>
          <p:spPr>
            <a:xfrm>
              <a:off x="5028003" y="4633748"/>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1</a:t>
              </a:r>
              <a:endParaRPr kumimoji="1" lang="ja-JP" altLang="en-US">
                <a:latin typeface="Times New Roman" panose="02020603050405020304" pitchFamily="18" charset="0"/>
                <a:cs typeface="Times New Roman" panose="02020603050405020304" pitchFamily="18" charset="0"/>
              </a:endParaRPr>
            </a:p>
          </p:txBody>
        </p:sp>
        <p:sp>
          <p:nvSpPr>
            <p:cNvPr id="94" name="テキスト ボックス 93">
              <a:extLst>
                <a:ext uri="{FF2B5EF4-FFF2-40B4-BE49-F238E27FC236}">
                  <a16:creationId xmlns:a16="http://schemas.microsoft.com/office/drawing/2014/main" id="{FA2161B6-B31F-5116-E7A2-F0CAC6E85CE2}"/>
                </a:ext>
              </a:extLst>
            </p:cNvPr>
            <p:cNvSpPr txBox="1"/>
            <p:nvPr/>
          </p:nvSpPr>
          <p:spPr>
            <a:xfrm>
              <a:off x="6780108" y="4630159"/>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4</a:t>
              </a:r>
              <a:endParaRPr kumimoji="1" lang="ja-JP" altLang="en-US">
                <a:latin typeface="Times New Roman" panose="02020603050405020304" pitchFamily="18" charset="0"/>
                <a:cs typeface="Times New Roman" panose="02020603050405020304" pitchFamily="18" charset="0"/>
              </a:endParaRPr>
            </a:p>
          </p:txBody>
        </p:sp>
        <p:sp>
          <p:nvSpPr>
            <p:cNvPr id="95" name="テキスト ボックス 94">
              <a:extLst>
                <a:ext uri="{FF2B5EF4-FFF2-40B4-BE49-F238E27FC236}">
                  <a16:creationId xmlns:a16="http://schemas.microsoft.com/office/drawing/2014/main" id="{5EB69216-205F-2794-E1FA-408285498C35}"/>
                </a:ext>
              </a:extLst>
            </p:cNvPr>
            <p:cNvSpPr txBox="1"/>
            <p:nvPr/>
          </p:nvSpPr>
          <p:spPr>
            <a:xfrm>
              <a:off x="5655874" y="4619585"/>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2</a:t>
              </a:r>
              <a:endParaRPr kumimoji="1" lang="ja-JP" altLang="en-US">
                <a:latin typeface="Times New Roman" panose="02020603050405020304" pitchFamily="18" charset="0"/>
                <a:cs typeface="Times New Roman" panose="02020603050405020304" pitchFamily="18" charset="0"/>
              </a:endParaRPr>
            </a:p>
          </p:txBody>
        </p:sp>
        <p:sp>
          <p:nvSpPr>
            <p:cNvPr id="96" name="テキスト ボックス 95">
              <a:extLst>
                <a:ext uri="{FF2B5EF4-FFF2-40B4-BE49-F238E27FC236}">
                  <a16:creationId xmlns:a16="http://schemas.microsoft.com/office/drawing/2014/main" id="{6D55A38B-917C-4C06-CD20-C6752E750149}"/>
                </a:ext>
              </a:extLst>
            </p:cNvPr>
            <p:cNvSpPr txBox="1"/>
            <p:nvPr/>
          </p:nvSpPr>
          <p:spPr>
            <a:xfrm>
              <a:off x="7388941" y="4629732"/>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5</a:t>
              </a:r>
              <a:endParaRPr kumimoji="1" lang="ja-JP" altLang="en-US">
                <a:latin typeface="Times New Roman" panose="02020603050405020304" pitchFamily="18" charset="0"/>
                <a:cs typeface="Times New Roman" panose="02020603050405020304" pitchFamily="18" charset="0"/>
              </a:endParaRPr>
            </a:p>
          </p:txBody>
        </p:sp>
        <p:sp>
          <p:nvSpPr>
            <p:cNvPr id="97" name="テキスト ボックス 96">
              <a:extLst>
                <a:ext uri="{FF2B5EF4-FFF2-40B4-BE49-F238E27FC236}">
                  <a16:creationId xmlns:a16="http://schemas.microsoft.com/office/drawing/2014/main" id="{FED44BD0-CE38-0F5C-44B6-2A5E03DBFEA6}"/>
                </a:ext>
              </a:extLst>
            </p:cNvPr>
            <p:cNvSpPr txBox="1"/>
            <p:nvPr/>
          </p:nvSpPr>
          <p:spPr>
            <a:xfrm>
              <a:off x="6205802" y="4630159"/>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3</a:t>
              </a:r>
              <a:endParaRPr kumimoji="1" lang="ja-JP" altLang="en-US">
                <a:latin typeface="Times New Roman" panose="02020603050405020304" pitchFamily="18" charset="0"/>
                <a:cs typeface="Times New Roman" panose="02020603050405020304" pitchFamily="18" charset="0"/>
              </a:endParaRPr>
            </a:p>
          </p:txBody>
        </p:sp>
        <p:sp>
          <p:nvSpPr>
            <p:cNvPr id="98" name="テキスト ボックス 97">
              <a:extLst>
                <a:ext uri="{FF2B5EF4-FFF2-40B4-BE49-F238E27FC236}">
                  <a16:creationId xmlns:a16="http://schemas.microsoft.com/office/drawing/2014/main" id="{3F621FF0-36E4-82DF-524D-55E6DF4291A7}"/>
                </a:ext>
              </a:extLst>
            </p:cNvPr>
            <p:cNvSpPr txBox="1"/>
            <p:nvPr/>
          </p:nvSpPr>
          <p:spPr>
            <a:xfrm>
              <a:off x="8036117" y="4614108"/>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6</a:t>
              </a:r>
              <a:endParaRPr kumimoji="1" lang="ja-JP" altLang="en-US">
                <a:latin typeface="Times New Roman" panose="02020603050405020304" pitchFamily="18" charset="0"/>
                <a:cs typeface="Times New Roman" panose="02020603050405020304" pitchFamily="18" charset="0"/>
              </a:endParaRPr>
            </a:p>
          </p:txBody>
        </p:sp>
      </p:grpSp>
      <p:cxnSp>
        <p:nvCxnSpPr>
          <p:cNvPr id="159" name="曲線コネクタ 158">
            <a:extLst>
              <a:ext uri="{FF2B5EF4-FFF2-40B4-BE49-F238E27FC236}">
                <a16:creationId xmlns:a16="http://schemas.microsoft.com/office/drawing/2014/main" id="{C8113450-5AD2-0891-35BB-B311F8C71083}"/>
              </a:ext>
            </a:extLst>
          </p:cNvPr>
          <p:cNvCxnSpPr>
            <a:cxnSpLocks/>
            <a:stCxn id="102" idx="7"/>
            <a:endCxn id="110" idx="1"/>
          </p:cNvCxnSpPr>
          <p:nvPr/>
        </p:nvCxnSpPr>
        <p:spPr>
          <a:xfrm rot="16200000" flipH="1">
            <a:off x="5984394" y="2457888"/>
            <a:ext cx="7886" cy="890312"/>
          </a:xfrm>
          <a:prstGeom prst="curvedConnector3">
            <a:avLst>
              <a:gd name="adj1" fmla="val -2518057"/>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nvGrpSpPr>
          <p:cNvPr id="166" name="グループ化 165">
            <a:extLst>
              <a:ext uri="{FF2B5EF4-FFF2-40B4-BE49-F238E27FC236}">
                <a16:creationId xmlns:a16="http://schemas.microsoft.com/office/drawing/2014/main" id="{F913D390-F7D7-D210-17F4-951E556BC4A8}"/>
              </a:ext>
            </a:extLst>
          </p:cNvPr>
          <p:cNvGrpSpPr/>
          <p:nvPr/>
        </p:nvGrpSpPr>
        <p:grpSpPr>
          <a:xfrm>
            <a:off x="5034731" y="5376434"/>
            <a:ext cx="2470513" cy="1277476"/>
            <a:chOff x="4918330" y="3725604"/>
            <a:chExt cx="2470513" cy="1277476"/>
          </a:xfrm>
        </p:grpSpPr>
        <p:grpSp>
          <p:nvGrpSpPr>
            <p:cNvPr id="167" name="グループ化 166">
              <a:extLst>
                <a:ext uri="{FF2B5EF4-FFF2-40B4-BE49-F238E27FC236}">
                  <a16:creationId xmlns:a16="http://schemas.microsoft.com/office/drawing/2014/main" id="{934357F5-8A66-B3D5-A959-FC40D05442DF}"/>
                </a:ext>
              </a:extLst>
            </p:cNvPr>
            <p:cNvGrpSpPr/>
            <p:nvPr/>
          </p:nvGrpSpPr>
          <p:grpSpPr>
            <a:xfrm>
              <a:off x="5151131" y="4324099"/>
              <a:ext cx="2237712" cy="442033"/>
              <a:chOff x="5233131" y="1666315"/>
              <a:chExt cx="2237712" cy="442033"/>
            </a:xfrm>
          </p:grpSpPr>
          <p:grpSp>
            <p:nvGrpSpPr>
              <p:cNvPr id="175" name="図形グループ 71">
                <a:extLst>
                  <a:ext uri="{FF2B5EF4-FFF2-40B4-BE49-F238E27FC236}">
                    <a16:creationId xmlns:a16="http://schemas.microsoft.com/office/drawing/2014/main" id="{1D9DB724-ACA4-FBA9-5A27-A2F931D1EA6A}"/>
                  </a:ext>
                </a:extLst>
              </p:cNvPr>
              <p:cNvGrpSpPr/>
              <p:nvPr/>
            </p:nvGrpSpPr>
            <p:grpSpPr>
              <a:xfrm>
                <a:off x="5233131" y="1666315"/>
                <a:ext cx="2237712" cy="442033"/>
                <a:chOff x="2897150" y="1534266"/>
                <a:chExt cx="2427077" cy="481160"/>
              </a:xfrm>
            </p:grpSpPr>
            <p:sp>
              <p:nvSpPr>
                <p:cNvPr id="177" name="円/楕円 176">
                  <a:extLst>
                    <a:ext uri="{FF2B5EF4-FFF2-40B4-BE49-F238E27FC236}">
                      <a16:creationId xmlns:a16="http://schemas.microsoft.com/office/drawing/2014/main" id="{7FC8D484-ACBB-7D7B-B49C-54216EF0F2BF}"/>
                    </a:ext>
                  </a:extLst>
                </p:cNvPr>
                <p:cNvSpPr/>
                <p:nvPr/>
              </p:nvSpPr>
              <p:spPr>
                <a:xfrm>
                  <a:off x="2897150" y="1535855"/>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78" name="円/楕円 177">
                  <a:extLst>
                    <a:ext uri="{FF2B5EF4-FFF2-40B4-BE49-F238E27FC236}">
                      <a16:creationId xmlns:a16="http://schemas.microsoft.com/office/drawing/2014/main" id="{9C02157D-BB9E-EED3-75EE-A313C250532D}"/>
                    </a:ext>
                  </a:extLst>
                </p:cNvPr>
                <p:cNvSpPr/>
                <p:nvPr/>
              </p:nvSpPr>
              <p:spPr>
                <a:xfrm>
                  <a:off x="3518084" y="1534266"/>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79" name="円/楕円 178">
                  <a:extLst>
                    <a:ext uri="{FF2B5EF4-FFF2-40B4-BE49-F238E27FC236}">
                      <a16:creationId xmlns:a16="http://schemas.microsoft.com/office/drawing/2014/main" id="{D575860E-EA5F-FE19-C452-C30CD1B58EEC}"/>
                    </a:ext>
                  </a:extLst>
                </p:cNvPr>
                <p:cNvSpPr/>
                <p:nvPr/>
              </p:nvSpPr>
              <p:spPr>
                <a:xfrm>
                  <a:off x="4856228" y="1547427"/>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28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82" name="直線矢印コネクタ 181">
                  <a:extLst>
                    <a:ext uri="{FF2B5EF4-FFF2-40B4-BE49-F238E27FC236}">
                      <a16:creationId xmlns:a16="http://schemas.microsoft.com/office/drawing/2014/main" id="{DE890FA6-2013-1ADF-A68D-5F229F0FE431}"/>
                    </a:ext>
                  </a:extLst>
                </p:cNvPr>
                <p:cNvCxnSpPr>
                  <a:cxnSpLocks/>
                  <a:stCxn id="185" idx="6"/>
                  <a:endCxn id="179" idx="2"/>
                </p:cNvCxnSpPr>
                <p:nvPr/>
              </p:nvCxnSpPr>
              <p:spPr>
                <a:xfrm>
                  <a:off x="4661728" y="1778439"/>
                  <a:ext cx="194500" cy="2988"/>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85" name="円/楕円 184">
                  <a:extLst>
                    <a:ext uri="{FF2B5EF4-FFF2-40B4-BE49-F238E27FC236}">
                      <a16:creationId xmlns:a16="http://schemas.microsoft.com/office/drawing/2014/main" id="{E8D28E5D-52D5-62A9-3949-97AD07129853}"/>
                    </a:ext>
                  </a:extLst>
                </p:cNvPr>
                <p:cNvSpPr/>
                <p:nvPr/>
              </p:nvSpPr>
              <p:spPr>
                <a:xfrm>
                  <a:off x="4193728" y="1544439"/>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28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86" name="曲線コネクタ 185">
                  <a:extLst>
                    <a:ext uri="{FF2B5EF4-FFF2-40B4-BE49-F238E27FC236}">
                      <a16:creationId xmlns:a16="http://schemas.microsoft.com/office/drawing/2014/main" id="{06A44B9A-B03C-3F50-1BD4-461EBA269373}"/>
                    </a:ext>
                  </a:extLst>
                </p:cNvPr>
                <p:cNvCxnSpPr>
                  <a:cxnSpLocks/>
                  <a:stCxn id="177" idx="7"/>
                  <a:endCxn id="179" idx="1"/>
                </p:cNvCxnSpPr>
                <p:nvPr/>
              </p:nvCxnSpPr>
              <p:spPr>
                <a:xfrm rot="16200000" flipH="1">
                  <a:off x="4104902" y="796101"/>
                  <a:ext cx="11572" cy="1628153"/>
                </a:xfrm>
                <a:prstGeom prst="curvedConnector3">
                  <a:avLst>
                    <a:gd name="adj1" fmla="val -2742583"/>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cxnSp>
            <p:nvCxnSpPr>
              <p:cNvPr id="176" name="直線矢印コネクタ 175">
                <a:extLst>
                  <a:ext uri="{FF2B5EF4-FFF2-40B4-BE49-F238E27FC236}">
                    <a16:creationId xmlns:a16="http://schemas.microsoft.com/office/drawing/2014/main" id="{2795E029-EBEE-3AE1-E61A-557AD1EFC860}"/>
                  </a:ext>
                </a:extLst>
              </p:cNvPr>
              <p:cNvCxnSpPr>
                <a:cxnSpLocks/>
                <a:stCxn id="177" idx="6"/>
                <a:endCxn id="178" idx="2"/>
              </p:cNvCxnSpPr>
              <p:nvPr/>
            </p:nvCxnSpPr>
            <p:spPr>
              <a:xfrm flipV="1">
                <a:off x="5664616" y="1881286"/>
                <a:ext cx="141003" cy="1460"/>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sp>
          <p:nvSpPr>
            <p:cNvPr id="168" name="テキスト ボックス 167">
              <a:extLst>
                <a:ext uri="{FF2B5EF4-FFF2-40B4-BE49-F238E27FC236}">
                  <a16:creationId xmlns:a16="http://schemas.microsoft.com/office/drawing/2014/main" id="{9005385D-27F1-8F6F-CE89-F6394DA1F21B}"/>
                </a:ext>
              </a:extLst>
            </p:cNvPr>
            <p:cNvSpPr txBox="1"/>
            <p:nvPr/>
          </p:nvSpPr>
          <p:spPr>
            <a:xfrm>
              <a:off x="4918330" y="3725604"/>
              <a:ext cx="936813" cy="523220"/>
            </a:xfrm>
            <a:prstGeom prst="rect">
              <a:avLst/>
            </a:prstGeom>
            <a:noFill/>
          </p:spPr>
          <p:txBody>
            <a:bodyPr wrap="square" rtlCol="0">
              <a:spAutoFit/>
            </a:bodyPr>
            <a:lstStyle/>
            <a:p>
              <a:pPr algn="ctr"/>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3</a:t>
              </a:r>
              <a:endParaRPr kumimoji="1" lang="ja-JP" altLang="en-US" sz="2800">
                <a:latin typeface="Times New Roman" panose="02020603050405020304" pitchFamily="18" charset="0"/>
                <a:cs typeface="Times New Roman" panose="02020603050405020304" pitchFamily="18" charset="0"/>
              </a:endParaRPr>
            </a:p>
          </p:txBody>
        </p:sp>
        <p:sp>
          <p:nvSpPr>
            <p:cNvPr id="169" name="テキスト ボックス 168">
              <a:extLst>
                <a:ext uri="{FF2B5EF4-FFF2-40B4-BE49-F238E27FC236}">
                  <a16:creationId xmlns:a16="http://schemas.microsoft.com/office/drawing/2014/main" id="{0EAF83C7-03EF-EDE7-9E2C-EF94C71E131A}"/>
                </a:ext>
              </a:extLst>
            </p:cNvPr>
            <p:cNvSpPr txBox="1"/>
            <p:nvPr/>
          </p:nvSpPr>
          <p:spPr>
            <a:xfrm>
              <a:off x="5028003" y="4633748"/>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1</a:t>
              </a:r>
              <a:endParaRPr kumimoji="1" lang="ja-JP" altLang="en-US">
                <a:latin typeface="Times New Roman" panose="02020603050405020304" pitchFamily="18" charset="0"/>
                <a:cs typeface="Times New Roman" panose="02020603050405020304" pitchFamily="18" charset="0"/>
              </a:endParaRPr>
            </a:p>
          </p:txBody>
        </p:sp>
        <p:sp>
          <p:nvSpPr>
            <p:cNvPr id="170" name="テキスト ボックス 169">
              <a:extLst>
                <a:ext uri="{FF2B5EF4-FFF2-40B4-BE49-F238E27FC236}">
                  <a16:creationId xmlns:a16="http://schemas.microsoft.com/office/drawing/2014/main" id="{3A0D3AD6-1101-74B2-7281-F0F123F312AF}"/>
                </a:ext>
              </a:extLst>
            </p:cNvPr>
            <p:cNvSpPr txBox="1"/>
            <p:nvPr/>
          </p:nvSpPr>
          <p:spPr>
            <a:xfrm>
              <a:off x="6780108" y="4630159"/>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4</a:t>
              </a:r>
              <a:endParaRPr kumimoji="1" lang="ja-JP" altLang="en-US">
                <a:latin typeface="Times New Roman" panose="02020603050405020304" pitchFamily="18" charset="0"/>
                <a:cs typeface="Times New Roman" panose="02020603050405020304" pitchFamily="18" charset="0"/>
              </a:endParaRPr>
            </a:p>
          </p:txBody>
        </p:sp>
        <p:sp>
          <p:nvSpPr>
            <p:cNvPr id="171" name="テキスト ボックス 170">
              <a:extLst>
                <a:ext uri="{FF2B5EF4-FFF2-40B4-BE49-F238E27FC236}">
                  <a16:creationId xmlns:a16="http://schemas.microsoft.com/office/drawing/2014/main" id="{9617B3FE-36AB-C458-1528-46E4518041C9}"/>
                </a:ext>
              </a:extLst>
            </p:cNvPr>
            <p:cNvSpPr txBox="1"/>
            <p:nvPr/>
          </p:nvSpPr>
          <p:spPr>
            <a:xfrm>
              <a:off x="5609380" y="4619585"/>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2</a:t>
              </a:r>
              <a:endParaRPr kumimoji="1" lang="ja-JP" altLang="en-US">
                <a:latin typeface="Times New Roman" panose="02020603050405020304" pitchFamily="18" charset="0"/>
                <a:cs typeface="Times New Roman" panose="02020603050405020304" pitchFamily="18" charset="0"/>
              </a:endParaRPr>
            </a:p>
          </p:txBody>
        </p:sp>
        <p:sp>
          <p:nvSpPr>
            <p:cNvPr id="173" name="テキスト ボックス 172">
              <a:extLst>
                <a:ext uri="{FF2B5EF4-FFF2-40B4-BE49-F238E27FC236}">
                  <a16:creationId xmlns:a16="http://schemas.microsoft.com/office/drawing/2014/main" id="{8FE5C541-FEC0-D3D2-964F-5F29DCD88B58}"/>
                </a:ext>
              </a:extLst>
            </p:cNvPr>
            <p:cNvSpPr txBox="1"/>
            <p:nvPr/>
          </p:nvSpPr>
          <p:spPr>
            <a:xfrm>
              <a:off x="6205802" y="4630159"/>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3</a:t>
              </a:r>
              <a:endParaRPr kumimoji="1" lang="ja-JP" altLang="en-US">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D720633B-DF16-C273-CBA8-A40AF3CA5D4D}"/>
                  </a:ext>
                </a:extLst>
              </p:cNvPr>
              <p:cNvSpPr txBox="1"/>
              <p:nvPr/>
            </p:nvSpPr>
            <p:spPr>
              <a:xfrm>
                <a:off x="628650" y="1199172"/>
                <a:ext cx="7886700" cy="461665"/>
              </a:xfrm>
              <a:prstGeom prst="rect">
                <a:avLst/>
              </a:prstGeom>
              <a:noFill/>
              <a:ln w="28575">
                <a:solidFill>
                  <a:srgbClr val="FFC000"/>
                </a:solidFill>
              </a:ln>
            </p:spPr>
            <p:txBody>
              <a:bodyPr wrap="square" rtlCol="0">
                <a:spAutoFit/>
              </a:bodyPr>
              <a:lstStyle/>
              <a:p>
                <a:r>
                  <a:rPr kumimoji="1" lang="en-US" altLang="ja-JP" sz="2400" dirty="0"/>
                  <a:t>1. </a:t>
                </a:r>
                <a:r>
                  <a:rPr kumimoji="1" lang="en" altLang="ja-JP" sz="2400" dirty="0"/>
                  <a:t>Sort vertices of</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𝐺</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𝐺</m:t>
                        </m:r>
                      </m:e>
                      <m:sub>
                        <m:r>
                          <a:rPr lang="en-US" altLang="ja-JP" sz="2400" b="0" i="1" smtClean="0">
                            <a:latin typeface="Cambria Math" panose="02040503050406030204" pitchFamily="18" charset="0"/>
                          </a:rPr>
                          <m:t>2</m:t>
                        </m:r>
                      </m:sub>
                    </m:sSub>
                  </m:oMath>
                </a14:m>
                <a:r>
                  <a:rPr kumimoji="1" lang="en-US" altLang="ja-JP" sz="2400" dirty="0"/>
                  <a:t> and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𝐺</m:t>
                        </m:r>
                      </m:e>
                      <m:sub>
                        <m:r>
                          <a:rPr lang="en-US" altLang="ja-JP" sz="2400" i="1">
                            <a:latin typeface="Cambria Math" panose="02040503050406030204" pitchFamily="18" charset="0"/>
                          </a:rPr>
                          <m:t>3</m:t>
                        </m:r>
                      </m:sub>
                    </m:sSub>
                    <m:r>
                      <a:rPr lang="en-US" altLang="ja-JP" sz="2400" i="1">
                        <a:latin typeface="Cambria Math" panose="02040503050406030204" pitchFamily="18" charset="0"/>
                      </a:rPr>
                      <m:t> </m:t>
                    </m:r>
                  </m:oMath>
                </a14:m>
                <a:r>
                  <a:rPr kumimoji="1" lang="en" altLang="ja-JP" sz="2400" dirty="0"/>
                  <a:t>in topological order.</a:t>
                </a:r>
                <a:endParaRPr kumimoji="1" lang="ja-JP" altLang="en-US" sz="2400"/>
              </a:p>
            </p:txBody>
          </p:sp>
        </mc:Choice>
        <mc:Fallback xmlns="">
          <p:sp>
            <p:nvSpPr>
              <p:cNvPr id="3" name="テキスト ボックス 2">
                <a:extLst>
                  <a:ext uri="{FF2B5EF4-FFF2-40B4-BE49-F238E27FC236}">
                    <a16:creationId xmlns:a16="http://schemas.microsoft.com/office/drawing/2014/main" id="{D720633B-DF16-C273-CBA8-A40AF3CA5D4D}"/>
                  </a:ext>
                </a:extLst>
              </p:cNvPr>
              <p:cNvSpPr txBox="1">
                <a:spLocks noRot="1" noChangeAspect="1" noMove="1" noResize="1" noEditPoints="1" noAdjustHandles="1" noChangeArrowheads="1" noChangeShapeType="1" noTextEdit="1"/>
              </p:cNvSpPr>
              <p:nvPr/>
            </p:nvSpPr>
            <p:spPr>
              <a:xfrm>
                <a:off x="628650" y="1199172"/>
                <a:ext cx="7886700" cy="461665"/>
              </a:xfrm>
              <a:prstGeom prst="rect">
                <a:avLst/>
              </a:prstGeom>
              <a:blipFill>
                <a:blip r:embed="rId3"/>
                <a:stretch>
                  <a:fillRect l="-1122" t="-5128" b="-25641"/>
                </a:stretch>
              </a:blipFill>
              <a:ln w="28575">
                <a:solidFill>
                  <a:srgbClr val="FFC000"/>
                </a:solidFill>
              </a:ln>
            </p:spPr>
            <p:txBody>
              <a:bodyPr/>
              <a:lstStyle/>
              <a:p>
                <a:r>
                  <a:rPr lang="ja-JP" altLang="en-US">
                    <a:noFill/>
                  </a:rPr>
                  <a:t> </a:t>
                </a:r>
              </a:p>
            </p:txBody>
          </p:sp>
        </mc:Fallback>
      </mc:AlternateContent>
      <p:pic>
        <p:nvPicPr>
          <p:cNvPr id="11" name="図 10" descr="時計 が含まれている画像&#10;&#10;自動的に生成された説明">
            <a:extLst>
              <a:ext uri="{FF2B5EF4-FFF2-40B4-BE49-F238E27FC236}">
                <a16:creationId xmlns:a16="http://schemas.microsoft.com/office/drawing/2014/main" id="{4FF09A23-3CC1-79D5-5DC8-C571A305466C}"/>
              </a:ext>
            </a:extLst>
          </p:cNvPr>
          <p:cNvPicPr>
            <a:picLocks noChangeAspect="1"/>
          </p:cNvPicPr>
          <p:nvPr/>
        </p:nvPicPr>
        <p:blipFill>
          <a:blip r:embed="rId4"/>
          <a:stretch>
            <a:fillRect/>
          </a:stretch>
        </p:blipFill>
        <p:spPr>
          <a:xfrm>
            <a:off x="712532" y="1872254"/>
            <a:ext cx="2905524" cy="1944466"/>
          </a:xfrm>
          <a:prstGeom prst="rect">
            <a:avLst/>
          </a:prstGeom>
        </p:spPr>
      </p:pic>
      <p:pic>
        <p:nvPicPr>
          <p:cNvPr id="26" name="図 25" descr="時計 が含まれている画像&#10;&#10;自動的に生成された説明">
            <a:extLst>
              <a:ext uri="{FF2B5EF4-FFF2-40B4-BE49-F238E27FC236}">
                <a16:creationId xmlns:a16="http://schemas.microsoft.com/office/drawing/2014/main" id="{794C557B-F2D8-D8F8-BC91-149054C5D8F5}"/>
              </a:ext>
            </a:extLst>
          </p:cNvPr>
          <p:cNvPicPr>
            <a:picLocks noChangeAspect="1"/>
          </p:cNvPicPr>
          <p:nvPr/>
        </p:nvPicPr>
        <p:blipFill>
          <a:blip r:embed="rId5"/>
          <a:stretch>
            <a:fillRect/>
          </a:stretch>
        </p:blipFill>
        <p:spPr>
          <a:xfrm>
            <a:off x="740369" y="3583669"/>
            <a:ext cx="2822437" cy="1967835"/>
          </a:xfrm>
          <a:prstGeom prst="rect">
            <a:avLst/>
          </a:prstGeom>
        </p:spPr>
      </p:pic>
      <p:pic>
        <p:nvPicPr>
          <p:cNvPr id="28" name="図 27" descr="時計と文字の加工写真&#10;&#10;中程度の精度で自動的に生成された説明">
            <a:extLst>
              <a:ext uri="{FF2B5EF4-FFF2-40B4-BE49-F238E27FC236}">
                <a16:creationId xmlns:a16="http://schemas.microsoft.com/office/drawing/2014/main" id="{0E5F9D8D-12F4-A2ED-AFFD-BE2C483DF23A}"/>
              </a:ext>
            </a:extLst>
          </p:cNvPr>
          <p:cNvPicPr>
            <a:picLocks noChangeAspect="1"/>
          </p:cNvPicPr>
          <p:nvPr/>
        </p:nvPicPr>
        <p:blipFill rotWithShape="1">
          <a:blip r:embed="rId6"/>
          <a:srcRect l="3541" t="21455" r="-3541" b="-3888"/>
          <a:stretch/>
        </p:blipFill>
        <p:spPr>
          <a:xfrm>
            <a:off x="1143576" y="5596634"/>
            <a:ext cx="1514126" cy="1439512"/>
          </a:xfrm>
          <a:prstGeom prst="rect">
            <a:avLst/>
          </a:prstGeom>
        </p:spPr>
      </p:pic>
    </p:spTree>
    <p:extLst>
      <p:ext uri="{BB962C8B-B14F-4D97-AF65-F5344CB8AC3E}">
        <p14:creationId xmlns:p14="http://schemas.microsoft.com/office/powerpoint/2010/main" val="3869702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ダイアグラム が含まれている画像&#10;&#10;自動的に生成された説明">
            <a:extLst>
              <a:ext uri="{FF2B5EF4-FFF2-40B4-BE49-F238E27FC236}">
                <a16:creationId xmlns:a16="http://schemas.microsoft.com/office/drawing/2014/main" id="{F8C42DE1-8063-7134-3C8C-1FA6F2F21040}"/>
              </a:ext>
            </a:extLst>
          </p:cNvPr>
          <p:cNvPicPr>
            <a:picLocks noChangeAspect="1"/>
          </p:cNvPicPr>
          <p:nvPr/>
        </p:nvPicPr>
        <p:blipFill>
          <a:blip r:embed="rId3"/>
          <a:stretch>
            <a:fillRect/>
          </a:stretch>
        </p:blipFill>
        <p:spPr>
          <a:xfrm>
            <a:off x="4572000" y="3491334"/>
            <a:ext cx="3259211" cy="3212784"/>
          </a:xfrm>
          <a:prstGeom prst="rect">
            <a:avLst/>
          </a:prstGeom>
        </p:spPr>
      </p:pic>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24</a:t>
            </a:fld>
            <a:endParaRPr kumimoji="1" lang="ja-JP" altLang="en-US"/>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88C784F7-8210-7D33-D4BB-80E049CD6C72}"/>
                  </a:ext>
                </a:extLst>
              </p:cNvPr>
              <p:cNvSpPr txBox="1"/>
              <p:nvPr/>
            </p:nvSpPr>
            <p:spPr>
              <a:xfrm>
                <a:off x="7755686" y="5159525"/>
                <a:ext cx="1519327" cy="707886"/>
              </a:xfrm>
              <a:prstGeom prst="rect">
                <a:avLst/>
              </a:prstGeom>
              <a:noFill/>
            </p:spPr>
            <p:txBody>
              <a:bodyPr wrap="none" rtlCol="0">
                <a:spAutoFit/>
              </a:bodyPr>
              <a:lstStyle/>
              <a:p>
                <a:r>
                  <a:rPr kumimoji="1" lang="en-US" altLang="ja-JP" sz="2000" dirty="0"/>
                  <a:t>×</a:t>
                </a:r>
                <a14:m>
                  <m:oMath xmlns:m="http://schemas.openxmlformats.org/officeDocument/2006/math">
                    <m:d>
                      <m:dPr>
                        <m:ctrlPr>
                          <a:rPr lang="en-US" altLang="ja-JP" sz="2000" b="0" i="1" smtClean="0">
                            <a:latin typeface="Cambria Math" panose="02040503050406030204" pitchFamily="18" charset="0"/>
                          </a:rPr>
                        </m:ctrlPr>
                      </m:dPr>
                      <m:e>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𝑉</m:t>
                                </m:r>
                              </m:e>
                              <m:sub>
                                <m:r>
                                  <a:rPr lang="en-US" altLang="ja-JP" sz="2000" b="0" i="1" smtClean="0">
                                    <a:latin typeface="Cambria Math" panose="02040503050406030204" pitchFamily="18" charset="0"/>
                                  </a:rPr>
                                  <m:t>3</m:t>
                                </m:r>
                              </m:sub>
                            </m:sSub>
                          </m:e>
                        </m:d>
                        <m:r>
                          <a:rPr lang="en-US" altLang="ja-JP" sz="2000" b="0" i="1" smtClean="0">
                            <a:latin typeface="Cambria Math" panose="02040503050406030204" pitchFamily="18" charset="0"/>
                          </a:rPr>
                          <m:t>+1</m:t>
                        </m:r>
                      </m:e>
                    </m:d>
                  </m:oMath>
                </a14:m>
                <a:r>
                  <a:rPr kumimoji="1" lang="en-US" altLang="ja-JP" sz="2000" i="1" dirty="0"/>
                  <a:t> </a:t>
                </a:r>
              </a:p>
              <a:p>
                <a:r>
                  <a:rPr kumimoji="1" lang="en-US" altLang="ja-JP" sz="2000" dirty="0"/>
                  <a:t>    tables</a:t>
                </a:r>
                <a:endParaRPr kumimoji="1" lang="ja-JP" altLang="en-US" sz="2000"/>
              </a:p>
            </p:txBody>
          </p:sp>
        </mc:Choice>
        <mc:Fallback xmlns="">
          <p:sp>
            <p:nvSpPr>
              <p:cNvPr id="16" name="テキスト ボックス 15">
                <a:extLst>
                  <a:ext uri="{FF2B5EF4-FFF2-40B4-BE49-F238E27FC236}">
                    <a16:creationId xmlns:a16="http://schemas.microsoft.com/office/drawing/2014/main" id="{88C784F7-8210-7D33-D4BB-80E049CD6C72}"/>
                  </a:ext>
                </a:extLst>
              </p:cNvPr>
              <p:cNvSpPr txBox="1">
                <a:spLocks noRot="1" noChangeAspect="1" noMove="1" noResize="1" noEditPoints="1" noAdjustHandles="1" noChangeArrowheads="1" noChangeShapeType="1" noTextEdit="1"/>
              </p:cNvSpPr>
              <p:nvPr/>
            </p:nvSpPr>
            <p:spPr>
              <a:xfrm>
                <a:off x="7755686" y="5159525"/>
                <a:ext cx="1519327" cy="707886"/>
              </a:xfrm>
              <a:prstGeom prst="rect">
                <a:avLst/>
              </a:prstGeom>
              <a:blipFill>
                <a:blip r:embed="rId4"/>
                <a:stretch>
                  <a:fillRect l="-4132" t="-3509" b="-1228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3DD8EE4C-2ADF-F999-B4E5-E044B8D5F1C7}"/>
                  </a:ext>
                </a:extLst>
              </p:cNvPr>
              <p:cNvSpPr txBox="1"/>
              <p:nvPr/>
            </p:nvSpPr>
            <p:spPr>
              <a:xfrm>
                <a:off x="4703617" y="3593926"/>
                <a:ext cx="5524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i="1" smtClean="0">
                          <a:solidFill>
                            <a:schemeClr val="tx1"/>
                          </a:solidFill>
                          <a:latin typeface="Cambria Math" panose="02040503050406030204" pitchFamily="18" charset="0"/>
                        </a:rPr>
                        <m:t>𝐶</m:t>
                      </m:r>
                    </m:oMath>
                  </m:oMathPara>
                </a14:m>
                <a:endParaRPr lang="ja-JP" altLang="en-US" sz="2400">
                  <a:solidFill>
                    <a:schemeClr val="tx1"/>
                  </a:solidFill>
                </a:endParaRPr>
              </a:p>
            </p:txBody>
          </p:sp>
        </mc:Choice>
        <mc:Fallback xmlns="">
          <p:sp>
            <p:nvSpPr>
              <p:cNvPr id="13" name="テキスト ボックス 12">
                <a:extLst>
                  <a:ext uri="{FF2B5EF4-FFF2-40B4-BE49-F238E27FC236}">
                    <a16:creationId xmlns:a16="http://schemas.microsoft.com/office/drawing/2014/main" id="{3DD8EE4C-2ADF-F999-B4E5-E044B8D5F1C7}"/>
                  </a:ext>
                </a:extLst>
              </p:cNvPr>
              <p:cNvSpPr txBox="1">
                <a:spLocks noRot="1" noChangeAspect="1" noMove="1" noResize="1" noEditPoints="1" noAdjustHandles="1" noChangeArrowheads="1" noChangeShapeType="1" noTextEdit="1"/>
              </p:cNvSpPr>
              <p:nvPr/>
            </p:nvSpPr>
            <p:spPr>
              <a:xfrm>
                <a:off x="4703617" y="3593926"/>
                <a:ext cx="552474" cy="461665"/>
              </a:xfrm>
              <a:prstGeom prst="rect">
                <a:avLst/>
              </a:prstGeom>
              <a:blipFill>
                <a:blip r:embed="rId5"/>
                <a:stretch>
                  <a:fillRect/>
                </a:stretch>
              </a:blipFill>
            </p:spPr>
            <p:txBody>
              <a:bodyPr/>
              <a:lstStyle/>
              <a:p>
                <a:r>
                  <a:rPr lang="ja-JP" altLang="en-US">
                    <a:noFill/>
                  </a:rPr>
                  <a:t> </a:t>
                </a:r>
              </a:p>
            </p:txBody>
          </p:sp>
        </mc:Fallback>
      </mc:AlternateContent>
      <p:sp>
        <p:nvSpPr>
          <p:cNvPr id="10" name="タイトル 1">
            <a:extLst>
              <a:ext uri="{FF2B5EF4-FFF2-40B4-BE49-F238E27FC236}">
                <a16:creationId xmlns:a16="http://schemas.microsoft.com/office/drawing/2014/main" id="{37C5E2DA-FD01-093A-D72B-5037A10D580A}"/>
              </a:ext>
            </a:extLst>
          </p:cNvPr>
          <p:cNvSpPr txBox="1">
            <a:spLocks/>
          </p:cNvSpPr>
          <p:nvPr/>
        </p:nvSpPr>
        <p:spPr>
          <a:xfrm>
            <a:off x="628650" y="365127"/>
            <a:ext cx="7886700" cy="647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200" dirty="0"/>
              <a:t>Main Idea of the Algorithm for SEQ-IC-LCS of Acyclic Labeled Graphs</a:t>
            </a: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654E5AC-8D19-5C26-6C69-A8B8DDE4CA08}"/>
                  </a:ext>
                </a:extLst>
              </p:cNvPr>
              <p:cNvSpPr txBox="1"/>
              <p:nvPr/>
            </p:nvSpPr>
            <p:spPr>
              <a:xfrm>
                <a:off x="488112" y="3029017"/>
                <a:ext cx="4092980" cy="500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r>
                            <a:rPr lang="en-US" altLang="ja-JP" sz="2300" b="0" i="1" smtClean="0">
                              <a:latin typeface="Cambria Math" panose="02040503050406030204" pitchFamily="18" charset="0"/>
                            </a:rPr>
                            <m:t>∈</m:t>
                          </m:r>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1</m:t>
                              </m:r>
                            </m:sub>
                          </m:sSub>
                          <m:r>
                            <a:rPr lang="en-US" altLang="ja-JP" sz="2300" b="0" i="1" smtClean="0">
                              <a:latin typeface="Cambria Math" panose="02040503050406030204" pitchFamily="18" charset="0"/>
                            </a:rPr>
                            <m:t>, </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𝑣</m:t>
                              </m:r>
                            </m:e>
                            <m:sub>
                              <m:r>
                                <a:rPr lang="en-US" altLang="ja-JP" sz="2300" b="0" i="1" smtClean="0">
                                  <a:latin typeface="Cambria Math" panose="02040503050406030204" pitchFamily="18" charset="0"/>
                                </a:rPr>
                                <m:t>2</m:t>
                              </m:r>
                              <m:r>
                                <a:rPr lang="en-US" altLang="ja-JP" sz="2300" i="1">
                                  <a:latin typeface="Cambria Math" panose="02040503050406030204" pitchFamily="18" charset="0"/>
                                </a:rPr>
                                <m:t>,</m:t>
                              </m:r>
                              <m:r>
                                <a:rPr lang="en-US" altLang="ja-JP" sz="2300" b="0" i="1" smtClean="0">
                                  <a:latin typeface="Cambria Math" panose="02040503050406030204" pitchFamily="18" charset="0"/>
                                </a:rPr>
                                <m:t>𝑗</m:t>
                              </m:r>
                            </m:sub>
                          </m:sSub>
                          <m:r>
                            <a:rPr lang="en-US" altLang="ja-JP" sz="2300" i="1">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𝑉</m:t>
                              </m:r>
                            </m:e>
                            <m:sub>
                              <m:r>
                                <a:rPr lang="en-US" altLang="ja-JP" sz="2300" b="0" i="1" smtClean="0">
                                  <a:latin typeface="Cambria Math" panose="02040503050406030204" pitchFamily="18" charset="0"/>
                                </a:rPr>
                                <m:t>2</m:t>
                              </m:r>
                            </m:sub>
                          </m:sSub>
                          <m:r>
                            <a:rPr lang="en-US" altLang="ja-JP" sz="2300" i="1">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sub>
                          </m:sSub>
                          <m:r>
                            <a:rPr lang="en-US" altLang="ja-JP" sz="2300" i="1">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𝑉</m:t>
                              </m:r>
                            </m:e>
                            <m:sub>
                              <m:r>
                                <a:rPr lang="en-US" altLang="ja-JP" sz="2300" b="0" i="1" smtClean="0">
                                  <a:latin typeface="Cambria Math" panose="02040503050406030204" pitchFamily="18" charset="0"/>
                                </a:rPr>
                                <m:t>3</m:t>
                              </m:r>
                            </m:sub>
                          </m:sSub>
                        </m:e>
                      </m:d>
                      <m:r>
                        <a:rPr lang="en-US" altLang="ja-JP" sz="2300" b="0" i="1" smtClean="0">
                          <a:latin typeface="Cambria Math" panose="02040503050406030204" pitchFamily="18" charset="0"/>
                        </a:rPr>
                        <m:t> </m:t>
                      </m:r>
                    </m:oMath>
                  </m:oMathPara>
                </a14:m>
                <a:endParaRPr lang="en-US" altLang="ja-JP" sz="2300" dirty="0"/>
              </a:p>
            </p:txBody>
          </p:sp>
        </mc:Choice>
        <mc:Fallback xmlns="">
          <p:sp>
            <p:nvSpPr>
              <p:cNvPr id="6" name="テキスト ボックス 5">
                <a:extLst>
                  <a:ext uri="{FF2B5EF4-FFF2-40B4-BE49-F238E27FC236}">
                    <a16:creationId xmlns:a16="http://schemas.microsoft.com/office/drawing/2014/main" id="{6654E5AC-8D19-5C26-6C69-A8B8DDE4CA08}"/>
                  </a:ext>
                </a:extLst>
              </p:cNvPr>
              <p:cNvSpPr txBox="1">
                <a:spLocks noRot="1" noChangeAspect="1" noMove="1" noResize="1" noEditPoints="1" noAdjustHandles="1" noChangeArrowheads="1" noChangeShapeType="1" noTextEdit="1"/>
              </p:cNvSpPr>
              <p:nvPr/>
            </p:nvSpPr>
            <p:spPr>
              <a:xfrm>
                <a:off x="488112" y="3029017"/>
                <a:ext cx="4092980" cy="500137"/>
              </a:xfrm>
              <a:prstGeom prst="rect">
                <a:avLst/>
              </a:prstGeom>
              <a:blipFill>
                <a:blip r:embed="rId7"/>
                <a:stretch>
                  <a:fillRect b="-1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C08DD02C-3B2B-4F82-3EF1-94AC1118E6B8}"/>
                  </a:ext>
                </a:extLst>
              </p:cNvPr>
              <p:cNvSpPr txBox="1"/>
              <p:nvPr/>
            </p:nvSpPr>
            <p:spPr>
              <a:xfrm>
                <a:off x="272372" y="4800677"/>
                <a:ext cx="5303153" cy="1517916"/>
              </a:xfrm>
              <a:prstGeom prst="rect">
                <a:avLst/>
              </a:prstGeom>
              <a:noFill/>
            </p:spPr>
            <p:txBody>
              <a:bodyPr wrap="square">
                <a:spAutoFit/>
              </a:bodyPr>
              <a:lstStyle/>
              <a:p>
                <a:pPr>
                  <a:lnSpc>
                    <a:spcPct val="110000"/>
                  </a:lnSpc>
                </a:pPr>
                <a14:m>
                  <m:oMath xmlns:m="http://schemas.openxmlformats.org/officeDocument/2006/math">
                    <m:limLow>
                      <m:limLowPr>
                        <m:ctrlPr>
                          <a:rPr kumimoji="1" lang="en-US" altLang="ja-JP" sz="2400" i="1" smtClean="0">
                            <a:latin typeface="Cambria Math" panose="02040503050406030204" pitchFamily="18" charset="0"/>
                          </a:rPr>
                        </m:ctrlPr>
                      </m:limLowPr>
                      <m:e>
                        <m:r>
                          <m:rPr>
                            <m:sty m:val="p"/>
                          </m:rPr>
                          <a:rPr kumimoji="1" lang="en-US" altLang="ja-JP" sz="2400">
                            <a:latin typeface="Cambria Math" panose="02040503050406030204" pitchFamily="18" charset="0"/>
                          </a:rPr>
                          <m:t>max</m:t>
                        </m:r>
                      </m:e>
                      <m:lim>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   1≤</m:t>
                        </m:r>
                        <m:r>
                          <a:rPr kumimoji="1" lang="en-US" altLang="ja-JP" sz="2400" b="0" i="1" smtClean="0">
                            <a:latin typeface="Cambria Math" panose="02040503050406030204" pitchFamily="18" charset="0"/>
                          </a:rPr>
                          <m:t>𝑗</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2</m:t>
                                </m:r>
                              </m:sub>
                            </m:sSub>
                          </m:e>
                        </m:d>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𝑣</m:t>
                            </m:r>
                          </m:e>
                          <m:sub>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rPr>
                              <m:t>𝑘</m:t>
                            </m:r>
                          </m:sub>
                        </m:sSub>
                      </m:lim>
                    </m:limLow>
                    <m:r>
                      <a:rPr lang="en-US" altLang="ja-JP" sz="2400" i="1">
                        <a:latin typeface="Cambria Math" panose="02040503050406030204" pitchFamily="18" charset="0"/>
                      </a:rPr>
                      <m:t>𝐶</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𝑖</m:t>
                        </m:r>
                        <m:r>
                          <a:rPr lang="en-US" altLang="ja-JP" sz="2400" i="1">
                            <a:latin typeface="Cambria Math" panose="02040503050406030204" pitchFamily="18" charset="0"/>
                          </a:rPr>
                          <m:t>,</m:t>
                        </m:r>
                        <m:r>
                          <a:rPr lang="en-US" altLang="ja-JP" sz="2400" i="1">
                            <a:latin typeface="Cambria Math" panose="02040503050406030204" pitchFamily="18" charset="0"/>
                          </a:rPr>
                          <m:t>𝑗</m:t>
                        </m:r>
                        <m:r>
                          <a:rPr lang="en-US" altLang="ja-JP" sz="2400" i="1">
                            <a:latin typeface="Cambria Math" panose="02040503050406030204" pitchFamily="18" charset="0"/>
                          </a:rPr>
                          <m:t>,</m:t>
                        </m:r>
                        <m:r>
                          <a:rPr lang="en-US" altLang="ja-JP" sz="2400" b="0" i="1" smtClean="0">
                            <a:latin typeface="Cambria Math" panose="02040503050406030204" pitchFamily="18" charset="0"/>
                          </a:rPr>
                          <m:t>𝑘</m:t>
                        </m:r>
                      </m:e>
                    </m:d>
                  </m:oMath>
                </a14:m>
                <a:r>
                  <a:rPr kumimoji="1" lang="en-US" altLang="ja-JP" sz="2400" dirty="0"/>
                  <a:t> </a:t>
                </a:r>
              </a:p>
              <a:p>
                <a:pPr>
                  <a:lnSpc>
                    <a:spcPct val="110000"/>
                  </a:lnSpc>
                </a:pPr>
                <a:r>
                  <a:rPr kumimoji="1" lang="en-US" altLang="ja-JP" sz="2400" dirty="0"/>
                  <a:t> is the solution. </a:t>
                </a:r>
              </a:p>
              <a:p>
                <a:pPr>
                  <a:lnSpc>
                    <a:spcPct val="110000"/>
                  </a:lnSpc>
                </a:pPr>
                <a:r>
                  <a:rPr kumimoji="1" lang="en-US" altLang="ja-JP" sz="2400" dirty="0"/>
                  <a:t>(</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𝑣</m:t>
                        </m:r>
                      </m:e>
                      <m:sub>
                        <m:r>
                          <a:rPr lang="en-US" altLang="ja-JP" sz="2400" b="0" i="1" smtClean="0">
                            <a:latin typeface="Cambria Math" panose="02040503050406030204" pitchFamily="18" charset="0"/>
                          </a:rPr>
                          <m:t>3</m:t>
                        </m:r>
                        <m:r>
                          <a:rPr lang="en-US" altLang="ja-JP" sz="2400" i="1">
                            <a:latin typeface="Cambria Math" panose="02040503050406030204" pitchFamily="18" charset="0"/>
                          </a:rPr>
                          <m:t>,</m:t>
                        </m:r>
                        <m:r>
                          <a:rPr lang="en-US" altLang="ja-JP" sz="2400" b="0" i="1" smtClean="0">
                            <a:latin typeface="Cambria Math" panose="02040503050406030204" pitchFamily="18" charset="0"/>
                          </a:rPr>
                          <m:t>𝑘</m:t>
                        </m:r>
                      </m:sub>
                    </m:sSub>
                    <m:r>
                      <a:rPr lang="en-US" altLang="ja-JP" sz="2400" b="0" i="1" smtClean="0">
                        <a:latin typeface="Cambria Math" panose="02040503050406030204" pitchFamily="18" charset="0"/>
                      </a:rPr>
                      <m:t> </m:t>
                    </m:r>
                  </m:oMath>
                </a14:m>
                <a:r>
                  <a:rPr kumimoji="1" lang="en-US" altLang="ja-JP" sz="2400" dirty="0"/>
                  <a:t>has no out-going edges in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3</m:t>
                        </m:r>
                      </m:sub>
                    </m:sSub>
                  </m:oMath>
                </a14:m>
                <a:r>
                  <a:rPr kumimoji="1" lang="en-US" altLang="ja-JP" sz="2400" dirty="0"/>
                  <a:t>.)</a:t>
                </a:r>
              </a:p>
            </p:txBody>
          </p:sp>
        </mc:Choice>
        <mc:Fallback xmlns="">
          <p:sp>
            <p:nvSpPr>
              <p:cNvPr id="8" name="テキスト ボックス 7">
                <a:extLst>
                  <a:ext uri="{FF2B5EF4-FFF2-40B4-BE49-F238E27FC236}">
                    <a16:creationId xmlns:a16="http://schemas.microsoft.com/office/drawing/2014/main" id="{C08DD02C-3B2B-4F82-3EF1-94AC1118E6B8}"/>
                  </a:ext>
                </a:extLst>
              </p:cNvPr>
              <p:cNvSpPr txBox="1">
                <a:spLocks noRot="1" noChangeAspect="1" noMove="1" noResize="1" noEditPoints="1" noAdjustHandles="1" noChangeArrowheads="1" noChangeShapeType="1" noTextEdit="1"/>
              </p:cNvSpPr>
              <p:nvPr/>
            </p:nvSpPr>
            <p:spPr>
              <a:xfrm>
                <a:off x="272372" y="4800677"/>
                <a:ext cx="5303153" cy="1517916"/>
              </a:xfrm>
              <a:prstGeom prst="rect">
                <a:avLst/>
              </a:prstGeom>
              <a:blipFill>
                <a:blip r:embed="rId8"/>
                <a:stretch>
                  <a:fillRect l="-1909" b="-7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C87D3503-E7FE-8D16-30A9-4166C880DBC9}"/>
                  </a:ext>
                </a:extLst>
              </p:cNvPr>
              <p:cNvSpPr txBox="1"/>
              <p:nvPr/>
            </p:nvSpPr>
            <p:spPr>
              <a:xfrm>
                <a:off x="628650" y="3761021"/>
                <a:ext cx="3997056" cy="830997"/>
              </a:xfrm>
              <a:prstGeom prst="rect">
                <a:avLst/>
              </a:prstGeom>
              <a:noFill/>
              <a:ln w="28575">
                <a:solidFill>
                  <a:srgbClr val="FFC000"/>
                </a:solidFill>
              </a:ln>
            </p:spPr>
            <p:txBody>
              <a:bodyPr wrap="square" rtlCol="0">
                <a:spAutoFit/>
              </a:bodyPr>
              <a:lstStyle/>
              <a:p>
                <a:r>
                  <a:rPr kumimoji="1" lang="en-US" altLang="ja-JP" sz="2300" dirty="0"/>
                  <a:t>2. </a:t>
                </a:r>
                <a:r>
                  <a:rPr kumimoji="1" lang="en" altLang="ja-JP" sz="2300" dirty="0"/>
                  <a:t>Calculate </a:t>
                </a:r>
                <a14:m>
                  <m:oMath xmlns:m="http://schemas.openxmlformats.org/officeDocument/2006/math">
                    <m:r>
                      <a:rPr lang="en-US" altLang="ja-JP" sz="2300" i="1" smtClean="0">
                        <a:latin typeface="Cambria Math" panose="02040503050406030204" pitchFamily="18" charset="0"/>
                      </a:rPr>
                      <m:t>𝐶</m:t>
                    </m:r>
                    <m:d>
                      <m:dPr>
                        <m:ctrlPr>
                          <a:rPr lang="en-US" altLang="ja-JP" sz="2300" i="1">
                            <a:latin typeface="Cambria Math" panose="02040503050406030204" pitchFamily="18" charset="0"/>
                          </a:rPr>
                        </m:ctrlPr>
                      </m:dPr>
                      <m:e>
                        <m:r>
                          <a:rPr lang="en-US" altLang="ja-JP" sz="2300" i="1">
                            <a:latin typeface="Cambria Math" panose="02040503050406030204" pitchFamily="18" charset="0"/>
                          </a:rPr>
                          <m:t>𝑖</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e>
                    </m:d>
                  </m:oMath>
                </a14:m>
                <a:r>
                  <a:rPr kumimoji="1" lang="en-US" altLang="ja-JP" sz="2300" dirty="0"/>
                  <a:t> using the   </a:t>
                </a:r>
                <a:r>
                  <a:rPr lang="en" altLang="ja-JP" sz="2300" dirty="0"/>
                  <a:t>recurrence.</a:t>
                </a:r>
              </a:p>
            </p:txBody>
          </p:sp>
        </mc:Choice>
        <mc:Fallback xmlns="">
          <p:sp>
            <p:nvSpPr>
              <p:cNvPr id="3" name="テキスト ボックス 2">
                <a:extLst>
                  <a:ext uri="{FF2B5EF4-FFF2-40B4-BE49-F238E27FC236}">
                    <a16:creationId xmlns:a16="http://schemas.microsoft.com/office/drawing/2014/main" id="{C87D3503-E7FE-8D16-30A9-4166C880DBC9}"/>
                  </a:ext>
                </a:extLst>
              </p:cNvPr>
              <p:cNvSpPr txBox="1">
                <a:spLocks noRot="1" noChangeAspect="1" noMove="1" noResize="1" noEditPoints="1" noAdjustHandles="1" noChangeArrowheads="1" noChangeShapeType="1" noTextEdit="1"/>
              </p:cNvSpPr>
              <p:nvPr/>
            </p:nvSpPr>
            <p:spPr>
              <a:xfrm>
                <a:off x="628650" y="3761021"/>
                <a:ext cx="3997056" cy="830997"/>
              </a:xfrm>
              <a:prstGeom prst="rect">
                <a:avLst/>
              </a:prstGeom>
              <a:blipFill>
                <a:blip r:embed="rId9"/>
                <a:stretch>
                  <a:fillRect l="-1887" t="-4412" b="-10294"/>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FDEBC94A-F6F1-6BBF-4CFD-011D7E99B510}"/>
                  </a:ext>
                </a:extLst>
              </p:cNvPr>
              <p:cNvSpPr txBox="1"/>
              <p:nvPr/>
            </p:nvSpPr>
            <p:spPr>
              <a:xfrm>
                <a:off x="628650" y="1199172"/>
                <a:ext cx="7886700" cy="461665"/>
              </a:xfrm>
              <a:prstGeom prst="rect">
                <a:avLst/>
              </a:prstGeom>
              <a:noFill/>
              <a:ln w="28575">
                <a:solidFill>
                  <a:srgbClr val="FFC000"/>
                </a:solidFill>
              </a:ln>
            </p:spPr>
            <p:txBody>
              <a:bodyPr wrap="square" rtlCol="0">
                <a:spAutoFit/>
              </a:bodyPr>
              <a:lstStyle/>
              <a:p>
                <a:r>
                  <a:rPr kumimoji="1" lang="en-US" altLang="ja-JP" sz="2400" dirty="0"/>
                  <a:t>1. </a:t>
                </a:r>
                <a:r>
                  <a:rPr kumimoji="1" lang="en" altLang="ja-JP" sz="2400" dirty="0"/>
                  <a:t>Sort vertices of</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𝐺</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𝐺</m:t>
                        </m:r>
                      </m:e>
                      <m:sub>
                        <m:r>
                          <a:rPr lang="en-US" altLang="ja-JP" sz="2400" b="0" i="1" smtClean="0">
                            <a:latin typeface="Cambria Math" panose="02040503050406030204" pitchFamily="18" charset="0"/>
                          </a:rPr>
                          <m:t>2</m:t>
                        </m:r>
                      </m:sub>
                    </m:sSub>
                  </m:oMath>
                </a14:m>
                <a:r>
                  <a:rPr kumimoji="1" lang="en-US" altLang="ja-JP" sz="2400" dirty="0"/>
                  <a:t> and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𝐺</m:t>
                        </m:r>
                      </m:e>
                      <m:sub>
                        <m:r>
                          <a:rPr lang="en-US" altLang="ja-JP" sz="2400" i="1">
                            <a:latin typeface="Cambria Math" panose="02040503050406030204" pitchFamily="18" charset="0"/>
                          </a:rPr>
                          <m:t>3</m:t>
                        </m:r>
                      </m:sub>
                    </m:sSub>
                    <m:r>
                      <a:rPr lang="en-US" altLang="ja-JP" sz="2400" i="1">
                        <a:latin typeface="Cambria Math" panose="02040503050406030204" pitchFamily="18" charset="0"/>
                      </a:rPr>
                      <m:t> </m:t>
                    </m:r>
                  </m:oMath>
                </a14:m>
                <a:r>
                  <a:rPr kumimoji="1" lang="en" altLang="ja-JP" sz="2400" dirty="0"/>
                  <a:t>in topological order.</a:t>
                </a:r>
                <a:endParaRPr kumimoji="1" lang="ja-JP" altLang="en-US" sz="2400"/>
              </a:p>
            </p:txBody>
          </p:sp>
        </mc:Choice>
        <mc:Fallback xmlns="">
          <p:sp>
            <p:nvSpPr>
              <p:cNvPr id="7" name="テキスト ボックス 6">
                <a:extLst>
                  <a:ext uri="{FF2B5EF4-FFF2-40B4-BE49-F238E27FC236}">
                    <a16:creationId xmlns:a16="http://schemas.microsoft.com/office/drawing/2014/main" id="{FDEBC94A-F6F1-6BBF-4CFD-011D7E99B510}"/>
                  </a:ext>
                </a:extLst>
              </p:cNvPr>
              <p:cNvSpPr txBox="1">
                <a:spLocks noRot="1" noChangeAspect="1" noMove="1" noResize="1" noEditPoints="1" noAdjustHandles="1" noChangeArrowheads="1" noChangeShapeType="1" noTextEdit="1"/>
              </p:cNvSpPr>
              <p:nvPr/>
            </p:nvSpPr>
            <p:spPr>
              <a:xfrm>
                <a:off x="628650" y="1199172"/>
                <a:ext cx="7886700" cy="461665"/>
              </a:xfrm>
              <a:prstGeom prst="rect">
                <a:avLst/>
              </a:prstGeom>
              <a:blipFill>
                <a:blip r:embed="rId10"/>
                <a:stretch>
                  <a:fillRect l="-1122" t="-5128" b="-25641"/>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コンテンツ プレースホルダー 2">
                <a:extLst>
                  <a:ext uri="{FF2B5EF4-FFF2-40B4-BE49-F238E27FC236}">
                    <a16:creationId xmlns:a16="http://schemas.microsoft.com/office/drawing/2014/main" id="{F709F11E-8CC0-F835-4C02-4EE595D5F2D3}"/>
                  </a:ext>
                </a:extLst>
              </p:cNvPr>
              <p:cNvSpPr txBox="1">
                <a:spLocks/>
              </p:cNvSpPr>
              <p:nvPr/>
            </p:nvSpPr>
            <p:spPr>
              <a:xfrm>
                <a:off x="517790" y="1620176"/>
                <a:ext cx="8496346" cy="13018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300" dirty="0"/>
                  <a:t>Let 𝐶 denote the three-dimensional table which stored the length of  the SEQ-IC-LCS of </a:t>
                </a:r>
                <a14:m>
                  <m:oMath xmlns:m="http://schemas.openxmlformats.org/officeDocument/2006/math">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𝐿</m:t>
                        </m:r>
                      </m:e>
                      <m:sub>
                        <m:r>
                          <a:rPr lang="en-US" altLang="ja-JP" sz="2300" b="0" i="1" smtClean="0">
                            <a:latin typeface="Cambria Math" panose="02040503050406030204" pitchFamily="18" charset="0"/>
                          </a:rPr>
                          <m:t>1</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e>
                        </m:d>
                      </m:e>
                    </m:d>
                    <m:r>
                      <a:rPr lang="en-US" altLang="ja-JP" sz="2300" i="1" smtClean="0">
                        <a:latin typeface="Cambria Math" panose="02040503050406030204" pitchFamily="18" charset="0"/>
                      </a:rPr>
                      <m:t>,</m:t>
                    </m:r>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𝐿</m:t>
                        </m:r>
                      </m:e>
                      <m:sub>
                        <m:r>
                          <a:rPr lang="en-US" altLang="ja-JP" sz="2300" b="0" i="1" smtClean="0">
                            <a:latin typeface="Cambria Math" panose="02040503050406030204" pitchFamily="18" charset="0"/>
                          </a:rPr>
                          <m:t>2</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2,</m:t>
                                </m:r>
                                <m:r>
                                  <a:rPr lang="en-US" altLang="ja-JP" sz="2300" b="0" i="1" smtClean="0">
                                    <a:latin typeface="Cambria Math" panose="02040503050406030204" pitchFamily="18" charset="0"/>
                                  </a:rPr>
                                  <m:t>𝑗</m:t>
                                </m:r>
                              </m:sub>
                            </m:sSub>
                          </m:e>
                        </m:d>
                      </m:e>
                    </m:d>
                  </m:oMath>
                </a14:m>
                <a:r>
                  <a:rPr lang="en-US" altLang="ja-JP" sz="2300" dirty="0"/>
                  <a:t> and </a:t>
                </a:r>
                <a14:m>
                  <m:oMath xmlns:m="http://schemas.openxmlformats.org/officeDocument/2006/math">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𝐿</m:t>
                        </m:r>
                      </m:e>
                      <m:sub>
                        <m:r>
                          <a:rPr lang="en-US" altLang="ja-JP" sz="2300" b="0" i="0" smtClean="0">
                            <a:latin typeface="Cambria Math" panose="02040503050406030204" pitchFamily="18" charset="0"/>
                          </a:rPr>
                          <m:t>3</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b="0" i="1" smtClean="0">
                                    <a:latin typeface="Cambria Math" panose="02040503050406030204" pitchFamily="18" charset="0"/>
                                  </a:rPr>
                                  <m:t>𝑘</m:t>
                                </m:r>
                              </m:sub>
                            </m:sSub>
                          </m:e>
                        </m:d>
                      </m:e>
                    </m:d>
                  </m:oMath>
                </a14:m>
                <a:r>
                  <a:rPr lang="en-US" altLang="ja-JP" sz="2300" dirty="0"/>
                  <a:t> in  𝐶</a:t>
                </a:r>
                <a:r>
                  <a:rPr lang="en-US" altLang="ja-JP" sz="2300" dirty="0">
                    <a:latin typeface="Times New Roman" panose="02020603050405020304" pitchFamily="18" charset="0"/>
                    <a:cs typeface="Times New Roman" panose="02020603050405020304" pitchFamily="18" charset="0"/>
                  </a:rPr>
                  <a:t>(𝑖</a:t>
                </a:r>
                <a:r>
                  <a:rPr lang="en-US" altLang="ja-JP" sz="2300" dirty="0">
                    <a:cs typeface="Times New Roman" panose="02020603050405020304" pitchFamily="18" charset="0"/>
                  </a:rPr>
                  <a:t>,</a:t>
                </a:r>
                <a:r>
                  <a:rPr lang="en-US" altLang="ja-JP" sz="2300" dirty="0">
                    <a:latin typeface="Times New Roman" panose="02020603050405020304" pitchFamily="18" charset="0"/>
                    <a:cs typeface="Times New Roman" panose="02020603050405020304" pitchFamily="18" charset="0"/>
                  </a:rPr>
                  <a:t>𝑗</a:t>
                </a:r>
                <a:r>
                  <a:rPr lang="en-US" altLang="ja-JP" sz="2300" dirty="0">
                    <a:cs typeface="Times New Roman" panose="02020603050405020304" pitchFamily="18" charset="0"/>
                  </a:rPr>
                  <a:t>,</a:t>
                </a:r>
                <a:r>
                  <a:rPr lang="en-US" altLang="ja-JP" sz="2300" dirty="0">
                    <a:latin typeface="Times New Roman" panose="02020603050405020304" pitchFamily="18" charset="0"/>
                    <a:cs typeface="Times New Roman" panose="02020603050405020304" pitchFamily="18" charset="0"/>
                  </a:rPr>
                  <a:t>𝑘) </a:t>
                </a:r>
                <a:r>
                  <a:rPr lang="en-US" altLang="ja-JP" sz="2300" dirty="0"/>
                  <a:t>for any </a:t>
                </a:r>
                <a14:m>
                  <m:oMath xmlns:m="http://schemas.openxmlformats.org/officeDocument/2006/math">
                    <m:r>
                      <a:rPr lang="en-US" altLang="ja-JP" sz="230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𝑖</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1</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2</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0</m:t>
                    </m:r>
                    <m:r>
                      <a:rPr lang="en-US" altLang="ja-JP" sz="2300" i="1">
                        <a:latin typeface="Cambria Math" panose="02040503050406030204" pitchFamily="18" charset="0"/>
                      </a:rPr>
                      <m:t>≤</m:t>
                    </m:r>
                    <m:r>
                      <a:rPr lang="en-US" altLang="ja-JP" sz="2300" i="1">
                        <a:latin typeface="Cambria Math" panose="02040503050406030204" pitchFamily="18" charset="0"/>
                      </a:rPr>
                      <m:t>𝑘</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3</m:t>
                            </m:r>
                          </m:sub>
                        </m:sSub>
                      </m:e>
                    </m:d>
                  </m:oMath>
                </a14:m>
                <a:r>
                  <a:rPr lang="en-US" altLang="ja-JP" sz="2300" dirty="0"/>
                  <a:t> . </a:t>
                </a:r>
              </a:p>
            </p:txBody>
          </p:sp>
        </mc:Choice>
        <mc:Fallback xmlns="">
          <p:sp>
            <p:nvSpPr>
              <p:cNvPr id="9" name="コンテンツ プレースホルダー 2">
                <a:extLst>
                  <a:ext uri="{FF2B5EF4-FFF2-40B4-BE49-F238E27FC236}">
                    <a16:creationId xmlns:a16="http://schemas.microsoft.com/office/drawing/2014/main" id="{F709F11E-8CC0-F835-4C02-4EE595D5F2D3}"/>
                  </a:ext>
                </a:extLst>
              </p:cNvPr>
              <p:cNvSpPr txBox="1">
                <a:spLocks noRot="1" noChangeAspect="1" noMove="1" noResize="1" noEditPoints="1" noAdjustHandles="1" noChangeArrowheads="1" noChangeShapeType="1" noTextEdit="1"/>
              </p:cNvSpPr>
              <p:nvPr/>
            </p:nvSpPr>
            <p:spPr>
              <a:xfrm>
                <a:off x="517790" y="1620176"/>
                <a:ext cx="8496346" cy="1301895"/>
              </a:xfrm>
              <a:prstGeom prst="rect">
                <a:avLst/>
              </a:prstGeom>
              <a:blipFill>
                <a:blip r:embed="rId11"/>
                <a:stretch>
                  <a:fillRect l="-1045" t="-2913" r="-149" b="-2038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54330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テキスト, 手紙&#10;&#10;自動的に生成された説明">
            <a:extLst>
              <a:ext uri="{FF2B5EF4-FFF2-40B4-BE49-F238E27FC236}">
                <a16:creationId xmlns:a16="http://schemas.microsoft.com/office/drawing/2014/main" id="{7F6C3AA1-3C16-D9FF-4140-5BB630A1D5CB}"/>
              </a:ext>
            </a:extLst>
          </p:cNvPr>
          <p:cNvPicPr>
            <a:picLocks noChangeAspect="1"/>
          </p:cNvPicPr>
          <p:nvPr/>
        </p:nvPicPr>
        <p:blipFill rotWithShape="1">
          <a:blip r:embed="rId3"/>
          <a:srcRect t="-1" b="86773"/>
          <a:stretch/>
        </p:blipFill>
        <p:spPr>
          <a:xfrm>
            <a:off x="354135" y="1070158"/>
            <a:ext cx="8250865" cy="739052"/>
          </a:xfrm>
          <a:prstGeom prst="rect">
            <a:avLst/>
          </a:prstGeom>
        </p:spPr>
      </p:pic>
      <p:sp>
        <p:nvSpPr>
          <p:cNvPr id="11" name="タイトル 1">
            <a:extLst>
              <a:ext uri="{FF2B5EF4-FFF2-40B4-BE49-F238E27FC236}">
                <a16:creationId xmlns:a16="http://schemas.microsoft.com/office/drawing/2014/main" id="{B5D38494-5177-7545-920F-0A48AAA6093A}"/>
              </a:ext>
            </a:extLst>
          </p:cNvPr>
          <p:cNvSpPr>
            <a:spLocks noGrp="1"/>
          </p:cNvSpPr>
          <p:nvPr>
            <p:ph type="title"/>
          </p:nvPr>
        </p:nvSpPr>
        <p:spPr>
          <a:xfrm>
            <a:off x="628650" y="365127"/>
            <a:ext cx="8016586" cy="647966"/>
          </a:xfrm>
        </p:spPr>
        <p:txBody>
          <a:bodyPr>
            <a:noAutofit/>
          </a:bodyPr>
          <a:lstStyle/>
          <a:p>
            <a:r>
              <a:rPr lang="en" altLang="ja-JP" sz="2800" dirty="0">
                <a:latin typeface="CMR12"/>
              </a:rPr>
              <a:t>R</a:t>
            </a:r>
            <a:r>
              <a:rPr lang="en" altLang="ja-JP" sz="2800" dirty="0">
                <a:effectLst/>
                <a:latin typeface="CMR12"/>
              </a:rPr>
              <a:t>ecurrence </a:t>
            </a:r>
            <a:r>
              <a:rPr kumimoji="1" lang="en-US" altLang="ja-JP" sz="2800" dirty="0"/>
              <a:t>of SEQ-IC-LCS </a:t>
            </a:r>
            <a:r>
              <a:rPr lang="en-US" altLang="ja-JP" sz="2800" dirty="0"/>
              <a:t>of Acyclic Labeled Graphs</a:t>
            </a:r>
            <a:r>
              <a:rPr kumimoji="1" lang="en-US" altLang="ja-JP" sz="2800" dirty="0"/>
              <a:t> </a:t>
            </a:r>
            <a:endParaRPr kumimoji="1" lang="ja-JP" altLang="en-US" sz="2800" dirty="0"/>
          </a:p>
        </p:txBody>
      </p:sp>
      <p:cxnSp>
        <p:nvCxnSpPr>
          <p:cNvPr id="12" name="直線コネクタ 11">
            <a:extLst>
              <a:ext uri="{FF2B5EF4-FFF2-40B4-BE49-F238E27FC236}">
                <a16:creationId xmlns:a16="http://schemas.microsoft.com/office/drawing/2014/main" id="{36047E32-CD20-7F4C-8695-78D0F1E0C125}"/>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CA14F743-8F86-271A-6469-13CB58EB343F}"/>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25</a:t>
            </a:fld>
            <a:endParaRPr kumimoji="1" lang="ja-JP" altLang="en-US"/>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E66E4AB-257B-7F29-4A9B-C069D674E22B}"/>
                  </a:ext>
                </a:extLst>
              </p:cNvPr>
              <p:cNvSpPr txBox="1"/>
              <p:nvPr/>
            </p:nvSpPr>
            <p:spPr>
              <a:xfrm>
                <a:off x="4145397" y="3140688"/>
                <a:ext cx="4572000" cy="506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kumimoji="1" lang="en-US" altLang="ja-JP" sz="1800" i="1" smtClean="0">
                              <a:solidFill>
                                <a:schemeClr val="tx1"/>
                              </a:solidFill>
                              <a:latin typeface="Cambria Math" panose="02040503050406030204" pitchFamily="18" charset="0"/>
                            </a:rPr>
                          </m:ctrlPr>
                        </m:dPr>
                        <m:e>
                          <m:r>
                            <a:rPr kumimoji="1" lang="en-US" altLang="ja-JP" sz="1800" i="1">
                              <a:solidFill>
                                <a:schemeClr val="tx1"/>
                              </a:solidFill>
                              <a:latin typeface="Cambria Math" panose="02040503050406030204" pitchFamily="18" charset="0"/>
                            </a:rPr>
                            <m:t>𝑓</m:t>
                          </m:r>
                          <m:d>
                            <m:dPr>
                              <m:ctrlPr>
                                <a:rPr kumimoji="1" lang="en-US" altLang="ja-JP" sz="1800" i="1">
                                  <a:solidFill>
                                    <a:schemeClr val="tx1"/>
                                  </a:solidFill>
                                  <a:latin typeface="Cambria Math" panose="02040503050406030204" pitchFamily="18" charset="0"/>
                                </a:rPr>
                              </m:ctrlPr>
                            </m:dPr>
                            <m:e>
                              <m:sSub>
                                <m:sSubPr>
                                  <m:ctrlPr>
                                    <a:rPr kumimoji="1" lang="en-US" altLang="ja-JP" sz="1800" i="1">
                                      <a:solidFill>
                                        <a:schemeClr val="tx1"/>
                                      </a:solidFill>
                                      <a:latin typeface="Cambria Math" panose="02040503050406030204" pitchFamily="18" charset="0"/>
                                    </a:rPr>
                                  </m:ctrlPr>
                                </m:sSubPr>
                                <m:e>
                                  <m:r>
                                    <a:rPr kumimoji="1" lang="en-US" altLang="ja-JP" sz="1800" i="1">
                                      <a:solidFill>
                                        <a:schemeClr val="tx1"/>
                                      </a:solidFill>
                                      <a:latin typeface="Cambria Math" panose="02040503050406030204" pitchFamily="18" charset="0"/>
                                    </a:rPr>
                                    <m:t>𝑣</m:t>
                                  </m:r>
                                </m:e>
                                <m:sub>
                                  <m:r>
                                    <a:rPr kumimoji="1" lang="en-US" altLang="ja-JP" sz="1800" b="0" i="1" smtClean="0">
                                      <a:solidFill>
                                        <a:schemeClr val="tx1"/>
                                      </a:solidFill>
                                      <a:latin typeface="Cambria Math" panose="02040503050406030204" pitchFamily="18" charset="0"/>
                                    </a:rPr>
                                    <m:t>1</m:t>
                                  </m:r>
                                  <m:r>
                                    <a:rPr kumimoji="1" lang="en-US" altLang="ja-JP" sz="1800" i="1">
                                      <a:solidFill>
                                        <a:schemeClr val="tx1"/>
                                      </a:solidFill>
                                      <a:latin typeface="Cambria Math" panose="02040503050406030204" pitchFamily="18" charset="0"/>
                                    </a:rPr>
                                    <m:t>,</m:t>
                                  </m:r>
                                  <m:r>
                                    <a:rPr kumimoji="1" lang="en-US" altLang="ja-JP" sz="1800" i="1">
                                      <a:solidFill>
                                        <a:schemeClr val="tx1"/>
                                      </a:solidFill>
                                      <a:latin typeface="Cambria Math" panose="02040503050406030204" pitchFamily="18" charset="0"/>
                                    </a:rPr>
                                    <m:t>𝑖</m:t>
                                  </m:r>
                                </m:sub>
                              </m:sSub>
                            </m:e>
                          </m:d>
                          <m:r>
                            <a:rPr kumimoji="1" lang="en-US" altLang="ja-JP" sz="1800" b="0" i="1" smtClean="0">
                              <a:solidFill>
                                <a:schemeClr val="tx1"/>
                              </a:solidFill>
                              <a:latin typeface="Cambria Math" panose="02040503050406030204" pitchFamily="18" charset="0"/>
                            </a:rPr>
                            <m:t>=</m:t>
                          </m:r>
                          <m:r>
                            <a:rPr kumimoji="1" lang="en-US" altLang="ja-JP" sz="1800" i="1">
                              <a:solidFill>
                                <a:schemeClr val="tx1"/>
                              </a:solidFill>
                              <a:latin typeface="Cambria Math" panose="02040503050406030204" pitchFamily="18" charset="0"/>
                            </a:rPr>
                            <m:t>𝑓</m:t>
                          </m:r>
                          <m:d>
                            <m:dPr>
                              <m:ctrlPr>
                                <a:rPr kumimoji="1" lang="en-US" altLang="ja-JP" sz="1800" i="1">
                                  <a:solidFill>
                                    <a:schemeClr val="tx1"/>
                                  </a:solidFill>
                                  <a:latin typeface="Cambria Math" panose="02040503050406030204" pitchFamily="18" charset="0"/>
                                </a:rPr>
                              </m:ctrlPr>
                            </m:dPr>
                            <m:e>
                              <m:sSub>
                                <m:sSubPr>
                                  <m:ctrlPr>
                                    <a:rPr kumimoji="1" lang="en-US" altLang="ja-JP" sz="1800" i="1">
                                      <a:solidFill>
                                        <a:schemeClr val="tx1"/>
                                      </a:solidFill>
                                      <a:latin typeface="Cambria Math" panose="02040503050406030204" pitchFamily="18" charset="0"/>
                                    </a:rPr>
                                  </m:ctrlPr>
                                </m:sSubPr>
                                <m:e>
                                  <m:r>
                                    <a:rPr kumimoji="1" lang="en-US" altLang="ja-JP" sz="1800" i="1">
                                      <a:solidFill>
                                        <a:schemeClr val="tx1"/>
                                      </a:solidFill>
                                      <a:latin typeface="Cambria Math" panose="02040503050406030204" pitchFamily="18" charset="0"/>
                                    </a:rPr>
                                    <m:t>𝑣</m:t>
                                  </m:r>
                                </m:e>
                                <m:sub>
                                  <m:r>
                                    <a:rPr kumimoji="1" lang="en-US" altLang="ja-JP" sz="1800" b="0" i="1" smtClean="0">
                                      <a:solidFill>
                                        <a:schemeClr val="tx1"/>
                                      </a:solidFill>
                                      <a:latin typeface="Cambria Math" panose="02040503050406030204" pitchFamily="18" charset="0"/>
                                    </a:rPr>
                                    <m:t>2</m:t>
                                  </m:r>
                                  <m:r>
                                    <a:rPr kumimoji="1" lang="en-US" altLang="ja-JP" sz="1800" i="1">
                                      <a:solidFill>
                                        <a:schemeClr val="tx1"/>
                                      </a:solidFill>
                                      <a:latin typeface="Cambria Math" panose="02040503050406030204" pitchFamily="18" charset="0"/>
                                    </a:rPr>
                                    <m:t>,</m:t>
                                  </m:r>
                                  <m:r>
                                    <a:rPr kumimoji="1" lang="en-US" altLang="ja-JP" sz="1800" i="1">
                                      <a:solidFill>
                                        <a:schemeClr val="tx1"/>
                                      </a:solidFill>
                                      <a:latin typeface="Cambria Math" panose="02040503050406030204" pitchFamily="18" charset="0"/>
                                    </a:rPr>
                                    <m:t>𝑗</m:t>
                                  </m:r>
                                </m:sub>
                              </m:sSub>
                            </m:e>
                          </m:d>
                          <m:r>
                            <a:rPr kumimoji="1" lang="en-US" altLang="ja-JP" sz="1800" b="0" i="1" smtClean="0">
                              <a:solidFill>
                                <a:schemeClr val="tx1"/>
                              </a:solidFill>
                              <a:latin typeface="Cambria Math" panose="02040503050406030204" pitchFamily="18" charset="0"/>
                            </a:rPr>
                            <m:t>=</m:t>
                          </m:r>
                          <m:r>
                            <a:rPr kumimoji="1" lang="en-US" altLang="ja-JP" sz="1800" b="0" i="1" smtClean="0">
                              <a:solidFill>
                                <a:schemeClr val="tx1"/>
                              </a:solidFill>
                              <a:latin typeface="Cambria Math" panose="02040503050406030204" pitchFamily="18" charset="0"/>
                            </a:rPr>
                            <m:t>𝑓</m:t>
                          </m:r>
                          <m:d>
                            <m:dPr>
                              <m:ctrlPr>
                                <a:rPr kumimoji="1" lang="en-US" altLang="ja-JP" sz="1800" b="0" i="1" smtClean="0">
                                  <a:solidFill>
                                    <a:schemeClr val="tx1"/>
                                  </a:solidFill>
                                  <a:latin typeface="Cambria Math" panose="02040503050406030204" pitchFamily="18" charset="0"/>
                                </a:rPr>
                              </m:ctrlPr>
                            </m:dPr>
                            <m:e>
                              <m:sSub>
                                <m:sSubPr>
                                  <m:ctrlPr>
                                    <a:rPr kumimoji="1" lang="en-US" altLang="ja-JP" sz="1800" b="0" i="1" smtClean="0">
                                      <a:solidFill>
                                        <a:schemeClr val="tx1"/>
                                      </a:solidFill>
                                      <a:latin typeface="Cambria Math" panose="02040503050406030204" pitchFamily="18" charset="0"/>
                                    </a:rPr>
                                  </m:ctrlPr>
                                </m:sSubPr>
                                <m:e>
                                  <m:r>
                                    <a:rPr kumimoji="1" lang="en-US" altLang="ja-JP" sz="1800" b="0" i="1" smtClean="0">
                                      <a:solidFill>
                                        <a:schemeClr val="tx1"/>
                                      </a:solidFill>
                                      <a:latin typeface="Cambria Math" panose="02040503050406030204" pitchFamily="18" charset="0"/>
                                    </a:rPr>
                                    <m:t>𝑣</m:t>
                                  </m:r>
                                </m:e>
                                <m:sub>
                                  <m:r>
                                    <a:rPr kumimoji="1" lang="en-US" altLang="ja-JP" sz="1800" b="0" i="1" smtClean="0">
                                      <a:solidFill>
                                        <a:schemeClr val="tx1"/>
                                      </a:solidFill>
                                      <a:latin typeface="Cambria Math" panose="02040503050406030204" pitchFamily="18" charset="0"/>
                                    </a:rPr>
                                    <m:t>3,</m:t>
                                  </m:r>
                                  <m:r>
                                    <a:rPr kumimoji="1" lang="en-US" altLang="ja-JP" sz="1800" b="0" i="1" smtClean="0">
                                      <a:solidFill>
                                        <a:schemeClr val="tx1"/>
                                      </a:solidFill>
                                      <a:latin typeface="Cambria Math" panose="02040503050406030204" pitchFamily="18" charset="0"/>
                                    </a:rPr>
                                    <m:t>𝑘</m:t>
                                  </m:r>
                                </m:sub>
                              </m:sSub>
                            </m:e>
                          </m:d>
                        </m:e>
                      </m:d>
                    </m:oMath>
                  </m:oMathPara>
                </a14:m>
                <a:endParaRPr lang="ja-JP" altLang="en-US"/>
              </a:p>
            </p:txBody>
          </p:sp>
        </mc:Choice>
        <mc:Fallback xmlns="">
          <p:sp>
            <p:nvSpPr>
              <p:cNvPr id="6" name="テキスト ボックス 5">
                <a:extLst>
                  <a:ext uri="{FF2B5EF4-FFF2-40B4-BE49-F238E27FC236}">
                    <a16:creationId xmlns:a16="http://schemas.microsoft.com/office/drawing/2014/main" id="{9E66E4AB-257B-7F29-4A9B-C069D674E22B}"/>
                  </a:ext>
                </a:extLst>
              </p:cNvPr>
              <p:cNvSpPr txBox="1">
                <a:spLocks noRot="1" noChangeAspect="1" noMove="1" noResize="1" noEditPoints="1" noAdjustHandles="1" noChangeArrowheads="1" noChangeShapeType="1" noTextEdit="1"/>
              </p:cNvSpPr>
              <p:nvPr/>
            </p:nvSpPr>
            <p:spPr>
              <a:xfrm>
                <a:off x="4145397" y="3140688"/>
                <a:ext cx="4572000" cy="50687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3F9A4CC-2B99-4447-1A95-1425D014FC8F}"/>
                  </a:ext>
                </a:extLst>
              </p:cNvPr>
              <p:cNvSpPr txBox="1"/>
              <p:nvPr/>
            </p:nvSpPr>
            <p:spPr>
              <a:xfrm>
                <a:off x="4627416" y="5745701"/>
                <a:ext cx="4572000" cy="506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kumimoji="1" lang="en-US" altLang="ja-JP" sz="1800" i="1" smtClean="0">
                              <a:solidFill>
                                <a:schemeClr val="tx1"/>
                              </a:solidFill>
                              <a:latin typeface="Cambria Math" panose="02040503050406030204" pitchFamily="18" charset="0"/>
                            </a:rPr>
                          </m:ctrlPr>
                        </m:dPr>
                        <m:e>
                          <m:r>
                            <a:rPr kumimoji="1" lang="en-US" altLang="ja-JP" sz="1800" i="1">
                              <a:solidFill>
                                <a:schemeClr val="tx1"/>
                              </a:solidFill>
                              <a:latin typeface="Cambria Math" panose="02040503050406030204" pitchFamily="18" charset="0"/>
                            </a:rPr>
                            <m:t>𝑓</m:t>
                          </m:r>
                          <m:d>
                            <m:dPr>
                              <m:ctrlPr>
                                <a:rPr kumimoji="1" lang="en-US" altLang="ja-JP" sz="1800" i="1">
                                  <a:solidFill>
                                    <a:schemeClr val="tx1"/>
                                  </a:solidFill>
                                  <a:latin typeface="Cambria Math" panose="02040503050406030204" pitchFamily="18" charset="0"/>
                                </a:rPr>
                              </m:ctrlPr>
                            </m:dPr>
                            <m:e>
                              <m:sSub>
                                <m:sSubPr>
                                  <m:ctrlPr>
                                    <a:rPr kumimoji="1" lang="en-US" altLang="ja-JP" sz="1800" i="1">
                                      <a:solidFill>
                                        <a:schemeClr val="tx1"/>
                                      </a:solidFill>
                                      <a:latin typeface="Cambria Math" panose="02040503050406030204" pitchFamily="18" charset="0"/>
                                    </a:rPr>
                                  </m:ctrlPr>
                                </m:sSubPr>
                                <m:e>
                                  <m:r>
                                    <a:rPr kumimoji="1" lang="en-US" altLang="ja-JP" sz="1800" i="1">
                                      <a:solidFill>
                                        <a:schemeClr val="tx1"/>
                                      </a:solidFill>
                                      <a:latin typeface="Cambria Math" panose="02040503050406030204" pitchFamily="18" charset="0"/>
                                    </a:rPr>
                                    <m:t>𝑣</m:t>
                                  </m:r>
                                </m:e>
                                <m:sub>
                                  <m:r>
                                    <a:rPr kumimoji="1" lang="en-US" altLang="ja-JP" sz="1800" b="0" i="1" smtClean="0">
                                      <a:solidFill>
                                        <a:schemeClr val="tx1"/>
                                      </a:solidFill>
                                      <a:latin typeface="Cambria Math" panose="02040503050406030204" pitchFamily="18" charset="0"/>
                                    </a:rPr>
                                    <m:t>1</m:t>
                                  </m:r>
                                  <m:r>
                                    <a:rPr kumimoji="1" lang="en-US" altLang="ja-JP" sz="1800" i="1">
                                      <a:solidFill>
                                        <a:schemeClr val="tx1"/>
                                      </a:solidFill>
                                      <a:latin typeface="Cambria Math" panose="02040503050406030204" pitchFamily="18" charset="0"/>
                                    </a:rPr>
                                    <m:t>,</m:t>
                                  </m:r>
                                  <m:r>
                                    <a:rPr kumimoji="1" lang="en-US" altLang="ja-JP" sz="1800" i="1">
                                      <a:solidFill>
                                        <a:schemeClr val="tx1"/>
                                      </a:solidFill>
                                      <a:latin typeface="Cambria Math" panose="02040503050406030204" pitchFamily="18" charset="0"/>
                                    </a:rPr>
                                    <m:t>𝑖</m:t>
                                  </m:r>
                                </m:sub>
                              </m:sSub>
                            </m:e>
                          </m:d>
                          <m:r>
                            <a:rPr kumimoji="1" lang="en-US" altLang="ja-JP" sz="1800" b="0" i="1" smtClean="0">
                              <a:solidFill>
                                <a:schemeClr val="tx1"/>
                              </a:solidFill>
                              <a:latin typeface="Cambria Math" panose="02040503050406030204" pitchFamily="18" charset="0"/>
                            </a:rPr>
                            <m:t>≠</m:t>
                          </m:r>
                          <m:r>
                            <a:rPr kumimoji="1" lang="en-US" altLang="ja-JP" sz="1800" i="1">
                              <a:solidFill>
                                <a:schemeClr val="tx1"/>
                              </a:solidFill>
                              <a:latin typeface="Cambria Math" panose="02040503050406030204" pitchFamily="18" charset="0"/>
                            </a:rPr>
                            <m:t>𝑓</m:t>
                          </m:r>
                          <m:d>
                            <m:dPr>
                              <m:ctrlPr>
                                <a:rPr kumimoji="1" lang="en-US" altLang="ja-JP" sz="1800" i="1">
                                  <a:solidFill>
                                    <a:schemeClr val="tx1"/>
                                  </a:solidFill>
                                  <a:latin typeface="Cambria Math" panose="02040503050406030204" pitchFamily="18" charset="0"/>
                                </a:rPr>
                              </m:ctrlPr>
                            </m:dPr>
                            <m:e>
                              <m:sSub>
                                <m:sSubPr>
                                  <m:ctrlPr>
                                    <a:rPr kumimoji="1" lang="en-US" altLang="ja-JP" sz="1800" i="1">
                                      <a:solidFill>
                                        <a:schemeClr val="tx1"/>
                                      </a:solidFill>
                                      <a:latin typeface="Cambria Math" panose="02040503050406030204" pitchFamily="18" charset="0"/>
                                    </a:rPr>
                                  </m:ctrlPr>
                                </m:sSubPr>
                                <m:e>
                                  <m:r>
                                    <a:rPr kumimoji="1" lang="en-US" altLang="ja-JP" sz="1800" i="1">
                                      <a:solidFill>
                                        <a:schemeClr val="tx1"/>
                                      </a:solidFill>
                                      <a:latin typeface="Cambria Math" panose="02040503050406030204" pitchFamily="18" charset="0"/>
                                    </a:rPr>
                                    <m:t>𝑣</m:t>
                                  </m:r>
                                </m:e>
                                <m:sub>
                                  <m:r>
                                    <a:rPr kumimoji="1" lang="en-US" altLang="ja-JP" sz="1800" b="0" i="1" smtClean="0">
                                      <a:solidFill>
                                        <a:schemeClr val="tx1"/>
                                      </a:solidFill>
                                      <a:latin typeface="Cambria Math" panose="02040503050406030204" pitchFamily="18" charset="0"/>
                                    </a:rPr>
                                    <m:t>2</m:t>
                                  </m:r>
                                  <m:r>
                                    <a:rPr kumimoji="1" lang="en-US" altLang="ja-JP" sz="1800" i="1">
                                      <a:solidFill>
                                        <a:schemeClr val="tx1"/>
                                      </a:solidFill>
                                      <a:latin typeface="Cambria Math" panose="02040503050406030204" pitchFamily="18" charset="0"/>
                                    </a:rPr>
                                    <m:t>,</m:t>
                                  </m:r>
                                  <m:r>
                                    <a:rPr kumimoji="1" lang="en-US" altLang="ja-JP" sz="1800" i="1">
                                      <a:solidFill>
                                        <a:schemeClr val="tx1"/>
                                      </a:solidFill>
                                      <a:latin typeface="Cambria Math" panose="02040503050406030204" pitchFamily="18" charset="0"/>
                                    </a:rPr>
                                    <m:t>𝑗</m:t>
                                  </m:r>
                                </m:sub>
                              </m:sSub>
                            </m:e>
                          </m:d>
                        </m:e>
                      </m:d>
                    </m:oMath>
                  </m:oMathPara>
                </a14:m>
                <a:endParaRPr lang="ja-JP" altLang="en-US"/>
              </a:p>
            </p:txBody>
          </p:sp>
        </mc:Choice>
        <mc:Fallback xmlns="">
          <p:sp>
            <p:nvSpPr>
              <p:cNvPr id="13" name="テキスト ボックス 12">
                <a:extLst>
                  <a:ext uri="{FF2B5EF4-FFF2-40B4-BE49-F238E27FC236}">
                    <a16:creationId xmlns:a16="http://schemas.microsoft.com/office/drawing/2014/main" id="{43F9A4CC-2B99-4447-1A95-1425D014FC8F}"/>
                  </a:ext>
                </a:extLst>
              </p:cNvPr>
              <p:cNvSpPr txBox="1">
                <a:spLocks noRot="1" noChangeAspect="1" noMove="1" noResize="1" noEditPoints="1" noAdjustHandles="1" noChangeArrowheads="1" noChangeShapeType="1" noTextEdit="1"/>
              </p:cNvSpPr>
              <p:nvPr/>
            </p:nvSpPr>
            <p:spPr>
              <a:xfrm>
                <a:off x="4627416" y="5745701"/>
                <a:ext cx="4572000" cy="506870"/>
              </a:xfrm>
              <a:prstGeom prst="rect">
                <a:avLst/>
              </a:prstGeom>
              <a:blipFill>
                <a:blip r:embed="rId5"/>
                <a:stretch>
                  <a:fillRect/>
                </a:stretch>
              </a:blipFill>
            </p:spPr>
            <p:txBody>
              <a:bodyPr/>
              <a:lstStyle/>
              <a:p>
                <a:r>
                  <a:rPr lang="ja-JP" altLang="en-US">
                    <a:noFill/>
                  </a:rPr>
                  <a:t> </a:t>
                </a:r>
              </a:p>
            </p:txBody>
          </p:sp>
        </mc:Fallback>
      </mc:AlternateContent>
      <p:pic>
        <p:nvPicPr>
          <p:cNvPr id="4" name="図 3" descr="テキスト, 手紙&#10;&#10;自動的に生成された説明">
            <a:extLst>
              <a:ext uri="{FF2B5EF4-FFF2-40B4-BE49-F238E27FC236}">
                <a16:creationId xmlns:a16="http://schemas.microsoft.com/office/drawing/2014/main" id="{6175AF1D-CE9D-92AC-3FB2-5392D989B746}"/>
              </a:ext>
            </a:extLst>
          </p:cNvPr>
          <p:cNvPicPr>
            <a:picLocks noChangeAspect="1"/>
          </p:cNvPicPr>
          <p:nvPr/>
        </p:nvPicPr>
        <p:blipFill rotWithShape="1">
          <a:blip r:embed="rId3"/>
          <a:srcRect t="6947" b="30062"/>
          <a:stretch/>
        </p:blipFill>
        <p:spPr>
          <a:xfrm>
            <a:off x="354136" y="1800465"/>
            <a:ext cx="8250865" cy="3519425"/>
          </a:xfrm>
          <a:prstGeom prst="rect">
            <a:avLst/>
          </a:prstGeom>
        </p:spPr>
      </p:pic>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20297171-3DFE-2201-A3D9-8CB8DE635EA6}"/>
                  </a:ext>
                </a:extLst>
              </p:cNvPr>
              <p:cNvSpPr txBox="1"/>
              <p:nvPr/>
            </p:nvSpPr>
            <p:spPr>
              <a:xfrm>
                <a:off x="1147135" y="1172438"/>
                <a:ext cx="514243" cy="29931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𝑗</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𝑘</m:t>
                          </m:r>
                        </m:sub>
                      </m:sSub>
                    </m:oMath>
                  </m:oMathPara>
                </a14:m>
                <a:endParaRPr kumimoji="1" lang="ja-JP" altLang="en-US"/>
              </a:p>
            </p:txBody>
          </p:sp>
        </mc:Choice>
        <mc:Fallback xmlns="">
          <p:sp>
            <p:nvSpPr>
              <p:cNvPr id="9" name="テキスト ボックス 8">
                <a:extLst>
                  <a:ext uri="{FF2B5EF4-FFF2-40B4-BE49-F238E27FC236}">
                    <a16:creationId xmlns:a16="http://schemas.microsoft.com/office/drawing/2014/main" id="{20297171-3DFE-2201-A3D9-8CB8DE635EA6}"/>
                  </a:ext>
                </a:extLst>
              </p:cNvPr>
              <p:cNvSpPr txBox="1">
                <a:spLocks noRot="1" noChangeAspect="1" noMove="1" noResize="1" noEditPoints="1" noAdjustHandles="1" noChangeArrowheads="1" noChangeShapeType="1" noTextEdit="1"/>
              </p:cNvSpPr>
              <p:nvPr/>
            </p:nvSpPr>
            <p:spPr>
              <a:xfrm>
                <a:off x="1147135" y="1172438"/>
                <a:ext cx="514243" cy="299313"/>
              </a:xfrm>
              <a:prstGeom prst="rect">
                <a:avLst/>
              </a:prstGeom>
              <a:blipFill>
                <a:blip r:embed="rId6"/>
                <a:stretch>
                  <a:fillRect l="-9524" b="-291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4DE8B81D-BD0A-5389-483E-7A8FC6A9B4B5}"/>
                  </a:ext>
                </a:extLst>
              </p:cNvPr>
              <p:cNvSpPr txBox="1"/>
              <p:nvPr/>
            </p:nvSpPr>
            <p:spPr>
              <a:xfrm>
                <a:off x="2689788" y="2717194"/>
                <a:ext cx="566181" cy="29892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𝑧</m:t>
                          </m:r>
                        </m:sub>
                      </m:sSub>
                    </m:oMath>
                  </m:oMathPara>
                </a14:m>
                <a:endParaRPr kumimoji="1" lang="ja-JP" altLang="en-US"/>
              </a:p>
            </p:txBody>
          </p:sp>
        </mc:Choice>
        <mc:Fallback xmlns="">
          <p:sp>
            <p:nvSpPr>
              <p:cNvPr id="14" name="テキスト ボックス 13">
                <a:extLst>
                  <a:ext uri="{FF2B5EF4-FFF2-40B4-BE49-F238E27FC236}">
                    <a16:creationId xmlns:a16="http://schemas.microsoft.com/office/drawing/2014/main" id="{4DE8B81D-BD0A-5389-483E-7A8FC6A9B4B5}"/>
                  </a:ext>
                </a:extLst>
              </p:cNvPr>
              <p:cNvSpPr txBox="1">
                <a:spLocks noRot="1" noChangeAspect="1" noMove="1" noResize="1" noEditPoints="1" noAdjustHandles="1" noChangeArrowheads="1" noChangeShapeType="1" noTextEdit="1"/>
              </p:cNvSpPr>
              <p:nvPr/>
            </p:nvSpPr>
            <p:spPr>
              <a:xfrm>
                <a:off x="2689788" y="2717194"/>
                <a:ext cx="566181" cy="298928"/>
              </a:xfrm>
              <a:prstGeom prst="rect">
                <a:avLst/>
              </a:prstGeom>
              <a:blipFill>
                <a:blip r:embed="rId7"/>
                <a:stretch>
                  <a:fillRect l="-8696" b="-208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32A85383-5617-9122-5E07-13539F2BCA5B}"/>
                  </a:ext>
                </a:extLst>
              </p:cNvPr>
              <p:cNvSpPr txBox="1"/>
              <p:nvPr/>
            </p:nvSpPr>
            <p:spPr>
              <a:xfrm>
                <a:off x="2689788" y="3905079"/>
                <a:ext cx="580223" cy="29892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𝑘</m:t>
                          </m:r>
                        </m:sub>
                      </m:sSub>
                    </m:oMath>
                  </m:oMathPara>
                </a14:m>
                <a:endParaRPr kumimoji="1" lang="ja-JP" altLang="en-US"/>
              </a:p>
            </p:txBody>
          </p:sp>
        </mc:Choice>
        <mc:Fallback xmlns="">
          <p:sp>
            <p:nvSpPr>
              <p:cNvPr id="15" name="テキスト ボックス 14">
                <a:extLst>
                  <a:ext uri="{FF2B5EF4-FFF2-40B4-BE49-F238E27FC236}">
                    <a16:creationId xmlns:a16="http://schemas.microsoft.com/office/drawing/2014/main" id="{32A85383-5617-9122-5E07-13539F2BCA5B}"/>
                  </a:ext>
                </a:extLst>
              </p:cNvPr>
              <p:cNvSpPr txBox="1">
                <a:spLocks noRot="1" noChangeAspect="1" noMove="1" noResize="1" noEditPoints="1" noAdjustHandles="1" noChangeArrowheads="1" noChangeShapeType="1" noTextEdit="1"/>
              </p:cNvSpPr>
              <p:nvPr/>
            </p:nvSpPr>
            <p:spPr>
              <a:xfrm>
                <a:off x="2689788" y="3905079"/>
                <a:ext cx="580223" cy="298928"/>
              </a:xfrm>
              <a:prstGeom prst="rect">
                <a:avLst/>
              </a:prstGeom>
              <a:blipFill>
                <a:blip r:embed="rId8"/>
                <a:stretch>
                  <a:fillRect l="-8511" r="-2128" b="-16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EC451BF6-5BD3-F51A-9786-B47B7996E775}"/>
                  </a:ext>
                </a:extLst>
              </p:cNvPr>
              <p:cNvSpPr txBox="1"/>
              <p:nvPr/>
            </p:nvSpPr>
            <p:spPr>
              <a:xfrm>
                <a:off x="2254359" y="4599459"/>
                <a:ext cx="553037" cy="29931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𝑗</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𝑘</m:t>
                          </m:r>
                        </m:sub>
                      </m:sSub>
                    </m:oMath>
                  </m:oMathPara>
                </a14:m>
                <a:endParaRPr kumimoji="1" lang="ja-JP" altLang="en-US"/>
              </a:p>
            </p:txBody>
          </p:sp>
        </mc:Choice>
        <mc:Fallback xmlns="">
          <p:sp>
            <p:nvSpPr>
              <p:cNvPr id="16" name="テキスト ボックス 15">
                <a:extLst>
                  <a:ext uri="{FF2B5EF4-FFF2-40B4-BE49-F238E27FC236}">
                    <a16:creationId xmlns:a16="http://schemas.microsoft.com/office/drawing/2014/main" id="{EC451BF6-5BD3-F51A-9786-B47B7996E775}"/>
                  </a:ext>
                </a:extLst>
              </p:cNvPr>
              <p:cNvSpPr txBox="1">
                <a:spLocks noRot="1" noChangeAspect="1" noMove="1" noResize="1" noEditPoints="1" noAdjustHandles="1" noChangeArrowheads="1" noChangeShapeType="1" noTextEdit="1"/>
              </p:cNvSpPr>
              <p:nvPr/>
            </p:nvSpPr>
            <p:spPr>
              <a:xfrm>
                <a:off x="2254359" y="4599459"/>
                <a:ext cx="553037" cy="299313"/>
              </a:xfrm>
              <a:prstGeom prst="rect">
                <a:avLst/>
              </a:prstGeom>
              <a:blipFill>
                <a:blip r:embed="rId9"/>
                <a:stretch>
                  <a:fillRect l="-8889" b="-291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69FA17DA-C89E-3530-DA33-45D0F88D2D47}"/>
                  </a:ext>
                </a:extLst>
              </p:cNvPr>
              <p:cNvSpPr txBox="1"/>
              <p:nvPr/>
            </p:nvSpPr>
            <p:spPr>
              <a:xfrm>
                <a:off x="2254359" y="4947340"/>
                <a:ext cx="541430" cy="29892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𝑘</m:t>
                          </m:r>
                        </m:sub>
                      </m:sSub>
                    </m:oMath>
                  </m:oMathPara>
                </a14:m>
                <a:endParaRPr kumimoji="1" lang="ja-JP" altLang="en-US"/>
              </a:p>
            </p:txBody>
          </p:sp>
        </mc:Choice>
        <mc:Fallback xmlns="">
          <p:sp>
            <p:nvSpPr>
              <p:cNvPr id="17" name="テキスト ボックス 16">
                <a:extLst>
                  <a:ext uri="{FF2B5EF4-FFF2-40B4-BE49-F238E27FC236}">
                    <a16:creationId xmlns:a16="http://schemas.microsoft.com/office/drawing/2014/main" id="{69FA17DA-C89E-3530-DA33-45D0F88D2D47}"/>
                  </a:ext>
                </a:extLst>
              </p:cNvPr>
              <p:cNvSpPr txBox="1">
                <a:spLocks noRot="1" noChangeAspect="1" noMove="1" noResize="1" noEditPoints="1" noAdjustHandles="1" noChangeArrowheads="1" noChangeShapeType="1" noTextEdit="1"/>
              </p:cNvSpPr>
              <p:nvPr/>
            </p:nvSpPr>
            <p:spPr>
              <a:xfrm>
                <a:off x="2254359" y="4947340"/>
                <a:ext cx="541430" cy="298928"/>
              </a:xfrm>
              <a:prstGeom prst="rect">
                <a:avLst/>
              </a:prstGeom>
              <a:blipFill>
                <a:blip r:embed="rId10"/>
                <a:stretch>
                  <a:fillRect l="-9091" b="-20000"/>
                </a:stretch>
              </a:blipFill>
            </p:spPr>
            <p:txBody>
              <a:bodyPr/>
              <a:lstStyle/>
              <a:p>
                <a:r>
                  <a:rPr lang="ja-JP" altLang="en-US">
                    <a:noFill/>
                  </a:rPr>
                  <a:t> </a:t>
                </a:r>
              </a:p>
            </p:txBody>
          </p:sp>
        </mc:Fallback>
      </mc:AlternateContent>
      <p:sp>
        <p:nvSpPr>
          <p:cNvPr id="21" name="テキスト ボックス 20">
            <a:extLst>
              <a:ext uri="{FF2B5EF4-FFF2-40B4-BE49-F238E27FC236}">
                <a16:creationId xmlns:a16="http://schemas.microsoft.com/office/drawing/2014/main" id="{1732E466-8FDB-5CE9-3529-B9022F6BAC25}"/>
              </a:ext>
            </a:extLst>
          </p:cNvPr>
          <p:cNvSpPr txBox="1"/>
          <p:nvPr/>
        </p:nvSpPr>
        <p:spPr>
          <a:xfrm>
            <a:off x="1382502" y="1869240"/>
            <a:ext cx="2793915" cy="335422"/>
          </a:xfrm>
          <a:prstGeom prst="rect">
            <a:avLst/>
          </a:prstGeom>
          <a:solidFill>
            <a:schemeClr val="bg1"/>
          </a:solidFill>
        </p:spPr>
        <p:txBody>
          <a:bodyPr wrap="square" rtlCol="0">
            <a:spAutoFit/>
          </a:bodyPr>
          <a:lstStyle/>
          <a:p>
            <a:endParaRPr kumimoji="1" lang="ja-JP" altLang="en-US"/>
          </a:p>
        </p:txBody>
      </p:sp>
      <p:sp>
        <p:nvSpPr>
          <p:cNvPr id="22" name="テキスト ボックス 21">
            <a:extLst>
              <a:ext uri="{FF2B5EF4-FFF2-40B4-BE49-F238E27FC236}">
                <a16:creationId xmlns:a16="http://schemas.microsoft.com/office/drawing/2014/main" id="{DC677C60-8A6F-48F6-23A9-76A277D51826}"/>
              </a:ext>
            </a:extLst>
          </p:cNvPr>
          <p:cNvSpPr txBox="1"/>
          <p:nvPr/>
        </p:nvSpPr>
        <p:spPr>
          <a:xfrm>
            <a:off x="1480031" y="1780097"/>
            <a:ext cx="2375394"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[Shimohira et al., 2011]</a:t>
            </a:r>
            <a:endParaRPr kumimoji="1" lang="ja-JP" altLang="en-US"/>
          </a:p>
        </p:txBody>
      </p:sp>
      <p:pic>
        <p:nvPicPr>
          <p:cNvPr id="23" name="図 22" descr="テキスト, 手紙&#10;&#10;自動的に生成された説明">
            <a:extLst>
              <a:ext uri="{FF2B5EF4-FFF2-40B4-BE49-F238E27FC236}">
                <a16:creationId xmlns:a16="http://schemas.microsoft.com/office/drawing/2014/main" id="{C4CDAEB8-D10B-636E-7388-6741C37864D0}"/>
              </a:ext>
            </a:extLst>
          </p:cNvPr>
          <p:cNvPicPr>
            <a:picLocks noChangeAspect="1"/>
          </p:cNvPicPr>
          <p:nvPr/>
        </p:nvPicPr>
        <p:blipFill rotWithShape="1">
          <a:blip r:embed="rId3"/>
          <a:srcRect t="78397"/>
          <a:stretch/>
        </p:blipFill>
        <p:spPr>
          <a:xfrm>
            <a:off x="354136" y="5471401"/>
            <a:ext cx="8250865" cy="1206980"/>
          </a:xfrm>
          <a:prstGeom prst="rect">
            <a:avLst/>
          </a:prstGeom>
        </p:spPr>
      </p:pic>
      <p:pic>
        <p:nvPicPr>
          <p:cNvPr id="24" name="図 23" descr="テキスト, 手紙&#10;&#10;自動的に生成された説明">
            <a:extLst>
              <a:ext uri="{FF2B5EF4-FFF2-40B4-BE49-F238E27FC236}">
                <a16:creationId xmlns:a16="http://schemas.microsoft.com/office/drawing/2014/main" id="{16CACFD2-3878-60A8-4E7A-7620FD32A8F1}"/>
              </a:ext>
            </a:extLst>
          </p:cNvPr>
          <p:cNvPicPr>
            <a:picLocks noChangeAspect="1"/>
          </p:cNvPicPr>
          <p:nvPr/>
        </p:nvPicPr>
        <p:blipFill rotWithShape="1">
          <a:blip r:embed="rId3"/>
          <a:srcRect t="71768" b="22882"/>
          <a:stretch/>
        </p:blipFill>
        <p:spPr>
          <a:xfrm>
            <a:off x="499130" y="5238040"/>
            <a:ext cx="8250865" cy="298928"/>
          </a:xfrm>
          <a:prstGeom prst="rect">
            <a:avLst/>
          </a:prstGeom>
        </p:spPr>
      </p:pic>
      <p:sp>
        <p:nvSpPr>
          <p:cNvPr id="28" name="テキスト ボックス 27">
            <a:extLst>
              <a:ext uri="{FF2B5EF4-FFF2-40B4-BE49-F238E27FC236}">
                <a16:creationId xmlns:a16="http://schemas.microsoft.com/office/drawing/2014/main" id="{B2C7823D-7DFD-0192-966A-F8621598E38B}"/>
              </a:ext>
            </a:extLst>
          </p:cNvPr>
          <p:cNvSpPr txBox="1"/>
          <p:nvPr/>
        </p:nvSpPr>
        <p:spPr>
          <a:xfrm>
            <a:off x="2606719" y="1497395"/>
            <a:ext cx="2793915" cy="335422"/>
          </a:xfrm>
          <a:prstGeom prst="rect">
            <a:avLst/>
          </a:prstGeom>
          <a:solidFill>
            <a:schemeClr val="bg1"/>
          </a:solidFill>
        </p:spPr>
        <p:txBody>
          <a:bodyPr wrap="square" rtlCol="0">
            <a:spAutoFit/>
          </a:bodyPr>
          <a:lstStyle/>
          <a:p>
            <a:endParaRPr kumimoji="1" lang="ja-JP" altLang="en-US"/>
          </a:p>
        </p:txBody>
      </p:sp>
      <p:sp>
        <p:nvSpPr>
          <p:cNvPr id="29" name="テキスト ボックス 28">
            <a:extLst>
              <a:ext uri="{FF2B5EF4-FFF2-40B4-BE49-F238E27FC236}">
                <a16:creationId xmlns:a16="http://schemas.microsoft.com/office/drawing/2014/main" id="{27AA8034-56E3-1D63-D03B-0102DDFEF3FD}"/>
              </a:ext>
            </a:extLst>
          </p:cNvPr>
          <p:cNvSpPr txBox="1"/>
          <p:nvPr/>
        </p:nvSpPr>
        <p:spPr>
          <a:xfrm>
            <a:off x="5505151" y="1842314"/>
            <a:ext cx="2793915" cy="335422"/>
          </a:xfrm>
          <a:prstGeom prst="rect">
            <a:avLst/>
          </a:prstGeom>
          <a:solidFill>
            <a:schemeClr val="bg1"/>
          </a:solidFill>
        </p:spPr>
        <p:txBody>
          <a:bodyPr wrap="square" rtlCol="0">
            <a:spAutoFit/>
          </a:bodyPr>
          <a:lstStyle/>
          <a:p>
            <a:endParaRPr kumimoji="1" lang="ja-JP" altLang="en-US"/>
          </a:p>
        </p:txBody>
      </p:sp>
      <p:sp>
        <p:nvSpPr>
          <p:cNvPr id="20" name="テキスト ボックス 19">
            <a:extLst>
              <a:ext uri="{FF2B5EF4-FFF2-40B4-BE49-F238E27FC236}">
                <a16:creationId xmlns:a16="http://schemas.microsoft.com/office/drawing/2014/main" id="{B900F09E-0B0D-C7BB-4850-889ECAA55348}"/>
              </a:ext>
            </a:extLst>
          </p:cNvPr>
          <p:cNvSpPr txBox="1"/>
          <p:nvPr/>
        </p:nvSpPr>
        <p:spPr>
          <a:xfrm>
            <a:off x="2537278" y="1494177"/>
            <a:ext cx="3688900"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of LCS of </a:t>
            </a:r>
            <a:r>
              <a:rPr lang="en-US" altLang="ja-JP" sz="1800" dirty="0">
                <a:latin typeface="Times New Roman" panose="02020603050405020304" pitchFamily="18" charset="0"/>
                <a:cs typeface="Times New Roman" panose="02020603050405020304" pitchFamily="18" charset="0"/>
              </a:rPr>
              <a:t>Acyclic Labeled Graph</a:t>
            </a:r>
            <a:endParaRPr kumimoji="1" lang="ja-JP" altLang="en-US">
              <a:latin typeface="Times New Roman" panose="02020603050405020304" pitchFamily="18" charset="0"/>
              <a:cs typeface="Times New Roman" panose="02020603050405020304" pitchFamily="18" charset="0"/>
            </a:endParaRPr>
          </a:p>
        </p:txBody>
      </p:sp>
      <p:cxnSp>
        <p:nvCxnSpPr>
          <p:cNvPr id="31" name="直線矢印コネクタ 30">
            <a:extLst>
              <a:ext uri="{FF2B5EF4-FFF2-40B4-BE49-F238E27FC236}">
                <a16:creationId xmlns:a16="http://schemas.microsoft.com/office/drawing/2014/main" id="{8098E614-3410-9790-CDB5-B0DFF75A4B9B}"/>
              </a:ext>
            </a:extLst>
          </p:cNvPr>
          <p:cNvCxnSpPr>
            <a:cxnSpLocks/>
          </p:cNvCxnSpPr>
          <p:nvPr/>
        </p:nvCxnSpPr>
        <p:spPr>
          <a:xfrm>
            <a:off x="1366173" y="1731110"/>
            <a:ext cx="0" cy="417900"/>
          </a:xfrm>
          <a:prstGeom prst="straightConnector1">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0513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26</a:t>
            </a:fld>
            <a:endParaRPr kumimoji="1" lang="ja-JP" altLang="en-US"/>
          </a:p>
        </p:txBody>
      </p:sp>
      <p:sp>
        <p:nvSpPr>
          <p:cNvPr id="10" name="タイトル 1">
            <a:extLst>
              <a:ext uri="{FF2B5EF4-FFF2-40B4-BE49-F238E27FC236}">
                <a16:creationId xmlns:a16="http://schemas.microsoft.com/office/drawing/2014/main" id="{37C5E2DA-FD01-093A-D72B-5037A10D580A}"/>
              </a:ext>
            </a:extLst>
          </p:cNvPr>
          <p:cNvSpPr txBox="1">
            <a:spLocks/>
          </p:cNvSpPr>
          <p:nvPr/>
        </p:nvSpPr>
        <p:spPr>
          <a:xfrm>
            <a:off x="628650" y="365127"/>
            <a:ext cx="7886700" cy="647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200" dirty="0"/>
              <a:t>Main Idea of the Algorithm for SEQ-IC-LCS of Acyclic Labeled Graph</a:t>
            </a: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C08DD02C-3B2B-4F82-3EF1-94AC1118E6B8}"/>
                  </a:ext>
                </a:extLst>
              </p:cNvPr>
              <p:cNvSpPr txBox="1"/>
              <p:nvPr/>
            </p:nvSpPr>
            <p:spPr>
              <a:xfrm>
                <a:off x="272372" y="4800677"/>
                <a:ext cx="5303153" cy="1517916"/>
              </a:xfrm>
              <a:prstGeom prst="rect">
                <a:avLst/>
              </a:prstGeom>
              <a:noFill/>
            </p:spPr>
            <p:txBody>
              <a:bodyPr wrap="square">
                <a:spAutoFit/>
              </a:bodyPr>
              <a:lstStyle/>
              <a:p>
                <a:pPr>
                  <a:lnSpc>
                    <a:spcPct val="110000"/>
                  </a:lnSpc>
                </a:pPr>
                <a14:m>
                  <m:oMath xmlns:m="http://schemas.openxmlformats.org/officeDocument/2006/math">
                    <m:limLow>
                      <m:limLowPr>
                        <m:ctrlPr>
                          <a:rPr kumimoji="1" lang="en-US" altLang="ja-JP" sz="2400" i="1" smtClean="0">
                            <a:latin typeface="Cambria Math" panose="02040503050406030204" pitchFamily="18" charset="0"/>
                          </a:rPr>
                        </m:ctrlPr>
                      </m:limLowPr>
                      <m:e>
                        <m:r>
                          <m:rPr>
                            <m:sty m:val="p"/>
                          </m:rPr>
                          <a:rPr kumimoji="1" lang="en-US" altLang="ja-JP" sz="2400">
                            <a:latin typeface="Cambria Math" panose="02040503050406030204" pitchFamily="18" charset="0"/>
                          </a:rPr>
                          <m:t>max</m:t>
                        </m:r>
                      </m:e>
                      <m:lim>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   1≤</m:t>
                        </m:r>
                        <m:r>
                          <a:rPr kumimoji="1" lang="en-US" altLang="ja-JP" sz="2400" b="0" i="1" smtClean="0">
                            <a:latin typeface="Cambria Math" panose="02040503050406030204" pitchFamily="18" charset="0"/>
                          </a:rPr>
                          <m:t>𝑗</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2</m:t>
                                </m:r>
                              </m:sub>
                            </m:sSub>
                          </m:e>
                        </m:d>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𝑣</m:t>
                            </m:r>
                          </m:e>
                          <m:sub>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rPr>
                              <m:t>𝑘</m:t>
                            </m:r>
                          </m:sub>
                        </m:sSub>
                      </m:lim>
                    </m:limLow>
                    <m:r>
                      <a:rPr lang="en-US" altLang="ja-JP" sz="2400" i="1">
                        <a:latin typeface="Cambria Math" panose="02040503050406030204" pitchFamily="18" charset="0"/>
                      </a:rPr>
                      <m:t>𝐶</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𝑖</m:t>
                        </m:r>
                        <m:r>
                          <a:rPr lang="en-US" altLang="ja-JP" sz="2400" i="1">
                            <a:latin typeface="Cambria Math" panose="02040503050406030204" pitchFamily="18" charset="0"/>
                          </a:rPr>
                          <m:t>,</m:t>
                        </m:r>
                        <m:r>
                          <a:rPr lang="en-US" altLang="ja-JP" sz="2400" i="1">
                            <a:latin typeface="Cambria Math" panose="02040503050406030204" pitchFamily="18" charset="0"/>
                          </a:rPr>
                          <m:t>𝑗</m:t>
                        </m:r>
                        <m:r>
                          <a:rPr lang="en-US" altLang="ja-JP" sz="2400" i="1">
                            <a:latin typeface="Cambria Math" panose="02040503050406030204" pitchFamily="18" charset="0"/>
                          </a:rPr>
                          <m:t>,</m:t>
                        </m:r>
                        <m:r>
                          <a:rPr lang="en-US" altLang="ja-JP" sz="2400" b="0" i="1" smtClean="0">
                            <a:latin typeface="Cambria Math" panose="02040503050406030204" pitchFamily="18" charset="0"/>
                          </a:rPr>
                          <m:t>𝑘</m:t>
                        </m:r>
                      </m:e>
                    </m:d>
                  </m:oMath>
                </a14:m>
                <a:r>
                  <a:rPr kumimoji="1" lang="en-US" altLang="ja-JP" sz="2400" dirty="0"/>
                  <a:t> </a:t>
                </a:r>
              </a:p>
              <a:p>
                <a:pPr>
                  <a:lnSpc>
                    <a:spcPct val="110000"/>
                  </a:lnSpc>
                </a:pPr>
                <a:r>
                  <a:rPr kumimoji="1" lang="en-US" altLang="ja-JP" sz="2400" dirty="0"/>
                  <a:t> is the solution. </a:t>
                </a:r>
              </a:p>
              <a:p>
                <a:pPr>
                  <a:lnSpc>
                    <a:spcPct val="110000"/>
                  </a:lnSpc>
                </a:pPr>
                <a:r>
                  <a:rPr kumimoji="1" lang="en-US" altLang="ja-JP" sz="2400" dirty="0"/>
                  <a:t>(</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𝑣</m:t>
                        </m:r>
                      </m:e>
                      <m:sub>
                        <m:r>
                          <a:rPr lang="en-US" altLang="ja-JP" sz="2400" b="0" i="1" smtClean="0">
                            <a:latin typeface="Cambria Math" panose="02040503050406030204" pitchFamily="18" charset="0"/>
                          </a:rPr>
                          <m:t>3</m:t>
                        </m:r>
                        <m:r>
                          <a:rPr lang="en-US" altLang="ja-JP" sz="2400" i="1">
                            <a:latin typeface="Cambria Math" panose="02040503050406030204" pitchFamily="18" charset="0"/>
                          </a:rPr>
                          <m:t>,</m:t>
                        </m:r>
                        <m:r>
                          <a:rPr lang="en-US" altLang="ja-JP" sz="2400" b="0" i="1" smtClean="0">
                            <a:latin typeface="Cambria Math" panose="02040503050406030204" pitchFamily="18" charset="0"/>
                          </a:rPr>
                          <m:t>𝑘</m:t>
                        </m:r>
                      </m:sub>
                    </m:sSub>
                    <m:r>
                      <a:rPr lang="en-US" altLang="ja-JP" sz="2400" b="0" i="1" smtClean="0">
                        <a:latin typeface="Cambria Math" panose="02040503050406030204" pitchFamily="18" charset="0"/>
                      </a:rPr>
                      <m:t> </m:t>
                    </m:r>
                  </m:oMath>
                </a14:m>
                <a:r>
                  <a:rPr kumimoji="1" lang="en-US" altLang="ja-JP" sz="2400" dirty="0"/>
                  <a:t>has no out-going edges in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3</m:t>
                        </m:r>
                      </m:sub>
                    </m:sSub>
                  </m:oMath>
                </a14:m>
                <a:r>
                  <a:rPr kumimoji="1" lang="en-US" altLang="ja-JP" sz="2400" dirty="0"/>
                  <a:t>.)</a:t>
                </a:r>
              </a:p>
            </p:txBody>
          </p:sp>
        </mc:Choice>
        <mc:Fallback xmlns="">
          <p:sp>
            <p:nvSpPr>
              <p:cNvPr id="8" name="テキスト ボックス 7">
                <a:extLst>
                  <a:ext uri="{FF2B5EF4-FFF2-40B4-BE49-F238E27FC236}">
                    <a16:creationId xmlns:a16="http://schemas.microsoft.com/office/drawing/2014/main" id="{C08DD02C-3B2B-4F82-3EF1-94AC1118E6B8}"/>
                  </a:ext>
                </a:extLst>
              </p:cNvPr>
              <p:cNvSpPr txBox="1">
                <a:spLocks noRot="1" noChangeAspect="1" noMove="1" noResize="1" noEditPoints="1" noAdjustHandles="1" noChangeArrowheads="1" noChangeShapeType="1" noTextEdit="1"/>
              </p:cNvSpPr>
              <p:nvPr/>
            </p:nvSpPr>
            <p:spPr>
              <a:xfrm>
                <a:off x="272372" y="4800677"/>
                <a:ext cx="5303153" cy="1517916"/>
              </a:xfrm>
              <a:prstGeom prst="rect">
                <a:avLst/>
              </a:prstGeom>
              <a:blipFill>
                <a:blip r:embed="rId5"/>
                <a:stretch>
                  <a:fillRect l="-1909" b="-7500"/>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C541F707-523A-7525-853D-AE14E5B8D8F0}"/>
              </a:ext>
            </a:extLst>
          </p:cNvPr>
          <p:cNvSpPr txBox="1"/>
          <p:nvPr/>
        </p:nvSpPr>
        <p:spPr>
          <a:xfrm>
            <a:off x="5563758" y="3284597"/>
            <a:ext cx="862461"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3</a:t>
            </a:r>
            <a:endParaRPr kumimoji="1" lang="ja-JP" altLang="en-US" sz="2800">
              <a:latin typeface="Times New Roman" panose="02020603050405020304" pitchFamily="18" charset="0"/>
              <a:cs typeface="Times New Roman" panose="02020603050405020304" pitchFamily="18" charset="0"/>
            </a:endParaRPr>
          </a:p>
        </p:txBody>
      </p:sp>
      <p:grpSp>
        <p:nvGrpSpPr>
          <p:cNvPr id="11" name="図形グループ 88">
            <a:extLst>
              <a:ext uri="{FF2B5EF4-FFF2-40B4-BE49-F238E27FC236}">
                <a16:creationId xmlns:a16="http://schemas.microsoft.com/office/drawing/2014/main" id="{4CBE0CCB-C19C-3B94-8863-5652A3BA6160}"/>
              </a:ext>
            </a:extLst>
          </p:cNvPr>
          <p:cNvGrpSpPr/>
          <p:nvPr/>
        </p:nvGrpSpPr>
        <p:grpSpPr>
          <a:xfrm>
            <a:off x="5919087" y="3870930"/>
            <a:ext cx="1359781" cy="1208797"/>
            <a:chOff x="1344399" y="873288"/>
            <a:chExt cx="1857733" cy="1828954"/>
          </a:xfrm>
        </p:grpSpPr>
        <p:sp>
          <p:nvSpPr>
            <p:cNvPr id="12" name="円/楕円 11">
              <a:extLst>
                <a:ext uri="{FF2B5EF4-FFF2-40B4-BE49-F238E27FC236}">
                  <a16:creationId xmlns:a16="http://schemas.microsoft.com/office/drawing/2014/main" id="{FAEE412D-B688-4FE9-4552-E9406FF3FA8B}"/>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4" name="円/楕円 13">
              <a:extLst>
                <a:ext uri="{FF2B5EF4-FFF2-40B4-BE49-F238E27FC236}">
                  <a16:creationId xmlns:a16="http://schemas.microsoft.com/office/drawing/2014/main" id="{2580B7F2-14F9-E2EE-FABF-E954F8A2BD92}"/>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7" name="円/楕円 16">
              <a:extLst>
                <a:ext uri="{FF2B5EF4-FFF2-40B4-BE49-F238E27FC236}">
                  <a16:creationId xmlns:a16="http://schemas.microsoft.com/office/drawing/2014/main" id="{C889D2CD-600E-926D-7B87-7ABC2D69FCCA}"/>
                </a:ext>
              </a:extLst>
            </p:cNvPr>
            <p:cNvSpPr/>
            <p:nvPr/>
          </p:nvSpPr>
          <p:spPr>
            <a:xfrm>
              <a:off x="2599270" y="873696"/>
              <a:ext cx="602862" cy="612694"/>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8" name="円/楕円 17">
              <a:extLst>
                <a:ext uri="{FF2B5EF4-FFF2-40B4-BE49-F238E27FC236}">
                  <a16:creationId xmlns:a16="http://schemas.microsoft.com/office/drawing/2014/main" id="{3A6F2AFE-93A1-5DC6-FC8D-946520E68C3D}"/>
                </a:ext>
              </a:extLst>
            </p:cNvPr>
            <p:cNvSpPr/>
            <p:nvPr/>
          </p:nvSpPr>
          <p:spPr>
            <a:xfrm>
              <a:off x="2599270" y="2089548"/>
              <a:ext cx="602862" cy="612694"/>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9" name="直線矢印コネクタ 18">
              <a:extLst>
                <a:ext uri="{FF2B5EF4-FFF2-40B4-BE49-F238E27FC236}">
                  <a16:creationId xmlns:a16="http://schemas.microsoft.com/office/drawing/2014/main" id="{5E9F48E7-08B2-2C6D-19F3-A4889ACF9559}"/>
                </a:ext>
              </a:extLst>
            </p:cNvPr>
            <p:cNvCxnSpPr>
              <a:cxnSpLocks/>
              <a:stCxn id="12" idx="6"/>
              <a:endCxn id="17" idx="2"/>
            </p:cNvCxnSpPr>
            <p:nvPr/>
          </p:nvCxnSpPr>
          <p:spPr>
            <a:xfrm>
              <a:off x="1947261" y="1179636"/>
              <a:ext cx="652008" cy="40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88455436-DBD8-B3F1-B555-8DC77F49B449}"/>
                </a:ext>
              </a:extLst>
            </p:cNvPr>
            <p:cNvCxnSpPr>
              <a:cxnSpLocks/>
              <a:stCxn id="12" idx="5"/>
              <a:endCxn id="18" idx="1"/>
            </p:cNvCxnSpPr>
            <p:nvPr/>
          </p:nvCxnSpPr>
          <p:spPr>
            <a:xfrm>
              <a:off x="1858975" y="1396256"/>
              <a:ext cx="828581" cy="78301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7A793908-DD32-1014-E8EC-F85866D2D38A}"/>
                  </a:ext>
                </a:extLst>
              </p:cNvPr>
              <p:cNvSpPr txBox="1"/>
              <p:nvPr/>
            </p:nvSpPr>
            <p:spPr>
              <a:xfrm>
                <a:off x="5825908" y="5347552"/>
                <a:ext cx="2512179" cy="878510"/>
              </a:xfrm>
              <a:prstGeom prst="rect">
                <a:avLst/>
              </a:prstGeom>
              <a:noFill/>
            </p:spPr>
            <p:txBody>
              <a:bodyPr wrap="square" rtlCol="0">
                <a:spAutoFit/>
              </a:bodyPr>
              <a:lstStyle/>
              <a:p>
                <a14:m>
                  <m:oMath xmlns:m="http://schemas.openxmlformats.org/officeDocument/2006/math">
                    <m:sSub>
                      <m:sSubPr>
                        <m:ctrlPr>
                          <a:rPr lang="en-US" altLang="ja-JP" sz="2400" b="0" i="1" smtClean="0">
                            <a:solidFill>
                              <a:srgbClr val="000000"/>
                            </a:solidFill>
                            <a:latin typeface="Cambria Math" panose="02040503050406030204" pitchFamily="18" charset="0"/>
                            <a:cs typeface="Times New Roman"/>
                          </a:rPr>
                        </m:ctrlPr>
                      </m:sSubPr>
                      <m:e>
                        <m:r>
                          <a:rPr lang="en-US" altLang="ja-JP" sz="2400" b="0" i="1" smtClean="0">
                            <a:solidFill>
                              <a:srgbClr val="000000"/>
                            </a:solidFill>
                            <a:latin typeface="Cambria Math" panose="02040503050406030204" pitchFamily="18" charset="0"/>
                            <a:cs typeface="Times New Roman"/>
                          </a:rPr>
                          <m:t>𝐿</m:t>
                        </m:r>
                      </m:e>
                      <m:sub>
                        <m:r>
                          <a:rPr lang="en-US" altLang="ja-JP" sz="2400" b="0" i="1" smtClean="0">
                            <a:solidFill>
                              <a:srgbClr val="000000"/>
                            </a:solidFill>
                            <a:latin typeface="Cambria Math" panose="02040503050406030204" pitchFamily="18" charset="0"/>
                            <a:cs typeface="Times New Roman"/>
                          </a:rPr>
                          <m:t>3</m:t>
                        </m:r>
                      </m:sub>
                    </m:sSub>
                    <m:d>
                      <m:dPr>
                        <m:ctrlPr>
                          <a:rPr lang="en-US" altLang="ja-JP" sz="2400" b="0" i="1" smtClean="0">
                            <a:solidFill>
                              <a:srgbClr val="000000"/>
                            </a:solidFill>
                            <a:latin typeface="Cambria Math" panose="02040503050406030204" pitchFamily="18" charset="0"/>
                            <a:cs typeface="Times New Roman"/>
                          </a:rPr>
                        </m:ctrlPr>
                      </m:dPr>
                      <m:e>
                        <m:r>
                          <a:rPr lang="en-US" altLang="ja-JP" sz="2400" b="0" i="1" smtClean="0">
                            <a:solidFill>
                              <a:srgbClr val="000000"/>
                            </a:solidFill>
                            <a:latin typeface="Cambria Math" panose="02040503050406030204" pitchFamily="18" charset="0"/>
                            <a:cs typeface="Times New Roman"/>
                          </a:rPr>
                          <m:t>𝑀𝑃</m:t>
                        </m:r>
                        <m:d>
                          <m:dPr>
                            <m:ctrlPr>
                              <a:rPr lang="en-US" altLang="ja-JP" sz="2400" b="0" i="1" smtClean="0">
                                <a:solidFill>
                                  <a:srgbClr val="000000"/>
                                </a:solidFill>
                                <a:latin typeface="Cambria Math" panose="02040503050406030204" pitchFamily="18" charset="0"/>
                                <a:cs typeface="Times New Roman"/>
                              </a:rPr>
                            </m:ctrlPr>
                          </m:dPr>
                          <m:e>
                            <m:sSub>
                              <m:sSubPr>
                                <m:ctrlPr>
                                  <a:rPr lang="en-US" altLang="ja-JP" sz="2400" b="0" i="1" smtClean="0">
                                    <a:solidFill>
                                      <a:srgbClr val="000000"/>
                                    </a:solidFill>
                                    <a:latin typeface="Cambria Math" panose="02040503050406030204" pitchFamily="18" charset="0"/>
                                    <a:cs typeface="Times New Roman"/>
                                  </a:rPr>
                                </m:ctrlPr>
                              </m:sSubPr>
                              <m:e>
                                <m:r>
                                  <a:rPr lang="en-US" altLang="ja-JP" sz="2400" b="0" i="1" smtClean="0">
                                    <a:solidFill>
                                      <a:srgbClr val="000000"/>
                                    </a:solidFill>
                                    <a:latin typeface="Cambria Math" panose="02040503050406030204" pitchFamily="18" charset="0"/>
                                    <a:cs typeface="Times New Roman"/>
                                  </a:rPr>
                                  <m:t>𝐺</m:t>
                                </m:r>
                              </m:e>
                              <m:sub>
                                <m:r>
                                  <a:rPr lang="en-US" altLang="ja-JP" sz="2400" b="0" i="1" smtClean="0">
                                    <a:solidFill>
                                      <a:srgbClr val="000000"/>
                                    </a:solidFill>
                                    <a:latin typeface="Cambria Math" panose="02040503050406030204" pitchFamily="18" charset="0"/>
                                    <a:cs typeface="Times New Roman"/>
                                  </a:rPr>
                                  <m:t>3</m:t>
                                </m:r>
                              </m:sub>
                            </m:sSub>
                          </m:e>
                        </m:d>
                      </m:e>
                    </m:d>
                  </m:oMath>
                </a14:m>
                <a:r>
                  <a:rPr kumimoji="1" lang="en-US" altLang="ja-JP" sz="2400" dirty="0"/>
                  <a:t> </a:t>
                </a:r>
              </a:p>
              <a:p>
                <a:r>
                  <a:rPr kumimoji="1" lang="en-US" altLang="ja-JP" sz="2400" dirty="0"/>
                  <a:t> </a:t>
                </a:r>
                <a:r>
                  <a:rPr kumimoji="1" lang="en-US" altLang="ja-JP" sz="2400" dirty="0">
                    <a:latin typeface="Times New Roman" panose="02020603050405020304" pitchFamily="18" charset="0"/>
                    <a:cs typeface="Times New Roman" panose="02020603050405020304" pitchFamily="18" charset="0"/>
                  </a:rPr>
                  <a:t>=</a:t>
                </a:r>
                <a:r>
                  <a:rPr kumimoji="1" lang="en-US" altLang="ja-JP" sz="2400" dirty="0"/>
                  <a:t> </a:t>
                </a:r>
                <a:r>
                  <a:rPr kumimoji="1" lang="en-US" altLang="ja-JP" sz="2400" dirty="0">
                    <a:latin typeface="Times New Roman" panose="02020603050405020304" pitchFamily="18" charset="0"/>
                    <a:cs typeface="Times New Roman" panose="02020603050405020304" pitchFamily="18" charset="0"/>
                  </a:rPr>
                  <a:t>{</a:t>
                </a:r>
                <a:r>
                  <a:rPr kumimoji="1" lang="en-US" altLang="ja-JP" sz="2400" dirty="0">
                    <a:latin typeface="Courier New" panose="02070309020205020404" pitchFamily="49" charset="0"/>
                    <a:cs typeface="Courier New" panose="02070309020205020404" pitchFamily="49" charset="0"/>
                  </a:rPr>
                  <a:t>c</a:t>
                </a:r>
                <a:r>
                  <a:rPr kumimoji="1" lang="en-US" altLang="ja-JP" sz="2400" b="1" dirty="0">
                    <a:solidFill>
                      <a:srgbClr val="FF0000"/>
                    </a:solidFill>
                    <a:latin typeface="Courier New" panose="02070309020205020404" pitchFamily="49" charset="0"/>
                    <a:cs typeface="Courier New" panose="02070309020205020404" pitchFamily="49" charset="0"/>
                  </a:rPr>
                  <a:t>c</a:t>
                </a:r>
                <a:r>
                  <a:rPr kumimoji="1" lang="en-US" altLang="ja-JP" sz="2400" dirty="0"/>
                  <a:t>, </a:t>
                </a:r>
                <a:r>
                  <a:rPr kumimoji="1" lang="en-US" altLang="ja-JP" sz="2400" dirty="0">
                    <a:latin typeface="Courier New" panose="02070309020205020404" pitchFamily="49" charset="0"/>
                    <a:cs typeface="Courier New" panose="02070309020205020404" pitchFamily="49" charset="0"/>
                  </a:rPr>
                  <a:t>d</a:t>
                </a:r>
                <a:r>
                  <a:rPr kumimoji="1" lang="en-US" altLang="ja-JP" sz="2400" b="1" dirty="0">
                    <a:solidFill>
                      <a:srgbClr val="FF0000"/>
                    </a:solidFill>
                    <a:latin typeface="Courier New" panose="02070309020205020404" pitchFamily="49" charset="0"/>
                    <a:cs typeface="Courier New" panose="02070309020205020404" pitchFamily="49" charset="0"/>
                  </a:rPr>
                  <a:t>a</a:t>
                </a:r>
                <a:r>
                  <a:rPr kumimoji="1" lang="en-US" altLang="ja-JP" sz="2400" dirty="0"/>
                  <a:t>, </a:t>
                </a:r>
                <a:r>
                  <a:rPr kumimoji="1" lang="en-US" altLang="ja-JP" sz="2400" dirty="0">
                    <a:latin typeface="Courier New" panose="02070309020205020404" pitchFamily="49" charset="0"/>
                    <a:cs typeface="Courier New" panose="02070309020205020404" pitchFamily="49" charset="0"/>
                  </a:rPr>
                  <a:t>d</a:t>
                </a:r>
                <a:r>
                  <a:rPr kumimoji="1" lang="en-US" altLang="ja-JP" sz="2400" b="1" dirty="0">
                    <a:solidFill>
                      <a:srgbClr val="FF0000"/>
                    </a:solidFill>
                    <a:latin typeface="Courier New" panose="02070309020205020404" pitchFamily="49" charset="0"/>
                    <a:cs typeface="Courier New" panose="02070309020205020404" pitchFamily="49" charset="0"/>
                  </a:rPr>
                  <a:t>c</a:t>
                </a:r>
                <a:r>
                  <a:rPr kumimoji="1" lang="en-US" altLang="ja-JP" sz="2400" dirty="0">
                    <a:latin typeface="Times New Roman" panose="02020603050405020304" pitchFamily="18" charset="0"/>
                    <a:cs typeface="Times New Roman" panose="02020603050405020304" pitchFamily="18" charset="0"/>
                  </a:rPr>
                  <a:t>}</a:t>
                </a:r>
                <a:endParaRPr kumimoji="1" lang="ja-JP" altLang="en-US" sz="2400">
                  <a:latin typeface="Times New Roman" panose="02020603050405020304" pitchFamily="18" charset="0"/>
                  <a:cs typeface="Times New Roman" panose="02020603050405020304" pitchFamily="18" charset="0"/>
                </a:endParaRPr>
              </a:p>
            </p:txBody>
          </p:sp>
        </mc:Choice>
        <mc:Fallback xmlns="">
          <p:sp>
            <p:nvSpPr>
              <p:cNvPr id="21" name="テキスト ボックス 20">
                <a:extLst>
                  <a:ext uri="{FF2B5EF4-FFF2-40B4-BE49-F238E27FC236}">
                    <a16:creationId xmlns:a16="http://schemas.microsoft.com/office/drawing/2014/main" id="{7A793908-DD32-1014-E8EC-F85866D2D38A}"/>
                  </a:ext>
                </a:extLst>
              </p:cNvPr>
              <p:cNvSpPr txBox="1">
                <a:spLocks noRot="1" noChangeAspect="1" noMove="1" noResize="1" noEditPoints="1" noAdjustHandles="1" noChangeArrowheads="1" noChangeShapeType="1" noTextEdit="1"/>
              </p:cNvSpPr>
              <p:nvPr/>
            </p:nvSpPr>
            <p:spPr>
              <a:xfrm>
                <a:off x="5825908" y="5347552"/>
                <a:ext cx="2512179" cy="878510"/>
              </a:xfrm>
              <a:prstGeom prst="rect">
                <a:avLst/>
              </a:prstGeom>
              <a:blipFill>
                <a:blip r:embed="rId6"/>
                <a:stretch>
                  <a:fillRect l="-1005" b="-15493"/>
                </a:stretch>
              </a:blipFill>
            </p:spPr>
            <p:txBody>
              <a:bodyPr/>
              <a:lstStyle/>
              <a:p>
                <a:r>
                  <a:rPr lang="ja-JP" altLang="en-US">
                    <a:noFill/>
                  </a:rPr>
                  <a:t> </a:t>
                </a:r>
              </a:p>
            </p:txBody>
          </p:sp>
        </mc:Fallback>
      </mc:AlternateContent>
      <p:cxnSp>
        <p:nvCxnSpPr>
          <p:cNvPr id="22" name="直線矢印コネクタ 21">
            <a:extLst>
              <a:ext uri="{FF2B5EF4-FFF2-40B4-BE49-F238E27FC236}">
                <a16:creationId xmlns:a16="http://schemas.microsoft.com/office/drawing/2014/main" id="{31559352-E1C9-35C7-88AC-DB327B29D263}"/>
              </a:ext>
            </a:extLst>
          </p:cNvPr>
          <p:cNvCxnSpPr>
            <a:cxnSpLocks/>
            <a:stCxn id="14" idx="6"/>
            <a:endCxn id="18" idx="2"/>
          </p:cNvCxnSpPr>
          <p:nvPr/>
        </p:nvCxnSpPr>
        <p:spPr>
          <a:xfrm>
            <a:off x="6360356" y="4877256"/>
            <a:ext cx="47724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23" name="テキスト ボックス 22">
            <a:extLst>
              <a:ext uri="{FF2B5EF4-FFF2-40B4-BE49-F238E27FC236}">
                <a16:creationId xmlns:a16="http://schemas.microsoft.com/office/drawing/2014/main" id="{C82A11ED-F456-2FAD-CAAE-0062B1B0E884}"/>
              </a:ext>
            </a:extLst>
          </p:cNvPr>
          <p:cNvSpPr txBox="1"/>
          <p:nvPr/>
        </p:nvSpPr>
        <p:spPr>
          <a:xfrm>
            <a:off x="5768244" y="4174366"/>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1</a:t>
            </a:r>
            <a:endParaRPr kumimoji="1" lang="ja-JP" altLang="en-US">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FEA8211A-9921-B84C-CF44-DCB05BD09E6D}"/>
              </a:ext>
            </a:extLst>
          </p:cNvPr>
          <p:cNvSpPr txBox="1"/>
          <p:nvPr/>
        </p:nvSpPr>
        <p:spPr>
          <a:xfrm>
            <a:off x="6686755" y="4977950"/>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4</a:t>
            </a:r>
            <a:endParaRPr kumimoji="1" lang="ja-JP" altLang="en-US">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8643DA1D-20EE-C293-7813-3C01CABE8C03}"/>
              </a:ext>
            </a:extLst>
          </p:cNvPr>
          <p:cNvSpPr txBox="1"/>
          <p:nvPr/>
        </p:nvSpPr>
        <p:spPr>
          <a:xfrm>
            <a:off x="6686756" y="4178746"/>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a:t>
            </a:r>
            <a:endParaRPr kumimoji="1" lang="ja-JP" altLang="en-US">
              <a:latin typeface="Times New Roman" panose="02020603050405020304" pitchFamily="18" charset="0"/>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4925A97F-2C22-E33C-D31D-03451A82CA69}"/>
              </a:ext>
            </a:extLst>
          </p:cNvPr>
          <p:cNvSpPr txBox="1"/>
          <p:nvPr/>
        </p:nvSpPr>
        <p:spPr>
          <a:xfrm>
            <a:off x="5751082" y="4977950"/>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3</a:t>
            </a:r>
            <a:endParaRPr kumimoji="1" lang="ja-JP"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58DE4C23-A9B7-035A-04D0-5130E0025455}"/>
                  </a:ext>
                </a:extLst>
              </p:cNvPr>
              <p:cNvSpPr txBox="1"/>
              <p:nvPr/>
            </p:nvSpPr>
            <p:spPr>
              <a:xfrm>
                <a:off x="488112" y="3029017"/>
                <a:ext cx="4092980" cy="500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r>
                            <a:rPr lang="en-US" altLang="ja-JP" sz="2300" b="0" i="1" smtClean="0">
                              <a:latin typeface="Cambria Math" panose="02040503050406030204" pitchFamily="18" charset="0"/>
                            </a:rPr>
                            <m:t>∈</m:t>
                          </m:r>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1</m:t>
                              </m:r>
                            </m:sub>
                          </m:sSub>
                          <m:r>
                            <a:rPr lang="en-US" altLang="ja-JP" sz="2300" b="0" i="1" smtClean="0">
                              <a:latin typeface="Cambria Math" panose="02040503050406030204" pitchFamily="18" charset="0"/>
                            </a:rPr>
                            <m:t>, </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𝑣</m:t>
                              </m:r>
                            </m:e>
                            <m:sub>
                              <m:r>
                                <a:rPr lang="en-US" altLang="ja-JP" sz="2300" b="0" i="1" smtClean="0">
                                  <a:latin typeface="Cambria Math" panose="02040503050406030204" pitchFamily="18" charset="0"/>
                                </a:rPr>
                                <m:t>2</m:t>
                              </m:r>
                              <m:r>
                                <a:rPr lang="en-US" altLang="ja-JP" sz="2300" i="1">
                                  <a:latin typeface="Cambria Math" panose="02040503050406030204" pitchFamily="18" charset="0"/>
                                </a:rPr>
                                <m:t>,</m:t>
                              </m:r>
                              <m:r>
                                <a:rPr lang="en-US" altLang="ja-JP" sz="2300" b="0" i="1" smtClean="0">
                                  <a:latin typeface="Cambria Math" panose="02040503050406030204" pitchFamily="18" charset="0"/>
                                </a:rPr>
                                <m:t>𝑗</m:t>
                              </m:r>
                            </m:sub>
                          </m:sSub>
                          <m:r>
                            <a:rPr lang="en-US" altLang="ja-JP" sz="2300" i="1">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𝑉</m:t>
                              </m:r>
                            </m:e>
                            <m:sub>
                              <m:r>
                                <a:rPr lang="en-US" altLang="ja-JP" sz="2300" b="0" i="1" smtClean="0">
                                  <a:latin typeface="Cambria Math" panose="02040503050406030204" pitchFamily="18" charset="0"/>
                                </a:rPr>
                                <m:t>2</m:t>
                              </m:r>
                            </m:sub>
                          </m:sSub>
                          <m:r>
                            <a:rPr lang="en-US" altLang="ja-JP" sz="2300" i="1">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sub>
                          </m:sSub>
                          <m:r>
                            <a:rPr lang="en-US" altLang="ja-JP" sz="2300" i="1">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𝑉</m:t>
                              </m:r>
                            </m:e>
                            <m:sub>
                              <m:r>
                                <a:rPr lang="en-US" altLang="ja-JP" sz="2300" b="0" i="1" smtClean="0">
                                  <a:latin typeface="Cambria Math" panose="02040503050406030204" pitchFamily="18" charset="0"/>
                                </a:rPr>
                                <m:t>3</m:t>
                              </m:r>
                            </m:sub>
                          </m:sSub>
                        </m:e>
                      </m:d>
                      <m:r>
                        <a:rPr lang="en-US" altLang="ja-JP" sz="2300" b="0" i="1" smtClean="0">
                          <a:latin typeface="Cambria Math" panose="02040503050406030204" pitchFamily="18" charset="0"/>
                        </a:rPr>
                        <m:t> </m:t>
                      </m:r>
                    </m:oMath>
                  </m:oMathPara>
                </a14:m>
                <a:endParaRPr lang="en-US" altLang="ja-JP" sz="2300" dirty="0"/>
              </a:p>
            </p:txBody>
          </p:sp>
        </mc:Choice>
        <mc:Fallback xmlns="">
          <p:sp>
            <p:nvSpPr>
              <p:cNvPr id="15" name="テキスト ボックス 14">
                <a:extLst>
                  <a:ext uri="{FF2B5EF4-FFF2-40B4-BE49-F238E27FC236}">
                    <a16:creationId xmlns:a16="http://schemas.microsoft.com/office/drawing/2014/main" id="{58DE4C23-A9B7-035A-04D0-5130E0025455}"/>
                  </a:ext>
                </a:extLst>
              </p:cNvPr>
              <p:cNvSpPr txBox="1">
                <a:spLocks noRot="1" noChangeAspect="1" noMove="1" noResize="1" noEditPoints="1" noAdjustHandles="1" noChangeArrowheads="1" noChangeShapeType="1" noTextEdit="1"/>
              </p:cNvSpPr>
              <p:nvPr/>
            </p:nvSpPr>
            <p:spPr>
              <a:xfrm>
                <a:off x="488112" y="3029017"/>
                <a:ext cx="4092980" cy="500137"/>
              </a:xfrm>
              <a:prstGeom prst="rect">
                <a:avLst/>
              </a:prstGeom>
              <a:blipFill>
                <a:blip r:embed="rId7"/>
                <a:stretch>
                  <a:fillRect b="-1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4DEB1A74-498D-AE7F-CA3B-6CA0A5B03F54}"/>
                  </a:ext>
                </a:extLst>
              </p:cNvPr>
              <p:cNvSpPr txBox="1"/>
              <p:nvPr/>
            </p:nvSpPr>
            <p:spPr>
              <a:xfrm>
                <a:off x="628650" y="3761021"/>
                <a:ext cx="3997056" cy="830997"/>
              </a:xfrm>
              <a:prstGeom prst="rect">
                <a:avLst/>
              </a:prstGeom>
              <a:noFill/>
              <a:ln w="28575">
                <a:solidFill>
                  <a:srgbClr val="FFC000"/>
                </a:solidFill>
              </a:ln>
            </p:spPr>
            <p:txBody>
              <a:bodyPr wrap="square" rtlCol="0">
                <a:spAutoFit/>
              </a:bodyPr>
              <a:lstStyle/>
              <a:p>
                <a:r>
                  <a:rPr kumimoji="1" lang="en-US" altLang="ja-JP" sz="2300" dirty="0"/>
                  <a:t>2. </a:t>
                </a:r>
                <a:r>
                  <a:rPr kumimoji="1" lang="en" altLang="ja-JP" sz="2300" dirty="0"/>
                  <a:t>Calculate </a:t>
                </a:r>
                <a14:m>
                  <m:oMath xmlns:m="http://schemas.openxmlformats.org/officeDocument/2006/math">
                    <m:r>
                      <a:rPr lang="en-US" altLang="ja-JP" sz="2300" i="1" smtClean="0">
                        <a:latin typeface="Cambria Math" panose="02040503050406030204" pitchFamily="18" charset="0"/>
                      </a:rPr>
                      <m:t>𝐶</m:t>
                    </m:r>
                    <m:d>
                      <m:dPr>
                        <m:ctrlPr>
                          <a:rPr lang="en-US" altLang="ja-JP" sz="2300" i="1">
                            <a:latin typeface="Cambria Math" panose="02040503050406030204" pitchFamily="18" charset="0"/>
                          </a:rPr>
                        </m:ctrlPr>
                      </m:dPr>
                      <m:e>
                        <m:r>
                          <a:rPr lang="en-US" altLang="ja-JP" sz="2300" i="1">
                            <a:latin typeface="Cambria Math" panose="02040503050406030204" pitchFamily="18" charset="0"/>
                          </a:rPr>
                          <m:t>𝑖</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e>
                    </m:d>
                  </m:oMath>
                </a14:m>
                <a:r>
                  <a:rPr kumimoji="1" lang="en-US" altLang="ja-JP" sz="2300" dirty="0"/>
                  <a:t> using the </a:t>
                </a:r>
                <a:r>
                  <a:rPr lang="en" altLang="ja-JP" sz="2300" dirty="0"/>
                  <a:t>recurrence.</a:t>
                </a:r>
              </a:p>
            </p:txBody>
          </p:sp>
        </mc:Choice>
        <mc:Fallback xmlns="">
          <p:sp>
            <p:nvSpPr>
              <p:cNvPr id="16" name="テキスト ボックス 15">
                <a:extLst>
                  <a:ext uri="{FF2B5EF4-FFF2-40B4-BE49-F238E27FC236}">
                    <a16:creationId xmlns:a16="http://schemas.microsoft.com/office/drawing/2014/main" id="{4DEB1A74-498D-AE7F-CA3B-6CA0A5B03F54}"/>
                  </a:ext>
                </a:extLst>
              </p:cNvPr>
              <p:cNvSpPr txBox="1">
                <a:spLocks noRot="1" noChangeAspect="1" noMove="1" noResize="1" noEditPoints="1" noAdjustHandles="1" noChangeArrowheads="1" noChangeShapeType="1" noTextEdit="1"/>
              </p:cNvSpPr>
              <p:nvPr/>
            </p:nvSpPr>
            <p:spPr>
              <a:xfrm>
                <a:off x="628650" y="3761021"/>
                <a:ext cx="3997056" cy="830997"/>
              </a:xfrm>
              <a:prstGeom prst="rect">
                <a:avLst/>
              </a:prstGeom>
              <a:blipFill>
                <a:blip r:embed="rId8"/>
                <a:stretch>
                  <a:fillRect l="-1887" t="-4412" b="-10294"/>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AF482149-466E-3EF3-AAA9-F8DBAF3D2009}"/>
                  </a:ext>
                </a:extLst>
              </p:cNvPr>
              <p:cNvSpPr txBox="1"/>
              <p:nvPr/>
            </p:nvSpPr>
            <p:spPr>
              <a:xfrm>
                <a:off x="628650" y="1199172"/>
                <a:ext cx="7886700" cy="461665"/>
              </a:xfrm>
              <a:prstGeom prst="rect">
                <a:avLst/>
              </a:prstGeom>
              <a:noFill/>
              <a:ln w="28575">
                <a:solidFill>
                  <a:srgbClr val="FFC000"/>
                </a:solidFill>
              </a:ln>
            </p:spPr>
            <p:txBody>
              <a:bodyPr wrap="square" rtlCol="0">
                <a:spAutoFit/>
              </a:bodyPr>
              <a:lstStyle/>
              <a:p>
                <a:r>
                  <a:rPr kumimoji="1" lang="en-US" altLang="ja-JP" sz="2400" dirty="0"/>
                  <a:t>1. </a:t>
                </a:r>
                <a:r>
                  <a:rPr kumimoji="1" lang="en" altLang="ja-JP" sz="2400" dirty="0"/>
                  <a:t>Sort vertices of</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𝐺</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𝐺</m:t>
                        </m:r>
                      </m:e>
                      <m:sub>
                        <m:r>
                          <a:rPr lang="en-US" altLang="ja-JP" sz="2400" b="0" i="1" smtClean="0">
                            <a:latin typeface="Cambria Math" panose="02040503050406030204" pitchFamily="18" charset="0"/>
                          </a:rPr>
                          <m:t>2</m:t>
                        </m:r>
                      </m:sub>
                    </m:sSub>
                  </m:oMath>
                </a14:m>
                <a:r>
                  <a:rPr kumimoji="1" lang="en-US" altLang="ja-JP" sz="2400" dirty="0"/>
                  <a:t> and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𝐺</m:t>
                        </m:r>
                      </m:e>
                      <m:sub>
                        <m:r>
                          <a:rPr lang="en-US" altLang="ja-JP" sz="2400" i="1">
                            <a:latin typeface="Cambria Math" panose="02040503050406030204" pitchFamily="18" charset="0"/>
                          </a:rPr>
                          <m:t>3</m:t>
                        </m:r>
                      </m:sub>
                    </m:sSub>
                    <m:r>
                      <a:rPr lang="en-US" altLang="ja-JP" sz="2400" i="1">
                        <a:latin typeface="Cambria Math" panose="02040503050406030204" pitchFamily="18" charset="0"/>
                      </a:rPr>
                      <m:t> </m:t>
                    </m:r>
                  </m:oMath>
                </a14:m>
                <a:r>
                  <a:rPr kumimoji="1" lang="en" altLang="ja-JP" sz="2400" dirty="0"/>
                  <a:t>in topological order.</a:t>
                </a:r>
                <a:endParaRPr kumimoji="1" lang="ja-JP" altLang="en-US" sz="2400"/>
              </a:p>
            </p:txBody>
          </p:sp>
        </mc:Choice>
        <mc:Fallback xmlns="">
          <p:sp>
            <p:nvSpPr>
              <p:cNvPr id="27" name="テキスト ボックス 26">
                <a:extLst>
                  <a:ext uri="{FF2B5EF4-FFF2-40B4-BE49-F238E27FC236}">
                    <a16:creationId xmlns:a16="http://schemas.microsoft.com/office/drawing/2014/main" id="{AF482149-466E-3EF3-AAA9-F8DBAF3D2009}"/>
                  </a:ext>
                </a:extLst>
              </p:cNvPr>
              <p:cNvSpPr txBox="1">
                <a:spLocks noRot="1" noChangeAspect="1" noMove="1" noResize="1" noEditPoints="1" noAdjustHandles="1" noChangeArrowheads="1" noChangeShapeType="1" noTextEdit="1"/>
              </p:cNvSpPr>
              <p:nvPr/>
            </p:nvSpPr>
            <p:spPr>
              <a:xfrm>
                <a:off x="628650" y="1199172"/>
                <a:ext cx="7886700" cy="461665"/>
              </a:xfrm>
              <a:prstGeom prst="rect">
                <a:avLst/>
              </a:prstGeom>
              <a:blipFill>
                <a:blip r:embed="rId9"/>
                <a:stretch>
                  <a:fillRect l="-1122" t="-5128" b="-25641"/>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コンテンツ プレースホルダー 2">
                <a:extLst>
                  <a:ext uri="{FF2B5EF4-FFF2-40B4-BE49-F238E27FC236}">
                    <a16:creationId xmlns:a16="http://schemas.microsoft.com/office/drawing/2014/main" id="{F67DEC3E-E3E4-A4AD-111A-FD994A506280}"/>
                  </a:ext>
                </a:extLst>
              </p:cNvPr>
              <p:cNvSpPr txBox="1">
                <a:spLocks/>
              </p:cNvSpPr>
              <p:nvPr/>
            </p:nvSpPr>
            <p:spPr>
              <a:xfrm>
                <a:off x="517790" y="1620176"/>
                <a:ext cx="8496346" cy="13018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300" dirty="0"/>
                  <a:t>Let 𝐶 denote the three-dimensional table which stored the length of  the SEQ-IC-LCS of </a:t>
                </a:r>
                <a14:m>
                  <m:oMath xmlns:m="http://schemas.openxmlformats.org/officeDocument/2006/math">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𝐿</m:t>
                        </m:r>
                      </m:e>
                      <m:sub>
                        <m:r>
                          <a:rPr lang="en-US" altLang="ja-JP" sz="2300" b="0" i="1" smtClean="0">
                            <a:latin typeface="Cambria Math" panose="02040503050406030204" pitchFamily="18" charset="0"/>
                          </a:rPr>
                          <m:t>1</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e>
                        </m:d>
                      </m:e>
                    </m:d>
                    <m:r>
                      <a:rPr lang="en-US" altLang="ja-JP" sz="2300" i="1" smtClean="0">
                        <a:latin typeface="Cambria Math" panose="02040503050406030204" pitchFamily="18" charset="0"/>
                      </a:rPr>
                      <m:t>,</m:t>
                    </m:r>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𝐿</m:t>
                        </m:r>
                      </m:e>
                      <m:sub>
                        <m:r>
                          <a:rPr lang="en-US" altLang="ja-JP" sz="2300" b="0" i="1" smtClean="0">
                            <a:latin typeface="Cambria Math" panose="02040503050406030204" pitchFamily="18" charset="0"/>
                          </a:rPr>
                          <m:t>2</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2,</m:t>
                                </m:r>
                                <m:r>
                                  <a:rPr lang="en-US" altLang="ja-JP" sz="2300" b="0" i="1" smtClean="0">
                                    <a:latin typeface="Cambria Math" panose="02040503050406030204" pitchFamily="18" charset="0"/>
                                  </a:rPr>
                                  <m:t>𝑗</m:t>
                                </m:r>
                              </m:sub>
                            </m:sSub>
                          </m:e>
                        </m:d>
                      </m:e>
                    </m:d>
                  </m:oMath>
                </a14:m>
                <a:r>
                  <a:rPr lang="en-US" altLang="ja-JP" sz="2300" dirty="0"/>
                  <a:t> and </a:t>
                </a:r>
                <a14:m>
                  <m:oMath xmlns:m="http://schemas.openxmlformats.org/officeDocument/2006/math">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𝐿</m:t>
                        </m:r>
                      </m:e>
                      <m:sub>
                        <m:r>
                          <a:rPr lang="en-US" altLang="ja-JP" sz="2300" b="0" i="0" smtClean="0">
                            <a:latin typeface="Cambria Math" panose="02040503050406030204" pitchFamily="18" charset="0"/>
                          </a:rPr>
                          <m:t>3</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b="0" i="1" smtClean="0">
                                    <a:latin typeface="Cambria Math" panose="02040503050406030204" pitchFamily="18" charset="0"/>
                                  </a:rPr>
                                  <m:t>𝑘</m:t>
                                </m:r>
                              </m:sub>
                            </m:sSub>
                          </m:e>
                        </m:d>
                      </m:e>
                    </m:d>
                  </m:oMath>
                </a14:m>
                <a:r>
                  <a:rPr lang="en-US" altLang="ja-JP" sz="2300" dirty="0"/>
                  <a:t> in  𝐶</a:t>
                </a:r>
                <a:r>
                  <a:rPr lang="en-US" altLang="ja-JP" sz="2300" dirty="0">
                    <a:latin typeface="Times New Roman" panose="02020603050405020304" pitchFamily="18" charset="0"/>
                    <a:cs typeface="Times New Roman" panose="02020603050405020304" pitchFamily="18" charset="0"/>
                  </a:rPr>
                  <a:t>(𝑖</a:t>
                </a:r>
                <a:r>
                  <a:rPr lang="en-US" altLang="ja-JP" sz="2300" dirty="0">
                    <a:cs typeface="Times New Roman" panose="02020603050405020304" pitchFamily="18" charset="0"/>
                  </a:rPr>
                  <a:t>,</a:t>
                </a:r>
                <a:r>
                  <a:rPr lang="en-US" altLang="ja-JP" sz="2300" dirty="0">
                    <a:latin typeface="Times New Roman" panose="02020603050405020304" pitchFamily="18" charset="0"/>
                    <a:cs typeface="Times New Roman" panose="02020603050405020304" pitchFamily="18" charset="0"/>
                  </a:rPr>
                  <a:t>𝑗</a:t>
                </a:r>
                <a:r>
                  <a:rPr lang="en-US" altLang="ja-JP" sz="2300" dirty="0">
                    <a:cs typeface="Times New Roman" panose="02020603050405020304" pitchFamily="18" charset="0"/>
                  </a:rPr>
                  <a:t>,</a:t>
                </a:r>
                <a:r>
                  <a:rPr lang="en-US" altLang="ja-JP" sz="2300" dirty="0">
                    <a:latin typeface="Times New Roman" panose="02020603050405020304" pitchFamily="18" charset="0"/>
                    <a:cs typeface="Times New Roman" panose="02020603050405020304" pitchFamily="18" charset="0"/>
                  </a:rPr>
                  <a:t>𝑘) </a:t>
                </a:r>
                <a:r>
                  <a:rPr lang="en-US" altLang="ja-JP" sz="2300" dirty="0"/>
                  <a:t>for any </a:t>
                </a:r>
                <a14:m>
                  <m:oMath xmlns:m="http://schemas.openxmlformats.org/officeDocument/2006/math">
                    <m:r>
                      <a:rPr lang="en-US" altLang="ja-JP" sz="230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𝑖</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1</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2</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0</m:t>
                    </m:r>
                    <m:r>
                      <a:rPr lang="en-US" altLang="ja-JP" sz="2300" i="1">
                        <a:latin typeface="Cambria Math" panose="02040503050406030204" pitchFamily="18" charset="0"/>
                      </a:rPr>
                      <m:t>≤</m:t>
                    </m:r>
                    <m:r>
                      <a:rPr lang="en-US" altLang="ja-JP" sz="2300" i="1">
                        <a:latin typeface="Cambria Math" panose="02040503050406030204" pitchFamily="18" charset="0"/>
                      </a:rPr>
                      <m:t>𝑘</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3</m:t>
                            </m:r>
                          </m:sub>
                        </m:sSub>
                      </m:e>
                    </m:d>
                  </m:oMath>
                </a14:m>
                <a:r>
                  <a:rPr lang="en-US" altLang="ja-JP" sz="2300" dirty="0"/>
                  <a:t> . </a:t>
                </a:r>
              </a:p>
            </p:txBody>
          </p:sp>
        </mc:Choice>
        <mc:Fallback xmlns="">
          <p:sp>
            <p:nvSpPr>
              <p:cNvPr id="29" name="コンテンツ プレースホルダー 2">
                <a:extLst>
                  <a:ext uri="{FF2B5EF4-FFF2-40B4-BE49-F238E27FC236}">
                    <a16:creationId xmlns:a16="http://schemas.microsoft.com/office/drawing/2014/main" id="{F67DEC3E-E3E4-A4AD-111A-FD994A506280}"/>
                  </a:ext>
                </a:extLst>
              </p:cNvPr>
              <p:cNvSpPr txBox="1">
                <a:spLocks noRot="1" noChangeAspect="1" noMove="1" noResize="1" noEditPoints="1" noAdjustHandles="1" noChangeArrowheads="1" noChangeShapeType="1" noTextEdit="1"/>
              </p:cNvSpPr>
              <p:nvPr/>
            </p:nvSpPr>
            <p:spPr>
              <a:xfrm>
                <a:off x="517790" y="1620176"/>
                <a:ext cx="8496346" cy="1301895"/>
              </a:xfrm>
              <a:prstGeom prst="rect">
                <a:avLst/>
              </a:prstGeom>
              <a:blipFill>
                <a:blip r:embed="rId10"/>
                <a:stretch>
                  <a:fillRect l="-1045" t="-2913" r="-149" b="-2038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1405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5D38494-5177-7545-920F-0A48AAA6093A}"/>
              </a:ext>
            </a:extLst>
          </p:cNvPr>
          <p:cNvSpPr>
            <a:spLocks noGrp="1"/>
          </p:cNvSpPr>
          <p:nvPr>
            <p:ph type="title"/>
          </p:nvPr>
        </p:nvSpPr>
        <p:spPr>
          <a:xfrm>
            <a:off x="628650" y="365127"/>
            <a:ext cx="8016586" cy="647966"/>
          </a:xfrm>
        </p:spPr>
        <p:txBody>
          <a:bodyPr>
            <a:noAutofit/>
          </a:bodyPr>
          <a:lstStyle/>
          <a:p>
            <a:r>
              <a:rPr kumimoji="1" lang="en-US" altLang="ja-JP" sz="2800" dirty="0"/>
              <a:t>Tables computed by using the </a:t>
            </a:r>
            <a:r>
              <a:rPr kumimoji="1" lang="en" altLang="ja-JP" sz="2800" dirty="0">
                <a:latin typeface="CMR12"/>
              </a:rPr>
              <a:t>r</a:t>
            </a:r>
            <a:r>
              <a:rPr lang="en" altLang="ja-JP" sz="2800" dirty="0">
                <a:effectLst/>
                <a:latin typeface="CMR12"/>
              </a:rPr>
              <a:t>ecurrence</a:t>
            </a:r>
            <a:endParaRPr kumimoji="1" lang="ja-JP" altLang="en-US" sz="2800"/>
          </a:p>
        </p:txBody>
      </p:sp>
      <p:cxnSp>
        <p:nvCxnSpPr>
          <p:cNvPr id="12" name="直線コネクタ 11">
            <a:extLst>
              <a:ext uri="{FF2B5EF4-FFF2-40B4-BE49-F238E27FC236}">
                <a16:creationId xmlns:a16="http://schemas.microsoft.com/office/drawing/2014/main" id="{36047E32-CD20-7F4C-8695-78D0F1E0C125}"/>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CA14F743-8F86-271A-6469-13CB58EB343F}"/>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27</a:t>
            </a:fld>
            <a:endParaRPr kumimoji="1" lang="ja-JP" altLang="en-US"/>
          </a:p>
        </p:txBody>
      </p:sp>
      <p:sp>
        <p:nvSpPr>
          <p:cNvPr id="29" name="テキスト ボックス 28">
            <a:extLst>
              <a:ext uri="{FF2B5EF4-FFF2-40B4-BE49-F238E27FC236}">
                <a16:creationId xmlns:a16="http://schemas.microsoft.com/office/drawing/2014/main" id="{27AA8034-56E3-1D63-D03B-0102DDFEF3FD}"/>
              </a:ext>
            </a:extLst>
          </p:cNvPr>
          <p:cNvSpPr txBox="1"/>
          <p:nvPr/>
        </p:nvSpPr>
        <p:spPr>
          <a:xfrm>
            <a:off x="5505151" y="2038262"/>
            <a:ext cx="2793915" cy="335422"/>
          </a:xfrm>
          <a:prstGeom prst="rect">
            <a:avLst/>
          </a:prstGeom>
          <a:solidFill>
            <a:schemeClr val="bg1"/>
          </a:solidFill>
        </p:spPr>
        <p:txBody>
          <a:bodyPr wrap="square" rtlCol="0">
            <a:spAutoFit/>
          </a:bodyPr>
          <a:lstStyle/>
          <a:p>
            <a:endParaRPr kumimoji="1" lang="ja-JP" altLang="en-US"/>
          </a:p>
        </p:txBody>
      </p:sp>
      <p:pic>
        <p:nvPicPr>
          <p:cNvPr id="3" name="図 2" descr="カレンダー&#10;&#10;自動的に生成された説明">
            <a:extLst>
              <a:ext uri="{FF2B5EF4-FFF2-40B4-BE49-F238E27FC236}">
                <a16:creationId xmlns:a16="http://schemas.microsoft.com/office/drawing/2014/main" id="{02733794-8259-2776-2CF8-F84F88C6A386}"/>
              </a:ext>
            </a:extLst>
          </p:cNvPr>
          <p:cNvPicPr>
            <a:picLocks noChangeAspect="1"/>
          </p:cNvPicPr>
          <p:nvPr/>
        </p:nvPicPr>
        <p:blipFill>
          <a:blip r:embed="rId3"/>
          <a:stretch>
            <a:fillRect/>
          </a:stretch>
        </p:blipFill>
        <p:spPr>
          <a:xfrm>
            <a:off x="163287" y="1043819"/>
            <a:ext cx="8576210" cy="5814182"/>
          </a:xfrm>
          <a:prstGeom prst="rect">
            <a:avLst/>
          </a:prstGeom>
        </p:spPr>
      </p:pic>
      <p:sp>
        <p:nvSpPr>
          <p:cNvPr id="2" name="テキスト ボックス 1">
            <a:extLst>
              <a:ext uri="{FF2B5EF4-FFF2-40B4-BE49-F238E27FC236}">
                <a16:creationId xmlns:a16="http://schemas.microsoft.com/office/drawing/2014/main" id="{C9979BDC-B615-C623-9B87-FC2700DBF6EE}"/>
              </a:ext>
            </a:extLst>
          </p:cNvPr>
          <p:cNvSpPr txBox="1"/>
          <p:nvPr/>
        </p:nvSpPr>
        <p:spPr>
          <a:xfrm>
            <a:off x="844934" y="1050988"/>
            <a:ext cx="2249529" cy="3093097"/>
          </a:xfrm>
          <a:prstGeom prst="rect">
            <a:avLst/>
          </a:prstGeom>
          <a:solidFill>
            <a:schemeClr val="bg1"/>
          </a:solidFill>
        </p:spPr>
        <p:txBody>
          <a:bodyPr wrap="square" rtlCol="0">
            <a:spAutoFit/>
          </a:bodyPr>
          <a:lstStyle/>
          <a:p>
            <a:endParaRPr kumimoji="1" lang="ja-JP" altLang="en-US"/>
          </a:p>
        </p:txBody>
      </p:sp>
      <p:sp>
        <p:nvSpPr>
          <p:cNvPr id="7" name="テキスト ボックス 6">
            <a:extLst>
              <a:ext uri="{FF2B5EF4-FFF2-40B4-BE49-F238E27FC236}">
                <a16:creationId xmlns:a16="http://schemas.microsoft.com/office/drawing/2014/main" id="{270E37B9-4330-FC8A-153A-4DBE5BC29825}"/>
              </a:ext>
            </a:extLst>
          </p:cNvPr>
          <p:cNvSpPr txBox="1"/>
          <p:nvPr/>
        </p:nvSpPr>
        <p:spPr>
          <a:xfrm>
            <a:off x="844934" y="1326661"/>
            <a:ext cx="862461"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3</a:t>
            </a:r>
            <a:endParaRPr kumimoji="1" lang="ja-JP" altLang="en-US" sz="2800">
              <a:latin typeface="Times New Roman" panose="02020603050405020304" pitchFamily="18" charset="0"/>
              <a:cs typeface="Times New Roman" panose="02020603050405020304" pitchFamily="18" charset="0"/>
            </a:endParaRPr>
          </a:p>
        </p:txBody>
      </p:sp>
      <p:grpSp>
        <p:nvGrpSpPr>
          <p:cNvPr id="8" name="図形グループ 88">
            <a:extLst>
              <a:ext uri="{FF2B5EF4-FFF2-40B4-BE49-F238E27FC236}">
                <a16:creationId xmlns:a16="http://schemas.microsoft.com/office/drawing/2014/main" id="{9728815A-A6A8-5D5E-4968-9563D289AC5E}"/>
              </a:ext>
            </a:extLst>
          </p:cNvPr>
          <p:cNvGrpSpPr/>
          <p:nvPr/>
        </p:nvGrpSpPr>
        <p:grpSpPr>
          <a:xfrm>
            <a:off x="1200263" y="1912994"/>
            <a:ext cx="1359781" cy="1208797"/>
            <a:chOff x="1344399" y="873288"/>
            <a:chExt cx="1857733" cy="1828954"/>
          </a:xfrm>
        </p:grpSpPr>
        <p:sp>
          <p:nvSpPr>
            <p:cNvPr id="10" name="円/楕円 9">
              <a:extLst>
                <a:ext uri="{FF2B5EF4-FFF2-40B4-BE49-F238E27FC236}">
                  <a16:creationId xmlns:a16="http://schemas.microsoft.com/office/drawing/2014/main" id="{1D3D2DA0-44BC-0DDF-027B-8E9FBA352608}"/>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8" name="円/楕円 17">
              <a:extLst>
                <a:ext uri="{FF2B5EF4-FFF2-40B4-BE49-F238E27FC236}">
                  <a16:creationId xmlns:a16="http://schemas.microsoft.com/office/drawing/2014/main" id="{F0DB5A8A-6989-E509-9023-B2EEB124EA71}"/>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9" name="円/楕円 18">
              <a:extLst>
                <a:ext uri="{FF2B5EF4-FFF2-40B4-BE49-F238E27FC236}">
                  <a16:creationId xmlns:a16="http://schemas.microsoft.com/office/drawing/2014/main" id="{B50E84DA-FFBB-F820-8BA2-108D4F7441DA}"/>
                </a:ext>
              </a:extLst>
            </p:cNvPr>
            <p:cNvSpPr/>
            <p:nvPr/>
          </p:nvSpPr>
          <p:spPr>
            <a:xfrm>
              <a:off x="2599270" y="873696"/>
              <a:ext cx="602862" cy="612694"/>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26" name="円/楕円 25">
              <a:extLst>
                <a:ext uri="{FF2B5EF4-FFF2-40B4-BE49-F238E27FC236}">
                  <a16:creationId xmlns:a16="http://schemas.microsoft.com/office/drawing/2014/main" id="{F30F66F8-D4CF-0BAA-E4E0-5DFF531A9148}"/>
                </a:ext>
              </a:extLst>
            </p:cNvPr>
            <p:cNvSpPr/>
            <p:nvPr/>
          </p:nvSpPr>
          <p:spPr>
            <a:xfrm>
              <a:off x="2599270" y="2089548"/>
              <a:ext cx="602862" cy="612694"/>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27" name="直線矢印コネクタ 26">
              <a:extLst>
                <a:ext uri="{FF2B5EF4-FFF2-40B4-BE49-F238E27FC236}">
                  <a16:creationId xmlns:a16="http://schemas.microsoft.com/office/drawing/2014/main" id="{3A36D5DC-6BDB-5F6D-FA11-D508D5471208}"/>
                </a:ext>
              </a:extLst>
            </p:cNvPr>
            <p:cNvCxnSpPr>
              <a:cxnSpLocks/>
              <a:stCxn id="10" idx="6"/>
              <a:endCxn id="19" idx="2"/>
            </p:cNvCxnSpPr>
            <p:nvPr/>
          </p:nvCxnSpPr>
          <p:spPr>
            <a:xfrm>
              <a:off x="1947261" y="1179636"/>
              <a:ext cx="652008" cy="40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a:extLst>
                <a:ext uri="{FF2B5EF4-FFF2-40B4-BE49-F238E27FC236}">
                  <a16:creationId xmlns:a16="http://schemas.microsoft.com/office/drawing/2014/main" id="{BF93952B-0D7E-62F3-2F2F-79EBA6EBA4C5}"/>
                </a:ext>
              </a:extLst>
            </p:cNvPr>
            <p:cNvCxnSpPr>
              <a:cxnSpLocks/>
              <a:stCxn id="10" idx="5"/>
              <a:endCxn id="26" idx="1"/>
            </p:cNvCxnSpPr>
            <p:nvPr/>
          </p:nvCxnSpPr>
          <p:spPr>
            <a:xfrm>
              <a:off x="1858975" y="1396256"/>
              <a:ext cx="828581" cy="78301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sp>
        <p:nvSpPr>
          <p:cNvPr id="32" name="テキスト ボックス 31">
            <a:extLst>
              <a:ext uri="{FF2B5EF4-FFF2-40B4-BE49-F238E27FC236}">
                <a16:creationId xmlns:a16="http://schemas.microsoft.com/office/drawing/2014/main" id="{52704B5A-DD05-60B5-D778-E2A36B8FAF37}"/>
              </a:ext>
            </a:extLst>
          </p:cNvPr>
          <p:cNvSpPr txBox="1"/>
          <p:nvPr/>
        </p:nvSpPr>
        <p:spPr>
          <a:xfrm>
            <a:off x="1049420" y="2173809"/>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1</a:t>
            </a:r>
            <a:endParaRPr kumimoji="1" lang="ja-JP" altLang="en-US">
              <a:latin typeface="Times New Roman" panose="02020603050405020304" pitchFamily="18" charset="0"/>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268EA62E-CA70-E50E-991F-85099EA0B4D6}"/>
              </a:ext>
            </a:extLst>
          </p:cNvPr>
          <p:cNvSpPr txBox="1"/>
          <p:nvPr/>
        </p:nvSpPr>
        <p:spPr>
          <a:xfrm>
            <a:off x="1967931" y="2977393"/>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4</a:t>
            </a:r>
            <a:endParaRPr kumimoji="1" lang="ja-JP" altLang="en-US">
              <a:latin typeface="Times New Roman" panose="02020603050405020304" pitchFamily="18" charset="0"/>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EE160456-398D-9BBD-11FF-D22F6E3131C5}"/>
              </a:ext>
            </a:extLst>
          </p:cNvPr>
          <p:cNvSpPr txBox="1"/>
          <p:nvPr/>
        </p:nvSpPr>
        <p:spPr>
          <a:xfrm>
            <a:off x="1967932" y="2178189"/>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a:t>
            </a:r>
            <a:endParaRPr kumimoji="1" lang="ja-JP" altLang="en-US">
              <a:latin typeface="Times New Roman" panose="02020603050405020304" pitchFamily="18" charset="0"/>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1230C644-17C6-CCFD-AAD0-FCD40A05DA0F}"/>
              </a:ext>
            </a:extLst>
          </p:cNvPr>
          <p:cNvSpPr txBox="1"/>
          <p:nvPr/>
        </p:nvSpPr>
        <p:spPr>
          <a:xfrm>
            <a:off x="1032258" y="2977393"/>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3</a:t>
            </a:r>
            <a:endParaRPr kumimoji="1" lang="ja-JP" altLang="en-US">
              <a:latin typeface="Times New Roman" panose="02020603050405020304" pitchFamily="18" charset="0"/>
              <a:cs typeface="Times New Roman" panose="02020603050405020304" pitchFamily="18" charset="0"/>
            </a:endParaRPr>
          </a:p>
        </p:txBody>
      </p:sp>
      <p:cxnSp>
        <p:nvCxnSpPr>
          <p:cNvPr id="36" name="直線矢印コネクタ 35">
            <a:extLst>
              <a:ext uri="{FF2B5EF4-FFF2-40B4-BE49-F238E27FC236}">
                <a16:creationId xmlns:a16="http://schemas.microsoft.com/office/drawing/2014/main" id="{3727D268-0237-192A-4DF0-79E7FF790D62}"/>
              </a:ext>
            </a:extLst>
          </p:cNvPr>
          <p:cNvCxnSpPr>
            <a:cxnSpLocks/>
            <a:stCxn id="18" idx="6"/>
            <a:endCxn id="26" idx="2"/>
          </p:cNvCxnSpPr>
          <p:nvPr/>
        </p:nvCxnSpPr>
        <p:spPr>
          <a:xfrm>
            <a:off x="1641532" y="2919320"/>
            <a:ext cx="47724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2281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5D38494-5177-7545-920F-0A48AAA6093A}"/>
              </a:ext>
            </a:extLst>
          </p:cNvPr>
          <p:cNvSpPr>
            <a:spLocks noGrp="1"/>
          </p:cNvSpPr>
          <p:nvPr>
            <p:ph type="title"/>
          </p:nvPr>
        </p:nvSpPr>
        <p:spPr>
          <a:xfrm>
            <a:off x="628650" y="365127"/>
            <a:ext cx="8016586" cy="647966"/>
          </a:xfrm>
        </p:spPr>
        <p:txBody>
          <a:bodyPr>
            <a:noAutofit/>
          </a:bodyPr>
          <a:lstStyle/>
          <a:p>
            <a:r>
              <a:rPr kumimoji="1" lang="en-US" altLang="ja-JP" sz="2800" dirty="0"/>
              <a:t>Tables computed by using the </a:t>
            </a:r>
            <a:r>
              <a:rPr kumimoji="1" lang="en" altLang="ja-JP" sz="2800" dirty="0">
                <a:latin typeface="CMR12"/>
              </a:rPr>
              <a:t>r</a:t>
            </a:r>
            <a:r>
              <a:rPr lang="en" altLang="ja-JP" sz="2800" dirty="0">
                <a:effectLst/>
                <a:latin typeface="CMR12"/>
              </a:rPr>
              <a:t>ecurrence</a:t>
            </a:r>
            <a:endParaRPr kumimoji="1" lang="ja-JP" altLang="en-US" sz="2800"/>
          </a:p>
        </p:txBody>
      </p:sp>
      <p:cxnSp>
        <p:nvCxnSpPr>
          <p:cNvPr id="12" name="直線コネクタ 11">
            <a:extLst>
              <a:ext uri="{FF2B5EF4-FFF2-40B4-BE49-F238E27FC236}">
                <a16:creationId xmlns:a16="http://schemas.microsoft.com/office/drawing/2014/main" id="{36047E32-CD20-7F4C-8695-78D0F1E0C125}"/>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CA14F743-8F86-271A-6469-13CB58EB343F}"/>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28</a:t>
            </a:fld>
            <a:endParaRPr kumimoji="1" lang="ja-JP" altLang="en-US"/>
          </a:p>
        </p:txBody>
      </p:sp>
      <p:sp>
        <p:nvSpPr>
          <p:cNvPr id="29" name="テキスト ボックス 28">
            <a:extLst>
              <a:ext uri="{FF2B5EF4-FFF2-40B4-BE49-F238E27FC236}">
                <a16:creationId xmlns:a16="http://schemas.microsoft.com/office/drawing/2014/main" id="{27AA8034-56E3-1D63-D03B-0102DDFEF3FD}"/>
              </a:ext>
            </a:extLst>
          </p:cNvPr>
          <p:cNvSpPr txBox="1"/>
          <p:nvPr/>
        </p:nvSpPr>
        <p:spPr>
          <a:xfrm>
            <a:off x="5505151" y="2038262"/>
            <a:ext cx="2793915" cy="335422"/>
          </a:xfrm>
          <a:prstGeom prst="rect">
            <a:avLst/>
          </a:prstGeom>
          <a:solidFill>
            <a:schemeClr val="bg1"/>
          </a:solidFill>
        </p:spPr>
        <p:txBody>
          <a:bodyPr wrap="square" rtlCol="0">
            <a:spAutoFit/>
          </a:bodyPr>
          <a:lstStyle/>
          <a:p>
            <a:endParaRPr kumimoji="1" lang="ja-JP" altLang="en-US"/>
          </a:p>
        </p:txBody>
      </p:sp>
      <p:pic>
        <p:nvPicPr>
          <p:cNvPr id="3" name="図 2" descr="カレンダー&#10;&#10;自動的に生成された説明">
            <a:extLst>
              <a:ext uri="{FF2B5EF4-FFF2-40B4-BE49-F238E27FC236}">
                <a16:creationId xmlns:a16="http://schemas.microsoft.com/office/drawing/2014/main" id="{02733794-8259-2776-2CF8-F84F88C6A386}"/>
              </a:ext>
            </a:extLst>
          </p:cNvPr>
          <p:cNvPicPr>
            <a:picLocks noChangeAspect="1"/>
          </p:cNvPicPr>
          <p:nvPr/>
        </p:nvPicPr>
        <p:blipFill>
          <a:blip r:embed="rId3"/>
          <a:stretch>
            <a:fillRect/>
          </a:stretch>
        </p:blipFill>
        <p:spPr>
          <a:xfrm>
            <a:off x="163287" y="1043819"/>
            <a:ext cx="8576210" cy="5814182"/>
          </a:xfrm>
          <a:prstGeom prst="rect">
            <a:avLst/>
          </a:prstGeom>
        </p:spPr>
      </p:pic>
      <p:sp>
        <p:nvSpPr>
          <p:cNvPr id="2" name="テキスト ボックス 1">
            <a:extLst>
              <a:ext uri="{FF2B5EF4-FFF2-40B4-BE49-F238E27FC236}">
                <a16:creationId xmlns:a16="http://schemas.microsoft.com/office/drawing/2014/main" id="{C9979BDC-B615-C623-9B87-FC2700DBF6EE}"/>
              </a:ext>
            </a:extLst>
          </p:cNvPr>
          <p:cNvSpPr txBox="1"/>
          <p:nvPr/>
        </p:nvSpPr>
        <p:spPr>
          <a:xfrm>
            <a:off x="844934" y="1050988"/>
            <a:ext cx="2249529" cy="3093097"/>
          </a:xfrm>
          <a:prstGeom prst="rect">
            <a:avLst/>
          </a:prstGeom>
          <a:solidFill>
            <a:schemeClr val="bg1"/>
          </a:solidFill>
        </p:spPr>
        <p:txBody>
          <a:bodyPr wrap="square" rtlCol="0">
            <a:spAutoFit/>
          </a:bodyPr>
          <a:lstStyle/>
          <a:p>
            <a:endParaRPr kumimoji="1" lang="ja-JP" altLang="en-US"/>
          </a:p>
        </p:txBody>
      </p:sp>
      <p:sp>
        <p:nvSpPr>
          <p:cNvPr id="39" name="正方形/長方形 38">
            <a:extLst>
              <a:ext uri="{FF2B5EF4-FFF2-40B4-BE49-F238E27FC236}">
                <a16:creationId xmlns:a16="http://schemas.microsoft.com/office/drawing/2014/main" id="{1D695273-85DF-DF29-0AB8-D537D93CD19E}"/>
              </a:ext>
            </a:extLst>
          </p:cNvPr>
          <p:cNvSpPr/>
          <p:nvPr/>
        </p:nvSpPr>
        <p:spPr>
          <a:xfrm>
            <a:off x="579663" y="4127755"/>
            <a:ext cx="2669721" cy="2713915"/>
          </a:xfrm>
          <a:prstGeom prst="rect">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2ECCDF0C-0220-2F49-D940-0274F166B66B}"/>
              </a:ext>
            </a:extLst>
          </p:cNvPr>
          <p:cNvSpPr/>
          <p:nvPr/>
        </p:nvSpPr>
        <p:spPr>
          <a:xfrm>
            <a:off x="6107874" y="4095968"/>
            <a:ext cx="2669721" cy="2713915"/>
          </a:xfrm>
          <a:prstGeom prst="rect">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B26CA0F0-31C4-3751-9C26-2415828C95AB}"/>
              </a:ext>
            </a:extLst>
          </p:cNvPr>
          <p:cNvSpPr/>
          <p:nvPr/>
        </p:nvSpPr>
        <p:spPr>
          <a:xfrm>
            <a:off x="2745917" y="6273794"/>
            <a:ext cx="332217" cy="3392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0CD0FD1-5A72-CCD6-C4DF-29141EB25114}"/>
              </a:ext>
            </a:extLst>
          </p:cNvPr>
          <p:cNvSpPr txBox="1"/>
          <p:nvPr/>
        </p:nvSpPr>
        <p:spPr>
          <a:xfrm>
            <a:off x="844934" y="1326661"/>
            <a:ext cx="862461"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3</a:t>
            </a:r>
            <a:endParaRPr kumimoji="1" lang="ja-JP" altLang="en-US" sz="2800">
              <a:latin typeface="Times New Roman" panose="02020603050405020304" pitchFamily="18" charset="0"/>
              <a:cs typeface="Times New Roman" panose="02020603050405020304" pitchFamily="18" charset="0"/>
            </a:endParaRPr>
          </a:p>
        </p:txBody>
      </p:sp>
      <p:grpSp>
        <p:nvGrpSpPr>
          <p:cNvPr id="9" name="図形グループ 88">
            <a:extLst>
              <a:ext uri="{FF2B5EF4-FFF2-40B4-BE49-F238E27FC236}">
                <a16:creationId xmlns:a16="http://schemas.microsoft.com/office/drawing/2014/main" id="{326CFF82-E975-E277-0590-39E9C79EB519}"/>
              </a:ext>
            </a:extLst>
          </p:cNvPr>
          <p:cNvGrpSpPr/>
          <p:nvPr/>
        </p:nvGrpSpPr>
        <p:grpSpPr>
          <a:xfrm>
            <a:off x="1200263" y="1912994"/>
            <a:ext cx="1359781" cy="1208797"/>
            <a:chOff x="1344399" y="873288"/>
            <a:chExt cx="1857733" cy="1828954"/>
          </a:xfrm>
        </p:grpSpPr>
        <p:sp>
          <p:nvSpPr>
            <p:cNvPr id="13" name="円/楕円 12">
              <a:extLst>
                <a:ext uri="{FF2B5EF4-FFF2-40B4-BE49-F238E27FC236}">
                  <a16:creationId xmlns:a16="http://schemas.microsoft.com/office/drawing/2014/main" id="{FFD145E6-1C00-CF3C-8082-11D28ACD0242}"/>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4" name="円/楕円 13">
              <a:extLst>
                <a:ext uri="{FF2B5EF4-FFF2-40B4-BE49-F238E27FC236}">
                  <a16:creationId xmlns:a16="http://schemas.microsoft.com/office/drawing/2014/main" id="{60665958-7B9F-C7C6-9DFE-2873E65B9F38}"/>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5" name="円/楕円 14">
              <a:extLst>
                <a:ext uri="{FF2B5EF4-FFF2-40B4-BE49-F238E27FC236}">
                  <a16:creationId xmlns:a16="http://schemas.microsoft.com/office/drawing/2014/main" id="{A3EEE280-A6C9-B843-4D68-D3AAE4CF54EC}"/>
                </a:ext>
              </a:extLst>
            </p:cNvPr>
            <p:cNvSpPr/>
            <p:nvPr/>
          </p:nvSpPr>
          <p:spPr>
            <a:xfrm>
              <a:off x="2599270" y="873696"/>
              <a:ext cx="602862" cy="612694"/>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6" name="円/楕円 15">
              <a:extLst>
                <a:ext uri="{FF2B5EF4-FFF2-40B4-BE49-F238E27FC236}">
                  <a16:creationId xmlns:a16="http://schemas.microsoft.com/office/drawing/2014/main" id="{4213A7D2-D37D-97B4-8FBF-07E9DF21CDE2}"/>
                </a:ext>
              </a:extLst>
            </p:cNvPr>
            <p:cNvSpPr/>
            <p:nvPr/>
          </p:nvSpPr>
          <p:spPr>
            <a:xfrm>
              <a:off x="2599270" y="2089548"/>
              <a:ext cx="602862" cy="612694"/>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7" name="直線矢印コネクタ 16">
              <a:extLst>
                <a:ext uri="{FF2B5EF4-FFF2-40B4-BE49-F238E27FC236}">
                  <a16:creationId xmlns:a16="http://schemas.microsoft.com/office/drawing/2014/main" id="{8B2A4AD1-4108-AB3A-7F3B-4DC3F93AC36A}"/>
                </a:ext>
              </a:extLst>
            </p:cNvPr>
            <p:cNvCxnSpPr>
              <a:cxnSpLocks/>
              <a:stCxn id="13" idx="6"/>
              <a:endCxn id="15" idx="2"/>
            </p:cNvCxnSpPr>
            <p:nvPr/>
          </p:nvCxnSpPr>
          <p:spPr>
            <a:xfrm>
              <a:off x="1947261" y="1179636"/>
              <a:ext cx="652008" cy="40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B1E17813-CF22-6420-715D-2A9730A9B0F5}"/>
                </a:ext>
              </a:extLst>
            </p:cNvPr>
            <p:cNvCxnSpPr>
              <a:cxnSpLocks/>
              <a:stCxn id="13" idx="5"/>
              <a:endCxn id="16" idx="1"/>
            </p:cNvCxnSpPr>
            <p:nvPr/>
          </p:nvCxnSpPr>
          <p:spPr>
            <a:xfrm>
              <a:off x="1858975" y="1396256"/>
              <a:ext cx="828581" cy="78301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sp>
        <p:nvSpPr>
          <p:cNvPr id="21" name="テキスト ボックス 20">
            <a:extLst>
              <a:ext uri="{FF2B5EF4-FFF2-40B4-BE49-F238E27FC236}">
                <a16:creationId xmlns:a16="http://schemas.microsoft.com/office/drawing/2014/main" id="{C71C02D6-C88F-7CF6-4D2D-7DCBD268C74B}"/>
              </a:ext>
            </a:extLst>
          </p:cNvPr>
          <p:cNvSpPr txBox="1"/>
          <p:nvPr/>
        </p:nvSpPr>
        <p:spPr>
          <a:xfrm>
            <a:off x="1049420" y="2173809"/>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1</a:t>
            </a:r>
            <a:endParaRPr kumimoji="1" lang="ja-JP" altLang="en-US">
              <a:latin typeface="Times New Roman" panose="02020603050405020304" pitchFamily="18" charset="0"/>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6FDBEB00-F2AC-7039-132C-33722ED7115F}"/>
              </a:ext>
            </a:extLst>
          </p:cNvPr>
          <p:cNvSpPr txBox="1"/>
          <p:nvPr/>
        </p:nvSpPr>
        <p:spPr>
          <a:xfrm>
            <a:off x="1967931" y="2977393"/>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4</a:t>
            </a:r>
            <a:endParaRPr kumimoji="1" lang="ja-JP" altLang="en-US">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E113B167-B486-E4F4-9024-86C803053F26}"/>
              </a:ext>
            </a:extLst>
          </p:cNvPr>
          <p:cNvSpPr txBox="1"/>
          <p:nvPr/>
        </p:nvSpPr>
        <p:spPr>
          <a:xfrm>
            <a:off x="1967932" y="2178189"/>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a:t>
            </a:r>
            <a:endParaRPr kumimoji="1" lang="ja-JP" altLang="en-US">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C4A6DEEF-62AC-F335-6C26-EA243BAC419A}"/>
              </a:ext>
            </a:extLst>
          </p:cNvPr>
          <p:cNvSpPr txBox="1"/>
          <p:nvPr/>
        </p:nvSpPr>
        <p:spPr>
          <a:xfrm>
            <a:off x="1032258" y="2977393"/>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3</a:t>
            </a:r>
            <a:endParaRPr kumimoji="1" lang="ja-JP" altLang="en-US">
              <a:latin typeface="Times New Roman" panose="02020603050405020304" pitchFamily="18" charset="0"/>
              <a:cs typeface="Times New Roman" panose="02020603050405020304" pitchFamily="18" charset="0"/>
            </a:endParaRPr>
          </a:p>
        </p:txBody>
      </p:sp>
      <p:cxnSp>
        <p:nvCxnSpPr>
          <p:cNvPr id="25" name="直線矢印コネクタ 24">
            <a:extLst>
              <a:ext uri="{FF2B5EF4-FFF2-40B4-BE49-F238E27FC236}">
                <a16:creationId xmlns:a16="http://schemas.microsoft.com/office/drawing/2014/main" id="{05506515-59BB-83B1-19F2-1B80D2FE56BD}"/>
              </a:ext>
            </a:extLst>
          </p:cNvPr>
          <p:cNvCxnSpPr>
            <a:cxnSpLocks/>
            <a:stCxn id="14" idx="6"/>
            <a:endCxn id="16" idx="2"/>
          </p:cNvCxnSpPr>
          <p:nvPr/>
        </p:nvCxnSpPr>
        <p:spPr>
          <a:xfrm>
            <a:off x="1641532" y="2919320"/>
            <a:ext cx="47724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1670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コンテンツ プレースホルダー 2">
                <a:extLst>
                  <a:ext uri="{FF2B5EF4-FFF2-40B4-BE49-F238E27FC236}">
                    <a16:creationId xmlns:a16="http://schemas.microsoft.com/office/drawing/2014/main" id="{547E710D-8E19-AF20-0467-552B63194728}"/>
                  </a:ext>
                </a:extLst>
              </p:cNvPr>
              <p:cNvSpPr txBox="1">
                <a:spLocks/>
              </p:cNvSpPr>
              <p:nvPr/>
            </p:nvSpPr>
            <p:spPr>
              <a:xfrm>
                <a:off x="517790" y="1620176"/>
                <a:ext cx="8496346" cy="13018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300" dirty="0"/>
                  <a:t>Let 𝐶 denote the three-dimensional table which stored the length of  the SEQ-IC-LCS of </a:t>
                </a:r>
                <a14:m>
                  <m:oMath xmlns:m="http://schemas.openxmlformats.org/officeDocument/2006/math">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𝐿</m:t>
                        </m:r>
                      </m:e>
                      <m:sub>
                        <m:r>
                          <a:rPr lang="en-US" altLang="ja-JP" sz="2300" b="0" i="1" smtClean="0">
                            <a:latin typeface="Cambria Math" panose="02040503050406030204" pitchFamily="18" charset="0"/>
                          </a:rPr>
                          <m:t>1</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e>
                        </m:d>
                      </m:e>
                    </m:d>
                    <m:r>
                      <a:rPr lang="en-US" altLang="ja-JP" sz="2300" i="1" smtClean="0">
                        <a:latin typeface="Cambria Math" panose="02040503050406030204" pitchFamily="18" charset="0"/>
                      </a:rPr>
                      <m:t>,</m:t>
                    </m:r>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𝐿</m:t>
                        </m:r>
                      </m:e>
                      <m:sub>
                        <m:r>
                          <a:rPr lang="en-US" altLang="ja-JP" sz="2300" b="0" i="1" smtClean="0">
                            <a:latin typeface="Cambria Math" panose="02040503050406030204" pitchFamily="18" charset="0"/>
                          </a:rPr>
                          <m:t>2</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2,</m:t>
                                </m:r>
                                <m:r>
                                  <a:rPr lang="en-US" altLang="ja-JP" sz="2300" b="0" i="1" smtClean="0">
                                    <a:latin typeface="Cambria Math" panose="02040503050406030204" pitchFamily="18" charset="0"/>
                                  </a:rPr>
                                  <m:t>𝑗</m:t>
                                </m:r>
                              </m:sub>
                            </m:sSub>
                          </m:e>
                        </m:d>
                      </m:e>
                    </m:d>
                  </m:oMath>
                </a14:m>
                <a:r>
                  <a:rPr lang="en-US" altLang="ja-JP" sz="2300" dirty="0"/>
                  <a:t> and </a:t>
                </a:r>
                <a14:m>
                  <m:oMath xmlns:m="http://schemas.openxmlformats.org/officeDocument/2006/math">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𝐿</m:t>
                        </m:r>
                      </m:e>
                      <m:sub>
                        <m:r>
                          <a:rPr lang="en-US" altLang="ja-JP" sz="2300" b="0" i="0" smtClean="0">
                            <a:latin typeface="Cambria Math" panose="02040503050406030204" pitchFamily="18" charset="0"/>
                          </a:rPr>
                          <m:t>3</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b="0" i="1" smtClean="0">
                                    <a:latin typeface="Cambria Math" panose="02040503050406030204" pitchFamily="18" charset="0"/>
                                  </a:rPr>
                                  <m:t>𝑘</m:t>
                                </m:r>
                              </m:sub>
                            </m:sSub>
                          </m:e>
                        </m:d>
                      </m:e>
                    </m:d>
                  </m:oMath>
                </a14:m>
                <a:r>
                  <a:rPr lang="en-US" altLang="ja-JP" sz="2300" dirty="0"/>
                  <a:t> in  𝐶</a:t>
                </a:r>
                <a:r>
                  <a:rPr lang="en-US" altLang="ja-JP" sz="2300" dirty="0">
                    <a:latin typeface="Times New Roman" panose="02020603050405020304" pitchFamily="18" charset="0"/>
                    <a:cs typeface="Times New Roman" panose="02020603050405020304" pitchFamily="18" charset="0"/>
                  </a:rPr>
                  <a:t>(𝑖</a:t>
                </a:r>
                <a:r>
                  <a:rPr lang="en-US" altLang="ja-JP" sz="2300" dirty="0">
                    <a:cs typeface="Times New Roman" panose="02020603050405020304" pitchFamily="18" charset="0"/>
                  </a:rPr>
                  <a:t>,</a:t>
                </a:r>
                <a:r>
                  <a:rPr lang="en-US" altLang="ja-JP" sz="2300" dirty="0">
                    <a:latin typeface="Times New Roman" panose="02020603050405020304" pitchFamily="18" charset="0"/>
                    <a:cs typeface="Times New Roman" panose="02020603050405020304" pitchFamily="18" charset="0"/>
                  </a:rPr>
                  <a:t>𝑗</a:t>
                </a:r>
                <a:r>
                  <a:rPr lang="en-US" altLang="ja-JP" sz="2300" dirty="0">
                    <a:cs typeface="Times New Roman" panose="02020603050405020304" pitchFamily="18" charset="0"/>
                  </a:rPr>
                  <a:t>,</a:t>
                </a:r>
                <a:r>
                  <a:rPr lang="en-US" altLang="ja-JP" sz="2300" dirty="0">
                    <a:latin typeface="Times New Roman" panose="02020603050405020304" pitchFamily="18" charset="0"/>
                    <a:cs typeface="Times New Roman" panose="02020603050405020304" pitchFamily="18" charset="0"/>
                  </a:rPr>
                  <a:t>𝑘) </a:t>
                </a:r>
                <a:r>
                  <a:rPr lang="en-US" altLang="ja-JP" sz="2300" dirty="0"/>
                  <a:t>for any </a:t>
                </a:r>
                <a14:m>
                  <m:oMath xmlns:m="http://schemas.openxmlformats.org/officeDocument/2006/math">
                    <m:r>
                      <a:rPr lang="en-US" altLang="ja-JP" sz="230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𝑖</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1</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2</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0</m:t>
                    </m:r>
                    <m:r>
                      <a:rPr lang="en-US" altLang="ja-JP" sz="2300" i="1">
                        <a:latin typeface="Cambria Math" panose="02040503050406030204" pitchFamily="18" charset="0"/>
                      </a:rPr>
                      <m:t>≤</m:t>
                    </m:r>
                    <m:r>
                      <a:rPr lang="en-US" altLang="ja-JP" sz="2300" i="1">
                        <a:latin typeface="Cambria Math" panose="02040503050406030204" pitchFamily="18" charset="0"/>
                      </a:rPr>
                      <m:t>𝑘</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3</m:t>
                            </m:r>
                          </m:sub>
                        </m:sSub>
                      </m:e>
                    </m:d>
                  </m:oMath>
                </a14:m>
                <a:r>
                  <a:rPr lang="en-US" altLang="ja-JP" sz="2300" dirty="0"/>
                  <a:t> . </a:t>
                </a:r>
              </a:p>
            </p:txBody>
          </p:sp>
        </mc:Choice>
        <mc:Fallback xmlns="">
          <p:sp>
            <p:nvSpPr>
              <p:cNvPr id="21" name="コンテンツ プレースホルダー 2">
                <a:extLst>
                  <a:ext uri="{FF2B5EF4-FFF2-40B4-BE49-F238E27FC236}">
                    <a16:creationId xmlns:a16="http://schemas.microsoft.com/office/drawing/2014/main" id="{547E710D-8E19-AF20-0467-552B63194728}"/>
                  </a:ext>
                </a:extLst>
              </p:cNvPr>
              <p:cNvSpPr txBox="1">
                <a:spLocks noRot="1" noChangeAspect="1" noMove="1" noResize="1" noEditPoints="1" noAdjustHandles="1" noChangeArrowheads="1" noChangeShapeType="1" noTextEdit="1"/>
              </p:cNvSpPr>
              <p:nvPr/>
            </p:nvSpPr>
            <p:spPr>
              <a:xfrm>
                <a:off x="517790" y="1620176"/>
                <a:ext cx="8496346" cy="1301895"/>
              </a:xfrm>
              <a:prstGeom prst="rect">
                <a:avLst/>
              </a:prstGeom>
              <a:blipFill>
                <a:blip r:embed="rId3"/>
                <a:stretch>
                  <a:fillRect l="-1045" t="-2913" r="-149" b="-2038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6429F1A7-FA61-FD0C-36E9-CB211005E525}"/>
                  </a:ext>
                </a:extLst>
              </p:cNvPr>
              <p:cNvSpPr txBox="1"/>
              <p:nvPr/>
            </p:nvSpPr>
            <p:spPr>
              <a:xfrm>
                <a:off x="7755686" y="5159525"/>
                <a:ext cx="1519327" cy="707886"/>
              </a:xfrm>
              <a:prstGeom prst="rect">
                <a:avLst/>
              </a:prstGeom>
              <a:noFill/>
            </p:spPr>
            <p:txBody>
              <a:bodyPr wrap="none" rtlCol="0">
                <a:spAutoFit/>
              </a:bodyPr>
              <a:lstStyle/>
              <a:p>
                <a:r>
                  <a:rPr kumimoji="1" lang="en-US" altLang="ja-JP" sz="2000" dirty="0"/>
                  <a:t>×</a:t>
                </a:r>
                <a14:m>
                  <m:oMath xmlns:m="http://schemas.openxmlformats.org/officeDocument/2006/math">
                    <m:d>
                      <m:dPr>
                        <m:ctrlPr>
                          <a:rPr lang="en-US" altLang="ja-JP" sz="2000" b="0" i="1" smtClean="0">
                            <a:latin typeface="Cambria Math" panose="02040503050406030204" pitchFamily="18" charset="0"/>
                          </a:rPr>
                        </m:ctrlPr>
                      </m:dPr>
                      <m:e>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𝑉</m:t>
                                </m:r>
                              </m:e>
                              <m:sub>
                                <m:r>
                                  <a:rPr lang="en-US" altLang="ja-JP" sz="2000" b="0" i="1" smtClean="0">
                                    <a:latin typeface="Cambria Math" panose="02040503050406030204" pitchFamily="18" charset="0"/>
                                  </a:rPr>
                                  <m:t>3</m:t>
                                </m:r>
                              </m:sub>
                            </m:sSub>
                          </m:e>
                        </m:d>
                        <m:r>
                          <a:rPr lang="en-US" altLang="ja-JP" sz="2000" b="0" i="1" smtClean="0">
                            <a:latin typeface="Cambria Math" panose="02040503050406030204" pitchFamily="18" charset="0"/>
                          </a:rPr>
                          <m:t>+1</m:t>
                        </m:r>
                      </m:e>
                    </m:d>
                  </m:oMath>
                </a14:m>
                <a:r>
                  <a:rPr kumimoji="1" lang="en-US" altLang="ja-JP" sz="2000" i="1" dirty="0"/>
                  <a:t> </a:t>
                </a:r>
              </a:p>
              <a:p>
                <a:r>
                  <a:rPr kumimoji="1" lang="en-US" altLang="ja-JP" sz="2000" dirty="0"/>
                  <a:t>    tables</a:t>
                </a:r>
                <a:endParaRPr kumimoji="1" lang="ja-JP" altLang="en-US" sz="2000"/>
              </a:p>
            </p:txBody>
          </p:sp>
        </mc:Choice>
        <mc:Fallback xmlns="">
          <p:sp>
            <p:nvSpPr>
              <p:cNvPr id="15" name="テキスト ボックス 14">
                <a:extLst>
                  <a:ext uri="{FF2B5EF4-FFF2-40B4-BE49-F238E27FC236}">
                    <a16:creationId xmlns:a16="http://schemas.microsoft.com/office/drawing/2014/main" id="{6429F1A7-FA61-FD0C-36E9-CB211005E525}"/>
                  </a:ext>
                </a:extLst>
              </p:cNvPr>
              <p:cNvSpPr txBox="1">
                <a:spLocks noRot="1" noChangeAspect="1" noMove="1" noResize="1" noEditPoints="1" noAdjustHandles="1" noChangeArrowheads="1" noChangeShapeType="1" noTextEdit="1"/>
              </p:cNvSpPr>
              <p:nvPr/>
            </p:nvSpPr>
            <p:spPr>
              <a:xfrm>
                <a:off x="7755686" y="5159525"/>
                <a:ext cx="1519327" cy="707886"/>
              </a:xfrm>
              <a:prstGeom prst="rect">
                <a:avLst/>
              </a:prstGeom>
              <a:blipFill>
                <a:blip r:embed="rId4"/>
                <a:stretch>
                  <a:fillRect l="-4132" t="-3509" b="-1228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DED3324B-44B8-9747-486D-D4B8DE3B06C7}"/>
                  </a:ext>
                </a:extLst>
              </p:cNvPr>
              <p:cNvSpPr txBox="1"/>
              <p:nvPr/>
            </p:nvSpPr>
            <p:spPr>
              <a:xfrm>
                <a:off x="488112" y="3029017"/>
                <a:ext cx="4092980" cy="500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r>
                            <a:rPr lang="en-US" altLang="ja-JP" sz="2300" b="0" i="1" smtClean="0">
                              <a:latin typeface="Cambria Math" panose="02040503050406030204" pitchFamily="18" charset="0"/>
                            </a:rPr>
                            <m:t>∈</m:t>
                          </m:r>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1</m:t>
                              </m:r>
                            </m:sub>
                          </m:sSub>
                          <m:r>
                            <a:rPr lang="en-US" altLang="ja-JP" sz="2300" b="0" i="1" smtClean="0">
                              <a:latin typeface="Cambria Math" panose="02040503050406030204" pitchFamily="18" charset="0"/>
                            </a:rPr>
                            <m:t>, </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𝑣</m:t>
                              </m:r>
                            </m:e>
                            <m:sub>
                              <m:r>
                                <a:rPr lang="en-US" altLang="ja-JP" sz="2300" b="0" i="1" smtClean="0">
                                  <a:latin typeface="Cambria Math" panose="02040503050406030204" pitchFamily="18" charset="0"/>
                                </a:rPr>
                                <m:t>2</m:t>
                              </m:r>
                              <m:r>
                                <a:rPr lang="en-US" altLang="ja-JP" sz="2300" i="1">
                                  <a:latin typeface="Cambria Math" panose="02040503050406030204" pitchFamily="18" charset="0"/>
                                </a:rPr>
                                <m:t>,</m:t>
                              </m:r>
                              <m:r>
                                <a:rPr lang="en-US" altLang="ja-JP" sz="2300" b="0" i="1" smtClean="0">
                                  <a:latin typeface="Cambria Math" panose="02040503050406030204" pitchFamily="18" charset="0"/>
                                </a:rPr>
                                <m:t>𝑗</m:t>
                              </m:r>
                            </m:sub>
                          </m:sSub>
                          <m:r>
                            <a:rPr lang="en-US" altLang="ja-JP" sz="2300" i="1">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𝑉</m:t>
                              </m:r>
                            </m:e>
                            <m:sub>
                              <m:r>
                                <a:rPr lang="en-US" altLang="ja-JP" sz="2300" b="0" i="1" smtClean="0">
                                  <a:latin typeface="Cambria Math" panose="02040503050406030204" pitchFamily="18" charset="0"/>
                                </a:rPr>
                                <m:t>2</m:t>
                              </m:r>
                            </m:sub>
                          </m:sSub>
                          <m:r>
                            <a:rPr lang="en-US" altLang="ja-JP" sz="2300" i="1">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sub>
                          </m:sSub>
                          <m:r>
                            <a:rPr lang="en-US" altLang="ja-JP" sz="2300" i="1">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𝑉</m:t>
                              </m:r>
                            </m:e>
                            <m:sub>
                              <m:r>
                                <a:rPr lang="en-US" altLang="ja-JP" sz="2300" b="0" i="1" smtClean="0">
                                  <a:latin typeface="Cambria Math" panose="02040503050406030204" pitchFamily="18" charset="0"/>
                                </a:rPr>
                                <m:t>3</m:t>
                              </m:r>
                            </m:sub>
                          </m:sSub>
                        </m:e>
                      </m:d>
                      <m:r>
                        <a:rPr lang="en-US" altLang="ja-JP" sz="2300" b="0" i="1" smtClean="0">
                          <a:latin typeface="Cambria Math" panose="02040503050406030204" pitchFamily="18" charset="0"/>
                        </a:rPr>
                        <m:t> </m:t>
                      </m:r>
                    </m:oMath>
                  </m:oMathPara>
                </a14:m>
                <a:endParaRPr lang="en-US" altLang="ja-JP" sz="2300" dirty="0"/>
              </a:p>
            </p:txBody>
          </p:sp>
        </mc:Choice>
        <mc:Fallback xmlns="">
          <p:sp>
            <p:nvSpPr>
              <p:cNvPr id="18" name="テキスト ボックス 17">
                <a:extLst>
                  <a:ext uri="{FF2B5EF4-FFF2-40B4-BE49-F238E27FC236}">
                    <a16:creationId xmlns:a16="http://schemas.microsoft.com/office/drawing/2014/main" id="{DED3324B-44B8-9747-486D-D4B8DE3B06C7}"/>
                  </a:ext>
                </a:extLst>
              </p:cNvPr>
              <p:cNvSpPr txBox="1">
                <a:spLocks noRot="1" noChangeAspect="1" noMove="1" noResize="1" noEditPoints="1" noAdjustHandles="1" noChangeArrowheads="1" noChangeShapeType="1" noTextEdit="1"/>
              </p:cNvSpPr>
              <p:nvPr/>
            </p:nvSpPr>
            <p:spPr>
              <a:xfrm>
                <a:off x="488112" y="3029017"/>
                <a:ext cx="4092980" cy="500137"/>
              </a:xfrm>
              <a:prstGeom prst="rect">
                <a:avLst/>
              </a:prstGeom>
              <a:blipFill>
                <a:blip r:embed="rId5"/>
                <a:stretch>
                  <a:fillRect b="-1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E5A1CF55-B735-9558-F178-10F2942AAA91}"/>
                  </a:ext>
                </a:extLst>
              </p:cNvPr>
              <p:cNvSpPr txBox="1"/>
              <p:nvPr/>
            </p:nvSpPr>
            <p:spPr>
              <a:xfrm>
                <a:off x="628650" y="3761021"/>
                <a:ext cx="3997056" cy="830997"/>
              </a:xfrm>
              <a:prstGeom prst="rect">
                <a:avLst/>
              </a:prstGeom>
              <a:noFill/>
              <a:ln w="28575">
                <a:solidFill>
                  <a:srgbClr val="FFC000"/>
                </a:solidFill>
              </a:ln>
            </p:spPr>
            <p:txBody>
              <a:bodyPr wrap="square" rtlCol="0">
                <a:spAutoFit/>
              </a:bodyPr>
              <a:lstStyle/>
              <a:p>
                <a:r>
                  <a:rPr kumimoji="1" lang="en-US" altLang="ja-JP" sz="2300" dirty="0"/>
                  <a:t>2. </a:t>
                </a:r>
                <a:r>
                  <a:rPr kumimoji="1" lang="en" altLang="ja-JP" sz="2300" dirty="0"/>
                  <a:t>Calculate </a:t>
                </a:r>
                <a14:m>
                  <m:oMath xmlns:m="http://schemas.openxmlformats.org/officeDocument/2006/math">
                    <m:r>
                      <a:rPr lang="en-US" altLang="ja-JP" sz="2300" i="1" smtClean="0">
                        <a:latin typeface="Cambria Math" panose="02040503050406030204" pitchFamily="18" charset="0"/>
                      </a:rPr>
                      <m:t>𝐶</m:t>
                    </m:r>
                    <m:d>
                      <m:dPr>
                        <m:ctrlPr>
                          <a:rPr lang="en-US" altLang="ja-JP" sz="2300" i="1">
                            <a:latin typeface="Cambria Math" panose="02040503050406030204" pitchFamily="18" charset="0"/>
                          </a:rPr>
                        </m:ctrlPr>
                      </m:dPr>
                      <m:e>
                        <m:r>
                          <a:rPr lang="en-US" altLang="ja-JP" sz="2300" i="1">
                            <a:latin typeface="Cambria Math" panose="02040503050406030204" pitchFamily="18" charset="0"/>
                          </a:rPr>
                          <m:t>𝑖</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e>
                    </m:d>
                  </m:oMath>
                </a14:m>
                <a:r>
                  <a:rPr kumimoji="1" lang="en-US" altLang="ja-JP" sz="2300" dirty="0"/>
                  <a:t> using the </a:t>
                </a:r>
                <a:r>
                  <a:rPr lang="en" altLang="ja-JP" sz="2300" dirty="0"/>
                  <a:t>recurrence.</a:t>
                </a:r>
              </a:p>
            </p:txBody>
          </p:sp>
        </mc:Choice>
        <mc:Fallback xmlns="">
          <p:sp>
            <p:nvSpPr>
              <p:cNvPr id="19" name="テキスト ボックス 18">
                <a:extLst>
                  <a:ext uri="{FF2B5EF4-FFF2-40B4-BE49-F238E27FC236}">
                    <a16:creationId xmlns:a16="http://schemas.microsoft.com/office/drawing/2014/main" id="{E5A1CF55-B735-9558-F178-10F2942AAA91}"/>
                  </a:ext>
                </a:extLst>
              </p:cNvPr>
              <p:cNvSpPr txBox="1">
                <a:spLocks noRot="1" noChangeAspect="1" noMove="1" noResize="1" noEditPoints="1" noAdjustHandles="1" noChangeArrowheads="1" noChangeShapeType="1" noTextEdit="1"/>
              </p:cNvSpPr>
              <p:nvPr/>
            </p:nvSpPr>
            <p:spPr>
              <a:xfrm>
                <a:off x="628650" y="3761021"/>
                <a:ext cx="3997056" cy="830997"/>
              </a:xfrm>
              <a:prstGeom prst="rect">
                <a:avLst/>
              </a:prstGeom>
              <a:blipFill>
                <a:blip r:embed="rId6"/>
                <a:stretch>
                  <a:fillRect l="-1887" t="-4412" b="-10294"/>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CE3B7E9B-4BA6-64F5-CB95-5CEE00B39857}"/>
                  </a:ext>
                </a:extLst>
              </p:cNvPr>
              <p:cNvSpPr txBox="1"/>
              <p:nvPr/>
            </p:nvSpPr>
            <p:spPr>
              <a:xfrm>
                <a:off x="628650" y="1199172"/>
                <a:ext cx="7886700" cy="461665"/>
              </a:xfrm>
              <a:prstGeom prst="rect">
                <a:avLst/>
              </a:prstGeom>
              <a:noFill/>
              <a:ln w="28575">
                <a:solidFill>
                  <a:srgbClr val="FFC000"/>
                </a:solidFill>
              </a:ln>
            </p:spPr>
            <p:txBody>
              <a:bodyPr wrap="square" rtlCol="0">
                <a:spAutoFit/>
              </a:bodyPr>
              <a:lstStyle/>
              <a:p>
                <a:r>
                  <a:rPr kumimoji="1" lang="en-US" altLang="ja-JP" sz="2400" dirty="0"/>
                  <a:t>1. </a:t>
                </a:r>
                <a:r>
                  <a:rPr kumimoji="1" lang="en" altLang="ja-JP" sz="2400" dirty="0"/>
                  <a:t>Sort vertices of</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𝐺</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𝐺</m:t>
                        </m:r>
                      </m:e>
                      <m:sub>
                        <m:r>
                          <a:rPr lang="en-US" altLang="ja-JP" sz="2400" b="0" i="1" smtClean="0">
                            <a:latin typeface="Cambria Math" panose="02040503050406030204" pitchFamily="18" charset="0"/>
                          </a:rPr>
                          <m:t>2</m:t>
                        </m:r>
                      </m:sub>
                    </m:sSub>
                  </m:oMath>
                </a14:m>
                <a:r>
                  <a:rPr kumimoji="1" lang="en-US" altLang="ja-JP" sz="2400" dirty="0"/>
                  <a:t> and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𝐺</m:t>
                        </m:r>
                      </m:e>
                      <m:sub>
                        <m:r>
                          <a:rPr lang="en-US" altLang="ja-JP" sz="2400" i="1">
                            <a:latin typeface="Cambria Math" panose="02040503050406030204" pitchFamily="18" charset="0"/>
                          </a:rPr>
                          <m:t>3</m:t>
                        </m:r>
                      </m:sub>
                    </m:sSub>
                    <m:r>
                      <a:rPr lang="en-US" altLang="ja-JP" sz="2400" i="1">
                        <a:latin typeface="Cambria Math" panose="02040503050406030204" pitchFamily="18" charset="0"/>
                      </a:rPr>
                      <m:t> </m:t>
                    </m:r>
                  </m:oMath>
                </a14:m>
                <a:r>
                  <a:rPr kumimoji="1" lang="en" altLang="ja-JP" sz="2400" dirty="0"/>
                  <a:t>in topological order.</a:t>
                </a:r>
                <a:endParaRPr kumimoji="1" lang="ja-JP" altLang="en-US" sz="2400"/>
              </a:p>
            </p:txBody>
          </p:sp>
        </mc:Choice>
        <mc:Fallback xmlns="">
          <p:sp>
            <p:nvSpPr>
              <p:cNvPr id="20" name="テキスト ボックス 19">
                <a:extLst>
                  <a:ext uri="{FF2B5EF4-FFF2-40B4-BE49-F238E27FC236}">
                    <a16:creationId xmlns:a16="http://schemas.microsoft.com/office/drawing/2014/main" id="{CE3B7E9B-4BA6-64F5-CB95-5CEE00B39857}"/>
                  </a:ext>
                </a:extLst>
              </p:cNvPr>
              <p:cNvSpPr txBox="1">
                <a:spLocks noRot="1" noChangeAspect="1" noMove="1" noResize="1" noEditPoints="1" noAdjustHandles="1" noChangeArrowheads="1" noChangeShapeType="1" noTextEdit="1"/>
              </p:cNvSpPr>
              <p:nvPr/>
            </p:nvSpPr>
            <p:spPr>
              <a:xfrm>
                <a:off x="628650" y="1199172"/>
                <a:ext cx="7886700" cy="461665"/>
              </a:xfrm>
              <a:prstGeom prst="rect">
                <a:avLst/>
              </a:prstGeom>
              <a:blipFill>
                <a:blip r:embed="rId7"/>
                <a:stretch>
                  <a:fillRect l="-1122" t="-5128" b="-25641"/>
                </a:stretch>
              </a:blipFill>
              <a:ln w="28575">
                <a:solidFill>
                  <a:srgbClr val="FFC000"/>
                </a:solidFill>
              </a:ln>
            </p:spPr>
            <p:txBody>
              <a:bodyPr/>
              <a:lstStyle/>
              <a:p>
                <a:r>
                  <a:rPr lang="ja-JP" altLang="en-US">
                    <a:noFill/>
                  </a:rPr>
                  <a:t> </a:t>
                </a:r>
              </a:p>
            </p:txBody>
          </p:sp>
        </mc:Fallback>
      </mc:AlternateContent>
      <p:pic>
        <p:nvPicPr>
          <p:cNvPr id="12" name="図 11" descr="ダイアグラム が含まれている画像&#10;&#10;自動的に生成された説明">
            <a:extLst>
              <a:ext uri="{FF2B5EF4-FFF2-40B4-BE49-F238E27FC236}">
                <a16:creationId xmlns:a16="http://schemas.microsoft.com/office/drawing/2014/main" id="{28668E6B-9EBE-B3C7-782E-4B04BB361074}"/>
              </a:ext>
            </a:extLst>
          </p:cNvPr>
          <p:cNvPicPr>
            <a:picLocks noChangeAspect="1"/>
          </p:cNvPicPr>
          <p:nvPr/>
        </p:nvPicPr>
        <p:blipFill>
          <a:blip r:embed="rId8"/>
          <a:stretch>
            <a:fillRect/>
          </a:stretch>
        </p:blipFill>
        <p:spPr>
          <a:xfrm>
            <a:off x="4572000" y="3491334"/>
            <a:ext cx="3259211" cy="3212784"/>
          </a:xfrm>
          <a:prstGeom prst="rect">
            <a:avLst/>
          </a:prstGeom>
        </p:spPr>
      </p:pic>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3136DF3-E136-4171-CFAF-F3A75B895F30}"/>
                  </a:ext>
                </a:extLst>
              </p:cNvPr>
              <p:cNvSpPr txBox="1"/>
              <p:nvPr/>
            </p:nvSpPr>
            <p:spPr>
              <a:xfrm>
                <a:off x="4703617" y="3593926"/>
                <a:ext cx="5524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i="1" smtClean="0">
                          <a:solidFill>
                            <a:schemeClr val="tx1"/>
                          </a:solidFill>
                          <a:latin typeface="Cambria Math" panose="02040503050406030204" pitchFamily="18" charset="0"/>
                        </a:rPr>
                        <m:t>𝐶</m:t>
                      </m:r>
                    </m:oMath>
                  </m:oMathPara>
                </a14:m>
                <a:endParaRPr lang="ja-JP" altLang="en-US" sz="2400">
                  <a:solidFill>
                    <a:schemeClr val="tx1"/>
                  </a:solidFill>
                </a:endParaRPr>
              </a:p>
            </p:txBody>
          </p:sp>
        </mc:Choice>
        <mc:Fallback xmlns="">
          <p:sp>
            <p:nvSpPr>
              <p:cNvPr id="14" name="テキスト ボックス 13">
                <a:extLst>
                  <a:ext uri="{FF2B5EF4-FFF2-40B4-BE49-F238E27FC236}">
                    <a16:creationId xmlns:a16="http://schemas.microsoft.com/office/drawing/2014/main" id="{13136DF3-E136-4171-CFAF-F3A75B895F30}"/>
                  </a:ext>
                </a:extLst>
              </p:cNvPr>
              <p:cNvSpPr txBox="1">
                <a:spLocks noRot="1" noChangeAspect="1" noMove="1" noResize="1" noEditPoints="1" noAdjustHandles="1" noChangeArrowheads="1" noChangeShapeType="1" noTextEdit="1"/>
              </p:cNvSpPr>
              <p:nvPr/>
            </p:nvSpPr>
            <p:spPr>
              <a:xfrm>
                <a:off x="4703617" y="3593926"/>
                <a:ext cx="552474" cy="461665"/>
              </a:xfrm>
              <a:prstGeom prst="rect">
                <a:avLst/>
              </a:prstGeom>
              <a:blipFill>
                <a:blip r:embed="rId9"/>
                <a:stretch>
                  <a:fillRect/>
                </a:stretch>
              </a:blipFill>
            </p:spPr>
            <p:txBody>
              <a:bodyPr/>
              <a:lstStyle/>
              <a:p>
                <a:r>
                  <a:rPr lang="ja-JP" altLang="en-US">
                    <a:noFill/>
                  </a:rPr>
                  <a:t> </a:t>
                </a:r>
              </a:p>
            </p:txBody>
          </p:sp>
        </mc:Fallback>
      </mc:AlternateContent>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29</a:t>
            </a:fld>
            <a:endParaRPr kumimoji="1" lang="ja-JP" altLang="en-US"/>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3DD8EE4C-2ADF-F999-B4E5-E044B8D5F1C7}"/>
                  </a:ext>
                </a:extLst>
              </p:cNvPr>
              <p:cNvSpPr txBox="1"/>
              <p:nvPr/>
            </p:nvSpPr>
            <p:spPr>
              <a:xfrm>
                <a:off x="4828100" y="3530189"/>
                <a:ext cx="5524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i="1" smtClean="0">
                          <a:solidFill>
                            <a:schemeClr val="tx1"/>
                          </a:solidFill>
                          <a:latin typeface="Cambria Math" panose="02040503050406030204" pitchFamily="18" charset="0"/>
                        </a:rPr>
                        <m:t>𝐶</m:t>
                      </m:r>
                    </m:oMath>
                  </m:oMathPara>
                </a14:m>
                <a:endParaRPr lang="ja-JP" altLang="en-US" sz="2400">
                  <a:solidFill>
                    <a:schemeClr val="tx1"/>
                  </a:solidFill>
                </a:endParaRPr>
              </a:p>
            </p:txBody>
          </p:sp>
        </mc:Choice>
        <mc:Fallback xmlns="">
          <p:sp>
            <p:nvSpPr>
              <p:cNvPr id="13" name="テキスト ボックス 12">
                <a:extLst>
                  <a:ext uri="{FF2B5EF4-FFF2-40B4-BE49-F238E27FC236}">
                    <a16:creationId xmlns:a16="http://schemas.microsoft.com/office/drawing/2014/main" id="{3DD8EE4C-2ADF-F999-B4E5-E044B8D5F1C7}"/>
                  </a:ext>
                </a:extLst>
              </p:cNvPr>
              <p:cNvSpPr txBox="1">
                <a:spLocks noRot="1" noChangeAspect="1" noMove="1" noResize="1" noEditPoints="1" noAdjustHandles="1" noChangeArrowheads="1" noChangeShapeType="1" noTextEdit="1"/>
              </p:cNvSpPr>
              <p:nvPr/>
            </p:nvSpPr>
            <p:spPr>
              <a:xfrm>
                <a:off x="4828100" y="3530189"/>
                <a:ext cx="552474" cy="461665"/>
              </a:xfrm>
              <a:prstGeom prst="rect">
                <a:avLst/>
              </a:prstGeom>
              <a:blipFill>
                <a:blip r:embed="rId10"/>
                <a:stretch>
                  <a:fillRect/>
                </a:stretch>
              </a:blipFill>
            </p:spPr>
            <p:txBody>
              <a:bodyPr/>
              <a:lstStyle/>
              <a:p>
                <a:r>
                  <a:rPr lang="ja-JP" altLang="en-US">
                    <a:noFill/>
                  </a:rPr>
                  <a:t> </a:t>
                </a:r>
              </a:p>
            </p:txBody>
          </p:sp>
        </mc:Fallback>
      </mc:AlternateContent>
      <p:sp>
        <p:nvSpPr>
          <p:cNvPr id="10" name="タイトル 1">
            <a:extLst>
              <a:ext uri="{FF2B5EF4-FFF2-40B4-BE49-F238E27FC236}">
                <a16:creationId xmlns:a16="http://schemas.microsoft.com/office/drawing/2014/main" id="{37C5E2DA-FD01-093A-D72B-5037A10D580A}"/>
              </a:ext>
            </a:extLst>
          </p:cNvPr>
          <p:cNvSpPr txBox="1">
            <a:spLocks/>
          </p:cNvSpPr>
          <p:nvPr/>
        </p:nvSpPr>
        <p:spPr>
          <a:xfrm>
            <a:off x="628650" y="365127"/>
            <a:ext cx="7886700" cy="647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t>Time Complexity</a:t>
            </a: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C08DD02C-3B2B-4F82-3EF1-94AC1118E6B8}"/>
                  </a:ext>
                </a:extLst>
              </p:cNvPr>
              <p:cNvSpPr txBox="1"/>
              <p:nvPr/>
            </p:nvSpPr>
            <p:spPr>
              <a:xfrm>
                <a:off x="272372" y="4800677"/>
                <a:ext cx="5303153" cy="1517916"/>
              </a:xfrm>
              <a:prstGeom prst="rect">
                <a:avLst/>
              </a:prstGeom>
              <a:noFill/>
            </p:spPr>
            <p:txBody>
              <a:bodyPr wrap="square">
                <a:spAutoFit/>
              </a:bodyPr>
              <a:lstStyle/>
              <a:p>
                <a:pPr>
                  <a:lnSpc>
                    <a:spcPct val="110000"/>
                  </a:lnSpc>
                </a:pPr>
                <a14:m>
                  <m:oMath xmlns:m="http://schemas.openxmlformats.org/officeDocument/2006/math">
                    <m:limLow>
                      <m:limLowPr>
                        <m:ctrlPr>
                          <a:rPr kumimoji="1" lang="en-US" altLang="ja-JP" sz="2400" i="1" smtClean="0">
                            <a:latin typeface="Cambria Math" panose="02040503050406030204" pitchFamily="18" charset="0"/>
                          </a:rPr>
                        </m:ctrlPr>
                      </m:limLowPr>
                      <m:e>
                        <m:r>
                          <m:rPr>
                            <m:sty m:val="p"/>
                          </m:rPr>
                          <a:rPr kumimoji="1" lang="en-US" altLang="ja-JP" sz="2400">
                            <a:latin typeface="Cambria Math" panose="02040503050406030204" pitchFamily="18" charset="0"/>
                          </a:rPr>
                          <m:t>max</m:t>
                        </m:r>
                      </m:e>
                      <m:lim>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   1≤</m:t>
                        </m:r>
                        <m:r>
                          <a:rPr kumimoji="1" lang="en-US" altLang="ja-JP" sz="2400" b="0" i="1" smtClean="0">
                            <a:latin typeface="Cambria Math" panose="02040503050406030204" pitchFamily="18" charset="0"/>
                          </a:rPr>
                          <m:t>𝑗</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2</m:t>
                                </m:r>
                              </m:sub>
                            </m:sSub>
                          </m:e>
                        </m:d>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𝑣</m:t>
                            </m:r>
                          </m:e>
                          <m:sub>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rPr>
                              <m:t>𝑘</m:t>
                            </m:r>
                          </m:sub>
                        </m:sSub>
                      </m:lim>
                    </m:limLow>
                    <m:r>
                      <a:rPr lang="en-US" altLang="ja-JP" sz="2400" i="1">
                        <a:latin typeface="Cambria Math" panose="02040503050406030204" pitchFamily="18" charset="0"/>
                      </a:rPr>
                      <m:t>𝐶</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𝑖</m:t>
                        </m:r>
                        <m:r>
                          <a:rPr lang="en-US" altLang="ja-JP" sz="2400" i="1">
                            <a:latin typeface="Cambria Math" panose="02040503050406030204" pitchFamily="18" charset="0"/>
                          </a:rPr>
                          <m:t>,</m:t>
                        </m:r>
                        <m:r>
                          <a:rPr lang="en-US" altLang="ja-JP" sz="2400" i="1">
                            <a:latin typeface="Cambria Math" panose="02040503050406030204" pitchFamily="18" charset="0"/>
                          </a:rPr>
                          <m:t>𝑗</m:t>
                        </m:r>
                        <m:r>
                          <a:rPr lang="en-US" altLang="ja-JP" sz="2400" i="1">
                            <a:latin typeface="Cambria Math" panose="02040503050406030204" pitchFamily="18" charset="0"/>
                          </a:rPr>
                          <m:t>,</m:t>
                        </m:r>
                        <m:r>
                          <a:rPr lang="en-US" altLang="ja-JP" sz="2400" b="0" i="1" smtClean="0">
                            <a:latin typeface="Cambria Math" panose="02040503050406030204" pitchFamily="18" charset="0"/>
                          </a:rPr>
                          <m:t>𝑘</m:t>
                        </m:r>
                      </m:e>
                    </m:d>
                  </m:oMath>
                </a14:m>
                <a:r>
                  <a:rPr kumimoji="1" lang="en-US" altLang="ja-JP" sz="2400" dirty="0"/>
                  <a:t> </a:t>
                </a:r>
              </a:p>
              <a:p>
                <a:pPr>
                  <a:lnSpc>
                    <a:spcPct val="110000"/>
                  </a:lnSpc>
                </a:pPr>
                <a:r>
                  <a:rPr kumimoji="1" lang="en-US" altLang="ja-JP" sz="2400" dirty="0"/>
                  <a:t> is the solution. </a:t>
                </a:r>
              </a:p>
              <a:p>
                <a:pPr>
                  <a:lnSpc>
                    <a:spcPct val="110000"/>
                  </a:lnSpc>
                </a:pPr>
                <a:r>
                  <a:rPr kumimoji="1" lang="en-US" altLang="ja-JP" sz="2400" dirty="0"/>
                  <a:t>(</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𝑣</m:t>
                        </m:r>
                      </m:e>
                      <m:sub>
                        <m:r>
                          <a:rPr lang="en-US" altLang="ja-JP" sz="2400" b="0" i="1" smtClean="0">
                            <a:latin typeface="Cambria Math" panose="02040503050406030204" pitchFamily="18" charset="0"/>
                          </a:rPr>
                          <m:t>3</m:t>
                        </m:r>
                        <m:r>
                          <a:rPr lang="en-US" altLang="ja-JP" sz="2400" i="1">
                            <a:latin typeface="Cambria Math" panose="02040503050406030204" pitchFamily="18" charset="0"/>
                          </a:rPr>
                          <m:t>,</m:t>
                        </m:r>
                        <m:r>
                          <a:rPr lang="en-US" altLang="ja-JP" sz="2400" b="0" i="1" smtClean="0">
                            <a:latin typeface="Cambria Math" panose="02040503050406030204" pitchFamily="18" charset="0"/>
                          </a:rPr>
                          <m:t>𝑘</m:t>
                        </m:r>
                      </m:sub>
                    </m:sSub>
                    <m:r>
                      <a:rPr lang="en-US" altLang="ja-JP" sz="2400" b="0" i="1" smtClean="0">
                        <a:latin typeface="Cambria Math" panose="02040503050406030204" pitchFamily="18" charset="0"/>
                      </a:rPr>
                      <m:t> </m:t>
                    </m:r>
                  </m:oMath>
                </a14:m>
                <a:r>
                  <a:rPr kumimoji="1" lang="en-US" altLang="ja-JP" sz="2400" dirty="0"/>
                  <a:t>has no out-going edges in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3</m:t>
                        </m:r>
                      </m:sub>
                    </m:sSub>
                  </m:oMath>
                </a14:m>
                <a:r>
                  <a:rPr kumimoji="1" lang="en-US" altLang="ja-JP" sz="2400" dirty="0"/>
                  <a:t>.)</a:t>
                </a:r>
              </a:p>
            </p:txBody>
          </p:sp>
        </mc:Choice>
        <mc:Fallback xmlns="">
          <p:sp>
            <p:nvSpPr>
              <p:cNvPr id="8" name="テキスト ボックス 7">
                <a:extLst>
                  <a:ext uri="{FF2B5EF4-FFF2-40B4-BE49-F238E27FC236}">
                    <a16:creationId xmlns:a16="http://schemas.microsoft.com/office/drawing/2014/main" id="{C08DD02C-3B2B-4F82-3EF1-94AC1118E6B8}"/>
                  </a:ext>
                </a:extLst>
              </p:cNvPr>
              <p:cNvSpPr txBox="1">
                <a:spLocks noRot="1" noChangeAspect="1" noMove="1" noResize="1" noEditPoints="1" noAdjustHandles="1" noChangeArrowheads="1" noChangeShapeType="1" noTextEdit="1"/>
              </p:cNvSpPr>
              <p:nvPr/>
            </p:nvSpPr>
            <p:spPr>
              <a:xfrm>
                <a:off x="272372" y="4800677"/>
                <a:ext cx="5303153" cy="1517916"/>
              </a:xfrm>
              <a:prstGeom prst="rect">
                <a:avLst/>
              </a:prstGeom>
              <a:blipFill>
                <a:blip r:embed="rId11"/>
                <a:stretch>
                  <a:fillRect l="-1909" b="-7500"/>
                </a:stretch>
              </a:blipFill>
            </p:spPr>
            <p:txBody>
              <a:bodyPr/>
              <a:lstStyle/>
              <a:p>
                <a:r>
                  <a:rPr lang="ja-JP" altLang="en-US">
                    <a:noFill/>
                  </a:rPr>
                  <a:t> </a:t>
                </a:r>
              </a:p>
            </p:txBody>
          </p:sp>
        </mc:Fallback>
      </mc:AlternateContent>
      <p:sp>
        <p:nvSpPr>
          <p:cNvPr id="9" name="角丸四角形吹き出し 8">
            <a:extLst>
              <a:ext uri="{FF2B5EF4-FFF2-40B4-BE49-F238E27FC236}">
                <a16:creationId xmlns:a16="http://schemas.microsoft.com/office/drawing/2014/main" id="{039471B2-3929-0C66-9104-DCD74D7008E7}"/>
              </a:ext>
            </a:extLst>
          </p:cNvPr>
          <p:cNvSpPr/>
          <p:nvPr/>
        </p:nvSpPr>
        <p:spPr>
          <a:xfrm>
            <a:off x="4717024" y="1988703"/>
            <a:ext cx="2977879" cy="1041781"/>
          </a:xfrm>
          <a:prstGeom prst="wedgeRoundRectCallout">
            <a:avLst>
              <a:gd name="adj1" fmla="val -44749"/>
              <a:gd name="adj2" fmla="val -84827"/>
              <a:gd name="adj3" fmla="val 16667"/>
            </a:avLst>
          </a:prstGeom>
          <a:solidFill>
            <a:schemeClr val="bg1"/>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linear time</a:t>
            </a:r>
            <a:endParaRPr kumimoji="1" lang="ja-JP" altLang="en-US" sz="2400">
              <a:solidFill>
                <a:schemeClr val="tx1"/>
              </a:solidFill>
            </a:endParaRPr>
          </a:p>
        </p:txBody>
      </p:sp>
      <mc:AlternateContent xmlns:mc="http://schemas.openxmlformats.org/markup-compatibility/2006" xmlns:a14="http://schemas.microsoft.com/office/drawing/2010/main">
        <mc:Choice Requires="a14">
          <p:sp>
            <p:nvSpPr>
              <p:cNvPr id="11" name="角丸四角形吹き出し 10">
                <a:extLst>
                  <a:ext uri="{FF2B5EF4-FFF2-40B4-BE49-F238E27FC236}">
                    <a16:creationId xmlns:a16="http://schemas.microsoft.com/office/drawing/2014/main" id="{ED71369B-326D-4939-024D-8D4C2C6796A9}"/>
                  </a:ext>
                </a:extLst>
              </p:cNvPr>
              <p:cNvSpPr/>
              <p:nvPr/>
            </p:nvSpPr>
            <p:spPr>
              <a:xfrm>
                <a:off x="5013848" y="3354484"/>
                <a:ext cx="2903991" cy="1041781"/>
              </a:xfrm>
              <a:prstGeom prst="wedgeRoundRectCallout">
                <a:avLst>
                  <a:gd name="adj1" fmla="val -69571"/>
                  <a:gd name="adj2" fmla="val 26457"/>
                  <a:gd name="adj3" fmla="val 16667"/>
                </a:avLst>
              </a:prstGeom>
              <a:solidFill>
                <a:schemeClr val="bg1"/>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kumimoji="1" lang="en-US" altLang="ja-JP" sz="2400" b="0" i="1" smtClean="0">
                        <a:solidFill>
                          <a:schemeClr val="tx1"/>
                        </a:solidFill>
                        <a:latin typeface="Cambria Math" panose="02040503050406030204" pitchFamily="18" charset="0"/>
                      </a:rPr>
                      <m:t>𝑂</m:t>
                    </m:r>
                    <m:d>
                      <m:dPr>
                        <m:ctrlPr>
                          <a:rPr kumimoji="1" lang="en-US" altLang="ja-JP" sz="2400" b="0" i="1" smtClean="0">
                            <a:solidFill>
                              <a:schemeClr val="tx1"/>
                            </a:solidFill>
                            <a:latin typeface="Cambria Math" panose="02040503050406030204" pitchFamily="18" charset="0"/>
                          </a:rPr>
                        </m:ctrlPr>
                      </m:dPr>
                      <m:e>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𝐸</m:t>
                                </m:r>
                              </m:e>
                              <m:sub>
                                <m:r>
                                  <a:rPr kumimoji="1" lang="en-US" altLang="ja-JP" sz="2400" b="0" i="1" smtClean="0">
                                    <a:solidFill>
                                      <a:schemeClr val="tx1"/>
                                    </a:solidFill>
                                    <a:latin typeface="Cambria Math" panose="02040503050406030204" pitchFamily="18" charset="0"/>
                                  </a:rPr>
                                  <m:t>1</m:t>
                                </m:r>
                              </m:sub>
                            </m:sSub>
                          </m:e>
                        </m:d>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𝐸</m:t>
                                </m:r>
                              </m:e>
                              <m:sub>
                                <m:r>
                                  <a:rPr kumimoji="1" lang="en-US" altLang="ja-JP" sz="2400" b="0" i="1" smtClean="0">
                                    <a:solidFill>
                                      <a:schemeClr val="tx1"/>
                                    </a:solidFill>
                                    <a:latin typeface="Cambria Math" panose="02040503050406030204" pitchFamily="18" charset="0"/>
                                  </a:rPr>
                                  <m:t>2</m:t>
                                </m:r>
                              </m:sub>
                            </m:sSub>
                          </m:e>
                        </m:d>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𝐸</m:t>
                                </m:r>
                              </m:e>
                              <m:sub>
                                <m:r>
                                  <a:rPr kumimoji="1" lang="en-US" altLang="ja-JP" sz="2400" b="0" i="1" smtClean="0">
                                    <a:solidFill>
                                      <a:schemeClr val="tx1"/>
                                    </a:solidFill>
                                    <a:latin typeface="Cambria Math" panose="02040503050406030204" pitchFamily="18" charset="0"/>
                                  </a:rPr>
                                  <m:t>3</m:t>
                                </m:r>
                              </m:sub>
                            </m:sSub>
                          </m:e>
                        </m:d>
                      </m:e>
                    </m:d>
                    <m:r>
                      <a:rPr kumimoji="1" lang="en-US" altLang="ja-JP" sz="2400" b="0" i="0" smtClean="0">
                        <a:solidFill>
                          <a:schemeClr val="tx1"/>
                        </a:solidFill>
                        <a:latin typeface="Cambria Math" panose="02040503050406030204" pitchFamily="18" charset="0"/>
                      </a:rPr>
                      <m:t> </m:t>
                    </m:r>
                  </m:oMath>
                </a14:m>
                <a:r>
                  <a:rPr kumimoji="1" lang="en-US" altLang="ja-JP" sz="2400" dirty="0">
                    <a:solidFill>
                      <a:schemeClr val="tx1"/>
                    </a:solidFill>
                  </a:rPr>
                  <a:t>time</a:t>
                </a:r>
                <a:endParaRPr kumimoji="1" lang="ja-JP" altLang="en-US" sz="2400">
                  <a:solidFill>
                    <a:schemeClr val="tx1"/>
                  </a:solidFill>
                </a:endParaRPr>
              </a:p>
            </p:txBody>
          </p:sp>
        </mc:Choice>
        <mc:Fallback xmlns="">
          <p:sp>
            <p:nvSpPr>
              <p:cNvPr id="11" name="角丸四角形吹き出し 10">
                <a:extLst>
                  <a:ext uri="{FF2B5EF4-FFF2-40B4-BE49-F238E27FC236}">
                    <a16:creationId xmlns:a16="http://schemas.microsoft.com/office/drawing/2014/main" id="{ED71369B-326D-4939-024D-8D4C2C6796A9}"/>
                  </a:ext>
                </a:extLst>
              </p:cNvPr>
              <p:cNvSpPr>
                <a:spLocks noRot="1" noChangeAspect="1" noMove="1" noResize="1" noEditPoints="1" noAdjustHandles="1" noChangeArrowheads="1" noChangeShapeType="1" noTextEdit="1"/>
              </p:cNvSpPr>
              <p:nvPr/>
            </p:nvSpPr>
            <p:spPr>
              <a:xfrm>
                <a:off x="5013848" y="3354484"/>
                <a:ext cx="2903991" cy="1041781"/>
              </a:xfrm>
              <a:prstGeom prst="wedgeRoundRectCallout">
                <a:avLst>
                  <a:gd name="adj1" fmla="val -69571"/>
                  <a:gd name="adj2" fmla="val 26457"/>
                  <a:gd name="adj3" fmla="val 16667"/>
                </a:avLst>
              </a:prstGeom>
              <a:blipFill>
                <a:blip r:embed="rId12"/>
                <a:stretch>
                  <a:fillRect r="-712"/>
                </a:stretch>
              </a:blipFill>
              <a:ln w="28575">
                <a:solidFill>
                  <a:srgbClr val="00B050"/>
                </a:solidFill>
              </a:ln>
            </p:spPr>
            <p:txBody>
              <a:bodyPr/>
              <a:lstStyle/>
              <a:p>
                <a:r>
                  <a:rPr lang="ja-JP" altLang="en-US">
                    <a:noFill/>
                  </a:rPr>
                  <a:t> </a:t>
                </a:r>
              </a:p>
            </p:txBody>
          </p:sp>
        </mc:Fallback>
      </mc:AlternateContent>
    </p:spTree>
    <p:extLst>
      <p:ext uri="{BB962C8B-B14F-4D97-AF65-F5344CB8AC3E}">
        <p14:creationId xmlns:p14="http://schemas.microsoft.com/office/powerpoint/2010/main" val="168133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rmAutofit fontScale="90000"/>
          </a:bodyPr>
          <a:lstStyle/>
          <a:p>
            <a:r>
              <a:rPr lang="en-US" altLang="ja-JP" dirty="0"/>
              <a:t>O</a:t>
            </a:r>
            <a:r>
              <a:rPr kumimoji="1" lang="en-US" altLang="ja-JP" dirty="0"/>
              <a:t>utline</a:t>
            </a:r>
            <a:endParaRPr kumimoji="1" lang="ja-JP" altLang="en-US"/>
          </a:p>
        </p:txBody>
      </p:sp>
      <p:sp>
        <p:nvSpPr>
          <p:cNvPr id="3" name="コンテンツ プレースホルダー 2">
            <a:extLst>
              <a:ext uri="{FF2B5EF4-FFF2-40B4-BE49-F238E27FC236}">
                <a16:creationId xmlns:a16="http://schemas.microsoft.com/office/drawing/2014/main" id="{5FC62980-59FC-B94D-8B01-6334F2B8C3DD}"/>
              </a:ext>
            </a:extLst>
          </p:cNvPr>
          <p:cNvSpPr>
            <a:spLocks noGrp="1"/>
          </p:cNvSpPr>
          <p:nvPr>
            <p:ph idx="1"/>
          </p:nvPr>
        </p:nvSpPr>
        <p:spPr>
          <a:xfrm>
            <a:off x="628650" y="1251291"/>
            <a:ext cx="7886700" cy="5241568"/>
          </a:xfrm>
        </p:spPr>
        <p:txBody>
          <a:bodyPr>
            <a:normAutofit/>
          </a:bodyPr>
          <a:lstStyle/>
          <a:p>
            <a:pPr>
              <a:buClr>
                <a:srgbClr val="00B0F0"/>
              </a:buClr>
            </a:pPr>
            <a:r>
              <a:rPr lang="en-US" altLang="ja-JP" sz="4000" dirty="0"/>
              <a:t>Labeled Graphs</a:t>
            </a:r>
          </a:p>
          <a:p>
            <a:pPr>
              <a:buClr>
                <a:srgbClr val="00B0F0"/>
              </a:buClr>
            </a:pPr>
            <a:r>
              <a:rPr lang="en-US" altLang="ja-JP" sz="4000" dirty="0">
                <a:solidFill>
                  <a:schemeClr val="bg1">
                    <a:lumMod val="75000"/>
                  </a:schemeClr>
                </a:solidFill>
              </a:rPr>
              <a:t>SEQ-IC-LCS (Constrained LCS)</a:t>
            </a:r>
          </a:p>
          <a:p>
            <a:pPr>
              <a:buClr>
                <a:srgbClr val="00B0F0"/>
              </a:buClr>
            </a:pPr>
            <a:r>
              <a:rPr lang="en-US" altLang="ja-JP" sz="4000" dirty="0">
                <a:solidFill>
                  <a:schemeClr val="bg1">
                    <a:lumMod val="75000"/>
                  </a:schemeClr>
                </a:solidFill>
              </a:rPr>
              <a:t>Computing SEQ-IC-LCS of Acyclic  Labeled Graphs</a:t>
            </a:r>
          </a:p>
          <a:p>
            <a:pPr>
              <a:buClr>
                <a:srgbClr val="00B0F0"/>
              </a:buClr>
            </a:pPr>
            <a:r>
              <a:rPr lang="en-US" altLang="ja-JP" sz="4000" dirty="0">
                <a:solidFill>
                  <a:schemeClr val="bg1">
                    <a:lumMod val="75000"/>
                  </a:schemeClr>
                </a:solidFill>
              </a:rPr>
              <a:t>Computing SEQ-IC-LCS of Cyclic Labeled Graphs</a:t>
            </a:r>
          </a:p>
          <a:p>
            <a:pPr>
              <a:buClr>
                <a:srgbClr val="00B0F0"/>
              </a:buClr>
            </a:pPr>
            <a:r>
              <a:rPr lang="en-US" altLang="ja-JP" sz="4000" dirty="0">
                <a:solidFill>
                  <a:schemeClr val="bg1">
                    <a:lumMod val="75000"/>
                  </a:schemeClr>
                </a:solidFill>
              </a:rPr>
              <a:t>Conclusions and Future works</a:t>
            </a:r>
          </a:p>
          <a:p>
            <a:pPr>
              <a:buClr>
                <a:srgbClr val="00B0F0"/>
              </a:buClr>
            </a:pPr>
            <a:endParaRPr lang="en-US" altLang="ja-JP" sz="4000" dirty="0">
              <a:solidFill>
                <a:schemeClr val="bg1">
                  <a:lumMod val="75000"/>
                </a:schemeClr>
              </a:solidFill>
            </a:endParaRPr>
          </a:p>
          <a:p>
            <a:endParaRPr lang="en-US" altLang="ja-JP" sz="3600" dirty="0"/>
          </a:p>
          <a:p>
            <a:endParaRPr lang="en-US" altLang="ja-JP" sz="3600"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2C1D408E-B289-CB4A-A397-B385FF602559}"/>
              </a:ext>
            </a:extLst>
          </p:cNvPr>
          <p:cNvSpPr>
            <a:spLocks noGrp="1"/>
          </p:cNvSpPr>
          <p:nvPr>
            <p:ph type="sldNum" sz="quarter" idx="12"/>
          </p:nvPr>
        </p:nvSpPr>
        <p:spPr/>
        <p:txBody>
          <a:bodyPr/>
          <a:lstStyle/>
          <a:p>
            <a:fld id="{C95ACDE2-68C5-7347-A52E-B41B8375C727}" type="slidenum">
              <a:rPr kumimoji="1" lang="ja-JP" altLang="en-US" smtClean="0"/>
              <a:t>3</a:t>
            </a:fld>
            <a:endParaRPr kumimoji="1" lang="ja-JP" altLang="en-US"/>
          </a:p>
        </p:txBody>
      </p:sp>
    </p:spTree>
    <p:extLst>
      <p:ext uri="{BB962C8B-B14F-4D97-AF65-F5344CB8AC3E}">
        <p14:creationId xmlns:p14="http://schemas.microsoft.com/office/powerpoint/2010/main" val="3387967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rmAutofit fontScale="90000"/>
          </a:bodyPr>
          <a:lstStyle/>
          <a:p>
            <a:r>
              <a:rPr lang="en-US" altLang="ja-JP" dirty="0"/>
              <a:t>O</a:t>
            </a:r>
            <a:r>
              <a:rPr kumimoji="1" lang="en-US" altLang="ja-JP" dirty="0"/>
              <a:t>utline</a:t>
            </a:r>
            <a:endParaRPr kumimoji="1" lang="ja-JP" altLang="en-US"/>
          </a:p>
        </p:txBody>
      </p:sp>
      <p:sp>
        <p:nvSpPr>
          <p:cNvPr id="3" name="コンテンツ プレースホルダー 2">
            <a:extLst>
              <a:ext uri="{FF2B5EF4-FFF2-40B4-BE49-F238E27FC236}">
                <a16:creationId xmlns:a16="http://schemas.microsoft.com/office/drawing/2014/main" id="{5FC62980-59FC-B94D-8B01-6334F2B8C3DD}"/>
              </a:ext>
            </a:extLst>
          </p:cNvPr>
          <p:cNvSpPr>
            <a:spLocks noGrp="1"/>
          </p:cNvSpPr>
          <p:nvPr>
            <p:ph idx="1"/>
          </p:nvPr>
        </p:nvSpPr>
        <p:spPr>
          <a:xfrm>
            <a:off x="628650" y="1251291"/>
            <a:ext cx="7886700" cy="5241568"/>
          </a:xfrm>
        </p:spPr>
        <p:txBody>
          <a:bodyPr>
            <a:normAutofit/>
          </a:bodyPr>
          <a:lstStyle/>
          <a:p>
            <a:pPr>
              <a:buClr>
                <a:srgbClr val="00B0F0"/>
              </a:buClr>
            </a:pPr>
            <a:r>
              <a:rPr lang="en-US" altLang="ja-JP" sz="4000" dirty="0">
                <a:solidFill>
                  <a:schemeClr val="bg1">
                    <a:lumMod val="75000"/>
                  </a:schemeClr>
                </a:solidFill>
              </a:rPr>
              <a:t>Labeled Graph</a:t>
            </a:r>
          </a:p>
          <a:p>
            <a:pPr>
              <a:buClr>
                <a:srgbClr val="00B0F0"/>
              </a:buClr>
            </a:pPr>
            <a:r>
              <a:rPr lang="en-US" altLang="ja-JP" sz="4000" dirty="0">
                <a:solidFill>
                  <a:schemeClr val="bg1">
                    <a:lumMod val="75000"/>
                  </a:schemeClr>
                </a:solidFill>
              </a:rPr>
              <a:t>SEQ-IC-LCS (Constrained LCS)</a:t>
            </a:r>
          </a:p>
          <a:p>
            <a:pPr>
              <a:buClr>
                <a:srgbClr val="00B0F0"/>
              </a:buClr>
            </a:pPr>
            <a:r>
              <a:rPr lang="en-US" altLang="ja-JP" sz="4000" dirty="0">
                <a:solidFill>
                  <a:schemeClr val="bg1">
                    <a:lumMod val="75000"/>
                  </a:schemeClr>
                </a:solidFill>
              </a:rPr>
              <a:t>Computing SEQ-IC-LCS of Acyclic  Labeled Graphs</a:t>
            </a:r>
          </a:p>
          <a:p>
            <a:pPr>
              <a:buClr>
                <a:srgbClr val="00B0F0"/>
              </a:buClr>
            </a:pPr>
            <a:r>
              <a:rPr lang="en-US" altLang="ja-JP" sz="4000" dirty="0"/>
              <a:t>Computing SEQ-IC-LCS of Cyclic Labeled Graphs</a:t>
            </a:r>
          </a:p>
          <a:p>
            <a:pPr>
              <a:buClr>
                <a:srgbClr val="00B0F0"/>
              </a:buClr>
            </a:pPr>
            <a:r>
              <a:rPr lang="en-US" altLang="ja-JP" sz="4000" dirty="0">
                <a:solidFill>
                  <a:schemeClr val="bg1">
                    <a:lumMod val="75000"/>
                  </a:schemeClr>
                </a:solidFill>
              </a:rPr>
              <a:t>Conclusions and Future works</a:t>
            </a:r>
            <a:endParaRPr lang="en-US" altLang="ja-JP" sz="4000" dirty="0"/>
          </a:p>
          <a:p>
            <a:endParaRPr lang="en-US" altLang="ja-JP" sz="3600" dirty="0"/>
          </a:p>
          <a:p>
            <a:endParaRPr lang="en-US" altLang="ja-JP" sz="3600"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2C1D408E-B289-CB4A-A397-B385FF602559}"/>
              </a:ext>
            </a:extLst>
          </p:cNvPr>
          <p:cNvSpPr>
            <a:spLocks noGrp="1"/>
          </p:cNvSpPr>
          <p:nvPr>
            <p:ph type="sldNum" sz="quarter" idx="12"/>
          </p:nvPr>
        </p:nvSpPr>
        <p:spPr/>
        <p:txBody>
          <a:bodyPr/>
          <a:lstStyle/>
          <a:p>
            <a:fld id="{C95ACDE2-68C5-7347-A52E-B41B8375C727}" type="slidenum">
              <a:rPr kumimoji="1" lang="ja-JP" altLang="en-US" smtClean="0"/>
              <a:t>30</a:t>
            </a:fld>
            <a:endParaRPr kumimoji="1" lang="ja-JP" altLang="en-US"/>
          </a:p>
        </p:txBody>
      </p:sp>
    </p:spTree>
    <p:extLst>
      <p:ext uri="{BB962C8B-B14F-4D97-AF65-F5344CB8AC3E}">
        <p14:creationId xmlns:p14="http://schemas.microsoft.com/office/powerpoint/2010/main" val="1786392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Autofit/>
          </a:bodyPr>
          <a:lstStyle/>
          <a:p>
            <a:r>
              <a:rPr kumimoji="1" lang="en-US" altLang="ja-JP" sz="2800" dirty="0"/>
              <a:t>SEQ-IC-LCS</a:t>
            </a:r>
            <a:r>
              <a:rPr lang="en-US" altLang="ja-JP" sz="2800" dirty="0"/>
              <a:t> Problem for Cyclic Labeled Graphs </a:t>
            </a:r>
            <a:endParaRPr kumimoji="1" lang="ja-JP" altLang="en-US" sz="2800" dirty="0"/>
          </a:p>
        </p:txBody>
      </p:sp>
      <p:sp>
        <p:nvSpPr>
          <p:cNvPr id="3" name="コンテンツ プレースホルダー 2">
            <a:extLst>
              <a:ext uri="{FF2B5EF4-FFF2-40B4-BE49-F238E27FC236}">
                <a16:creationId xmlns:a16="http://schemas.microsoft.com/office/drawing/2014/main" id="{5FC62980-59FC-B94D-8B01-6334F2B8C3DD}"/>
              </a:ext>
            </a:extLst>
          </p:cNvPr>
          <p:cNvSpPr>
            <a:spLocks noGrp="1"/>
          </p:cNvSpPr>
          <p:nvPr>
            <p:ph idx="1"/>
          </p:nvPr>
        </p:nvSpPr>
        <p:spPr>
          <a:xfrm>
            <a:off x="628650" y="1289285"/>
            <a:ext cx="7886700" cy="2088268"/>
          </a:xfrm>
          <a:ln w="19050">
            <a:solidFill>
              <a:srgbClr val="00B0F0"/>
            </a:solidFill>
          </a:ln>
        </p:spPr>
        <p:txBody>
          <a:bodyPr>
            <a:noAutofit/>
          </a:bodyPr>
          <a:lstStyle/>
          <a:p>
            <a:pPr marL="0" indent="0">
              <a:buNone/>
            </a:pPr>
            <a:endParaRPr lang="en-US" altLang="ja-JP" sz="2000" dirty="0"/>
          </a:p>
          <a:p>
            <a:pPr marL="0" indent="0">
              <a:buNone/>
            </a:pPr>
            <a:endParaRPr lang="en-US" altLang="ja-JP" sz="2000" dirty="0"/>
          </a:p>
          <a:p>
            <a:pPr marL="0" indent="0">
              <a:buNone/>
            </a:pPr>
            <a:endParaRPr lang="en-US" altLang="ja-JP" sz="2000"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31</a:t>
            </a:fld>
            <a:endParaRPr kumimoji="1" lang="ja-JP" altLang="en-US"/>
          </a:p>
        </p:txBody>
      </p:sp>
      <p:sp>
        <p:nvSpPr>
          <p:cNvPr id="112" name="テキスト ボックス 111">
            <a:extLst>
              <a:ext uri="{FF2B5EF4-FFF2-40B4-BE49-F238E27FC236}">
                <a16:creationId xmlns:a16="http://schemas.microsoft.com/office/drawing/2014/main" id="{A0862105-BB4F-3AA6-DB38-EB59B170E2D2}"/>
              </a:ext>
            </a:extLst>
          </p:cNvPr>
          <p:cNvSpPr txBox="1"/>
          <p:nvPr/>
        </p:nvSpPr>
        <p:spPr>
          <a:xfrm>
            <a:off x="7073302" y="3281519"/>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3</a:t>
            </a:r>
            <a:endParaRPr kumimoji="1" lang="ja-JP" altLang="en-US" sz="2800">
              <a:latin typeface="Times New Roman" panose="02020603050405020304" pitchFamily="18" charset="0"/>
              <a:cs typeface="Times New Roman" panose="02020603050405020304" pitchFamily="18" charset="0"/>
            </a:endParaRPr>
          </a:p>
        </p:txBody>
      </p:sp>
      <p:sp>
        <p:nvSpPr>
          <p:cNvPr id="142" name="テキスト ボックス 141">
            <a:extLst>
              <a:ext uri="{FF2B5EF4-FFF2-40B4-BE49-F238E27FC236}">
                <a16:creationId xmlns:a16="http://schemas.microsoft.com/office/drawing/2014/main" id="{EE279FF0-9BD7-9ED5-2782-094B34F1174A}"/>
              </a:ext>
            </a:extLst>
          </p:cNvPr>
          <p:cNvSpPr txBox="1"/>
          <p:nvPr/>
        </p:nvSpPr>
        <p:spPr>
          <a:xfrm>
            <a:off x="3877339" y="3274902"/>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2</a:t>
            </a:r>
            <a:endParaRPr kumimoji="1" lang="ja-JP" altLang="en-US" sz="2800">
              <a:latin typeface="Times New Roman" panose="02020603050405020304" pitchFamily="18" charset="0"/>
              <a:cs typeface="Times New Roman" panose="02020603050405020304" pitchFamily="18" charset="0"/>
            </a:endParaRPr>
          </a:p>
        </p:txBody>
      </p:sp>
      <p:grpSp>
        <p:nvGrpSpPr>
          <p:cNvPr id="145" name="図形グループ 88">
            <a:extLst>
              <a:ext uri="{FF2B5EF4-FFF2-40B4-BE49-F238E27FC236}">
                <a16:creationId xmlns:a16="http://schemas.microsoft.com/office/drawing/2014/main" id="{3BC73029-21B1-06DA-8E1B-29D01223E10E}"/>
              </a:ext>
            </a:extLst>
          </p:cNvPr>
          <p:cNvGrpSpPr/>
          <p:nvPr/>
        </p:nvGrpSpPr>
        <p:grpSpPr>
          <a:xfrm>
            <a:off x="7242655" y="3707418"/>
            <a:ext cx="1477007" cy="1451520"/>
            <a:chOff x="1344399" y="873288"/>
            <a:chExt cx="1857733" cy="1828954"/>
          </a:xfrm>
        </p:grpSpPr>
        <p:sp>
          <p:nvSpPr>
            <p:cNvPr id="146" name="円/楕円 145">
              <a:extLst>
                <a:ext uri="{FF2B5EF4-FFF2-40B4-BE49-F238E27FC236}">
                  <a16:creationId xmlns:a16="http://schemas.microsoft.com/office/drawing/2014/main" id="{E1689D37-1059-1320-EA2D-847F1CDFA1F5}"/>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47" name="円/楕円 146">
              <a:extLst>
                <a:ext uri="{FF2B5EF4-FFF2-40B4-BE49-F238E27FC236}">
                  <a16:creationId xmlns:a16="http://schemas.microsoft.com/office/drawing/2014/main" id="{9203D728-6F7F-D67C-4AB4-BFE98EB61138}"/>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48" name="円/楕円 147">
              <a:extLst>
                <a:ext uri="{FF2B5EF4-FFF2-40B4-BE49-F238E27FC236}">
                  <a16:creationId xmlns:a16="http://schemas.microsoft.com/office/drawing/2014/main" id="{BB4C7844-BCA9-C93A-7CBC-3C94EFACBFFB}"/>
                </a:ext>
              </a:extLst>
            </p:cNvPr>
            <p:cNvSpPr/>
            <p:nvPr/>
          </p:nvSpPr>
          <p:spPr>
            <a:xfrm>
              <a:off x="2599270" y="87369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b</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49" name="円/楕円 148">
              <a:extLst>
                <a:ext uri="{FF2B5EF4-FFF2-40B4-BE49-F238E27FC236}">
                  <a16:creationId xmlns:a16="http://schemas.microsoft.com/office/drawing/2014/main" id="{8E2F3C3F-B649-8498-D417-6483E3BC133E}"/>
                </a:ext>
              </a:extLst>
            </p:cNvPr>
            <p:cNvSpPr/>
            <p:nvPr/>
          </p:nvSpPr>
          <p:spPr>
            <a:xfrm>
              <a:off x="2599270"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50" name="直線矢印コネクタ 149">
              <a:extLst>
                <a:ext uri="{FF2B5EF4-FFF2-40B4-BE49-F238E27FC236}">
                  <a16:creationId xmlns:a16="http://schemas.microsoft.com/office/drawing/2014/main" id="{612BB449-CA4F-DDA6-AD08-4FCD4BD19975}"/>
                </a:ext>
              </a:extLst>
            </p:cNvPr>
            <p:cNvCxnSpPr>
              <a:cxnSpLocks/>
              <a:stCxn id="146" idx="6"/>
              <a:endCxn id="148" idx="2"/>
            </p:cNvCxnSpPr>
            <p:nvPr/>
          </p:nvCxnSpPr>
          <p:spPr>
            <a:xfrm>
              <a:off x="1947261" y="1179636"/>
              <a:ext cx="652008" cy="40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51" name="直線矢印コネクタ 150">
              <a:extLst>
                <a:ext uri="{FF2B5EF4-FFF2-40B4-BE49-F238E27FC236}">
                  <a16:creationId xmlns:a16="http://schemas.microsoft.com/office/drawing/2014/main" id="{48510326-4878-616F-FAA2-B9C5BFA943C3}"/>
                </a:ext>
              </a:extLst>
            </p:cNvPr>
            <p:cNvCxnSpPr>
              <a:cxnSpLocks/>
              <a:stCxn id="146" idx="5"/>
              <a:endCxn id="149" idx="1"/>
            </p:cNvCxnSpPr>
            <p:nvPr/>
          </p:nvCxnSpPr>
          <p:spPr>
            <a:xfrm>
              <a:off x="1858975" y="1396256"/>
              <a:ext cx="828581" cy="78301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cxnSp>
        <p:nvCxnSpPr>
          <p:cNvPr id="152" name="直線矢印コネクタ 151">
            <a:extLst>
              <a:ext uri="{FF2B5EF4-FFF2-40B4-BE49-F238E27FC236}">
                <a16:creationId xmlns:a16="http://schemas.microsoft.com/office/drawing/2014/main" id="{C65FE404-D621-E5D9-9D5D-BF1C8B07B3BF}"/>
              </a:ext>
            </a:extLst>
          </p:cNvPr>
          <p:cNvCxnSpPr>
            <a:cxnSpLocks/>
            <a:stCxn id="147" idx="6"/>
            <a:endCxn id="149" idx="2"/>
          </p:cNvCxnSpPr>
          <p:nvPr/>
        </p:nvCxnSpPr>
        <p:spPr>
          <a:xfrm>
            <a:off x="7721966" y="4915811"/>
            <a:ext cx="518385"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54" name="テキスト ボックス 153">
            <a:extLst>
              <a:ext uri="{FF2B5EF4-FFF2-40B4-BE49-F238E27FC236}">
                <a16:creationId xmlns:a16="http://schemas.microsoft.com/office/drawing/2014/main" id="{9A578E94-C631-BBA5-F797-D7E18E8AA7DE}"/>
              </a:ext>
            </a:extLst>
          </p:cNvPr>
          <p:cNvSpPr txBox="1"/>
          <p:nvPr/>
        </p:nvSpPr>
        <p:spPr>
          <a:xfrm>
            <a:off x="2945421" y="4319627"/>
            <a:ext cx="184731" cy="369332"/>
          </a:xfrm>
          <a:prstGeom prst="rect">
            <a:avLst/>
          </a:prstGeom>
          <a:noFill/>
        </p:spPr>
        <p:txBody>
          <a:bodyPr wrap="none" rtlCol="0">
            <a:spAutoFit/>
          </a:bodyPr>
          <a:lstStyle/>
          <a:p>
            <a:endParaRPr kumimoji="1" lang="ja-JP" altLang="en-US"/>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579A9F8C-22EF-8D64-A40D-E6AFCA150220}"/>
                  </a:ext>
                </a:extLst>
              </p:cNvPr>
              <p:cNvSpPr txBox="1"/>
              <p:nvPr/>
            </p:nvSpPr>
            <p:spPr>
              <a:xfrm>
                <a:off x="656209" y="1439923"/>
                <a:ext cx="7935634" cy="1978619"/>
              </a:xfrm>
              <a:prstGeom prst="rect">
                <a:avLst/>
              </a:prstGeom>
              <a:noFill/>
            </p:spPr>
            <p:txBody>
              <a:bodyPr wrap="none" rtlCol="0">
                <a:spAutoFit/>
              </a:bodyPr>
              <a:lstStyle/>
              <a:p>
                <a:r>
                  <a:rPr lang="en-US" altLang="ja-JP" sz="2000" dirty="0">
                    <a:solidFill>
                      <a:srgbClr val="000000"/>
                    </a:solidFill>
                  </a:rPr>
                  <a:t>Input : Cyclic labeled graphs </a:t>
                </a:r>
                <a:r>
                  <a:rPr lang="en-US" altLang="ja-JP" sz="2000" i="1" dirty="0">
                    <a:solidFill>
                      <a:srgbClr val="000000"/>
                    </a:solidFill>
                    <a:latin typeface="Times New Roman"/>
                    <a:cs typeface="Times New Roman"/>
                  </a:rPr>
                  <a:t>G</a:t>
                </a:r>
                <a:r>
                  <a:rPr lang="en-US" altLang="ja-JP" sz="2000" baseline="-25000" dirty="0">
                    <a:solidFill>
                      <a:srgbClr val="000000"/>
                    </a:solidFill>
                    <a:latin typeface="Times New Roman"/>
                    <a:cs typeface="Times New Roman"/>
                  </a:rPr>
                  <a:t>1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panose="02020603050405020304" pitchFamily="18" charset="0"/>
                    <a:cs typeface="Times New Roman" panose="02020603050405020304" pitchFamily="18" charset="0"/>
                  </a:rPr>
                  <a:t>1</a:t>
                </a:r>
                <a:r>
                  <a:rPr lang="en-US" altLang="ja-JP" sz="2000" dirty="0">
                    <a:solidFill>
                      <a:srgbClr val="000000"/>
                    </a:solidFill>
                    <a:cs typeface="Times New Roman"/>
                  </a:rPr>
                  <a:t>,</a:t>
                </a:r>
                <a:r>
                  <a:rPr lang="en-US" altLang="ja-JP" sz="2000" i="1" dirty="0">
                    <a:solidFill>
                      <a:srgbClr val="000000"/>
                    </a:solidFill>
                    <a:cs typeface="Times New Roman"/>
                  </a:rPr>
                  <a:t> </a:t>
                </a:r>
                <a:r>
                  <a:rPr lang="en-US" altLang="ja-JP" sz="2000" i="1" dirty="0">
                    <a:solidFill>
                      <a:srgbClr val="000000"/>
                    </a:solidFill>
                    <a:latin typeface="Times New Roman"/>
                    <a:cs typeface="Times New Roman"/>
                  </a:rPr>
                  <a:t>E</a:t>
                </a:r>
                <a:r>
                  <a:rPr lang="en-US" altLang="ja-JP" sz="2000" baseline="-25000" dirty="0">
                    <a:solidFill>
                      <a:srgbClr val="000000"/>
                    </a:solidFill>
                    <a:latin typeface="Times New Roman"/>
                    <a:cs typeface="Times New Roman"/>
                  </a:rPr>
                  <a:t>1</a:t>
                </a:r>
                <a:r>
                  <a:rPr lang="en-US" altLang="ja-JP" sz="2000" dirty="0">
                    <a:solidFill>
                      <a:srgbClr val="000000"/>
                    </a:solidFill>
                    <a:latin typeface="Times New Roman"/>
                    <a:cs typeface="Times New Roman"/>
                  </a:rPr>
                  <a:t>,</a:t>
                </a:r>
                <a:r>
                  <a:rPr lang="en-US" altLang="ja-JP" sz="2000" i="1" dirty="0">
                    <a:solidFill>
                      <a:srgbClr val="000000"/>
                    </a:solidFill>
                    <a:latin typeface="Times New Roman"/>
                    <a:cs typeface="Times New Roman"/>
                  </a:rPr>
                  <a:t> L</a:t>
                </a:r>
                <a:r>
                  <a:rPr lang="en-US" altLang="ja-JP" sz="2000" baseline="-25000" dirty="0">
                    <a:solidFill>
                      <a:srgbClr val="000000"/>
                    </a:solidFill>
                    <a:latin typeface="Times New Roman"/>
                    <a:cs typeface="Times New Roman"/>
                  </a:rPr>
                  <a:t>1</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dirty="0">
                    <a:solidFill>
                      <a:srgbClr val="000000"/>
                    </a:solidFill>
                    <a:latin typeface="Times New Roman" panose="02020603050405020304" pitchFamily="18" charset="0"/>
                    <a:cs typeface="Times New Roman"/>
                  </a:rPr>
                  <a:t> </a:t>
                </a:r>
                <a:r>
                  <a:rPr lang="en-US" altLang="ja-JP" sz="2000" dirty="0">
                    <a:solidFill>
                      <a:srgbClr val="000000"/>
                    </a:solidFill>
                    <a:cs typeface="Times New Roman" panose="02020603050405020304" pitchFamily="18" charset="0"/>
                  </a:rPr>
                  <a:t>and</a:t>
                </a:r>
                <a:r>
                  <a:rPr lang="en-US" altLang="ja-JP" sz="2000" dirty="0">
                    <a:solidFill>
                      <a:srgbClr val="000000"/>
                    </a:solidFill>
                    <a:cs typeface="Times New Roman"/>
                  </a:rPr>
                  <a:t> </a:t>
                </a:r>
                <a:r>
                  <a:rPr lang="en-US" altLang="ja-JP" sz="2000" i="1" dirty="0">
                    <a:solidFill>
                      <a:srgbClr val="000000"/>
                    </a:solidFill>
                    <a:latin typeface="Times New Roman"/>
                    <a:cs typeface="Times New Roman"/>
                  </a:rPr>
                  <a:t>G</a:t>
                </a:r>
                <a:r>
                  <a:rPr lang="en-US" altLang="ja-JP" sz="2000" baseline="-25000" dirty="0">
                    <a:solidFill>
                      <a:srgbClr val="000000"/>
                    </a:solidFill>
                    <a:latin typeface="Times New Roman"/>
                    <a:cs typeface="Times New Roman"/>
                  </a:rPr>
                  <a:t>2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a:cs typeface="Times New Roman"/>
                  </a:rPr>
                  <a:t>2</a:t>
                </a:r>
                <a:r>
                  <a:rPr lang="en-US" altLang="ja-JP" sz="2000" dirty="0">
                    <a:solidFill>
                      <a:srgbClr val="000000"/>
                    </a:solidFill>
                    <a:cs typeface="Times New Roman"/>
                  </a:rPr>
                  <a:t>,</a:t>
                </a:r>
                <a:r>
                  <a:rPr lang="en-US" altLang="ja-JP" sz="2000" i="1" dirty="0">
                    <a:solidFill>
                      <a:srgbClr val="000000"/>
                    </a:solidFill>
                    <a:cs typeface="Times New Roman"/>
                  </a:rPr>
                  <a:t> </a:t>
                </a:r>
                <a:r>
                  <a:rPr lang="en-US" altLang="ja-JP" sz="2000" i="1" dirty="0">
                    <a:solidFill>
                      <a:srgbClr val="000000"/>
                    </a:solidFill>
                    <a:latin typeface="Times New Roman"/>
                    <a:cs typeface="Times New Roman"/>
                  </a:rPr>
                  <a:t>E</a:t>
                </a:r>
                <a:r>
                  <a:rPr lang="en-US" altLang="ja-JP" sz="2000" baseline="-25000" dirty="0">
                    <a:solidFill>
                      <a:srgbClr val="000000"/>
                    </a:solidFill>
                    <a:latin typeface="Times New Roman"/>
                    <a:cs typeface="Times New Roman"/>
                  </a:rPr>
                  <a:t>2</a:t>
                </a:r>
                <a:r>
                  <a:rPr lang="en-US" altLang="ja-JP" sz="2000" dirty="0">
                    <a:solidFill>
                      <a:srgbClr val="000000"/>
                    </a:solidFill>
                    <a:latin typeface="Times New Roman"/>
                    <a:cs typeface="Times New Roman"/>
                  </a:rPr>
                  <a:t>,</a:t>
                </a:r>
                <a:r>
                  <a:rPr lang="en-US" altLang="ja-JP" sz="2000" i="1" dirty="0">
                    <a:solidFill>
                      <a:srgbClr val="000000"/>
                    </a:solidFill>
                    <a:latin typeface="Times New Roman"/>
                    <a:cs typeface="Times New Roman"/>
                  </a:rPr>
                  <a:t> L</a:t>
                </a:r>
                <a:r>
                  <a:rPr lang="en-US" altLang="ja-JP" sz="2000" baseline="-25000" dirty="0">
                    <a:solidFill>
                      <a:srgbClr val="000000"/>
                    </a:solidFill>
                    <a:latin typeface="Times New Roman"/>
                    <a:cs typeface="Times New Roman"/>
                  </a:rPr>
                  <a:t>2</a:t>
                </a:r>
                <a:r>
                  <a:rPr lang="en-US" altLang="ja-JP" sz="2000" dirty="0">
                    <a:solidFill>
                      <a:srgbClr val="000000"/>
                    </a:solidFill>
                    <a:latin typeface="Times New Roman" panose="02020603050405020304" pitchFamily="18" charset="0"/>
                    <a:cs typeface="Times New Roman" panose="02020603050405020304" pitchFamily="18" charset="0"/>
                  </a:rPr>
                  <a:t>),  </a:t>
                </a:r>
              </a:p>
              <a:p>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dirty="0">
                    <a:solidFill>
                      <a:srgbClr val="000000"/>
                    </a:solidFill>
                    <a:cs typeface="Times New Roman" panose="02020603050405020304" pitchFamily="18" charset="0"/>
                  </a:rPr>
                  <a:t>and</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dirty="0">
                    <a:solidFill>
                      <a:srgbClr val="000000"/>
                    </a:solidFill>
                    <a:cs typeface="Times New Roman" panose="02020603050405020304" pitchFamily="18" charset="0"/>
                  </a:rPr>
                  <a:t>Ac</a:t>
                </a:r>
                <a:r>
                  <a:rPr lang="en-US" altLang="ja-JP" sz="2000" dirty="0">
                    <a:solidFill>
                      <a:srgbClr val="000000"/>
                    </a:solidFill>
                  </a:rPr>
                  <a:t>yclic labeled graphs </a:t>
                </a:r>
                <a:r>
                  <a:rPr lang="en-US" altLang="ja-JP" sz="2000" i="1" dirty="0">
                    <a:solidFill>
                      <a:srgbClr val="000000"/>
                    </a:solidFill>
                    <a:latin typeface="Times New Roman"/>
                    <a:cs typeface="Times New Roman"/>
                  </a:rPr>
                  <a:t>G</a:t>
                </a:r>
                <a:r>
                  <a:rPr lang="en-US" altLang="ja-JP" sz="2000" baseline="-25000" dirty="0">
                    <a:solidFill>
                      <a:srgbClr val="000000"/>
                    </a:solidFill>
                    <a:latin typeface="Times New Roman"/>
                    <a:cs typeface="Times New Roman"/>
                  </a:rPr>
                  <a:t>3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a:cs typeface="Times New Roman"/>
                  </a:rPr>
                  <a:t>3</a:t>
                </a:r>
                <a:r>
                  <a:rPr lang="en-US" altLang="ja-JP" sz="2000" dirty="0">
                    <a:solidFill>
                      <a:srgbClr val="000000"/>
                    </a:solidFill>
                    <a:cs typeface="Times New Roman"/>
                  </a:rPr>
                  <a:t>,</a:t>
                </a:r>
                <a:r>
                  <a:rPr lang="en-US" altLang="ja-JP" sz="2000" i="1" dirty="0">
                    <a:solidFill>
                      <a:srgbClr val="000000"/>
                    </a:solidFill>
                    <a:cs typeface="Times New Roman"/>
                  </a:rPr>
                  <a:t> </a:t>
                </a:r>
                <a:r>
                  <a:rPr lang="en-US" altLang="ja-JP" sz="2000" i="1" dirty="0">
                    <a:solidFill>
                      <a:srgbClr val="000000"/>
                    </a:solidFill>
                    <a:latin typeface="Times New Roman"/>
                    <a:cs typeface="Times New Roman"/>
                  </a:rPr>
                  <a:t>E</a:t>
                </a:r>
                <a:r>
                  <a:rPr lang="en-US" altLang="ja-JP" sz="2000" baseline="-25000" dirty="0">
                    <a:solidFill>
                      <a:srgbClr val="000000"/>
                    </a:solidFill>
                    <a:latin typeface="Times New Roman"/>
                    <a:cs typeface="Times New Roman"/>
                  </a:rPr>
                  <a:t>3</a:t>
                </a:r>
                <a:r>
                  <a:rPr lang="en-US" altLang="ja-JP" sz="2000" dirty="0">
                    <a:solidFill>
                      <a:srgbClr val="000000"/>
                    </a:solidFill>
                    <a:latin typeface="Times New Roman"/>
                    <a:cs typeface="Times New Roman"/>
                  </a:rPr>
                  <a:t>,</a:t>
                </a:r>
                <a:r>
                  <a:rPr lang="en-US" altLang="ja-JP" sz="2000" i="1" dirty="0">
                    <a:solidFill>
                      <a:srgbClr val="000000"/>
                    </a:solidFill>
                    <a:latin typeface="Times New Roman"/>
                    <a:cs typeface="Times New Roman"/>
                  </a:rPr>
                  <a:t> L</a:t>
                </a:r>
                <a:r>
                  <a:rPr lang="en-US" altLang="ja-JP" sz="2000" baseline="-25000" dirty="0">
                    <a:solidFill>
                      <a:srgbClr val="000000"/>
                    </a:solidFill>
                    <a:latin typeface="Times New Roman"/>
                    <a:cs typeface="Times New Roman"/>
                  </a:rPr>
                  <a:t>3</a:t>
                </a:r>
                <a:r>
                  <a:rPr lang="en-US" altLang="ja-JP" sz="2000" dirty="0">
                    <a:solidFill>
                      <a:srgbClr val="000000"/>
                    </a:solidFill>
                    <a:latin typeface="Times New Roman" panose="02020603050405020304" pitchFamily="18" charset="0"/>
                    <a:cs typeface="Times New Roman" panose="02020603050405020304" pitchFamily="18" charset="0"/>
                  </a:rPr>
                  <a:t>) </a:t>
                </a:r>
              </a:p>
              <a:p>
                <a:r>
                  <a:rPr lang="en-US" altLang="ja-JP" sz="2000" dirty="0">
                    <a:solidFill>
                      <a:srgbClr val="000000"/>
                    </a:solidFill>
                    <a:cs typeface="Times New Roman"/>
                  </a:rPr>
                  <a:t>Output :   - </a:t>
                </a:r>
                <a:r>
                  <a:rPr lang="en-US" altLang="ja-JP" sz="2000" i="1" dirty="0">
                    <a:solidFill>
                      <a:srgbClr val="000000"/>
                    </a:solidFill>
                    <a:latin typeface="Times New Roman" panose="02020603050405020304" pitchFamily="18" charset="0"/>
                    <a:cs typeface="Times New Roman" panose="02020603050405020304" pitchFamily="18" charset="0"/>
                  </a:rPr>
                  <a:t>∞</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dirty="0">
                    <a:solidFill>
                      <a:srgbClr val="000000"/>
                    </a:solidFill>
                    <a:cs typeface="Times New Roman"/>
                  </a:rPr>
                  <a:t> (if some </a:t>
                </a:r>
                <a:r>
                  <a:rPr lang="en-US" altLang="ja-JP" sz="2000" i="1" dirty="0">
                    <a:solidFill>
                      <a:srgbClr val="000000"/>
                    </a:solidFill>
                    <a:latin typeface="Times New Roman" panose="02020603050405020304" pitchFamily="18" charset="0"/>
                    <a:cs typeface="Times New Roman" panose="02020603050405020304" pitchFamily="18" charset="0"/>
                  </a:rPr>
                  <a:t>z</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dirty="0">
                    <a:solidFill>
                      <a:srgbClr val="000000"/>
                    </a:solidFill>
                    <a:cs typeface="Times New Roman"/>
                  </a:rPr>
                  <a:t>are infinite.) </a:t>
                </a:r>
              </a:p>
              <a:p>
                <a:r>
                  <a:rPr lang="en-US" altLang="ja-JP" sz="2000" dirty="0">
                    <a:solidFill>
                      <a:srgbClr val="000000"/>
                    </a:solidFill>
                    <a:cs typeface="Times New Roman"/>
                  </a:rPr>
                  <a:t>                  - Length of longest string in the set </a:t>
                </a:r>
                <a14:m>
                  <m:oMath xmlns:m="http://schemas.openxmlformats.org/officeDocument/2006/math">
                    <m:d>
                      <m:dPr>
                        <m:begChr m:val="{"/>
                        <m:endChr m:val="|"/>
                        <m:ctrlPr>
                          <a:rPr lang="en-US" altLang="ja-JP" sz="2000" b="0" i="1" smtClean="0">
                            <a:solidFill>
                              <a:srgbClr val="000000"/>
                            </a:solidFill>
                            <a:latin typeface="Cambria Math" panose="02040503050406030204" pitchFamily="18" charset="0"/>
                            <a:cs typeface="Times New Roman"/>
                          </a:rPr>
                        </m:ctrlPr>
                      </m:dPr>
                      <m:e>
                        <m:r>
                          <a:rPr lang="en-US" altLang="ja-JP" sz="2000" b="0" i="0"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𝑧</m:t>
                        </m:r>
                        <m:r>
                          <a:rPr lang="en-US" altLang="ja-JP" sz="2000" b="0" i="1" smtClean="0">
                            <a:solidFill>
                              <a:srgbClr val="000000"/>
                            </a:solidFill>
                            <a:latin typeface="Cambria Math" panose="02040503050406030204" pitchFamily="18" charset="0"/>
                            <a:cs typeface="Times New Roman"/>
                          </a:rPr>
                          <m:t> </m:t>
                        </m:r>
                      </m:e>
                    </m:d>
                    <m:r>
                      <a:rPr lang="en-US" altLang="ja-JP" sz="2000" b="0" i="1"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𝑞</m:t>
                    </m:r>
                    <m:r>
                      <a:rPr lang="en-US" altLang="ja-JP" sz="2000" b="0" i="1" smtClean="0">
                        <a:solidFill>
                          <a:srgbClr val="000000"/>
                        </a:solidFill>
                        <a:latin typeface="Cambria Math" panose="02040503050406030204" pitchFamily="18" charset="0"/>
                        <a:cs typeface="Times New Roman"/>
                      </a:rPr>
                      <m:t>∈</m:t>
                    </m:r>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𝐿</m:t>
                        </m:r>
                      </m:e>
                      <m:sub>
                        <m:r>
                          <a:rPr lang="en-US" altLang="ja-JP" sz="2000" b="0" i="1" smtClean="0">
                            <a:solidFill>
                              <a:srgbClr val="000000"/>
                            </a:solidFill>
                            <a:latin typeface="Cambria Math" panose="02040503050406030204" pitchFamily="18" charset="0"/>
                            <a:cs typeface="Times New Roman"/>
                          </a:rPr>
                          <m:t>3</m:t>
                        </m:r>
                      </m:sub>
                    </m:sSub>
                    <m:d>
                      <m:dPr>
                        <m:ctrlPr>
                          <a:rPr lang="en-US" altLang="ja-JP" sz="2000" b="0" i="1" smtClean="0">
                            <a:solidFill>
                              <a:srgbClr val="000000"/>
                            </a:solidFill>
                            <a:latin typeface="Cambria Math" panose="02040503050406030204" pitchFamily="18" charset="0"/>
                            <a:cs typeface="Times New Roman"/>
                          </a:rPr>
                        </m:ctrlPr>
                      </m:dPr>
                      <m:e>
                        <m:r>
                          <a:rPr lang="en-US" altLang="ja-JP" sz="2000" b="0" i="1" smtClean="0">
                            <a:solidFill>
                              <a:srgbClr val="000000"/>
                            </a:solidFill>
                            <a:latin typeface="Cambria Math" panose="02040503050406030204" pitchFamily="18" charset="0"/>
                            <a:cs typeface="Times New Roman"/>
                          </a:rPr>
                          <m:t>𝑀𝑃</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3</m:t>
                                </m:r>
                              </m:sub>
                            </m:sSub>
                          </m:e>
                        </m:d>
                      </m:e>
                    </m:d>
                  </m:oMath>
                </a14:m>
                <a:endParaRPr lang="en-US" altLang="ja-JP" sz="2000" b="0" dirty="0">
                  <a:solidFill>
                    <a:srgbClr val="000000"/>
                  </a:solidFill>
                  <a:cs typeface="Times New Roman"/>
                </a:endParaRPr>
              </a:p>
              <a:p>
                <a:r>
                  <a:rPr lang="en-US" altLang="ja-JP" sz="2000" dirty="0">
                    <a:solidFill>
                      <a:srgbClr val="000000"/>
                    </a:solidFill>
                    <a:cs typeface="Times New Roman"/>
                  </a:rPr>
                  <a:t>                    s</a:t>
                </a:r>
                <a:r>
                  <a:rPr lang="en-US" altLang="ja-JP" sz="2000" b="0" dirty="0">
                    <a:solidFill>
                      <a:srgbClr val="000000"/>
                    </a:solidFill>
                    <a:cs typeface="Times New Roman"/>
                  </a:rPr>
                  <a:t>uch that </a:t>
                </a:r>
                <a14:m>
                  <m:oMath xmlns:m="http://schemas.openxmlformats.org/officeDocument/2006/math">
                    <m:r>
                      <a:rPr lang="en-US" altLang="ja-JP" sz="2000" b="0" i="1" smtClean="0">
                        <a:solidFill>
                          <a:srgbClr val="000000"/>
                        </a:solidFill>
                        <a:latin typeface="Cambria Math" panose="02040503050406030204" pitchFamily="18" charset="0"/>
                        <a:cs typeface="Times New Roman"/>
                      </a:rPr>
                      <m:t>𝑞</m:t>
                    </m:r>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r>
                          <a:rPr lang="en-US" altLang="ja-JP" sz="2000" b="0" i="1" smtClean="0">
                            <a:solidFill>
                              <a:srgbClr val="000000"/>
                            </a:solidFill>
                            <a:latin typeface="Cambria Math" panose="02040503050406030204" pitchFamily="18" charset="0"/>
                            <a:cs typeface="Times New Roman"/>
                          </a:rPr>
                          <m:t>𝑧</m:t>
                        </m:r>
                      </m:e>
                    </m:d>
                    <m:r>
                      <m:rPr>
                        <m:nor/>
                      </m:rPr>
                      <a:rPr lang="en-US" altLang="ja-JP" sz="2000" b="0" i="0" smtClean="0">
                        <a:solidFill>
                          <a:srgbClr val="000000"/>
                        </a:solidFill>
                        <a:latin typeface="Cambria Math" panose="02040503050406030204" pitchFamily="18" charset="0"/>
                        <a:cs typeface="Times New Roman"/>
                      </a:rPr>
                      <m:t> </m:t>
                    </m:r>
                    <m:r>
                      <m:rPr>
                        <m:nor/>
                      </m:rPr>
                      <a:rPr lang="en-US" altLang="ja-JP" sz="2000" b="0" i="0" smtClean="0">
                        <a:solidFill>
                          <a:srgbClr val="000000"/>
                        </a:solidFill>
                        <a:cs typeface="Times New Roman"/>
                      </a:rPr>
                      <m:t>and</m:t>
                    </m:r>
                    <m:r>
                      <a:rPr lang="en-US" altLang="ja-JP" sz="2000" b="0" i="1"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𝑧</m:t>
                    </m:r>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1</m:t>
                            </m:r>
                          </m:sub>
                        </m:sSub>
                      </m:e>
                    </m:d>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2</m:t>
                            </m:r>
                          </m:sub>
                        </m:sSub>
                      </m:e>
                    </m:d>
                    <m:r>
                      <a:rPr lang="en-US" altLang="ja-JP" sz="2000" b="0" i="1" smtClean="0">
                        <a:solidFill>
                          <a:srgbClr val="000000"/>
                        </a:solidFill>
                        <a:latin typeface="Cambria Math" panose="02040503050406030204" pitchFamily="18" charset="0"/>
                        <a:cs typeface="Times New Roman"/>
                      </a:rPr>
                      <m:t> }</m:t>
                    </m:r>
                  </m:oMath>
                </a14:m>
                <a:endParaRPr kumimoji="1" lang="en-US" altLang="ja-JP" sz="2000" dirty="0">
                  <a:solidFill>
                    <a:srgbClr val="000000"/>
                  </a:solidFill>
                  <a:latin typeface="Times New Roman"/>
                  <a:cs typeface="Times New Roman"/>
                </a:endParaRPr>
              </a:p>
              <a:p>
                <a:r>
                  <a:rPr kumimoji="1" lang="en-US" altLang="ja-JP" sz="2000" dirty="0">
                    <a:solidFill>
                      <a:srgbClr val="000000"/>
                    </a:solidFill>
                    <a:latin typeface="Times New Roman"/>
                    <a:cs typeface="Times New Roman"/>
                  </a:rPr>
                  <a:t>                  </a:t>
                </a:r>
                <a:r>
                  <a:rPr kumimoji="1" lang="en-US" altLang="ja-JP" sz="2000" dirty="0">
                    <a:solidFill>
                      <a:srgbClr val="000000"/>
                    </a:solidFill>
                    <a:cs typeface="Times New Roman"/>
                  </a:rPr>
                  <a:t>(otherwise)</a:t>
                </a:r>
              </a:p>
            </p:txBody>
          </p:sp>
        </mc:Choice>
        <mc:Fallback xmlns="">
          <p:sp>
            <p:nvSpPr>
              <p:cNvPr id="7" name="テキスト ボックス 6">
                <a:extLst>
                  <a:ext uri="{FF2B5EF4-FFF2-40B4-BE49-F238E27FC236}">
                    <a16:creationId xmlns:a16="http://schemas.microsoft.com/office/drawing/2014/main" id="{579A9F8C-22EF-8D64-A40D-E6AFCA150220}"/>
                  </a:ext>
                </a:extLst>
              </p:cNvPr>
              <p:cNvSpPr txBox="1">
                <a:spLocks noRot="1" noChangeAspect="1" noMove="1" noResize="1" noEditPoints="1" noAdjustHandles="1" noChangeArrowheads="1" noChangeShapeType="1" noTextEdit="1"/>
              </p:cNvSpPr>
              <p:nvPr/>
            </p:nvSpPr>
            <p:spPr>
              <a:xfrm>
                <a:off x="656209" y="1439923"/>
                <a:ext cx="7935634" cy="1978619"/>
              </a:xfrm>
              <a:prstGeom prst="rect">
                <a:avLst/>
              </a:prstGeom>
              <a:blipFill>
                <a:blip r:embed="rId3"/>
                <a:stretch>
                  <a:fillRect l="-799" t="-1911" b="-3822"/>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CA392458-0DD7-1C51-6ED9-FDAFBA61E21F}"/>
              </a:ext>
            </a:extLst>
          </p:cNvPr>
          <p:cNvSpPr txBox="1"/>
          <p:nvPr/>
        </p:nvSpPr>
        <p:spPr>
          <a:xfrm>
            <a:off x="711919" y="1105436"/>
            <a:ext cx="1223425" cy="369332"/>
          </a:xfrm>
          <a:prstGeom prst="rect">
            <a:avLst/>
          </a:prstGeom>
          <a:solidFill>
            <a:schemeClr val="bg1"/>
          </a:solidFill>
          <a:ln w="12700" cap="flat" cmpd="sng" algn="ctr">
            <a:solidFill>
              <a:schemeClr val="accent1">
                <a:lumMod val="60000"/>
                <a:lumOff val="40000"/>
              </a:schemeClr>
            </a:solidFill>
            <a:prstDash val="solid"/>
            <a:round/>
            <a:headEnd type="none" w="med" len="med"/>
            <a:tailEnd type="none" w="med" len="med"/>
          </a:ln>
        </p:spPr>
        <p:txBody>
          <a:bodyPr wrap="square" rtlCol="0">
            <a:spAutoFit/>
          </a:bodyPr>
          <a:lstStyle/>
          <a:p>
            <a:r>
              <a:rPr lang="en-US" altLang="ja-JP" dirty="0">
                <a:cs typeface="Times New Roman"/>
              </a:rPr>
              <a:t>Pr</a:t>
            </a:r>
            <a:r>
              <a:rPr kumimoji="1" lang="en-US" altLang="ja-JP" dirty="0">
                <a:cs typeface="Times New Roman"/>
              </a:rPr>
              <a:t>oblem 2</a:t>
            </a:r>
            <a:endParaRPr kumimoji="1" lang="ja-JP" altLang="en-US">
              <a:cs typeface="Times New Roman"/>
            </a:endParaRPr>
          </a:p>
        </p:txBody>
      </p:sp>
      <p:sp>
        <p:nvSpPr>
          <p:cNvPr id="33" name="テキスト ボックス 32">
            <a:extLst>
              <a:ext uri="{FF2B5EF4-FFF2-40B4-BE49-F238E27FC236}">
                <a16:creationId xmlns:a16="http://schemas.microsoft.com/office/drawing/2014/main" id="{37ACD28B-E3DB-B9E4-5788-398B558BD84A}"/>
              </a:ext>
            </a:extLst>
          </p:cNvPr>
          <p:cNvSpPr txBox="1"/>
          <p:nvPr/>
        </p:nvSpPr>
        <p:spPr>
          <a:xfrm>
            <a:off x="881928" y="3301370"/>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1</a:t>
            </a:r>
            <a:endParaRPr kumimoji="1" lang="ja-JP" altLang="en-US" sz="2800">
              <a:latin typeface="Times New Roman" panose="02020603050405020304" pitchFamily="18" charset="0"/>
              <a:cs typeface="Times New Roman" panose="02020603050405020304" pitchFamily="18" charset="0"/>
            </a:endParaRPr>
          </a:p>
        </p:txBody>
      </p:sp>
      <p:sp>
        <p:nvSpPr>
          <p:cNvPr id="47" name="テキスト ボックス 46">
            <a:extLst>
              <a:ext uri="{FF2B5EF4-FFF2-40B4-BE49-F238E27FC236}">
                <a16:creationId xmlns:a16="http://schemas.microsoft.com/office/drawing/2014/main" id="{E099FE5E-D256-2C04-654B-E594AA0CF942}"/>
              </a:ext>
            </a:extLst>
          </p:cNvPr>
          <p:cNvSpPr txBox="1"/>
          <p:nvPr/>
        </p:nvSpPr>
        <p:spPr>
          <a:xfrm>
            <a:off x="3681" y="3376237"/>
            <a:ext cx="933397" cy="461665"/>
          </a:xfrm>
          <a:prstGeom prst="rect">
            <a:avLst/>
          </a:prstGeom>
          <a:noFill/>
        </p:spPr>
        <p:txBody>
          <a:bodyPr wrap="none" rtlCol="0">
            <a:spAutoFit/>
          </a:bodyPr>
          <a:lstStyle/>
          <a:p>
            <a:r>
              <a:rPr kumimoji="1" lang="en-US" altLang="ja-JP" sz="2400" dirty="0"/>
              <a:t>e.g. 1 </a:t>
            </a:r>
            <a:endParaRPr kumimoji="1" lang="ja-JP" altLang="en-US" sz="2400"/>
          </a:p>
        </p:txBody>
      </p:sp>
      <p:grpSp>
        <p:nvGrpSpPr>
          <p:cNvPr id="48" name="グループ化 47">
            <a:extLst>
              <a:ext uri="{FF2B5EF4-FFF2-40B4-BE49-F238E27FC236}">
                <a16:creationId xmlns:a16="http://schemas.microsoft.com/office/drawing/2014/main" id="{F876D61A-9600-181C-CAA0-B617A55121EA}"/>
              </a:ext>
            </a:extLst>
          </p:cNvPr>
          <p:cNvGrpSpPr/>
          <p:nvPr/>
        </p:nvGrpSpPr>
        <p:grpSpPr>
          <a:xfrm>
            <a:off x="690742" y="3765536"/>
            <a:ext cx="2733410" cy="1378616"/>
            <a:chOff x="690742" y="3765536"/>
            <a:chExt cx="2733410" cy="1378616"/>
          </a:xfrm>
        </p:grpSpPr>
        <p:grpSp>
          <p:nvGrpSpPr>
            <p:cNvPr id="8" name="グループ化 7">
              <a:extLst>
                <a:ext uri="{FF2B5EF4-FFF2-40B4-BE49-F238E27FC236}">
                  <a16:creationId xmlns:a16="http://schemas.microsoft.com/office/drawing/2014/main" id="{3F784C23-263B-29B6-648B-9939BAB61C04}"/>
                </a:ext>
              </a:extLst>
            </p:cNvPr>
            <p:cNvGrpSpPr/>
            <p:nvPr/>
          </p:nvGrpSpPr>
          <p:grpSpPr>
            <a:xfrm>
              <a:off x="690742" y="3765536"/>
              <a:ext cx="2733410" cy="1378616"/>
              <a:chOff x="778643" y="1656964"/>
              <a:chExt cx="3609070" cy="1828954"/>
            </a:xfrm>
          </p:grpSpPr>
          <p:grpSp>
            <p:nvGrpSpPr>
              <p:cNvPr id="9" name="図形グループ 88">
                <a:extLst>
                  <a:ext uri="{FF2B5EF4-FFF2-40B4-BE49-F238E27FC236}">
                    <a16:creationId xmlns:a16="http://schemas.microsoft.com/office/drawing/2014/main" id="{E268CE6D-8FED-0158-3B86-2F21D20BFF3E}"/>
                  </a:ext>
                </a:extLst>
              </p:cNvPr>
              <p:cNvGrpSpPr/>
              <p:nvPr/>
            </p:nvGrpSpPr>
            <p:grpSpPr>
              <a:xfrm>
                <a:off x="778643" y="1656964"/>
                <a:ext cx="3609070" cy="1828954"/>
                <a:chOff x="1344399" y="873288"/>
                <a:chExt cx="3609070" cy="1828954"/>
              </a:xfrm>
              <a:noFill/>
            </p:grpSpPr>
            <p:sp>
              <p:nvSpPr>
                <p:cNvPr id="16" name="円/楕円 15">
                  <a:extLst>
                    <a:ext uri="{FF2B5EF4-FFF2-40B4-BE49-F238E27FC236}">
                      <a16:creationId xmlns:a16="http://schemas.microsoft.com/office/drawing/2014/main" id="{51D409D1-9463-7E58-754B-DE598F1A3879}"/>
                    </a:ext>
                  </a:extLst>
                </p:cNvPr>
                <p:cNvSpPr/>
                <p:nvPr/>
              </p:nvSpPr>
              <p:spPr>
                <a:xfrm>
                  <a:off x="1344399"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17" name="円/楕円 16">
                  <a:extLst>
                    <a:ext uri="{FF2B5EF4-FFF2-40B4-BE49-F238E27FC236}">
                      <a16:creationId xmlns:a16="http://schemas.microsoft.com/office/drawing/2014/main" id="{78959468-0A0E-E23B-1FD6-E896C678C15F}"/>
                    </a:ext>
                  </a:extLst>
                </p:cNvPr>
                <p:cNvSpPr/>
                <p:nvPr/>
              </p:nvSpPr>
              <p:spPr>
                <a:xfrm>
                  <a:off x="2851952"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b</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18" name="円/楕円 17">
                  <a:extLst>
                    <a:ext uri="{FF2B5EF4-FFF2-40B4-BE49-F238E27FC236}">
                      <a16:creationId xmlns:a16="http://schemas.microsoft.com/office/drawing/2014/main" id="{4CC1F4E4-1E26-8F56-AADD-A33ADB70E91E}"/>
                    </a:ext>
                  </a:extLst>
                </p:cNvPr>
                <p:cNvSpPr/>
                <p:nvPr/>
              </p:nvSpPr>
              <p:spPr>
                <a:xfrm>
                  <a:off x="1344399"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b</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19" name="円/楕円 18">
                  <a:extLst>
                    <a:ext uri="{FF2B5EF4-FFF2-40B4-BE49-F238E27FC236}">
                      <a16:creationId xmlns:a16="http://schemas.microsoft.com/office/drawing/2014/main" id="{2EA527FF-CAEC-16CE-8ACF-19243C901966}"/>
                    </a:ext>
                  </a:extLst>
                </p:cNvPr>
                <p:cNvSpPr/>
                <p:nvPr/>
              </p:nvSpPr>
              <p:spPr>
                <a:xfrm>
                  <a:off x="2851952"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d</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20" name="円/楕円 19">
                  <a:extLst>
                    <a:ext uri="{FF2B5EF4-FFF2-40B4-BE49-F238E27FC236}">
                      <a16:creationId xmlns:a16="http://schemas.microsoft.com/office/drawing/2014/main" id="{11CD5D6A-6681-79B8-2D49-BF65C86A763B}"/>
                    </a:ext>
                  </a:extLst>
                </p:cNvPr>
                <p:cNvSpPr/>
                <p:nvPr/>
              </p:nvSpPr>
              <p:spPr>
                <a:xfrm>
                  <a:off x="4350607"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21" name="直線矢印コネクタ 20">
                  <a:extLst>
                    <a:ext uri="{FF2B5EF4-FFF2-40B4-BE49-F238E27FC236}">
                      <a16:creationId xmlns:a16="http://schemas.microsoft.com/office/drawing/2014/main" id="{1C8AEEE6-AB44-7CD5-7240-A892FE1F35FB}"/>
                    </a:ext>
                  </a:extLst>
                </p:cNvPr>
                <p:cNvCxnSpPr>
                  <a:cxnSpLocks/>
                  <a:endCxn id="17" idx="2"/>
                </p:cNvCxnSpPr>
                <p:nvPr/>
              </p:nvCxnSpPr>
              <p:spPr>
                <a:xfrm>
                  <a:off x="1947261" y="1178047"/>
                  <a:ext cx="904691" cy="1588"/>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 name="直線矢印コネクタ 21">
                  <a:extLst>
                    <a:ext uri="{FF2B5EF4-FFF2-40B4-BE49-F238E27FC236}">
                      <a16:creationId xmlns:a16="http://schemas.microsoft.com/office/drawing/2014/main" id="{0B917182-35FB-802F-DF22-D5DD5DF11ADA}"/>
                    </a:ext>
                  </a:extLst>
                </p:cNvPr>
                <p:cNvCxnSpPr>
                  <a:cxnSpLocks/>
                  <a:stCxn id="16" idx="4"/>
                  <a:endCxn id="18" idx="0"/>
                </p:cNvCxnSpPr>
                <p:nvPr/>
              </p:nvCxnSpPr>
              <p:spPr>
                <a:xfrm>
                  <a:off x="1645830" y="1485982"/>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3" name="直線矢印コネクタ 22">
                  <a:extLst>
                    <a:ext uri="{FF2B5EF4-FFF2-40B4-BE49-F238E27FC236}">
                      <a16:creationId xmlns:a16="http://schemas.microsoft.com/office/drawing/2014/main" id="{4C8D54A1-4E67-3DFD-3194-A7A4C23D0C2E}"/>
                    </a:ext>
                  </a:extLst>
                </p:cNvPr>
                <p:cNvCxnSpPr>
                  <a:cxnSpLocks/>
                  <a:stCxn id="17" idx="6"/>
                  <a:endCxn id="26" idx="2"/>
                </p:cNvCxnSpPr>
                <p:nvPr/>
              </p:nvCxnSpPr>
              <p:spPr>
                <a:xfrm>
                  <a:off x="3454814" y="1179635"/>
                  <a:ext cx="895793"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4" name="直線矢印コネクタ 23">
                  <a:extLst>
                    <a:ext uri="{FF2B5EF4-FFF2-40B4-BE49-F238E27FC236}">
                      <a16:creationId xmlns:a16="http://schemas.microsoft.com/office/drawing/2014/main" id="{37312727-F963-9831-1451-F49670CE238E}"/>
                    </a:ext>
                  </a:extLst>
                </p:cNvPr>
                <p:cNvCxnSpPr>
                  <a:cxnSpLocks/>
                  <a:stCxn id="20" idx="2"/>
                  <a:endCxn id="19" idx="6"/>
                </p:cNvCxnSpPr>
                <p:nvPr/>
              </p:nvCxnSpPr>
              <p:spPr>
                <a:xfrm flipH="1">
                  <a:off x="3454814" y="2395895"/>
                  <a:ext cx="895793"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42A0BA44-FD69-8174-6F93-93759EECF922}"/>
                    </a:ext>
                  </a:extLst>
                </p:cNvPr>
                <p:cNvCxnSpPr>
                  <a:cxnSpLocks/>
                  <a:stCxn id="26" idx="4"/>
                  <a:endCxn id="20" idx="0"/>
                </p:cNvCxnSpPr>
                <p:nvPr/>
              </p:nvCxnSpPr>
              <p:spPr>
                <a:xfrm>
                  <a:off x="4652038" y="1485982"/>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6" name="円/楕円 25">
                  <a:extLst>
                    <a:ext uri="{FF2B5EF4-FFF2-40B4-BE49-F238E27FC236}">
                      <a16:creationId xmlns:a16="http://schemas.microsoft.com/office/drawing/2014/main" id="{9C051E7A-2F6E-DCE4-E5EB-740369E1ECB6}"/>
                    </a:ext>
                  </a:extLst>
                </p:cNvPr>
                <p:cNvSpPr/>
                <p:nvPr/>
              </p:nvSpPr>
              <p:spPr>
                <a:xfrm>
                  <a:off x="4350607"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27" name="直線矢印コネクタ 26">
                  <a:extLst>
                    <a:ext uri="{FF2B5EF4-FFF2-40B4-BE49-F238E27FC236}">
                      <a16:creationId xmlns:a16="http://schemas.microsoft.com/office/drawing/2014/main" id="{A2E53272-766B-3962-F974-37F52434FFB6}"/>
                    </a:ext>
                  </a:extLst>
                </p:cNvPr>
                <p:cNvCxnSpPr>
                  <a:cxnSpLocks/>
                  <a:stCxn id="19" idx="7"/>
                  <a:endCxn id="26" idx="3"/>
                </p:cNvCxnSpPr>
                <p:nvPr/>
              </p:nvCxnSpPr>
              <p:spPr>
                <a:xfrm flipV="1">
                  <a:off x="3366527" y="1396255"/>
                  <a:ext cx="1072367" cy="78302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10" name="直線矢印コネクタ 9">
                <a:extLst>
                  <a:ext uri="{FF2B5EF4-FFF2-40B4-BE49-F238E27FC236}">
                    <a16:creationId xmlns:a16="http://schemas.microsoft.com/office/drawing/2014/main" id="{6C526A67-5799-9B98-D005-68F357252963}"/>
                  </a:ext>
                </a:extLst>
              </p:cNvPr>
              <p:cNvCxnSpPr>
                <a:cxnSpLocks/>
                <a:stCxn id="17" idx="3"/>
                <a:endCxn id="18" idx="7"/>
              </p:cNvCxnSpPr>
              <p:nvPr/>
            </p:nvCxnSpPr>
            <p:spPr>
              <a:xfrm flipH="1">
                <a:off x="1293218" y="2179931"/>
                <a:ext cx="1081265" cy="783020"/>
              </a:xfrm>
              <a:prstGeom prst="straightConnector1">
                <a:avLst/>
              </a:prstGeom>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直線矢印コネクタ 12">
                <a:extLst>
                  <a:ext uri="{FF2B5EF4-FFF2-40B4-BE49-F238E27FC236}">
                    <a16:creationId xmlns:a16="http://schemas.microsoft.com/office/drawing/2014/main" id="{4DE10C8E-5EFA-0856-DF55-0E89182A7F52}"/>
                  </a:ext>
                </a:extLst>
              </p:cNvPr>
              <p:cNvCxnSpPr>
                <a:cxnSpLocks/>
                <a:stCxn id="17" idx="4"/>
                <a:endCxn id="19" idx="0"/>
              </p:cNvCxnSpPr>
              <p:nvPr/>
            </p:nvCxnSpPr>
            <p:spPr>
              <a:xfrm>
                <a:off x="2587627" y="2269658"/>
                <a:ext cx="0" cy="603566"/>
              </a:xfrm>
              <a:prstGeom prst="straightConnector1">
                <a:avLst/>
              </a:prstGeom>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11" name="フリーフォーム 10">
              <a:extLst>
                <a:ext uri="{FF2B5EF4-FFF2-40B4-BE49-F238E27FC236}">
                  <a16:creationId xmlns:a16="http://schemas.microsoft.com/office/drawing/2014/main" id="{1EA3EAB4-222E-D248-D320-9585F014E750}"/>
                </a:ext>
              </a:extLst>
            </p:cNvPr>
            <p:cNvSpPr/>
            <p:nvPr/>
          </p:nvSpPr>
          <p:spPr>
            <a:xfrm>
              <a:off x="2465535" y="4332794"/>
              <a:ext cx="579451" cy="463934"/>
            </a:xfrm>
            <a:custGeom>
              <a:avLst/>
              <a:gdLst>
                <a:gd name="connsiteX0" fmla="*/ 0 w 579451"/>
                <a:gd name="connsiteY0" fmla="*/ 372003 h 463934"/>
                <a:gd name="connsiteX1" fmla="*/ 449021 w 579451"/>
                <a:gd name="connsiteY1" fmla="*/ 51311 h 463934"/>
                <a:gd name="connsiteX2" fmla="*/ 551654 w 579451"/>
                <a:gd name="connsiteY2" fmla="*/ 64139 h 463934"/>
                <a:gd name="connsiteX3" fmla="*/ 551654 w 579451"/>
                <a:gd name="connsiteY3" fmla="*/ 269382 h 463934"/>
                <a:gd name="connsiteX4" fmla="*/ 384875 w 579451"/>
                <a:gd name="connsiteY4" fmla="*/ 436141 h 463934"/>
                <a:gd name="connsiteX5" fmla="*/ 115462 w 579451"/>
                <a:gd name="connsiteY5" fmla="*/ 436141 h 46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451" h="463934">
                  <a:moveTo>
                    <a:pt x="0" y="372003"/>
                  </a:moveTo>
                  <a:cubicBezTo>
                    <a:pt x="178539" y="237312"/>
                    <a:pt x="357079" y="102622"/>
                    <a:pt x="449021" y="51311"/>
                  </a:cubicBezTo>
                  <a:cubicBezTo>
                    <a:pt x="540963" y="0"/>
                    <a:pt x="534549" y="27794"/>
                    <a:pt x="551654" y="64139"/>
                  </a:cubicBezTo>
                  <a:cubicBezTo>
                    <a:pt x="568759" y="100484"/>
                    <a:pt x="579451" y="207382"/>
                    <a:pt x="551654" y="269382"/>
                  </a:cubicBezTo>
                  <a:cubicBezTo>
                    <a:pt x="523858" y="331382"/>
                    <a:pt x="457574" y="408348"/>
                    <a:pt x="384875" y="436141"/>
                  </a:cubicBezTo>
                  <a:cubicBezTo>
                    <a:pt x="312176" y="463934"/>
                    <a:pt x="213819" y="450037"/>
                    <a:pt x="115462" y="436141"/>
                  </a:cubicBezTo>
                </a:path>
              </a:pathLst>
            </a:custGeom>
            <a:ln w="31750" cap="flat" cmpd="sng" algn="ctr">
              <a:solidFill>
                <a:srgbClr val="FFC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49" name="グループ化 48">
            <a:extLst>
              <a:ext uri="{FF2B5EF4-FFF2-40B4-BE49-F238E27FC236}">
                <a16:creationId xmlns:a16="http://schemas.microsoft.com/office/drawing/2014/main" id="{3A1F30D8-69B9-D6BC-62B2-7EACB0C14215}"/>
              </a:ext>
            </a:extLst>
          </p:cNvPr>
          <p:cNvGrpSpPr/>
          <p:nvPr/>
        </p:nvGrpSpPr>
        <p:grpSpPr>
          <a:xfrm>
            <a:off x="4005396" y="3732562"/>
            <a:ext cx="2747269" cy="1452662"/>
            <a:chOff x="4005396" y="3732562"/>
            <a:chExt cx="2747269" cy="1452662"/>
          </a:xfrm>
        </p:grpSpPr>
        <p:grpSp>
          <p:nvGrpSpPr>
            <p:cNvPr id="28" name="グループ化 27">
              <a:extLst>
                <a:ext uri="{FF2B5EF4-FFF2-40B4-BE49-F238E27FC236}">
                  <a16:creationId xmlns:a16="http://schemas.microsoft.com/office/drawing/2014/main" id="{F2F890FE-26ED-1F43-B0FC-8313DEA58B35}"/>
                </a:ext>
              </a:extLst>
            </p:cNvPr>
            <p:cNvGrpSpPr/>
            <p:nvPr/>
          </p:nvGrpSpPr>
          <p:grpSpPr>
            <a:xfrm>
              <a:off x="4005396" y="3732562"/>
              <a:ext cx="2747269" cy="1452662"/>
              <a:chOff x="5071157" y="1635366"/>
              <a:chExt cx="3609070" cy="1828954"/>
            </a:xfrm>
          </p:grpSpPr>
          <p:grpSp>
            <p:nvGrpSpPr>
              <p:cNvPr id="29" name="図形グループ 89">
                <a:extLst>
                  <a:ext uri="{FF2B5EF4-FFF2-40B4-BE49-F238E27FC236}">
                    <a16:creationId xmlns:a16="http://schemas.microsoft.com/office/drawing/2014/main" id="{F7BFF9C1-778A-46FA-866B-147F46E0C33C}"/>
                  </a:ext>
                </a:extLst>
              </p:cNvPr>
              <p:cNvGrpSpPr/>
              <p:nvPr/>
            </p:nvGrpSpPr>
            <p:grpSpPr>
              <a:xfrm>
                <a:off x="5071157" y="1635366"/>
                <a:ext cx="3609070" cy="1828954"/>
                <a:chOff x="1344399" y="873288"/>
                <a:chExt cx="3609070" cy="1828954"/>
              </a:xfrm>
              <a:noFill/>
            </p:grpSpPr>
            <p:sp>
              <p:nvSpPr>
                <p:cNvPr id="34" name="円/楕円 33">
                  <a:extLst>
                    <a:ext uri="{FF2B5EF4-FFF2-40B4-BE49-F238E27FC236}">
                      <a16:creationId xmlns:a16="http://schemas.microsoft.com/office/drawing/2014/main" id="{955ED648-DC1B-B995-9503-39180D2C9CC9}"/>
                    </a:ext>
                  </a:extLst>
                </p:cNvPr>
                <p:cNvSpPr/>
                <p:nvPr/>
              </p:nvSpPr>
              <p:spPr>
                <a:xfrm>
                  <a:off x="1344399"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35" name="円/楕円 34">
                  <a:extLst>
                    <a:ext uri="{FF2B5EF4-FFF2-40B4-BE49-F238E27FC236}">
                      <a16:creationId xmlns:a16="http://schemas.microsoft.com/office/drawing/2014/main" id="{25FA5892-CCAB-D16D-1876-38FEDCA94B2E}"/>
                    </a:ext>
                  </a:extLst>
                </p:cNvPr>
                <p:cNvSpPr/>
                <p:nvPr/>
              </p:nvSpPr>
              <p:spPr>
                <a:xfrm>
                  <a:off x="2851952"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c</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36" name="円/楕円 35">
                  <a:extLst>
                    <a:ext uri="{FF2B5EF4-FFF2-40B4-BE49-F238E27FC236}">
                      <a16:creationId xmlns:a16="http://schemas.microsoft.com/office/drawing/2014/main" id="{5B0164F4-62F0-A6D4-37FA-F95B8E92603F}"/>
                    </a:ext>
                  </a:extLst>
                </p:cNvPr>
                <p:cNvSpPr/>
                <p:nvPr/>
              </p:nvSpPr>
              <p:spPr>
                <a:xfrm>
                  <a:off x="1344399"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37" name="円/楕円 36">
                  <a:extLst>
                    <a:ext uri="{FF2B5EF4-FFF2-40B4-BE49-F238E27FC236}">
                      <a16:creationId xmlns:a16="http://schemas.microsoft.com/office/drawing/2014/main" id="{B2C8E1E6-DA5A-0E16-C406-3034FBD0635A}"/>
                    </a:ext>
                  </a:extLst>
                </p:cNvPr>
                <p:cNvSpPr/>
                <p:nvPr/>
              </p:nvSpPr>
              <p:spPr>
                <a:xfrm>
                  <a:off x="2851952"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38" name="円/楕円 37">
                  <a:extLst>
                    <a:ext uri="{FF2B5EF4-FFF2-40B4-BE49-F238E27FC236}">
                      <a16:creationId xmlns:a16="http://schemas.microsoft.com/office/drawing/2014/main" id="{7D0B3E0F-C708-9CCF-7E74-2567289D5768}"/>
                    </a:ext>
                  </a:extLst>
                </p:cNvPr>
                <p:cNvSpPr/>
                <p:nvPr/>
              </p:nvSpPr>
              <p:spPr>
                <a:xfrm>
                  <a:off x="4350607"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b</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39" name="直線矢印コネクタ 38">
                  <a:extLst>
                    <a:ext uri="{FF2B5EF4-FFF2-40B4-BE49-F238E27FC236}">
                      <a16:creationId xmlns:a16="http://schemas.microsoft.com/office/drawing/2014/main" id="{512030C2-DBC8-5BF6-0702-828236B733AB}"/>
                    </a:ext>
                  </a:extLst>
                </p:cNvPr>
                <p:cNvCxnSpPr>
                  <a:cxnSpLocks/>
                  <a:endCxn id="35" idx="2"/>
                </p:cNvCxnSpPr>
                <p:nvPr/>
              </p:nvCxnSpPr>
              <p:spPr>
                <a:xfrm>
                  <a:off x="1947261" y="1178047"/>
                  <a:ext cx="904691" cy="1588"/>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0" name="直線矢印コネクタ 39">
                  <a:extLst>
                    <a:ext uri="{FF2B5EF4-FFF2-40B4-BE49-F238E27FC236}">
                      <a16:creationId xmlns:a16="http://schemas.microsoft.com/office/drawing/2014/main" id="{8E73469E-1673-1244-CDB4-403058D95EEE}"/>
                    </a:ext>
                  </a:extLst>
                </p:cNvPr>
                <p:cNvCxnSpPr>
                  <a:cxnSpLocks/>
                </p:cNvCxnSpPr>
                <p:nvPr/>
              </p:nvCxnSpPr>
              <p:spPr>
                <a:xfrm>
                  <a:off x="1508685" y="1507580"/>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1" name="直線矢印コネクタ 40">
                  <a:extLst>
                    <a:ext uri="{FF2B5EF4-FFF2-40B4-BE49-F238E27FC236}">
                      <a16:creationId xmlns:a16="http://schemas.microsoft.com/office/drawing/2014/main" id="{B35240D7-4FB8-FED2-6911-EDD2B45BCABD}"/>
                    </a:ext>
                  </a:extLst>
                </p:cNvPr>
                <p:cNvCxnSpPr>
                  <a:cxnSpLocks/>
                  <a:stCxn id="35" idx="6"/>
                  <a:endCxn id="45" idx="2"/>
                </p:cNvCxnSpPr>
                <p:nvPr/>
              </p:nvCxnSpPr>
              <p:spPr>
                <a:xfrm>
                  <a:off x="3454814" y="1179635"/>
                  <a:ext cx="895793"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89791D5F-4468-8862-EF7C-B9F803B0C6D9}"/>
                    </a:ext>
                  </a:extLst>
                </p:cNvPr>
                <p:cNvCxnSpPr>
                  <a:cxnSpLocks/>
                </p:cNvCxnSpPr>
                <p:nvPr/>
              </p:nvCxnSpPr>
              <p:spPr>
                <a:xfrm flipH="1">
                  <a:off x="3416733" y="2546365"/>
                  <a:ext cx="933874"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82EF3C55-7D84-A92C-292D-EDEBD966108F}"/>
                    </a:ext>
                  </a:extLst>
                </p:cNvPr>
                <p:cNvCxnSpPr>
                  <a:cxnSpLocks/>
                </p:cNvCxnSpPr>
                <p:nvPr/>
              </p:nvCxnSpPr>
              <p:spPr>
                <a:xfrm>
                  <a:off x="3454814" y="2280148"/>
                  <a:ext cx="895793"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013951D7-9FEF-1AB4-1E95-44C26314C59F}"/>
                    </a:ext>
                  </a:extLst>
                </p:cNvPr>
                <p:cNvCxnSpPr>
                  <a:cxnSpLocks/>
                  <a:stCxn id="45" idx="4"/>
                  <a:endCxn id="38" idx="0"/>
                </p:cNvCxnSpPr>
                <p:nvPr/>
              </p:nvCxnSpPr>
              <p:spPr>
                <a:xfrm>
                  <a:off x="4652038" y="1485982"/>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5" name="円/楕円 44">
                  <a:extLst>
                    <a:ext uri="{FF2B5EF4-FFF2-40B4-BE49-F238E27FC236}">
                      <a16:creationId xmlns:a16="http://schemas.microsoft.com/office/drawing/2014/main" id="{653FA7B3-C6E7-AC6B-A095-CC8B4C54A246}"/>
                    </a:ext>
                  </a:extLst>
                </p:cNvPr>
                <p:cNvSpPr/>
                <p:nvPr/>
              </p:nvSpPr>
              <p:spPr>
                <a:xfrm>
                  <a:off x="4350607"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d</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46" name="直線矢印コネクタ 45">
                  <a:extLst>
                    <a:ext uri="{FF2B5EF4-FFF2-40B4-BE49-F238E27FC236}">
                      <a16:creationId xmlns:a16="http://schemas.microsoft.com/office/drawing/2014/main" id="{62192B1D-B694-8442-7DFD-37761ED294C0}"/>
                    </a:ext>
                  </a:extLst>
                </p:cNvPr>
                <p:cNvCxnSpPr>
                  <a:cxnSpLocks/>
                  <a:stCxn id="35" idx="4"/>
                  <a:endCxn id="37" idx="0"/>
                </p:cNvCxnSpPr>
                <p:nvPr/>
              </p:nvCxnSpPr>
              <p:spPr>
                <a:xfrm>
                  <a:off x="3153383" y="1485982"/>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30" name="直線矢印コネクタ 29">
                <a:extLst>
                  <a:ext uri="{FF2B5EF4-FFF2-40B4-BE49-F238E27FC236}">
                    <a16:creationId xmlns:a16="http://schemas.microsoft.com/office/drawing/2014/main" id="{883E5184-0537-6115-8D98-8559A2B2BE5B}"/>
                  </a:ext>
                </a:extLst>
              </p:cNvPr>
              <p:cNvCxnSpPr>
                <a:cxnSpLocks/>
              </p:cNvCxnSpPr>
              <p:nvPr/>
            </p:nvCxnSpPr>
            <p:spPr>
              <a:xfrm flipV="1">
                <a:off x="5546208" y="2250298"/>
                <a:ext cx="0" cy="603566"/>
              </a:xfrm>
              <a:prstGeom prst="straightConnector1">
                <a:avLst/>
              </a:prstGeom>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12" name="フリーフォーム 11">
              <a:extLst>
                <a:ext uri="{FF2B5EF4-FFF2-40B4-BE49-F238E27FC236}">
                  <a16:creationId xmlns:a16="http://schemas.microsoft.com/office/drawing/2014/main" id="{3C5822BB-CDE7-F7A8-8356-57D482BE5B1D}"/>
                </a:ext>
              </a:extLst>
            </p:cNvPr>
            <p:cNvSpPr/>
            <p:nvPr/>
          </p:nvSpPr>
          <p:spPr>
            <a:xfrm>
              <a:off x="4151230" y="4306290"/>
              <a:ext cx="182161" cy="339889"/>
            </a:xfrm>
            <a:custGeom>
              <a:avLst/>
              <a:gdLst>
                <a:gd name="connsiteX0" fmla="*/ 53455 w 181747"/>
                <a:gd name="connsiteY0" fmla="*/ 0 h 258692"/>
                <a:gd name="connsiteX1" fmla="*/ 2138 w 181747"/>
                <a:gd name="connsiteY1" fmla="*/ 166760 h 258692"/>
                <a:gd name="connsiteX2" fmla="*/ 66284 w 181747"/>
                <a:gd name="connsiteY2" fmla="*/ 256554 h 258692"/>
                <a:gd name="connsiteX3" fmla="*/ 168918 w 181747"/>
                <a:gd name="connsiteY3" fmla="*/ 179587 h 258692"/>
                <a:gd name="connsiteX4" fmla="*/ 143259 w 181747"/>
                <a:gd name="connsiteY4" fmla="*/ 0 h 2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7" h="258692">
                  <a:moveTo>
                    <a:pt x="53455" y="0"/>
                  </a:moveTo>
                  <a:cubicBezTo>
                    <a:pt x="26727" y="62000"/>
                    <a:pt x="0" y="124001"/>
                    <a:pt x="2138" y="166760"/>
                  </a:cubicBezTo>
                  <a:cubicBezTo>
                    <a:pt x="4276" y="209519"/>
                    <a:pt x="38487" y="254416"/>
                    <a:pt x="66284" y="256554"/>
                  </a:cubicBezTo>
                  <a:cubicBezTo>
                    <a:pt x="94081" y="258692"/>
                    <a:pt x="156089" y="222346"/>
                    <a:pt x="168918" y="179587"/>
                  </a:cubicBezTo>
                  <a:cubicBezTo>
                    <a:pt x="181747" y="136828"/>
                    <a:pt x="162503" y="68414"/>
                    <a:pt x="143259" y="0"/>
                  </a:cubicBezTo>
                </a:path>
              </a:pathLst>
            </a:custGeom>
            <a:ln w="19050" cap="flat" cmpd="sng" algn="ctr">
              <a:solidFill>
                <a:srgbClr val="FFC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 name="フリーフォーム 14">
              <a:extLst>
                <a:ext uri="{FF2B5EF4-FFF2-40B4-BE49-F238E27FC236}">
                  <a16:creationId xmlns:a16="http://schemas.microsoft.com/office/drawing/2014/main" id="{B9385060-0460-409A-092F-265C2DB7B898}"/>
                </a:ext>
              </a:extLst>
            </p:cNvPr>
            <p:cNvSpPr/>
            <p:nvPr/>
          </p:nvSpPr>
          <p:spPr>
            <a:xfrm rot="16591288" flipH="1">
              <a:off x="5878920" y="4804996"/>
              <a:ext cx="150015" cy="280641"/>
            </a:xfrm>
            <a:custGeom>
              <a:avLst/>
              <a:gdLst>
                <a:gd name="connsiteX0" fmla="*/ 53455 w 181747"/>
                <a:gd name="connsiteY0" fmla="*/ 0 h 258692"/>
                <a:gd name="connsiteX1" fmla="*/ 2138 w 181747"/>
                <a:gd name="connsiteY1" fmla="*/ 166760 h 258692"/>
                <a:gd name="connsiteX2" fmla="*/ 66284 w 181747"/>
                <a:gd name="connsiteY2" fmla="*/ 256554 h 258692"/>
                <a:gd name="connsiteX3" fmla="*/ 168918 w 181747"/>
                <a:gd name="connsiteY3" fmla="*/ 179587 h 258692"/>
                <a:gd name="connsiteX4" fmla="*/ 143259 w 181747"/>
                <a:gd name="connsiteY4" fmla="*/ 0 h 2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7" h="258692">
                  <a:moveTo>
                    <a:pt x="53455" y="0"/>
                  </a:moveTo>
                  <a:cubicBezTo>
                    <a:pt x="26727" y="62000"/>
                    <a:pt x="0" y="124001"/>
                    <a:pt x="2138" y="166760"/>
                  </a:cubicBezTo>
                  <a:cubicBezTo>
                    <a:pt x="4276" y="209519"/>
                    <a:pt x="38487" y="254416"/>
                    <a:pt x="66284" y="256554"/>
                  </a:cubicBezTo>
                  <a:cubicBezTo>
                    <a:pt x="94081" y="258692"/>
                    <a:pt x="156089" y="222346"/>
                    <a:pt x="168918" y="179587"/>
                  </a:cubicBezTo>
                  <a:cubicBezTo>
                    <a:pt x="181747" y="136828"/>
                    <a:pt x="162503" y="68414"/>
                    <a:pt x="143259" y="0"/>
                  </a:cubicBezTo>
                </a:path>
              </a:pathLst>
            </a:custGeom>
            <a:ln w="19050" cap="flat" cmpd="sng" algn="ctr">
              <a:solidFill>
                <a:srgbClr val="FFC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1260153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Autofit/>
          </a:bodyPr>
          <a:lstStyle/>
          <a:p>
            <a:r>
              <a:rPr kumimoji="1" lang="en-US" altLang="ja-JP" sz="2800" dirty="0"/>
              <a:t>SEQ-IC-LCS</a:t>
            </a:r>
            <a:r>
              <a:rPr lang="en-US" altLang="ja-JP" sz="2800" dirty="0"/>
              <a:t> Problem for Cyclic Labeled Graphs </a:t>
            </a:r>
            <a:endParaRPr kumimoji="1" lang="ja-JP" altLang="en-US" sz="2800" dirty="0"/>
          </a:p>
        </p:txBody>
      </p:sp>
      <p:sp>
        <p:nvSpPr>
          <p:cNvPr id="3" name="コンテンツ プレースホルダー 2">
            <a:extLst>
              <a:ext uri="{FF2B5EF4-FFF2-40B4-BE49-F238E27FC236}">
                <a16:creationId xmlns:a16="http://schemas.microsoft.com/office/drawing/2014/main" id="{5FC62980-59FC-B94D-8B01-6334F2B8C3DD}"/>
              </a:ext>
            </a:extLst>
          </p:cNvPr>
          <p:cNvSpPr>
            <a:spLocks noGrp="1"/>
          </p:cNvSpPr>
          <p:nvPr>
            <p:ph idx="1"/>
          </p:nvPr>
        </p:nvSpPr>
        <p:spPr>
          <a:xfrm>
            <a:off x="628650" y="1289285"/>
            <a:ext cx="7886700" cy="2088268"/>
          </a:xfrm>
          <a:ln w="19050">
            <a:solidFill>
              <a:srgbClr val="00B0F0"/>
            </a:solidFill>
          </a:ln>
        </p:spPr>
        <p:txBody>
          <a:bodyPr>
            <a:noAutofit/>
          </a:bodyPr>
          <a:lstStyle/>
          <a:p>
            <a:pPr marL="0" indent="0">
              <a:buNone/>
            </a:pPr>
            <a:endParaRPr lang="en-US" altLang="ja-JP" sz="2000" dirty="0"/>
          </a:p>
          <a:p>
            <a:pPr marL="0" indent="0">
              <a:buNone/>
            </a:pPr>
            <a:endParaRPr lang="en-US" altLang="ja-JP" sz="2000" dirty="0"/>
          </a:p>
          <a:p>
            <a:pPr marL="0" indent="0">
              <a:buNone/>
            </a:pPr>
            <a:endParaRPr lang="en-US" altLang="ja-JP" sz="2000"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32</a:t>
            </a:fld>
            <a:endParaRPr kumimoji="1" lang="ja-JP" altLang="en-US"/>
          </a:p>
        </p:txBody>
      </p:sp>
      <p:sp>
        <p:nvSpPr>
          <p:cNvPr id="112" name="テキスト ボックス 111">
            <a:extLst>
              <a:ext uri="{FF2B5EF4-FFF2-40B4-BE49-F238E27FC236}">
                <a16:creationId xmlns:a16="http://schemas.microsoft.com/office/drawing/2014/main" id="{A0862105-BB4F-3AA6-DB38-EB59B170E2D2}"/>
              </a:ext>
            </a:extLst>
          </p:cNvPr>
          <p:cNvSpPr txBox="1"/>
          <p:nvPr/>
        </p:nvSpPr>
        <p:spPr>
          <a:xfrm>
            <a:off x="7073302" y="3281519"/>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3</a:t>
            </a:r>
            <a:endParaRPr kumimoji="1" lang="ja-JP" altLang="en-US" sz="2800">
              <a:latin typeface="Times New Roman" panose="02020603050405020304" pitchFamily="18" charset="0"/>
              <a:cs typeface="Times New Roman" panose="02020603050405020304" pitchFamily="18" charset="0"/>
            </a:endParaRPr>
          </a:p>
        </p:txBody>
      </p:sp>
      <p:sp>
        <p:nvSpPr>
          <p:cNvPr id="142" name="テキスト ボックス 141">
            <a:extLst>
              <a:ext uri="{FF2B5EF4-FFF2-40B4-BE49-F238E27FC236}">
                <a16:creationId xmlns:a16="http://schemas.microsoft.com/office/drawing/2014/main" id="{EE279FF0-9BD7-9ED5-2782-094B34F1174A}"/>
              </a:ext>
            </a:extLst>
          </p:cNvPr>
          <p:cNvSpPr txBox="1"/>
          <p:nvPr/>
        </p:nvSpPr>
        <p:spPr>
          <a:xfrm>
            <a:off x="3877339" y="3274902"/>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2</a:t>
            </a:r>
            <a:endParaRPr kumimoji="1" lang="ja-JP" altLang="en-US" sz="2800">
              <a:latin typeface="Times New Roman" panose="02020603050405020304" pitchFamily="18" charset="0"/>
              <a:cs typeface="Times New Roman" panose="02020603050405020304" pitchFamily="18" charset="0"/>
            </a:endParaRPr>
          </a:p>
        </p:txBody>
      </p:sp>
      <p:cxnSp>
        <p:nvCxnSpPr>
          <p:cNvPr id="152" name="直線矢印コネクタ 151">
            <a:extLst>
              <a:ext uri="{FF2B5EF4-FFF2-40B4-BE49-F238E27FC236}">
                <a16:creationId xmlns:a16="http://schemas.microsoft.com/office/drawing/2014/main" id="{C65FE404-D621-E5D9-9D5D-BF1C8B07B3BF}"/>
              </a:ext>
            </a:extLst>
          </p:cNvPr>
          <p:cNvCxnSpPr>
            <a:cxnSpLocks/>
          </p:cNvCxnSpPr>
          <p:nvPr/>
        </p:nvCxnSpPr>
        <p:spPr>
          <a:xfrm>
            <a:off x="7721966" y="4915811"/>
            <a:ext cx="518385"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54" name="テキスト ボックス 153">
            <a:extLst>
              <a:ext uri="{FF2B5EF4-FFF2-40B4-BE49-F238E27FC236}">
                <a16:creationId xmlns:a16="http://schemas.microsoft.com/office/drawing/2014/main" id="{9A578E94-C631-BBA5-F797-D7E18E8AA7DE}"/>
              </a:ext>
            </a:extLst>
          </p:cNvPr>
          <p:cNvSpPr txBox="1"/>
          <p:nvPr/>
        </p:nvSpPr>
        <p:spPr>
          <a:xfrm>
            <a:off x="2945421" y="4319627"/>
            <a:ext cx="184731" cy="369332"/>
          </a:xfrm>
          <a:prstGeom prst="rect">
            <a:avLst/>
          </a:prstGeom>
          <a:noFill/>
        </p:spPr>
        <p:txBody>
          <a:bodyPr wrap="none" rtlCol="0">
            <a:spAutoFit/>
          </a:bodyPr>
          <a:lstStyle/>
          <a:p>
            <a:endParaRPr kumimoji="1" lang="ja-JP" altLang="en-US"/>
          </a:p>
        </p:txBody>
      </p:sp>
      <p:sp>
        <p:nvSpPr>
          <p:cNvPr id="6" name="テキスト ボックス 5">
            <a:extLst>
              <a:ext uri="{FF2B5EF4-FFF2-40B4-BE49-F238E27FC236}">
                <a16:creationId xmlns:a16="http://schemas.microsoft.com/office/drawing/2014/main" id="{CA392458-0DD7-1C51-6ED9-FDAFBA61E21F}"/>
              </a:ext>
            </a:extLst>
          </p:cNvPr>
          <p:cNvSpPr txBox="1"/>
          <p:nvPr/>
        </p:nvSpPr>
        <p:spPr>
          <a:xfrm>
            <a:off x="711919" y="1105436"/>
            <a:ext cx="1223425" cy="369332"/>
          </a:xfrm>
          <a:prstGeom prst="rect">
            <a:avLst/>
          </a:prstGeom>
          <a:solidFill>
            <a:schemeClr val="bg1"/>
          </a:solidFill>
          <a:ln w="12700" cap="flat" cmpd="sng" algn="ctr">
            <a:solidFill>
              <a:schemeClr val="accent1">
                <a:lumMod val="60000"/>
                <a:lumOff val="40000"/>
              </a:schemeClr>
            </a:solidFill>
            <a:prstDash val="solid"/>
            <a:round/>
            <a:headEnd type="none" w="med" len="med"/>
            <a:tailEnd type="none" w="med" len="med"/>
          </a:ln>
        </p:spPr>
        <p:txBody>
          <a:bodyPr wrap="square" rtlCol="0">
            <a:spAutoFit/>
          </a:bodyPr>
          <a:lstStyle/>
          <a:p>
            <a:r>
              <a:rPr lang="en-US" altLang="ja-JP" dirty="0">
                <a:cs typeface="Times New Roman"/>
              </a:rPr>
              <a:t>Pr</a:t>
            </a:r>
            <a:r>
              <a:rPr kumimoji="1" lang="en-US" altLang="ja-JP" dirty="0">
                <a:cs typeface="Times New Roman"/>
              </a:rPr>
              <a:t>oblem 2</a:t>
            </a:r>
            <a:endParaRPr kumimoji="1" lang="ja-JP" altLang="en-US">
              <a:cs typeface="Times New Roman"/>
            </a:endParaRPr>
          </a:p>
        </p:txBody>
      </p:sp>
      <p:sp>
        <p:nvSpPr>
          <p:cNvPr id="33" name="テキスト ボックス 32">
            <a:extLst>
              <a:ext uri="{FF2B5EF4-FFF2-40B4-BE49-F238E27FC236}">
                <a16:creationId xmlns:a16="http://schemas.microsoft.com/office/drawing/2014/main" id="{37ACD28B-E3DB-B9E4-5788-398B558BD84A}"/>
              </a:ext>
            </a:extLst>
          </p:cNvPr>
          <p:cNvSpPr txBox="1"/>
          <p:nvPr/>
        </p:nvSpPr>
        <p:spPr>
          <a:xfrm>
            <a:off x="881928" y="3301370"/>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1</a:t>
            </a:r>
            <a:endParaRPr kumimoji="1" lang="ja-JP" altLang="en-US" sz="2800">
              <a:latin typeface="Times New Roman" panose="02020603050405020304" pitchFamily="18" charset="0"/>
              <a:cs typeface="Times New Roman" panose="02020603050405020304" pitchFamily="18" charset="0"/>
            </a:endParaRPr>
          </a:p>
        </p:txBody>
      </p:sp>
      <p:sp>
        <p:nvSpPr>
          <p:cNvPr id="47" name="テキスト ボックス 46">
            <a:extLst>
              <a:ext uri="{FF2B5EF4-FFF2-40B4-BE49-F238E27FC236}">
                <a16:creationId xmlns:a16="http://schemas.microsoft.com/office/drawing/2014/main" id="{E099FE5E-D256-2C04-654B-E594AA0CF942}"/>
              </a:ext>
            </a:extLst>
          </p:cNvPr>
          <p:cNvSpPr txBox="1"/>
          <p:nvPr/>
        </p:nvSpPr>
        <p:spPr>
          <a:xfrm>
            <a:off x="3681" y="3376237"/>
            <a:ext cx="933397" cy="461665"/>
          </a:xfrm>
          <a:prstGeom prst="rect">
            <a:avLst/>
          </a:prstGeom>
          <a:noFill/>
        </p:spPr>
        <p:txBody>
          <a:bodyPr wrap="none" rtlCol="0">
            <a:spAutoFit/>
          </a:bodyPr>
          <a:lstStyle/>
          <a:p>
            <a:r>
              <a:rPr kumimoji="1" lang="en-US" altLang="ja-JP" sz="2400" dirty="0"/>
              <a:t>e.g. 1 </a:t>
            </a:r>
            <a:endParaRPr kumimoji="1" lang="ja-JP" altLang="en-US" sz="2400"/>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03717F4D-05D8-D54E-C831-6D7CCEBB3764}"/>
                  </a:ext>
                </a:extLst>
              </p:cNvPr>
              <p:cNvSpPr txBox="1"/>
              <p:nvPr/>
            </p:nvSpPr>
            <p:spPr>
              <a:xfrm>
                <a:off x="610498" y="5454539"/>
                <a:ext cx="6142167" cy="400110"/>
              </a:xfrm>
              <a:prstGeom prst="rect">
                <a:avLst/>
              </a:prstGeom>
              <a:noFill/>
            </p:spPr>
            <p:txBody>
              <a:bodyPr wrap="square" rtlCol="0">
                <a:spAutoFit/>
              </a:bodyPr>
              <a:lstStyle/>
              <a:p>
                <a14:m>
                  <m:oMath xmlns:m="http://schemas.openxmlformats.org/officeDocument/2006/math">
                    <m:r>
                      <a:rPr lang="en-US" altLang="ja-JP" sz="2000" i="1">
                        <a:solidFill>
                          <a:srgbClr val="000000"/>
                        </a:solidFill>
                        <a:latin typeface="Cambria Math" panose="02040503050406030204" pitchFamily="18" charset="0"/>
                        <a:cs typeface="Times New Roman"/>
                      </a:rPr>
                      <m:t>𝑆𝑢𝑏𝑠𝑒𝑞</m:t>
                    </m:r>
                    <m:d>
                      <m:dPr>
                        <m:ctrlPr>
                          <a:rPr lang="en-US" altLang="ja-JP" sz="2000" i="1">
                            <a:solidFill>
                              <a:srgbClr val="000000"/>
                            </a:solidFill>
                            <a:latin typeface="Cambria Math" panose="02040503050406030204" pitchFamily="18" charset="0"/>
                            <a:cs typeface="Times New Roman"/>
                          </a:rPr>
                        </m:ctrlPr>
                      </m:dPr>
                      <m:e>
                        <m:sSub>
                          <m:sSubPr>
                            <m:ctrlPr>
                              <a:rPr lang="en-US" altLang="ja-JP" sz="2000" i="1">
                                <a:solidFill>
                                  <a:srgbClr val="000000"/>
                                </a:solidFill>
                                <a:latin typeface="Cambria Math" panose="02040503050406030204" pitchFamily="18" charset="0"/>
                                <a:cs typeface="Times New Roman"/>
                              </a:rPr>
                            </m:ctrlPr>
                          </m:sSubPr>
                          <m:e>
                            <m:r>
                              <a:rPr lang="en-US" altLang="ja-JP" sz="2000" i="1">
                                <a:solidFill>
                                  <a:srgbClr val="000000"/>
                                </a:solidFill>
                                <a:latin typeface="Cambria Math" panose="02040503050406030204" pitchFamily="18" charset="0"/>
                                <a:cs typeface="Times New Roman"/>
                              </a:rPr>
                              <m:t>𝐺</m:t>
                            </m:r>
                          </m:e>
                          <m:sub>
                            <m:r>
                              <a:rPr lang="en-US" altLang="ja-JP" sz="2000" i="1">
                                <a:solidFill>
                                  <a:srgbClr val="000000"/>
                                </a:solidFill>
                                <a:latin typeface="Cambria Math" panose="02040503050406030204" pitchFamily="18" charset="0"/>
                                <a:cs typeface="Times New Roman"/>
                              </a:rPr>
                              <m:t>1</m:t>
                            </m:r>
                          </m:sub>
                        </m:sSub>
                      </m:e>
                    </m:d>
                    <m:r>
                      <a:rPr lang="en-US" altLang="ja-JP" sz="2000" i="1">
                        <a:solidFill>
                          <a:srgbClr val="000000"/>
                        </a:solidFill>
                        <a:latin typeface="Cambria Math" panose="02040503050406030204" pitchFamily="18" charset="0"/>
                        <a:cs typeface="Times New Roman"/>
                      </a:rPr>
                      <m:t>∩</m:t>
                    </m:r>
                    <m:r>
                      <a:rPr lang="en-US" altLang="ja-JP" sz="2000" i="1">
                        <a:solidFill>
                          <a:srgbClr val="000000"/>
                        </a:solidFill>
                        <a:latin typeface="Cambria Math" panose="02040503050406030204" pitchFamily="18" charset="0"/>
                        <a:cs typeface="Times New Roman"/>
                      </a:rPr>
                      <m:t>𝑆𝑢𝑏𝑠𝑒𝑞</m:t>
                    </m:r>
                    <m:d>
                      <m:dPr>
                        <m:ctrlPr>
                          <a:rPr lang="en-US" altLang="ja-JP" sz="2000" i="1">
                            <a:solidFill>
                              <a:srgbClr val="000000"/>
                            </a:solidFill>
                            <a:latin typeface="Cambria Math" panose="02040503050406030204" pitchFamily="18" charset="0"/>
                            <a:cs typeface="Times New Roman"/>
                          </a:rPr>
                        </m:ctrlPr>
                      </m:dPr>
                      <m:e>
                        <m:sSub>
                          <m:sSubPr>
                            <m:ctrlPr>
                              <a:rPr lang="en-US" altLang="ja-JP" sz="2000" i="1">
                                <a:solidFill>
                                  <a:srgbClr val="000000"/>
                                </a:solidFill>
                                <a:latin typeface="Cambria Math" panose="02040503050406030204" pitchFamily="18" charset="0"/>
                                <a:cs typeface="Times New Roman"/>
                              </a:rPr>
                            </m:ctrlPr>
                          </m:sSubPr>
                          <m:e>
                            <m:r>
                              <a:rPr lang="en-US" altLang="ja-JP" sz="2000" i="1">
                                <a:solidFill>
                                  <a:srgbClr val="000000"/>
                                </a:solidFill>
                                <a:latin typeface="Cambria Math" panose="02040503050406030204" pitchFamily="18" charset="0"/>
                                <a:cs typeface="Times New Roman"/>
                              </a:rPr>
                              <m:t>𝐺</m:t>
                            </m:r>
                          </m:e>
                          <m:sub>
                            <m:r>
                              <a:rPr lang="en-US" altLang="ja-JP" sz="2000" i="1">
                                <a:solidFill>
                                  <a:srgbClr val="000000"/>
                                </a:solidFill>
                                <a:latin typeface="Cambria Math" panose="02040503050406030204" pitchFamily="18" charset="0"/>
                                <a:cs typeface="Times New Roman"/>
                              </a:rPr>
                              <m:t>2</m:t>
                            </m:r>
                          </m:sub>
                        </m:sSub>
                      </m:e>
                    </m:d>
                  </m:oMath>
                </a14:m>
                <a:r>
                  <a:rPr kumimoji="1" lang="en-US" altLang="ja-JP" sz="2000" dirty="0">
                    <a:cs typeface="Times New Roman" panose="02020603050405020304" pitchFamily="18" charset="0"/>
                  </a:rPr>
                  <a:t> = </a:t>
                </a:r>
                <a:r>
                  <a:rPr kumimoji="1" lang="en-US" altLang="ja-JP" sz="2000" dirty="0">
                    <a:latin typeface="Times New Roman" panose="02020603050405020304" pitchFamily="18" charset="0"/>
                    <a:cs typeface="Times New Roman" panose="02020603050405020304" pitchFamily="18" charset="0"/>
                  </a:rPr>
                  <a:t>{</a:t>
                </a:r>
                <a:r>
                  <a:rPr kumimoji="1" lang="en-US" altLang="ja-JP" sz="2000" dirty="0">
                    <a:latin typeface="Courier New" panose="02070309020205020404" pitchFamily="49" charset="0"/>
                    <a:cs typeface="Courier New" panose="02070309020205020404" pitchFamily="49" charset="0"/>
                  </a:rPr>
                  <a:t>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a:t>
                </a:r>
                <a:r>
                  <a:rPr kumimoji="1" lang="en-US" altLang="ja-JP" sz="2000" dirty="0"/>
                  <a:t>, … ,  </a:t>
                </a:r>
                <a:r>
                  <a:rPr kumimoji="1" lang="en-US" altLang="ja-JP" sz="2000" b="1" dirty="0">
                    <a:solidFill>
                      <a:srgbClr val="00B050"/>
                    </a:solidFill>
                    <a:latin typeface="Courier New" panose="02070309020205020404" pitchFamily="49" charset="0"/>
                    <a:cs typeface="Courier New" panose="02070309020205020404" pitchFamily="49" charset="0"/>
                  </a:rPr>
                  <a:t>ab</a:t>
                </a:r>
                <a:r>
                  <a:rPr kumimoji="1" lang="en-US" altLang="ja-JP" sz="2000" b="1" dirty="0">
                    <a:latin typeface="Courier New" panose="02070309020205020404" pitchFamily="49" charset="0"/>
                    <a:cs typeface="Courier New" panose="02070309020205020404" pitchFamily="49" charset="0"/>
                  </a:rPr>
                  <a:t>a</a:t>
                </a:r>
                <a:r>
                  <a:rPr kumimoji="1" lang="ja-JP" altLang="en-US" sz="2400" b="1" baseline="30000">
                    <a:latin typeface="Courier New" panose="02070309020205020404" pitchFamily="49" charset="0"/>
                    <a:cs typeface="Courier New" panose="02070309020205020404" pitchFamily="49" charset="0"/>
                  </a:rPr>
                  <a:t>∞</a:t>
                </a:r>
                <a:r>
                  <a:rPr kumimoji="1" lang="en-US" altLang="ja-JP" sz="2000" dirty="0"/>
                  <a:t>, …</a:t>
                </a:r>
                <a:r>
                  <a:rPr kumimoji="1" lang="en-US" altLang="ja-JP" sz="2000" dirty="0">
                    <a:latin typeface="Times New Roman" panose="02020603050405020304" pitchFamily="18" charset="0"/>
                    <a:cs typeface="Times New Roman" panose="02020603050405020304" pitchFamily="18" charset="0"/>
                  </a:rPr>
                  <a:t>}</a:t>
                </a:r>
                <a:endParaRPr kumimoji="1" lang="ja-JP" altLang="en-US" sz="2000">
                  <a:latin typeface="Times New Roman" panose="02020603050405020304" pitchFamily="18" charset="0"/>
                  <a:cs typeface="Times New Roman" panose="02020603050405020304" pitchFamily="18" charset="0"/>
                </a:endParaRPr>
              </a:p>
            </p:txBody>
          </p:sp>
        </mc:Choice>
        <mc:Fallback xmlns="">
          <p:sp>
            <p:nvSpPr>
              <p:cNvPr id="11" name="テキスト ボックス 10">
                <a:extLst>
                  <a:ext uri="{FF2B5EF4-FFF2-40B4-BE49-F238E27FC236}">
                    <a16:creationId xmlns:a16="http://schemas.microsoft.com/office/drawing/2014/main" id="{03717F4D-05D8-D54E-C831-6D7CCEBB3764}"/>
                  </a:ext>
                </a:extLst>
              </p:cNvPr>
              <p:cNvSpPr txBox="1">
                <a:spLocks noRot="1" noChangeAspect="1" noMove="1" noResize="1" noEditPoints="1" noAdjustHandles="1" noChangeArrowheads="1" noChangeShapeType="1" noTextEdit="1"/>
              </p:cNvSpPr>
              <p:nvPr/>
            </p:nvSpPr>
            <p:spPr>
              <a:xfrm>
                <a:off x="610498" y="5454539"/>
                <a:ext cx="6142167" cy="400110"/>
              </a:xfrm>
              <a:prstGeom prst="rect">
                <a:avLst/>
              </a:prstGeom>
              <a:blipFill>
                <a:blip r:embed="rId3"/>
                <a:stretch>
                  <a:fillRect l="-413" t="-12500" b="-2812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09C85BF1-4BC4-CE11-6D78-0B4E40675686}"/>
                  </a:ext>
                </a:extLst>
              </p:cNvPr>
              <p:cNvSpPr txBox="1"/>
              <p:nvPr/>
            </p:nvSpPr>
            <p:spPr>
              <a:xfrm>
                <a:off x="5274056" y="6202218"/>
                <a:ext cx="3421129" cy="461665"/>
              </a:xfrm>
              <a:prstGeom prst="rect">
                <a:avLst/>
              </a:prstGeom>
              <a:noFill/>
            </p:spPr>
            <p:txBody>
              <a:bodyPr wrap="none" rtlCol="0">
                <a:spAutoFit/>
              </a:bodyPr>
              <a:lstStyle/>
              <a:p>
                <a:r>
                  <a:rPr kumimoji="1" lang="en-US" altLang="ja-JP" sz="2400" dirty="0"/>
                  <a:t>The solution is </a:t>
                </a:r>
                <a14:m>
                  <m:oMath xmlns:m="http://schemas.openxmlformats.org/officeDocument/2006/math">
                    <m:r>
                      <a:rPr kumimoji="1" lang="en-US" altLang="ja-JP" sz="2400" b="0" i="1" smtClean="0">
                        <a:latin typeface="Cambria Math" panose="02040503050406030204" pitchFamily="18" charset="0"/>
                      </a:rPr>
                      <m:t>∞</m:t>
                    </m:r>
                  </m:oMath>
                </a14:m>
                <a:r>
                  <a:rPr kumimoji="1" lang="en-US" altLang="ja-JP" sz="2400" dirty="0"/>
                  <a:t>. (</a:t>
                </a:r>
                <a:r>
                  <a:rPr kumimoji="1" lang="en-US" altLang="ja-JP" sz="2400" b="1" dirty="0">
                    <a:latin typeface="Courier New" panose="02070309020205020404" pitchFamily="49" charset="0"/>
                    <a:cs typeface="Courier New" panose="02070309020205020404" pitchFamily="49" charset="0"/>
                  </a:rPr>
                  <a:t>aba</a:t>
                </a:r>
                <a:r>
                  <a:rPr kumimoji="1" lang="ja-JP" altLang="en-US" sz="2400" baseline="30000">
                    <a:latin typeface="Courier New" panose="02070309020205020404" pitchFamily="49" charset="0"/>
                    <a:cs typeface="Courier New" panose="02070309020205020404" pitchFamily="49" charset="0"/>
                  </a:rPr>
                  <a:t>∞</a:t>
                </a:r>
                <a:r>
                  <a:rPr kumimoji="1" lang="en-US" altLang="ja-JP" sz="2400" dirty="0">
                    <a:latin typeface="Courier New" panose="02070309020205020404" pitchFamily="49" charset="0"/>
                    <a:cs typeface="Courier New" panose="02070309020205020404" pitchFamily="49" charset="0"/>
                  </a:rPr>
                  <a:t>)</a:t>
                </a:r>
                <a:endParaRPr kumimoji="1" lang="ja-JP" altLang="en-US" sz="2400"/>
              </a:p>
            </p:txBody>
          </p:sp>
        </mc:Choice>
        <mc:Fallback xmlns="">
          <p:sp>
            <p:nvSpPr>
              <p:cNvPr id="48" name="テキスト ボックス 47">
                <a:extLst>
                  <a:ext uri="{FF2B5EF4-FFF2-40B4-BE49-F238E27FC236}">
                    <a16:creationId xmlns:a16="http://schemas.microsoft.com/office/drawing/2014/main" id="{09C85BF1-4BC4-CE11-6D78-0B4E40675686}"/>
                  </a:ext>
                </a:extLst>
              </p:cNvPr>
              <p:cNvSpPr txBox="1">
                <a:spLocks noRot="1" noChangeAspect="1" noMove="1" noResize="1" noEditPoints="1" noAdjustHandles="1" noChangeArrowheads="1" noChangeShapeType="1" noTextEdit="1"/>
              </p:cNvSpPr>
              <p:nvPr/>
            </p:nvSpPr>
            <p:spPr>
              <a:xfrm>
                <a:off x="5274056" y="6202218"/>
                <a:ext cx="3421129" cy="461665"/>
              </a:xfrm>
              <a:prstGeom prst="rect">
                <a:avLst/>
              </a:prstGeom>
              <a:blipFill>
                <a:blip r:embed="rId5"/>
                <a:stretch>
                  <a:fillRect l="-2963" t="-10811" r="-1852" b="-324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73FAE5F5-7741-1259-DE73-EBFE7E3208DC}"/>
                  </a:ext>
                </a:extLst>
              </p:cNvPr>
              <p:cNvSpPr txBox="1"/>
              <p:nvPr/>
            </p:nvSpPr>
            <p:spPr>
              <a:xfrm>
                <a:off x="6973528" y="5219149"/>
                <a:ext cx="1842171" cy="747512"/>
              </a:xfrm>
              <a:prstGeom prst="rect">
                <a:avLst/>
              </a:prstGeom>
              <a:noFill/>
            </p:spPr>
            <p:txBody>
              <a:bodyPr wrap="none" rtlCol="0">
                <a:spAutoFit/>
              </a:bodyPr>
              <a:lstStyle/>
              <a:p>
                <a14:m>
                  <m:oMath xmlns:m="http://schemas.openxmlformats.org/officeDocument/2006/math">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𝐿</m:t>
                        </m:r>
                      </m:e>
                      <m:sub>
                        <m:r>
                          <a:rPr lang="en-US" altLang="ja-JP" sz="2000" b="0" i="1" smtClean="0">
                            <a:solidFill>
                              <a:srgbClr val="000000"/>
                            </a:solidFill>
                            <a:latin typeface="Cambria Math" panose="02040503050406030204" pitchFamily="18" charset="0"/>
                            <a:cs typeface="Times New Roman"/>
                          </a:rPr>
                          <m:t>3</m:t>
                        </m:r>
                      </m:sub>
                    </m:sSub>
                    <m:d>
                      <m:dPr>
                        <m:ctrlPr>
                          <a:rPr lang="en-US" altLang="ja-JP" sz="2000" b="0" i="1" smtClean="0">
                            <a:solidFill>
                              <a:srgbClr val="000000"/>
                            </a:solidFill>
                            <a:latin typeface="Cambria Math" panose="02040503050406030204" pitchFamily="18" charset="0"/>
                            <a:cs typeface="Times New Roman"/>
                          </a:rPr>
                        </m:ctrlPr>
                      </m:dPr>
                      <m:e>
                        <m:r>
                          <a:rPr lang="en-US" altLang="ja-JP" sz="2000" b="0" i="1" smtClean="0">
                            <a:solidFill>
                              <a:srgbClr val="000000"/>
                            </a:solidFill>
                            <a:latin typeface="Cambria Math" panose="02040503050406030204" pitchFamily="18" charset="0"/>
                            <a:cs typeface="Times New Roman"/>
                          </a:rPr>
                          <m:t>𝑀𝑃</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3</m:t>
                                </m:r>
                              </m:sub>
                            </m:sSub>
                          </m:e>
                        </m:d>
                      </m:e>
                    </m:d>
                  </m:oMath>
                </a14:m>
                <a:r>
                  <a:rPr kumimoji="1" lang="en-US" altLang="ja-JP" sz="2000" dirty="0"/>
                  <a:t> </a:t>
                </a:r>
              </a:p>
              <a:p>
                <a:r>
                  <a:rPr kumimoji="1" lang="en-US" altLang="ja-JP" sz="2000" dirty="0"/>
                  <a:t> = </a:t>
                </a:r>
                <a:r>
                  <a:rPr kumimoji="1" lang="en-US" altLang="ja-JP" sz="2000" dirty="0">
                    <a:latin typeface="Times New Roman" panose="02020603050405020304" pitchFamily="18" charset="0"/>
                    <a:cs typeface="Times New Roman" panose="02020603050405020304" pitchFamily="18" charset="0"/>
                  </a:rPr>
                  <a:t>{</a:t>
                </a:r>
                <a:r>
                  <a:rPr kumimoji="1" lang="en-US" altLang="ja-JP" sz="2000" b="1" dirty="0">
                    <a:solidFill>
                      <a:srgbClr val="00B050"/>
                    </a:solidFill>
                    <a:latin typeface="Courier New" panose="02070309020205020404" pitchFamily="49" charset="0"/>
                    <a:cs typeface="Courier New" panose="02070309020205020404" pitchFamily="49" charset="0"/>
                  </a:rPr>
                  <a:t>ab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cc</a:t>
                </a:r>
                <a:r>
                  <a:rPr kumimoji="1" lang="en-US" altLang="ja-JP" sz="2000" dirty="0">
                    <a:latin typeface="Times New Roman" panose="02020603050405020304" pitchFamily="18" charset="0"/>
                    <a:cs typeface="Times New Roman" panose="02020603050405020304" pitchFamily="18" charset="0"/>
                  </a:rPr>
                  <a:t>}</a:t>
                </a:r>
                <a:endParaRPr kumimoji="1" lang="ja-JP" altLang="en-US" sz="2000">
                  <a:latin typeface="Times New Roman" panose="02020603050405020304" pitchFamily="18" charset="0"/>
                  <a:cs typeface="Times New Roman" panose="02020603050405020304" pitchFamily="18" charset="0"/>
                </a:endParaRPr>
              </a:p>
            </p:txBody>
          </p:sp>
        </mc:Choice>
        <mc:Fallback xmlns="">
          <p:sp>
            <p:nvSpPr>
              <p:cNvPr id="49" name="テキスト ボックス 48">
                <a:extLst>
                  <a:ext uri="{FF2B5EF4-FFF2-40B4-BE49-F238E27FC236}">
                    <a16:creationId xmlns:a16="http://schemas.microsoft.com/office/drawing/2014/main" id="{73FAE5F5-7741-1259-DE73-EBFE7E3208DC}"/>
                  </a:ext>
                </a:extLst>
              </p:cNvPr>
              <p:cNvSpPr txBox="1">
                <a:spLocks noRot="1" noChangeAspect="1" noMove="1" noResize="1" noEditPoints="1" noAdjustHandles="1" noChangeArrowheads="1" noChangeShapeType="1" noTextEdit="1"/>
              </p:cNvSpPr>
              <p:nvPr/>
            </p:nvSpPr>
            <p:spPr>
              <a:xfrm>
                <a:off x="6973528" y="5219149"/>
                <a:ext cx="1842171" cy="747512"/>
              </a:xfrm>
              <a:prstGeom prst="rect">
                <a:avLst/>
              </a:prstGeom>
              <a:blipFill>
                <a:blip r:embed="rId6"/>
                <a:stretch>
                  <a:fillRect l="-685" r="-2055"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B6D8EAAB-56D6-6CDC-F4C0-93DF4F90F8E5}"/>
                  </a:ext>
                </a:extLst>
              </p:cNvPr>
              <p:cNvSpPr txBox="1"/>
              <p:nvPr/>
            </p:nvSpPr>
            <p:spPr>
              <a:xfrm>
                <a:off x="656209" y="1439923"/>
                <a:ext cx="7935634" cy="1978619"/>
              </a:xfrm>
              <a:prstGeom prst="rect">
                <a:avLst/>
              </a:prstGeom>
              <a:noFill/>
            </p:spPr>
            <p:txBody>
              <a:bodyPr wrap="none" rtlCol="0">
                <a:spAutoFit/>
              </a:bodyPr>
              <a:lstStyle/>
              <a:p>
                <a:r>
                  <a:rPr lang="en-US" altLang="ja-JP" sz="2000" dirty="0">
                    <a:solidFill>
                      <a:srgbClr val="000000"/>
                    </a:solidFill>
                  </a:rPr>
                  <a:t>Input : Cyclic labeled graphs </a:t>
                </a:r>
                <a:r>
                  <a:rPr lang="en-US" altLang="ja-JP" sz="2000" i="1" dirty="0">
                    <a:solidFill>
                      <a:srgbClr val="000000"/>
                    </a:solidFill>
                    <a:latin typeface="Times New Roman"/>
                    <a:cs typeface="Times New Roman"/>
                  </a:rPr>
                  <a:t>G</a:t>
                </a:r>
                <a:r>
                  <a:rPr lang="en-US" altLang="ja-JP" sz="2000" baseline="-25000" dirty="0">
                    <a:solidFill>
                      <a:srgbClr val="000000"/>
                    </a:solidFill>
                    <a:latin typeface="Times New Roman"/>
                    <a:cs typeface="Times New Roman"/>
                  </a:rPr>
                  <a:t>1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a:cs typeface="Times New Roman"/>
                  </a:rPr>
                  <a:t>1</a:t>
                </a:r>
                <a:r>
                  <a:rPr lang="en-US" altLang="ja-JP" sz="2000" dirty="0">
                    <a:solidFill>
                      <a:srgbClr val="000000"/>
                    </a:solidFill>
                    <a:cs typeface="Times New Roman"/>
                  </a:rPr>
                  <a:t>,</a:t>
                </a:r>
                <a:r>
                  <a:rPr lang="en-US" altLang="ja-JP" sz="2000" i="1" dirty="0">
                    <a:solidFill>
                      <a:srgbClr val="000000"/>
                    </a:solidFill>
                    <a:cs typeface="Times New Roman"/>
                  </a:rPr>
                  <a:t> </a:t>
                </a:r>
                <a:r>
                  <a:rPr lang="en-US" altLang="ja-JP" sz="2000" i="1" dirty="0">
                    <a:solidFill>
                      <a:srgbClr val="000000"/>
                    </a:solidFill>
                    <a:latin typeface="Times New Roman"/>
                    <a:cs typeface="Times New Roman"/>
                  </a:rPr>
                  <a:t>E</a:t>
                </a:r>
                <a:r>
                  <a:rPr lang="en-US" altLang="ja-JP" sz="2000" baseline="-25000" dirty="0">
                    <a:solidFill>
                      <a:srgbClr val="000000"/>
                    </a:solidFill>
                    <a:latin typeface="Times New Roman"/>
                    <a:cs typeface="Times New Roman"/>
                  </a:rPr>
                  <a:t>1</a:t>
                </a:r>
                <a:r>
                  <a:rPr lang="en-US" altLang="ja-JP" sz="2000" dirty="0">
                    <a:solidFill>
                      <a:srgbClr val="000000"/>
                    </a:solidFill>
                    <a:latin typeface="Times New Roman"/>
                    <a:cs typeface="Times New Roman"/>
                  </a:rPr>
                  <a:t>,</a:t>
                </a:r>
                <a:r>
                  <a:rPr lang="en-US" altLang="ja-JP" sz="2000" i="1" dirty="0">
                    <a:solidFill>
                      <a:srgbClr val="000000"/>
                    </a:solidFill>
                    <a:latin typeface="Times New Roman"/>
                    <a:cs typeface="Times New Roman"/>
                  </a:rPr>
                  <a:t> L</a:t>
                </a:r>
                <a:r>
                  <a:rPr lang="en-US" altLang="ja-JP" sz="2000" baseline="-25000" dirty="0">
                    <a:solidFill>
                      <a:srgbClr val="000000"/>
                    </a:solidFill>
                    <a:latin typeface="Times New Roman"/>
                    <a:cs typeface="Times New Roman"/>
                  </a:rPr>
                  <a:t>1</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dirty="0">
                    <a:solidFill>
                      <a:srgbClr val="000000"/>
                    </a:solidFill>
                    <a:latin typeface="Times New Roman" panose="02020603050405020304" pitchFamily="18" charset="0"/>
                    <a:cs typeface="Times New Roman"/>
                  </a:rPr>
                  <a:t> </a:t>
                </a:r>
                <a:r>
                  <a:rPr lang="en-US" altLang="ja-JP" sz="2000" dirty="0">
                    <a:solidFill>
                      <a:srgbClr val="000000"/>
                    </a:solidFill>
                    <a:cs typeface="Times New Roman" panose="02020603050405020304" pitchFamily="18" charset="0"/>
                  </a:rPr>
                  <a:t>and</a:t>
                </a:r>
                <a:r>
                  <a:rPr lang="en-US" altLang="ja-JP" sz="2000" dirty="0">
                    <a:solidFill>
                      <a:srgbClr val="000000"/>
                    </a:solidFill>
                    <a:cs typeface="Times New Roman"/>
                  </a:rPr>
                  <a:t> </a:t>
                </a:r>
                <a:r>
                  <a:rPr lang="en-US" altLang="ja-JP" sz="2000" i="1" dirty="0">
                    <a:solidFill>
                      <a:srgbClr val="000000"/>
                    </a:solidFill>
                    <a:latin typeface="Times New Roman"/>
                    <a:cs typeface="Times New Roman"/>
                  </a:rPr>
                  <a:t>G</a:t>
                </a:r>
                <a:r>
                  <a:rPr lang="en-US" altLang="ja-JP" sz="2000" baseline="-25000" dirty="0">
                    <a:solidFill>
                      <a:srgbClr val="000000"/>
                    </a:solidFill>
                    <a:latin typeface="Times New Roman"/>
                    <a:cs typeface="Times New Roman"/>
                  </a:rPr>
                  <a:t>2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a:cs typeface="Times New Roman"/>
                  </a:rPr>
                  <a:t>2</a:t>
                </a:r>
                <a:r>
                  <a:rPr lang="en-US" altLang="ja-JP" sz="2000" dirty="0">
                    <a:solidFill>
                      <a:srgbClr val="000000"/>
                    </a:solidFill>
                    <a:cs typeface="Times New Roman"/>
                  </a:rPr>
                  <a:t>,</a:t>
                </a:r>
                <a:r>
                  <a:rPr lang="en-US" altLang="ja-JP" sz="2000" i="1" dirty="0">
                    <a:solidFill>
                      <a:srgbClr val="000000"/>
                    </a:solidFill>
                    <a:cs typeface="Times New Roman"/>
                  </a:rPr>
                  <a:t> </a:t>
                </a:r>
                <a:r>
                  <a:rPr lang="en-US" altLang="ja-JP" sz="2000" i="1" dirty="0">
                    <a:solidFill>
                      <a:srgbClr val="000000"/>
                    </a:solidFill>
                    <a:latin typeface="Times New Roman"/>
                    <a:cs typeface="Times New Roman"/>
                  </a:rPr>
                  <a:t>E</a:t>
                </a:r>
                <a:r>
                  <a:rPr lang="en-US" altLang="ja-JP" sz="2000" baseline="-25000" dirty="0">
                    <a:solidFill>
                      <a:srgbClr val="000000"/>
                    </a:solidFill>
                    <a:latin typeface="Times New Roman"/>
                    <a:cs typeface="Times New Roman"/>
                  </a:rPr>
                  <a:t>2</a:t>
                </a:r>
                <a:r>
                  <a:rPr lang="en-US" altLang="ja-JP" sz="2000" dirty="0">
                    <a:solidFill>
                      <a:srgbClr val="000000"/>
                    </a:solidFill>
                    <a:latin typeface="Times New Roman"/>
                    <a:cs typeface="Times New Roman"/>
                  </a:rPr>
                  <a:t>,</a:t>
                </a:r>
                <a:r>
                  <a:rPr lang="en-US" altLang="ja-JP" sz="2000" i="1" dirty="0">
                    <a:solidFill>
                      <a:srgbClr val="000000"/>
                    </a:solidFill>
                    <a:latin typeface="Times New Roman"/>
                    <a:cs typeface="Times New Roman"/>
                  </a:rPr>
                  <a:t> L</a:t>
                </a:r>
                <a:r>
                  <a:rPr lang="en-US" altLang="ja-JP" sz="2000" baseline="-25000" dirty="0">
                    <a:solidFill>
                      <a:srgbClr val="000000"/>
                    </a:solidFill>
                    <a:latin typeface="Times New Roman"/>
                    <a:cs typeface="Times New Roman"/>
                  </a:rPr>
                  <a:t>2</a:t>
                </a:r>
                <a:r>
                  <a:rPr lang="en-US" altLang="ja-JP" sz="2000" dirty="0">
                    <a:solidFill>
                      <a:srgbClr val="000000"/>
                    </a:solidFill>
                    <a:latin typeface="Times New Roman" panose="02020603050405020304" pitchFamily="18" charset="0"/>
                    <a:cs typeface="Times New Roman" panose="02020603050405020304" pitchFamily="18" charset="0"/>
                  </a:rPr>
                  <a:t>),  </a:t>
                </a:r>
              </a:p>
              <a:p>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dirty="0">
                    <a:solidFill>
                      <a:srgbClr val="000000"/>
                    </a:solidFill>
                    <a:cs typeface="Times New Roman" panose="02020603050405020304" pitchFamily="18" charset="0"/>
                  </a:rPr>
                  <a:t>and</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dirty="0">
                    <a:solidFill>
                      <a:srgbClr val="000000"/>
                    </a:solidFill>
                    <a:cs typeface="Times New Roman" panose="02020603050405020304" pitchFamily="18" charset="0"/>
                  </a:rPr>
                  <a:t>Ac</a:t>
                </a:r>
                <a:r>
                  <a:rPr lang="en-US" altLang="ja-JP" sz="2000" dirty="0">
                    <a:solidFill>
                      <a:srgbClr val="000000"/>
                    </a:solidFill>
                  </a:rPr>
                  <a:t>yclic labeled graphs </a:t>
                </a:r>
                <a:r>
                  <a:rPr lang="en-US" altLang="ja-JP" sz="2000" i="1" dirty="0">
                    <a:solidFill>
                      <a:srgbClr val="000000"/>
                    </a:solidFill>
                    <a:latin typeface="Times New Roman"/>
                    <a:cs typeface="Times New Roman"/>
                  </a:rPr>
                  <a:t>G</a:t>
                </a:r>
                <a:r>
                  <a:rPr lang="en-US" altLang="ja-JP" sz="2000" baseline="-25000" dirty="0">
                    <a:solidFill>
                      <a:srgbClr val="000000"/>
                    </a:solidFill>
                    <a:latin typeface="Times New Roman"/>
                    <a:cs typeface="Times New Roman"/>
                  </a:rPr>
                  <a:t>3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a:cs typeface="Times New Roman"/>
                  </a:rPr>
                  <a:t>3</a:t>
                </a:r>
                <a:r>
                  <a:rPr lang="en-US" altLang="ja-JP" sz="2000" dirty="0">
                    <a:solidFill>
                      <a:srgbClr val="000000"/>
                    </a:solidFill>
                    <a:cs typeface="Times New Roman"/>
                  </a:rPr>
                  <a:t>,</a:t>
                </a:r>
                <a:r>
                  <a:rPr lang="en-US" altLang="ja-JP" sz="2000" i="1" dirty="0">
                    <a:solidFill>
                      <a:srgbClr val="000000"/>
                    </a:solidFill>
                    <a:cs typeface="Times New Roman"/>
                  </a:rPr>
                  <a:t> </a:t>
                </a:r>
                <a:r>
                  <a:rPr lang="en-US" altLang="ja-JP" sz="2000" i="1" dirty="0">
                    <a:solidFill>
                      <a:srgbClr val="000000"/>
                    </a:solidFill>
                    <a:latin typeface="Times New Roman"/>
                    <a:cs typeface="Times New Roman"/>
                  </a:rPr>
                  <a:t>E</a:t>
                </a:r>
                <a:r>
                  <a:rPr lang="en-US" altLang="ja-JP" sz="2000" baseline="-25000" dirty="0">
                    <a:solidFill>
                      <a:srgbClr val="000000"/>
                    </a:solidFill>
                    <a:latin typeface="Times New Roman"/>
                    <a:cs typeface="Times New Roman"/>
                  </a:rPr>
                  <a:t>3</a:t>
                </a:r>
                <a:r>
                  <a:rPr lang="en-US" altLang="ja-JP" sz="2000" dirty="0">
                    <a:solidFill>
                      <a:srgbClr val="000000"/>
                    </a:solidFill>
                    <a:latin typeface="Times New Roman"/>
                    <a:cs typeface="Times New Roman"/>
                  </a:rPr>
                  <a:t>,</a:t>
                </a:r>
                <a:r>
                  <a:rPr lang="en-US" altLang="ja-JP" sz="2000" i="1" dirty="0">
                    <a:solidFill>
                      <a:srgbClr val="000000"/>
                    </a:solidFill>
                    <a:latin typeface="Times New Roman"/>
                    <a:cs typeface="Times New Roman"/>
                  </a:rPr>
                  <a:t> L</a:t>
                </a:r>
                <a:r>
                  <a:rPr lang="en-US" altLang="ja-JP" sz="2000" baseline="-25000" dirty="0">
                    <a:solidFill>
                      <a:srgbClr val="000000"/>
                    </a:solidFill>
                    <a:latin typeface="Times New Roman"/>
                    <a:cs typeface="Times New Roman"/>
                  </a:rPr>
                  <a:t>3</a:t>
                </a:r>
                <a:r>
                  <a:rPr lang="en-US" altLang="ja-JP" sz="2000" dirty="0">
                    <a:solidFill>
                      <a:srgbClr val="000000"/>
                    </a:solidFill>
                    <a:latin typeface="Times New Roman" panose="02020603050405020304" pitchFamily="18" charset="0"/>
                    <a:cs typeface="Times New Roman" panose="02020603050405020304" pitchFamily="18" charset="0"/>
                  </a:rPr>
                  <a:t>) </a:t>
                </a:r>
              </a:p>
              <a:p>
                <a:r>
                  <a:rPr lang="en-US" altLang="ja-JP" sz="2000" dirty="0">
                    <a:solidFill>
                      <a:srgbClr val="000000"/>
                    </a:solidFill>
                    <a:cs typeface="Times New Roman"/>
                  </a:rPr>
                  <a:t>Output :   - </a:t>
                </a:r>
                <a:r>
                  <a:rPr lang="en-US" altLang="ja-JP" sz="2000" i="1" dirty="0">
                    <a:solidFill>
                      <a:srgbClr val="000000"/>
                    </a:solidFill>
                    <a:latin typeface="Times New Roman" panose="02020603050405020304" pitchFamily="18" charset="0"/>
                    <a:cs typeface="Times New Roman" panose="02020603050405020304" pitchFamily="18" charset="0"/>
                  </a:rPr>
                  <a:t>∞</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dirty="0">
                    <a:solidFill>
                      <a:srgbClr val="000000"/>
                    </a:solidFill>
                    <a:cs typeface="Times New Roman"/>
                  </a:rPr>
                  <a:t> (if some </a:t>
                </a:r>
                <a:r>
                  <a:rPr lang="en-US" altLang="ja-JP" sz="2000" i="1" dirty="0">
                    <a:solidFill>
                      <a:srgbClr val="000000"/>
                    </a:solidFill>
                    <a:latin typeface="Times New Roman" panose="02020603050405020304" pitchFamily="18" charset="0"/>
                    <a:cs typeface="Times New Roman" panose="02020603050405020304" pitchFamily="18" charset="0"/>
                  </a:rPr>
                  <a:t>z</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dirty="0">
                    <a:solidFill>
                      <a:srgbClr val="000000"/>
                    </a:solidFill>
                    <a:cs typeface="Times New Roman"/>
                  </a:rPr>
                  <a:t>are infinite.) </a:t>
                </a:r>
              </a:p>
              <a:p>
                <a:r>
                  <a:rPr lang="en-US" altLang="ja-JP" sz="2000" dirty="0">
                    <a:solidFill>
                      <a:srgbClr val="000000"/>
                    </a:solidFill>
                    <a:cs typeface="Times New Roman"/>
                  </a:rPr>
                  <a:t>                  - Length of longest string in the set </a:t>
                </a:r>
                <a14:m>
                  <m:oMath xmlns:m="http://schemas.openxmlformats.org/officeDocument/2006/math">
                    <m:d>
                      <m:dPr>
                        <m:begChr m:val="{"/>
                        <m:endChr m:val="|"/>
                        <m:ctrlPr>
                          <a:rPr lang="en-US" altLang="ja-JP" sz="2000" b="0" i="1" smtClean="0">
                            <a:solidFill>
                              <a:srgbClr val="000000"/>
                            </a:solidFill>
                            <a:latin typeface="Cambria Math" panose="02040503050406030204" pitchFamily="18" charset="0"/>
                            <a:cs typeface="Times New Roman"/>
                          </a:rPr>
                        </m:ctrlPr>
                      </m:dPr>
                      <m:e>
                        <m:r>
                          <a:rPr lang="en-US" altLang="ja-JP" sz="2000" b="0" i="0"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𝑧</m:t>
                        </m:r>
                        <m:r>
                          <a:rPr lang="en-US" altLang="ja-JP" sz="2000" b="0" i="1" smtClean="0">
                            <a:solidFill>
                              <a:srgbClr val="000000"/>
                            </a:solidFill>
                            <a:latin typeface="Cambria Math" panose="02040503050406030204" pitchFamily="18" charset="0"/>
                            <a:cs typeface="Times New Roman"/>
                          </a:rPr>
                          <m:t> </m:t>
                        </m:r>
                      </m:e>
                    </m:d>
                    <m:r>
                      <a:rPr lang="en-US" altLang="ja-JP" sz="2000" b="0" i="1"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𝑞</m:t>
                    </m:r>
                    <m:r>
                      <a:rPr lang="en-US" altLang="ja-JP" sz="2000" b="0" i="1" smtClean="0">
                        <a:solidFill>
                          <a:srgbClr val="000000"/>
                        </a:solidFill>
                        <a:latin typeface="Cambria Math" panose="02040503050406030204" pitchFamily="18" charset="0"/>
                        <a:cs typeface="Times New Roman"/>
                      </a:rPr>
                      <m:t>∈</m:t>
                    </m:r>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𝐿</m:t>
                        </m:r>
                      </m:e>
                      <m:sub>
                        <m:r>
                          <a:rPr lang="en-US" altLang="ja-JP" sz="2000" b="0" i="1" smtClean="0">
                            <a:solidFill>
                              <a:srgbClr val="000000"/>
                            </a:solidFill>
                            <a:latin typeface="Cambria Math" panose="02040503050406030204" pitchFamily="18" charset="0"/>
                            <a:cs typeface="Times New Roman"/>
                          </a:rPr>
                          <m:t>3</m:t>
                        </m:r>
                      </m:sub>
                    </m:sSub>
                    <m:d>
                      <m:dPr>
                        <m:ctrlPr>
                          <a:rPr lang="en-US" altLang="ja-JP" sz="2000" b="0" i="1" smtClean="0">
                            <a:solidFill>
                              <a:srgbClr val="000000"/>
                            </a:solidFill>
                            <a:latin typeface="Cambria Math" panose="02040503050406030204" pitchFamily="18" charset="0"/>
                            <a:cs typeface="Times New Roman"/>
                          </a:rPr>
                        </m:ctrlPr>
                      </m:dPr>
                      <m:e>
                        <m:r>
                          <a:rPr lang="en-US" altLang="ja-JP" sz="2000" b="0" i="1" smtClean="0">
                            <a:solidFill>
                              <a:srgbClr val="000000"/>
                            </a:solidFill>
                            <a:latin typeface="Cambria Math" panose="02040503050406030204" pitchFamily="18" charset="0"/>
                            <a:cs typeface="Times New Roman"/>
                          </a:rPr>
                          <m:t>𝑀𝑃</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3</m:t>
                                </m:r>
                              </m:sub>
                            </m:sSub>
                          </m:e>
                        </m:d>
                      </m:e>
                    </m:d>
                  </m:oMath>
                </a14:m>
                <a:endParaRPr lang="en-US" altLang="ja-JP" sz="2000" b="0" dirty="0">
                  <a:solidFill>
                    <a:srgbClr val="000000"/>
                  </a:solidFill>
                  <a:cs typeface="Times New Roman"/>
                </a:endParaRPr>
              </a:p>
              <a:p>
                <a:r>
                  <a:rPr lang="en-US" altLang="ja-JP" sz="2000" dirty="0">
                    <a:solidFill>
                      <a:srgbClr val="000000"/>
                    </a:solidFill>
                    <a:cs typeface="Times New Roman"/>
                  </a:rPr>
                  <a:t>                    s</a:t>
                </a:r>
                <a:r>
                  <a:rPr lang="en-US" altLang="ja-JP" sz="2000" b="0" dirty="0">
                    <a:solidFill>
                      <a:srgbClr val="000000"/>
                    </a:solidFill>
                    <a:cs typeface="Times New Roman"/>
                  </a:rPr>
                  <a:t>uch that </a:t>
                </a:r>
                <a14:m>
                  <m:oMath xmlns:m="http://schemas.openxmlformats.org/officeDocument/2006/math">
                    <m:r>
                      <a:rPr lang="en-US" altLang="ja-JP" sz="2000" b="0" i="1" smtClean="0">
                        <a:solidFill>
                          <a:srgbClr val="000000"/>
                        </a:solidFill>
                        <a:latin typeface="Cambria Math" panose="02040503050406030204" pitchFamily="18" charset="0"/>
                        <a:cs typeface="Times New Roman"/>
                      </a:rPr>
                      <m:t>𝑞</m:t>
                    </m:r>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r>
                          <a:rPr lang="en-US" altLang="ja-JP" sz="2000" b="0" i="1" smtClean="0">
                            <a:solidFill>
                              <a:srgbClr val="000000"/>
                            </a:solidFill>
                            <a:latin typeface="Cambria Math" panose="02040503050406030204" pitchFamily="18" charset="0"/>
                            <a:cs typeface="Times New Roman"/>
                          </a:rPr>
                          <m:t>𝑧</m:t>
                        </m:r>
                      </m:e>
                    </m:d>
                    <m:r>
                      <m:rPr>
                        <m:nor/>
                      </m:rPr>
                      <a:rPr lang="en-US" altLang="ja-JP" sz="2000" b="0" i="0" smtClean="0">
                        <a:solidFill>
                          <a:srgbClr val="000000"/>
                        </a:solidFill>
                        <a:latin typeface="Cambria Math" panose="02040503050406030204" pitchFamily="18" charset="0"/>
                        <a:cs typeface="Times New Roman"/>
                      </a:rPr>
                      <m:t> </m:t>
                    </m:r>
                    <m:r>
                      <m:rPr>
                        <m:nor/>
                      </m:rPr>
                      <a:rPr lang="en-US" altLang="ja-JP" sz="2000" b="0" i="0" smtClean="0">
                        <a:solidFill>
                          <a:srgbClr val="000000"/>
                        </a:solidFill>
                        <a:cs typeface="Times New Roman"/>
                      </a:rPr>
                      <m:t>and</m:t>
                    </m:r>
                    <m:r>
                      <a:rPr lang="en-US" altLang="ja-JP" sz="2000" b="0" i="1"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𝑧</m:t>
                    </m:r>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1</m:t>
                            </m:r>
                          </m:sub>
                        </m:sSub>
                      </m:e>
                    </m:d>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2</m:t>
                            </m:r>
                          </m:sub>
                        </m:sSub>
                      </m:e>
                    </m:d>
                    <m:r>
                      <a:rPr lang="en-US" altLang="ja-JP" sz="2000" b="0" i="1" smtClean="0">
                        <a:solidFill>
                          <a:srgbClr val="000000"/>
                        </a:solidFill>
                        <a:latin typeface="Cambria Math" panose="02040503050406030204" pitchFamily="18" charset="0"/>
                        <a:cs typeface="Times New Roman"/>
                      </a:rPr>
                      <m:t> }</m:t>
                    </m:r>
                  </m:oMath>
                </a14:m>
                <a:endParaRPr kumimoji="1" lang="en-US" altLang="ja-JP" sz="2000" dirty="0">
                  <a:solidFill>
                    <a:srgbClr val="000000"/>
                  </a:solidFill>
                  <a:latin typeface="Times New Roman"/>
                  <a:cs typeface="Times New Roman"/>
                </a:endParaRPr>
              </a:p>
              <a:p>
                <a:r>
                  <a:rPr kumimoji="1" lang="en-US" altLang="ja-JP" sz="2000" dirty="0">
                    <a:solidFill>
                      <a:srgbClr val="000000"/>
                    </a:solidFill>
                    <a:latin typeface="Times New Roman"/>
                    <a:cs typeface="Times New Roman"/>
                  </a:rPr>
                  <a:t>                  </a:t>
                </a:r>
                <a:r>
                  <a:rPr kumimoji="1" lang="en-US" altLang="ja-JP" sz="2000" dirty="0">
                    <a:solidFill>
                      <a:srgbClr val="000000"/>
                    </a:solidFill>
                    <a:cs typeface="Times New Roman"/>
                  </a:rPr>
                  <a:t>(otherwise)</a:t>
                </a:r>
              </a:p>
            </p:txBody>
          </p:sp>
        </mc:Choice>
        <mc:Fallback xmlns="">
          <p:sp>
            <p:nvSpPr>
              <p:cNvPr id="12" name="テキスト ボックス 11">
                <a:extLst>
                  <a:ext uri="{FF2B5EF4-FFF2-40B4-BE49-F238E27FC236}">
                    <a16:creationId xmlns:a16="http://schemas.microsoft.com/office/drawing/2014/main" id="{B6D8EAAB-56D6-6CDC-F4C0-93DF4F90F8E5}"/>
                  </a:ext>
                </a:extLst>
              </p:cNvPr>
              <p:cNvSpPr txBox="1">
                <a:spLocks noRot="1" noChangeAspect="1" noMove="1" noResize="1" noEditPoints="1" noAdjustHandles="1" noChangeArrowheads="1" noChangeShapeType="1" noTextEdit="1"/>
              </p:cNvSpPr>
              <p:nvPr/>
            </p:nvSpPr>
            <p:spPr>
              <a:xfrm>
                <a:off x="656209" y="1439923"/>
                <a:ext cx="7935634" cy="1978619"/>
              </a:xfrm>
              <a:prstGeom prst="rect">
                <a:avLst/>
              </a:prstGeom>
              <a:blipFill>
                <a:blip r:embed="rId7"/>
                <a:stretch>
                  <a:fillRect l="-799" t="-1911" b="-3822"/>
                </a:stretch>
              </a:blipFill>
            </p:spPr>
            <p:txBody>
              <a:bodyPr/>
              <a:lstStyle/>
              <a:p>
                <a:r>
                  <a:rPr lang="ja-JP" altLang="en-US">
                    <a:noFill/>
                  </a:rPr>
                  <a:t> </a:t>
                </a:r>
              </a:p>
            </p:txBody>
          </p:sp>
        </mc:Fallback>
      </mc:AlternateContent>
      <p:grpSp>
        <p:nvGrpSpPr>
          <p:cNvPr id="15" name="図形グループ 88">
            <a:extLst>
              <a:ext uri="{FF2B5EF4-FFF2-40B4-BE49-F238E27FC236}">
                <a16:creationId xmlns:a16="http://schemas.microsoft.com/office/drawing/2014/main" id="{D42B7F94-F7A4-3A13-CF09-A09E8DC0C550}"/>
              </a:ext>
            </a:extLst>
          </p:cNvPr>
          <p:cNvGrpSpPr/>
          <p:nvPr/>
        </p:nvGrpSpPr>
        <p:grpSpPr>
          <a:xfrm>
            <a:off x="7242655" y="3707418"/>
            <a:ext cx="1477007" cy="1451520"/>
            <a:chOff x="1344399" y="873288"/>
            <a:chExt cx="1857733" cy="1828954"/>
          </a:xfrm>
        </p:grpSpPr>
        <p:sp>
          <p:nvSpPr>
            <p:cNvPr id="50" name="円/楕円 49">
              <a:extLst>
                <a:ext uri="{FF2B5EF4-FFF2-40B4-BE49-F238E27FC236}">
                  <a16:creationId xmlns:a16="http://schemas.microsoft.com/office/drawing/2014/main" id="{D88D6D9E-B8DE-70A8-C834-3E1AD57AA4DE}"/>
                </a:ext>
              </a:extLst>
            </p:cNvPr>
            <p:cNvSpPr/>
            <p:nvPr/>
          </p:nvSpPr>
          <p:spPr>
            <a:xfrm>
              <a:off x="1344399" y="873288"/>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cs typeface="Courier New" panose="02070309020205020404" pitchFamily="49" charset="0"/>
                </a:rPr>
                <a:t>a</a:t>
              </a:r>
              <a:endParaRPr kumimoji="1" lang="ja-JP" altLang="en-US" sz="3200" b="1">
                <a:solidFill>
                  <a:srgbClr val="000000"/>
                </a:solidFill>
                <a:latin typeface="Courier New" panose="02070309020205020404" pitchFamily="49" charset="0"/>
                <a:cs typeface="Courier New" panose="02070309020205020404" pitchFamily="49" charset="0"/>
              </a:endParaRPr>
            </a:p>
          </p:txBody>
        </p:sp>
        <p:sp>
          <p:nvSpPr>
            <p:cNvPr id="51" name="円/楕円 50">
              <a:extLst>
                <a:ext uri="{FF2B5EF4-FFF2-40B4-BE49-F238E27FC236}">
                  <a16:creationId xmlns:a16="http://schemas.microsoft.com/office/drawing/2014/main" id="{6DC216E1-C8C5-320F-F8A3-97753E157F0E}"/>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52" name="円/楕円 51">
              <a:extLst>
                <a:ext uri="{FF2B5EF4-FFF2-40B4-BE49-F238E27FC236}">
                  <a16:creationId xmlns:a16="http://schemas.microsoft.com/office/drawing/2014/main" id="{E97412E2-F0AE-3915-E236-A8C2077A9CFA}"/>
                </a:ext>
              </a:extLst>
            </p:cNvPr>
            <p:cNvSpPr/>
            <p:nvPr/>
          </p:nvSpPr>
          <p:spPr>
            <a:xfrm>
              <a:off x="2599270" y="873696"/>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cs typeface="Courier New" panose="02070309020205020404" pitchFamily="49" charset="0"/>
                </a:rPr>
                <a:t>b</a:t>
              </a:r>
              <a:endParaRPr kumimoji="1" lang="ja-JP" altLang="en-US" sz="3200" b="1">
                <a:solidFill>
                  <a:srgbClr val="000000"/>
                </a:solidFill>
                <a:latin typeface="Courier New" panose="02070309020205020404" pitchFamily="49" charset="0"/>
                <a:cs typeface="Courier New" panose="02070309020205020404" pitchFamily="49" charset="0"/>
              </a:endParaRPr>
            </a:p>
          </p:txBody>
        </p:sp>
        <p:sp>
          <p:nvSpPr>
            <p:cNvPr id="53" name="円/楕円 52">
              <a:extLst>
                <a:ext uri="{FF2B5EF4-FFF2-40B4-BE49-F238E27FC236}">
                  <a16:creationId xmlns:a16="http://schemas.microsoft.com/office/drawing/2014/main" id="{211EA0BE-9FA9-4D0C-FE3D-A6814314C778}"/>
                </a:ext>
              </a:extLst>
            </p:cNvPr>
            <p:cNvSpPr/>
            <p:nvPr/>
          </p:nvSpPr>
          <p:spPr>
            <a:xfrm>
              <a:off x="2599270"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54" name="直線矢印コネクタ 53">
              <a:extLst>
                <a:ext uri="{FF2B5EF4-FFF2-40B4-BE49-F238E27FC236}">
                  <a16:creationId xmlns:a16="http://schemas.microsoft.com/office/drawing/2014/main" id="{B16A4CC3-26A1-CE59-0923-54F096541D81}"/>
                </a:ext>
              </a:extLst>
            </p:cNvPr>
            <p:cNvCxnSpPr>
              <a:cxnSpLocks/>
              <a:stCxn id="50" idx="6"/>
              <a:endCxn id="52" idx="2"/>
            </p:cNvCxnSpPr>
            <p:nvPr/>
          </p:nvCxnSpPr>
          <p:spPr>
            <a:xfrm>
              <a:off x="1947261" y="1179636"/>
              <a:ext cx="652008" cy="40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5" name="直線矢印コネクタ 54">
              <a:extLst>
                <a:ext uri="{FF2B5EF4-FFF2-40B4-BE49-F238E27FC236}">
                  <a16:creationId xmlns:a16="http://schemas.microsoft.com/office/drawing/2014/main" id="{B327110E-255D-B227-908B-608CC55D97C1}"/>
                </a:ext>
              </a:extLst>
            </p:cNvPr>
            <p:cNvCxnSpPr>
              <a:cxnSpLocks/>
              <a:stCxn id="50" idx="5"/>
              <a:endCxn id="53" idx="1"/>
            </p:cNvCxnSpPr>
            <p:nvPr/>
          </p:nvCxnSpPr>
          <p:spPr>
            <a:xfrm>
              <a:off x="1858975" y="1396256"/>
              <a:ext cx="828581" cy="78301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grpSp>
        <p:nvGrpSpPr>
          <p:cNvPr id="56" name="グループ化 55">
            <a:extLst>
              <a:ext uri="{FF2B5EF4-FFF2-40B4-BE49-F238E27FC236}">
                <a16:creationId xmlns:a16="http://schemas.microsoft.com/office/drawing/2014/main" id="{C7D396E2-1016-F810-6A26-28F1F79F94CF}"/>
              </a:ext>
            </a:extLst>
          </p:cNvPr>
          <p:cNvGrpSpPr/>
          <p:nvPr/>
        </p:nvGrpSpPr>
        <p:grpSpPr>
          <a:xfrm>
            <a:off x="690742" y="3765536"/>
            <a:ext cx="2733410" cy="1378616"/>
            <a:chOff x="690742" y="3765536"/>
            <a:chExt cx="2733410" cy="1378616"/>
          </a:xfrm>
        </p:grpSpPr>
        <p:grpSp>
          <p:nvGrpSpPr>
            <p:cNvPr id="57" name="グループ化 56">
              <a:extLst>
                <a:ext uri="{FF2B5EF4-FFF2-40B4-BE49-F238E27FC236}">
                  <a16:creationId xmlns:a16="http://schemas.microsoft.com/office/drawing/2014/main" id="{4083B57D-856E-63C0-E55F-3C178874A25C}"/>
                </a:ext>
              </a:extLst>
            </p:cNvPr>
            <p:cNvGrpSpPr/>
            <p:nvPr/>
          </p:nvGrpSpPr>
          <p:grpSpPr>
            <a:xfrm>
              <a:off x="690742" y="3765536"/>
              <a:ext cx="2733410" cy="1378616"/>
              <a:chOff x="778643" y="1656964"/>
              <a:chExt cx="3609070" cy="1828954"/>
            </a:xfrm>
          </p:grpSpPr>
          <p:grpSp>
            <p:nvGrpSpPr>
              <p:cNvPr id="59" name="図形グループ 88">
                <a:extLst>
                  <a:ext uri="{FF2B5EF4-FFF2-40B4-BE49-F238E27FC236}">
                    <a16:creationId xmlns:a16="http://schemas.microsoft.com/office/drawing/2014/main" id="{8C991715-9231-F95E-99E7-93DF84EE6A2C}"/>
                  </a:ext>
                </a:extLst>
              </p:cNvPr>
              <p:cNvGrpSpPr/>
              <p:nvPr/>
            </p:nvGrpSpPr>
            <p:grpSpPr>
              <a:xfrm>
                <a:off x="778643" y="1656964"/>
                <a:ext cx="3609070" cy="1828954"/>
                <a:chOff x="1344399" y="873288"/>
                <a:chExt cx="3609070" cy="1828954"/>
              </a:xfrm>
              <a:noFill/>
            </p:grpSpPr>
            <p:sp>
              <p:nvSpPr>
                <p:cNvPr id="62" name="円/楕円 61">
                  <a:extLst>
                    <a:ext uri="{FF2B5EF4-FFF2-40B4-BE49-F238E27FC236}">
                      <a16:creationId xmlns:a16="http://schemas.microsoft.com/office/drawing/2014/main" id="{4383736B-BF26-2194-A564-CF4DFE6CF471}"/>
                    </a:ext>
                  </a:extLst>
                </p:cNvPr>
                <p:cNvSpPr/>
                <p:nvPr/>
              </p:nvSpPr>
              <p:spPr>
                <a:xfrm>
                  <a:off x="1344399" y="873288"/>
                  <a:ext cx="602862" cy="612694"/>
                </a:xfrm>
                <a:prstGeom prst="ellipse">
                  <a:avLst/>
                </a:prstGeom>
                <a:solidFill>
                  <a:srgbClr val="8FEBFF"/>
                </a:solidFill>
                <a:ln w="28575">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b="1">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63" name="円/楕円 62">
                  <a:extLst>
                    <a:ext uri="{FF2B5EF4-FFF2-40B4-BE49-F238E27FC236}">
                      <a16:creationId xmlns:a16="http://schemas.microsoft.com/office/drawing/2014/main" id="{086B908E-C4AB-162B-AB82-22AFD9D6E238}"/>
                    </a:ext>
                  </a:extLst>
                </p:cNvPr>
                <p:cNvSpPr/>
                <p:nvPr/>
              </p:nvSpPr>
              <p:spPr>
                <a:xfrm>
                  <a:off x="2851952" y="873288"/>
                  <a:ext cx="602862" cy="612694"/>
                </a:xfrm>
                <a:prstGeom prst="ellipse">
                  <a:avLst/>
                </a:prstGeom>
                <a:solidFill>
                  <a:srgbClr val="8FEBFF"/>
                </a:solidFill>
                <a:ln w="28575">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b</a:t>
                  </a:r>
                  <a:endParaRPr kumimoji="1" lang="ja-JP" altLang="en-US" sz="3200" b="1">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64" name="円/楕円 63">
                  <a:extLst>
                    <a:ext uri="{FF2B5EF4-FFF2-40B4-BE49-F238E27FC236}">
                      <a16:creationId xmlns:a16="http://schemas.microsoft.com/office/drawing/2014/main" id="{2BE590DA-B1A8-EA32-5579-571CBC9E95ED}"/>
                    </a:ext>
                  </a:extLst>
                </p:cNvPr>
                <p:cNvSpPr/>
                <p:nvPr/>
              </p:nvSpPr>
              <p:spPr>
                <a:xfrm>
                  <a:off x="1344399"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b</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65" name="円/楕円 64">
                  <a:extLst>
                    <a:ext uri="{FF2B5EF4-FFF2-40B4-BE49-F238E27FC236}">
                      <a16:creationId xmlns:a16="http://schemas.microsoft.com/office/drawing/2014/main" id="{FCBDCEC0-EC52-E776-ADBB-F2885D0EFFB1}"/>
                    </a:ext>
                  </a:extLst>
                </p:cNvPr>
                <p:cNvSpPr/>
                <p:nvPr/>
              </p:nvSpPr>
              <p:spPr>
                <a:xfrm>
                  <a:off x="2851952" y="2089548"/>
                  <a:ext cx="602862" cy="612694"/>
                </a:xfrm>
                <a:prstGeom prst="ellipse">
                  <a:avLst/>
                </a:prstGeom>
                <a:solidFill>
                  <a:srgbClr val="8FEBFF"/>
                </a:solidFill>
                <a:ln w="28575">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d</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66" name="円/楕円 65">
                  <a:extLst>
                    <a:ext uri="{FF2B5EF4-FFF2-40B4-BE49-F238E27FC236}">
                      <a16:creationId xmlns:a16="http://schemas.microsoft.com/office/drawing/2014/main" id="{7DE0F7F7-6D33-11FF-9DFD-84B11B7E73B3}"/>
                    </a:ext>
                  </a:extLst>
                </p:cNvPr>
                <p:cNvSpPr/>
                <p:nvPr/>
              </p:nvSpPr>
              <p:spPr>
                <a:xfrm>
                  <a:off x="4350607" y="2089548"/>
                  <a:ext cx="602862" cy="612694"/>
                </a:xfrm>
                <a:prstGeom prst="ellipse">
                  <a:avLst/>
                </a:prstGeom>
                <a:solidFill>
                  <a:srgbClr val="8FEBFF"/>
                </a:solidFill>
                <a:ln w="28575">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67" name="直線矢印コネクタ 66">
                  <a:extLst>
                    <a:ext uri="{FF2B5EF4-FFF2-40B4-BE49-F238E27FC236}">
                      <a16:creationId xmlns:a16="http://schemas.microsoft.com/office/drawing/2014/main" id="{F395C69E-45C8-EF29-51A3-9CD3BC75B68E}"/>
                    </a:ext>
                  </a:extLst>
                </p:cNvPr>
                <p:cNvCxnSpPr>
                  <a:cxnSpLocks/>
                  <a:endCxn id="63" idx="2"/>
                </p:cNvCxnSpPr>
                <p:nvPr/>
              </p:nvCxnSpPr>
              <p:spPr>
                <a:xfrm>
                  <a:off x="1947261" y="1178047"/>
                  <a:ext cx="904691" cy="1588"/>
                </a:xfrm>
                <a:prstGeom prst="straightConnector1">
                  <a:avLst/>
                </a:prstGeom>
                <a:grpFill/>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8" name="直線矢印コネクタ 67">
                  <a:extLst>
                    <a:ext uri="{FF2B5EF4-FFF2-40B4-BE49-F238E27FC236}">
                      <a16:creationId xmlns:a16="http://schemas.microsoft.com/office/drawing/2014/main" id="{BADADC8F-AE9F-E1E4-1DE1-F2A348960CAD}"/>
                    </a:ext>
                  </a:extLst>
                </p:cNvPr>
                <p:cNvCxnSpPr>
                  <a:cxnSpLocks/>
                  <a:stCxn id="62" idx="4"/>
                  <a:endCxn id="64" idx="0"/>
                </p:cNvCxnSpPr>
                <p:nvPr/>
              </p:nvCxnSpPr>
              <p:spPr>
                <a:xfrm>
                  <a:off x="1645830" y="1485982"/>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9" name="直線矢印コネクタ 68">
                  <a:extLst>
                    <a:ext uri="{FF2B5EF4-FFF2-40B4-BE49-F238E27FC236}">
                      <a16:creationId xmlns:a16="http://schemas.microsoft.com/office/drawing/2014/main" id="{445D73F5-4048-6DA0-BE6A-9273103E5D21}"/>
                    </a:ext>
                  </a:extLst>
                </p:cNvPr>
                <p:cNvCxnSpPr>
                  <a:cxnSpLocks/>
                  <a:stCxn id="63" idx="6"/>
                  <a:endCxn id="72" idx="2"/>
                </p:cNvCxnSpPr>
                <p:nvPr/>
              </p:nvCxnSpPr>
              <p:spPr>
                <a:xfrm>
                  <a:off x="3454814" y="1179635"/>
                  <a:ext cx="895793" cy="0"/>
                </a:xfrm>
                <a:prstGeom prst="straightConnector1">
                  <a:avLst/>
                </a:prstGeom>
                <a:grpFill/>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0" name="直線矢印コネクタ 69">
                  <a:extLst>
                    <a:ext uri="{FF2B5EF4-FFF2-40B4-BE49-F238E27FC236}">
                      <a16:creationId xmlns:a16="http://schemas.microsoft.com/office/drawing/2014/main" id="{2C2D1D74-6A36-04D2-F559-F106A7F21196}"/>
                    </a:ext>
                  </a:extLst>
                </p:cNvPr>
                <p:cNvCxnSpPr>
                  <a:cxnSpLocks/>
                  <a:stCxn id="66" idx="2"/>
                  <a:endCxn id="65" idx="6"/>
                </p:cNvCxnSpPr>
                <p:nvPr/>
              </p:nvCxnSpPr>
              <p:spPr>
                <a:xfrm flipH="1">
                  <a:off x="3454814" y="2395895"/>
                  <a:ext cx="895793" cy="0"/>
                </a:xfrm>
                <a:prstGeom prst="straightConnector1">
                  <a:avLst/>
                </a:prstGeom>
                <a:grpFill/>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1" name="直線矢印コネクタ 70">
                  <a:extLst>
                    <a:ext uri="{FF2B5EF4-FFF2-40B4-BE49-F238E27FC236}">
                      <a16:creationId xmlns:a16="http://schemas.microsoft.com/office/drawing/2014/main" id="{5A8971C1-1EB1-E806-3EB2-46FEA810D0DD}"/>
                    </a:ext>
                  </a:extLst>
                </p:cNvPr>
                <p:cNvCxnSpPr>
                  <a:cxnSpLocks/>
                  <a:stCxn id="72" idx="4"/>
                  <a:endCxn id="66" idx="0"/>
                </p:cNvCxnSpPr>
                <p:nvPr/>
              </p:nvCxnSpPr>
              <p:spPr>
                <a:xfrm>
                  <a:off x="4652038" y="1485982"/>
                  <a:ext cx="0" cy="603566"/>
                </a:xfrm>
                <a:prstGeom prst="straightConnector1">
                  <a:avLst/>
                </a:prstGeom>
                <a:grpFill/>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2" name="円/楕円 71">
                  <a:extLst>
                    <a:ext uri="{FF2B5EF4-FFF2-40B4-BE49-F238E27FC236}">
                      <a16:creationId xmlns:a16="http://schemas.microsoft.com/office/drawing/2014/main" id="{3C079C31-040C-E415-AFA4-3346D1E15BE3}"/>
                    </a:ext>
                  </a:extLst>
                </p:cNvPr>
                <p:cNvSpPr/>
                <p:nvPr/>
              </p:nvSpPr>
              <p:spPr>
                <a:xfrm>
                  <a:off x="4350607" y="873288"/>
                  <a:ext cx="602862" cy="612694"/>
                </a:xfrm>
                <a:prstGeom prst="ellipse">
                  <a:avLst/>
                </a:prstGeom>
                <a:solidFill>
                  <a:srgbClr val="8FEBFF"/>
                </a:solidFill>
                <a:ln w="28575">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b="1">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73" name="直線矢印コネクタ 72">
                  <a:extLst>
                    <a:ext uri="{FF2B5EF4-FFF2-40B4-BE49-F238E27FC236}">
                      <a16:creationId xmlns:a16="http://schemas.microsoft.com/office/drawing/2014/main" id="{B3F0F1DB-DF3A-40C5-4715-BAF95A8C4175}"/>
                    </a:ext>
                  </a:extLst>
                </p:cNvPr>
                <p:cNvCxnSpPr>
                  <a:cxnSpLocks/>
                  <a:stCxn id="65" idx="7"/>
                  <a:endCxn id="72" idx="3"/>
                </p:cNvCxnSpPr>
                <p:nvPr/>
              </p:nvCxnSpPr>
              <p:spPr>
                <a:xfrm flipV="1">
                  <a:off x="3366527" y="1396255"/>
                  <a:ext cx="1072367" cy="783020"/>
                </a:xfrm>
                <a:prstGeom prst="straightConnector1">
                  <a:avLst/>
                </a:prstGeom>
                <a:grpFill/>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60" name="直線矢印コネクタ 59">
                <a:extLst>
                  <a:ext uri="{FF2B5EF4-FFF2-40B4-BE49-F238E27FC236}">
                    <a16:creationId xmlns:a16="http://schemas.microsoft.com/office/drawing/2014/main" id="{7595776C-FFA6-A7C2-BAC1-16E8D4F5D799}"/>
                  </a:ext>
                </a:extLst>
              </p:cNvPr>
              <p:cNvCxnSpPr>
                <a:cxnSpLocks/>
                <a:stCxn id="63" idx="3"/>
                <a:endCxn id="64" idx="7"/>
              </p:cNvCxnSpPr>
              <p:nvPr/>
            </p:nvCxnSpPr>
            <p:spPr>
              <a:xfrm flipH="1">
                <a:off x="1293218" y="2179931"/>
                <a:ext cx="1081265" cy="783020"/>
              </a:xfrm>
              <a:prstGeom prst="straightConnector1">
                <a:avLst/>
              </a:prstGeom>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1" name="直線矢印コネクタ 60">
                <a:extLst>
                  <a:ext uri="{FF2B5EF4-FFF2-40B4-BE49-F238E27FC236}">
                    <a16:creationId xmlns:a16="http://schemas.microsoft.com/office/drawing/2014/main" id="{C046EF4A-FD62-2F31-A720-86464030106D}"/>
                  </a:ext>
                </a:extLst>
              </p:cNvPr>
              <p:cNvCxnSpPr>
                <a:cxnSpLocks/>
                <a:stCxn id="63" idx="4"/>
                <a:endCxn id="65" idx="0"/>
              </p:cNvCxnSpPr>
              <p:nvPr/>
            </p:nvCxnSpPr>
            <p:spPr>
              <a:xfrm>
                <a:off x="2587627" y="2269658"/>
                <a:ext cx="0" cy="603566"/>
              </a:xfrm>
              <a:prstGeom prst="straightConnector1">
                <a:avLst/>
              </a:prstGeom>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58" name="フリーフォーム 57">
              <a:extLst>
                <a:ext uri="{FF2B5EF4-FFF2-40B4-BE49-F238E27FC236}">
                  <a16:creationId xmlns:a16="http://schemas.microsoft.com/office/drawing/2014/main" id="{27DA0CA4-A8DA-8DD3-E5C0-DB450D2E2672}"/>
                </a:ext>
              </a:extLst>
            </p:cNvPr>
            <p:cNvSpPr/>
            <p:nvPr/>
          </p:nvSpPr>
          <p:spPr>
            <a:xfrm>
              <a:off x="2465535" y="4332794"/>
              <a:ext cx="579451" cy="463934"/>
            </a:xfrm>
            <a:custGeom>
              <a:avLst/>
              <a:gdLst>
                <a:gd name="connsiteX0" fmla="*/ 0 w 579451"/>
                <a:gd name="connsiteY0" fmla="*/ 372003 h 463934"/>
                <a:gd name="connsiteX1" fmla="*/ 449021 w 579451"/>
                <a:gd name="connsiteY1" fmla="*/ 51311 h 463934"/>
                <a:gd name="connsiteX2" fmla="*/ 551654 w 579451"/>
                <a:gd name="connsiteY2" fmla="*/ 64139 h 463934"/>
                <a:gd name="connsiteX3" fmla="*/ 551654 w 579451"/>
                <a:gd name="connsiteY3" fmla="*/ 269382 h 463934"/>
                <a:gd name="connsiteX4" fmla="*/ 384875 w 579451"/>
                <a:gd name="connsiteY4" fmla="*/ 436141 h 463934"/>
                <a:gd name="connsiteX5" fmla="*/ 115462 w 579451"/>
                <a:gd name="connsiteY5" fmla="*/ 436141 h 46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451" h="463934">
                  <a:moveTo>
                    <a:pt x="0" y="372003"/>
                  </a:moveTo>
                  <a:cubicBezTo>
                    <a:pt x="178539" y="237312"/>
                    <a:pt x="357079" y="102622"/>
                    <a:pt x="449021" y="51311"/>
                  </a:cubicBezTo>
                  <a:cubicBezTo>
                    <a:pt x="540963" y="0"/>
                    <a:pt x="534549" y="27794"/>
                    <a:pt x="551654" y="64139"/>
                  </a:cubicBezTo>
                  <a:cubicBezTo>
                    <a:pt x="568759" y="100484"/>
                    <a:pt x="579451" y="207382"/>
                    <a:pt x="551654" y="269382"/>
                  </a:cubicBezTo>
                  <a:cubicBezTo>
                    <a:pt x="523858" y="331382"/>
                    <a:pt x="457574" y="408348"/>
                    <a:pt x="384875" y="436141"/>
                  </a:cubicBezTo>
                  <a:cubicBezTo>
                    <a:pt x="312176" y="463934"/>
                    <a:pt x="213819" y="450037"/>
                    <a:pt x="115462" y="436141"/>
                  </a:cubicBezTo>
                </a:path>
              </a:pathLst>
            </a:custGeom>
            <a:ln w="31750" cap="flat" cmpd="sng" algn="ctr">
              <a:solidFill>
                <a:srgbClr val="FFC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74" name="グループ化 73">
            <a:extLst>
              <a:ext uri="{FF2B5EF4-FFF2-40B4-BE49-F238E27FC236}">
                <a16:creationId xmlns:a16="http://schemas.microsoft.com/office/drawing/2014/main" id="{8D426A50-A1C3-B261-5A63-F03AC2ECB567}"/>
              </a:ext>
            </a:extLst>
          </p:cNvPr>
          <p:cNvGrpSpPr/>
          <p:nvPr/>
        </p:nvGrpSpPr>
        <p:grpSpPr>
          <a:xfrm>
            <a:off x="4005396" y="3732562"/>
            <a:ext cx="2747269" cy="1452662"/>
            <a:chOff x="4005396" y="3732562"/>
            <a:chExt cx="2747269" cy="1452662"/>
          </a:xfrm>
        </p:grpSpPr>
        <p:grpSp>
          <p:nvGrpSpPr>
            <p:cNvPr id="75" name="グループ化 74">
              <a:extLst>
                <a:ext uri="{FF2B5EF4-FFF2-40B4-BE49-F238E27FC236}">
                  <a16:creationId xmlns:a16="http://schemas.microsoft.com/office/drawing/2014/main" id="{9F93E290-2D8E-F141-8B6A-7966EA9FDA58}"/>
                </a:ext>
              </a:extLst>
            </p:cNvPr>
            <p:cNvGrpSpPr/>
            <p:nvPr/>
          </p:nvGrpSpPr>
          <p:grpSpPr>
            <a:xfrm>
              <a:off x="4005396" y="3732562"/>
              <a:ext cx="2747269" cy="1452662"/>
              <a:chOff x="5071157" y="1635366"/>
              <a:chExt cx="3609070" cy="1828954"/>
            </a:xfrm>
          </p:grpSpPr>
          <p:grpSp>
            <p:nvGrpSpPr>
              <p:cNvPr id="78" name="図形グループ 89">
                <a:extLst>
                  <a:ext uri="{FF2B5EF4-FFF2-40B4-BE49-F238E27FC236}">
                    <a16:creationId xmlns:a16="http://schemas.microsoft.com/office/drawing/2014/main" id="{8F1E9AE4-24CC-80DB-4F06-843267014EC7}"/>
                  </a:ext>
                </a:extLst>
              </p:cNvPr>
              <p:cNvGrpSpPr/>
              <p:nvPr/>
            </p:nvGrpSpPr>
            <p:grpSpPr>
              <a:xfrm>
                <a:off x="5071157" y="1635366"/>
                <a:ext cx="3609070" cy="1828954"/>
                <a:chOff x="1344399" y="873288"/>
                <a:chExt cx="3609070" cy="1828954"/>
              </a:xfrm>
              <a:noFill/>
            </p:grpSpPr>
            <p:sp>
              <p:nvSpPr>
                <p:cNvPr id="80" name="円/楕円 79">
                  <a:extLst>
                    <a:ext uri="{FF2B5EF4-FFF2-40B4-BE49-F238E27FC236}">
                      <a16:creationId xmlns:a16="http://schemas.microsoft.com/office/drawing/2014/main" id="{BA9BE05A-C3FD-8551-AD4B-6180011D9460}"/>
                    </a:ext>
                  </a:extLst>
                </p:cNvPr>
                <p:cNvSpPr/>
                <p:nvPr/>
              </p:nvSpPr>
              <p:spPr>
                <a:xfrm>
                  <a:off x="1344399" y="873288"/>
                  <a:ext cx="602862" cy="612694"/>
                </a:xfrm>
                <a:prstGeom prst="ellipse">
                  <a:avLst/>
                </a:prstGeom>
                <a:solidFill>
                  <a:srgbClr val="8FEBFF"/>
                </a:solidFill>
                <a:ln w="28575">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b="1">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81" name="円/楕円 80">
                  <a:extLst>
                    <a:ext uri="{FF2B5EF4-FFF2-40B4-BE49-F238E27FC236}">
                      <a16:creationId xmlns:a16="http://schemas.microsoft.com/office/drawing/2014/main" id="{615E9DEF-FBFF-2627-BA32-E42B73BBE9E6}"/>
                    </a:ext>
                  </a:extLst>
                </p:cNvPr>
                <p:cNvSpPr/>
                <p:nvPr/>
              </p:nvSpPr>
              <p:spPr>
                <a:xfrm>
                  <a:off x="2851952" y="873288"/>
                  <a:ext cx="602862" cy="612694"/>
                </a:xfrm>
                <a:prstGeom prst="ellipse">
                  <a:avLst/>
                </a:prstGeom>
                <a:solidFill>
                  <a:srgbClr val="8FEBFF"/>
                </a:solidFill>
                <a:ln w="38100">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c</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82" name="円/楕円 81">
                  <a:extLst>
                    <a:ext uri="{FF2B5EF4-FFF2-40B4-BE49-F238E27FC236}">
                      <a16:creationId xmlns:a16="http://schemas.microsoft.com/office/drawing/2014/main" id="{46AE6A7C-EA56-7776-B2ED-9092D9859C62}"/>
                    </a:ext>
                  </a:extLst>
                </p:cNvPr>
                <p:cNvSpPr/>
                <p:nvPr/>
              </p:nvSpPr>
              <p:spPr>
                <a:xfrm>
                  <a:off x="1344399"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83" name="円/楕円 82">
                  <a:extLst>
                    <a:ext uri="{FF2B5EF4-FFF2-40B4-BE49-F238E27FC236}">
                      <a16:creationId xmlns:a16="http://schemas.microsoft.com/office/drawing/2014/main" id="{302E2153-1DE3-18EF-32D6-52D5362E0A03}"/>
                    </a:ext>
                  </a:extLst>
                </p:cNvPr>
                <p:cNvSpPr/>
                <p:nvPr/>
              </p:nvSpPr>
              <p:spPr>
                <a:xfrm>
                  <a:off x="2851952" y="2089548"/>
                  <a:ext cx="602862" cy="612694"/>
                </a:xfrm>
                <a:prstGeom prst="ellipse">
                  <a:avLst/>
                </a:prstGeom>
                <a:solidFill>
                  <a:srgbClr val="8FEBFF"/>
                </a:solidFill>
                <a:ln w="28575">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b="1">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84" name="円/楕円 83">
                  <a:extLst>
                    <a:ext uri="{FF2B5EF4-FFF2-40B4-BE49-F238E27FC236}">
                      <a16:creationId xmlns:a16="http://schemas.microsoft.com/office/drawing/2014/main" id="{62F7BF30-7268-6040-26DD-1F4B4726A825}"/>
                    </a:ext>
                  </a:extLst>
                </p:cNvPr>
                <p:cNvSpPr/>
                <p:nvPr/>
              </p:nvSpPr>
              <p:spPr>
                <a:xfrm>
                  <a:off x="4350607" y="2089548"/>
                  <a:ext cx="602862" cy="612694"/>
                </a:xfrm>
                <a:prstGeom prst="ellipse">
                  <a:avLst/>
                </a:prstGeom>
                <a:solidFill>
                  <a:srgbClr val="8FEBFF"/>
                </a:solidFill>
                <a:ln w="28575">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b</a:t>
                  </a:r>
                  <a:endParaRPr kumimoji="1" lang="ja-JP" altLang="en-US" sz="3200" b="1">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85" name="直線矢印コネクタ 84">
                  <a:extLst>
                    <a:ext uri="{FF2B5EF4-FFF2-40B4-BE49-F238E27FC236}">
                      <a16:creationId xmlns:a16="http://schemas.microsoft.com/office/drawing/2014/main" id="{908F7F3C-F852-1F73-8BD9-41F6CE568246}"/>
                    </a:ext>
                  </a:extLst>
                </p:cNvPr>
                <p:cNvCxnSpPr>
                  <a:cxnSpLocks/>
                  <a:endCxn id="81" idx="2"/>
                </p:cNvCxnSpPr>
                <p:nvPr/>
              </p:nvCxnSpPr>
              <p:spPr>
                <a:xfrm>
                  <a:off x="1947261" y="1178047"/>
                  <a:ext cx="904691" cy="1588"/>
                </a:xfrm>
                <a:prstGeom prst="straightConnector1">
                  <a:avLst/>
                </a:prstGeom>
                <a:grpFill/>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86" name="直線矢印コネクタ 85">
                  <a:extLst>
                    <a:ext uri="{FF2B5EF4-FFF2-40B4-BE49-F238E27FC236}">
                      <a16:creationId xmlns:a16="http://schemas.microsoft.com/office/drawing/2014/main" id="{0271D806-4E5E-7663-5B84-91EF28D9A81E}"/>
                    </a:ext>
                  </a:extLst>
                </p:cNvPr>
                <p:cNvCxnSpPr>
                  <a:cxnSpLocks/>
                </p:cNvCxnSpPr>
                <p:nvPr/>
              </p:nvCxnSpPr>
              <p:spPr>
                <a:xfrm>
                  <a:off x="1508685" y="1507580"/>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87" name="直線矢印コネクタ 86">
                  <a:extLst>
                    <a:ext uri="{FF2B5EF4-FFF2-40B4-BE49-F238E27FC236}">
                      <a16:creationId xmlns:a16="http://schemas.microsoft.com/office/drawing/2014/main" id="{23D20A74-7419-8943-C748-D3EFD7DC460E}"/>
                    </a:ext>
                  </a:extLst>
                </p:cNvPr>
                <p:cNvCxnSpPr>
                  <a:cxnSpLocks/>
                  <a:stCxn id="81" idx="6"/>
                  <a:endCxn id="91" idx="2"/>
                </p:cNvCxnSpPr>
                <p:nvPr/>
              </p:nvCxnSpPr>
              <p:spPr>
                <a:xfrm>
                  <a:off x="3454814" y="1179635"/>
                  <a:ext cx="895793"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88" name="直線矢印コネクタ 87">
                  <a:extLst>
                    <a:ext uri="{FF2B5EF4-FFF2-40B4-BE49-F238E27FC236}">
                      <a16:creationId xmlns:a16="http://schemas.microsoft.com/office/drawing/2014/main" id="{97646A7F-0BEE-E2BF-0B72-E20E4C565A13}"/>
                    </a:ext>
                  </a:extLst>
                </p:cNvPr>
                <p:cNvCxnSpPr>
                  <a:cxnSpLocks/>
                </p:cNvCxnSpPr>
                <p:nvPr/>
              </p:nvCxnSpPr>
              <p:spPr>
                <a:xfrm flipH="1">
                  <a:off x="3416733" y="2546365"/>
                  <a:ext cx="933874" cy="0"/>
                </a:xfrm>
                <a:prstGeom prst="straightConnector1">
                  <a:avLst/>
                </a:prstGeom>
                <a:grpFill/>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89" name="直線矢印コネクタ 88">
                  <a:extLst>
                    <a:ext uri="{FF2B5EF4-FFF2-40B4-BE49-F238E27FC236}">
                      <a16:creationId xmlns:a16="http://schemas.microsoft.com/office/drawing/2014/main" id="{7B5DEEA8-043F-F729-0486-8875B6187F31}"/>
                    </a:ext>
                  </a:extLst>
                </p:cNvPr>
                <p:cNvCxnSpPr>
                  <a:cxnSpLocks/>
                </p:cNvCxnSpPr>
                <p:nvPr/>
              </p:nvCxnSpPr>
              <p:spPr>
                <a:xfrm>
                  <a:off x="3454814" y="2280148"/>
                  <a:ext cx="895793" cy="0"/>
                </a:xfrm>
                <a:prstGeom prst="straightConnector1">
                  <a:avLst/>
                </a:prstGeom>
                <a:grpFill/>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90" name="直線矢印コネクタ 89">
                  <a:extLst>
                    <a:ext uri="{FF2B5EF4-FFF2-40B4-BE49-F238E27FC236}">
                      <a16:creationId xmlns:a16="http://schemas.microsoft.com/office/drawing/2014/main" id="{44A55151-EA6C-FDCA-4D2F-2FF8763A135B}"/>
                    </a:ext>
                  </a:extLst>
                </p:cNvPr>
                <p:cNvCxnSpPr>
                  <a:cxnSpLocks/>
                  <a:stCxn id="91" idx="4"/>
                  <a:endCxn id="84" idx="0"/>
                </p:cNvCxnSpPr>
                <p:nvPr/>
              </p:nvCxnSpPr>
              <p:spPr>
                <a:xfrm>
                  <a:off x="4652038" y="1485982"/>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1" name="円/楕円 90">
                  <a:extLst>
                    <a:ext uri="{FF2B5EF4-FFF2-40B4-BE49-F238E27FC236}">
                      <a16:creationId xmlns:a16="http://schemas.microsoft.com/office/drawing/2014/main" id="{A5620B70-5D4C-EE86-A149-0A8E1EDF9B39}"/>
                    </a:ext>
                  </a:extLst>
                </p:cNvPr>
                <p:cNvSpPr/>
                <p:nvPr/>
              </p:nvSpPr>
              <p:spPr>
                <a:xfrm>
                  <a:off x="4350607"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d</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92" name="直線矢印コネクタ 91">
                  <a:extLst>
                    <a:ext uri="{FF2B5EF4-FFF2-40B4-BE49-F238E27FC236}">
                      <a16:creationId xmlns:a16="http://schemas.microsoft.com/office/drawing/2014/main" id="{8EF930B2-B0A8-9C34-410D-C994EDE7F959}"/>
                    </a:ext>
                  </a:extLst>
                </p:cNvPr>
                <p:cNvCxnSpPr>
                  <a:cxnSpLocks/>
                  <a:stCxn id="81" idx="4"/>
                  <a:endCxn id="83" idx="0"/>
                </p:cNvCxnSpPr>
                <p:nvPr/>
              </p:nvCxnSpPr>
              <p:spPr>
                <a:xfrm>
                  <a:off x="3153383" y="1485982"/>
                  <a:ext cx="0" cy="603566"/>
                </a:xfrm>
                <a:prstGeom prst="straightConnector1">
                  <a:avLst/>
                </a:prstGeom>
                <a:grpFill/>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79" name="直線矢印コネクタ 78">
                <a:extLst>
                  <a:ext uri="{FF2B5EF4-FFF2-40B4-BE49-F238E27FC236}">
                    <a16:creationId xmlns:a16="http://schemas.microsoft.com/office/drawing/2014/main" id="{B9DBA9D9-CC0E-4F90-BA8E-3D37AF678864}"/>
                  </a:ext>
                </a:extLst>
              </p:cNvPr>
              <p:cNvCxnSpPr>
                <a:cxnSpLocks/>
              </p:cNvCxnSpPr>
              <p:nvPr/>
            </p:nvCxnSpPr>
            <p:spPr>
              <a:xfrm flipV="1">
                <a:off x="5546208" y="2250298"/>
                <a:ext cx="0" cy="603566"/>
              </a:xfrm>
              <a:prstGeom prst="straightConnector1">
                <a:avLst/>
              </a:prstGeom>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76" name="フリーフォーム 75">
              <a:extLst>
                <a:ext uri="{FF2B5EF4-FFF2-40B4-BE49-F238E27FC236}">
                  <a16:creationId xmlns:a16="http://schemas.microsoft.com/office/drawing/2014/main" id="{B336DFED-2678-4DFB-BC72-50D0EFF11E2F}"/>
                </a:ext>
              </a:extLst>
            </p:cNvPr>
            <p:cNvSpPr/>
            <p:nvPr/>
          </p:nvSpPr>
          <p:spPr>
            <a:xfrm>
              <a:off x="4151230" y="4306290"/>
              <a:ext cx="182161" cy="339889"/>
            </a:xfrm>
            <a:custGeom>
              <a:avLst/>
              <a:gdLst>
                <a:gd name="connsiteX0" fmla="*/ 53455 w 181747"/>
                <a:gd name="connsiteY0" fmla="*/ 0 h 258692"/>
                <a:gd name="connsiteX1" fmla="*/ 2138 w 181747"/>
                <a:gd name="connsiteY1" fmla="*/ 166760 h 258692"/>
                <a:gd name="connsiteX2" fmla="*/ 66284 w 181747"/>
                <a:gd name="connsiteY2" fmla="*/ 256554 h 258692"/>
                <a:gd name="connsiteX3" fmla="*/ 168918 w 181747"/>
                <a:gd name="connsiteY3" fmla="*/ 179587 h 258692"/>
                <a:gd name="connsiteX4" fmla="*/ 143259 w 181747"/>
                <a:gd name="connsiteY4" fmla="*/ 0 h 2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7" h="258692">
                  <a:moveTo>
                    <a:pt x="53455" y="0"/>
                  </a:moveTo>
                  <a:cubicBezTo>
                    <a:pt x="26727" y="62000"/>
                    <a:pt x="0" y="124001"/>
                    <a:pt x="2138" y="166760"/>
                  </a:cubicBezTo>
                  <a:cubicBezTo>
                    <a:pt x="4276" y="209519"/>
                    <a:pt x="38487" y="254416"/>
                    <a:pt x="66284" y="256554"/>
                  </a:cubicBezTo>
                  <a:cubicBezTo>
                    <a:pt x="94081" y="258692"/>
                    <a:pt x="156089" y="222346"/>
                    <a:pt x="168918" y="179587"/>
                  </a:cubicBezTo>
                  <a:cubicBezTo>
                    <a:pt x="181747" y="136828"/>
                    <a:pt x="162503" y="68414"/>
                    <a:pt x="143259" y="0"/>
                  </a:cubicBezTo>
                </a:path>
              </a:pathLst>
            </a:custGeom>
            <a:ln w="19050" cap="flat" cmpd="sng" algn="ctr">
              <a:solidFill>
                <a:srgbClr val="FFC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77" name="フリーフォーム 76">
              <a:extLst>
                <a:ext uri="{FF2B5EF4-FFF2-40B4-BE49-F238E27FC236}">
                  <a16:creationId xmlns:a16="http://schemas.microsoft.com/office/drawing/2014/main" id="{9918D5F8-E4C7-28A2-E9F9-2945689D1B4B}"/>
                </a:ext>
              </a:extLst>
            </p:cNvPr>
            <p:cNvSpPr/>
            <p:nvPr/>
          </p:nvSpPr>
          <p:spPr>
            <a:xfrm rot="16591288" flipH="1">
              <a:off x="5878920" y="4804996"/>
              <a:ext cx="150015" cy="280641"/>
            </a:xfrm>
            <a:custGeom>
              <a:avLst/>
              <a:gdLst>
                <a:gd name="connsiteX0" fmla="*/ 53455 w 181747"/>
                <a:gd name="connsiteY0" fmla="*/ 0 h 258692"/>
                <a:gd name="connsiteX1" fmla="*/ 2138 w 181747"/>
                <a:gd name="connsiteY1" fmla="*/ 166760 h 258692"/>
                <a:gd name="connsiteX2" fmla="*/ 66284 w 181747"/>
                <a:gd name="connsiteY2" fmla="*/ 256554 h 258692"/>
                <a:gd name="connsiteX3" fmla="*/ 168918 w 181747"/>
                <a:gd name="connsiteY3" fmla="*/ 179587 h 258692"/>
                <a:gd name="connsiteX4" fmla="*/ 143259 w 181747"/>
                <a:gd name="connsiteY4" fmla="*/ 0 h 2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7" h="258692">
                  <a:moveTo>
                    <a:pt x="53455" y="0"/>
                  </a:moveTo>
                  <a:cubicBezTo>
                    <a:pt x="26727" y="62000"/>
                    <a:pt x="0" y="124001"/>
                    <a:pt x="2138" y="166760"/>
                  </a:cubicBezTo>
                  <a:cubicBezTo>
                    <a:pt x="4276" y="209519"/>
                    <a:pt x="38487" y="254416"/>
                    <a:pt x="66284" y="256554"/>
                  </a:cubicBezTo>
                  <a:cubicBezTo>
                    <a:pt x="94081" y="258692"/>
                    <a:pt x="156089" y="222346"/>
                    <a:pt x="168918" y="179587"/>
                  </a:cubicBezTo>
                  <a:cubicBezTo>
                    <a:pt x="181747" y="136828"/>
                    <a:pt x="162503" y="68414"/>
                    <a:pt x="143259" y="0"/>
                  </a:cubicBezTo>
                </a:path>
              </a:pathLst>
            </a:custGeom>
            <a:ln w="19050" cap="flat" cmpd="sng" algn="ctr">
              <a:solidFill>
                <a:srgbClr val="FFC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1357731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Autofit/>
          </a:bodyPr>
          <a:lstStyle/>
          <a:p>
            <a:r>
              <a:rPr kumimoji="1" lang="en-US" altLang="ja-JP" sz="2800" dirty="0"/>
              <a:t>SEQ-IC-LCS</a:t>
            </a:r>
            <a:r>
              <a:rPr lang="en-US" altLang="ja-JP" sz="2800" dirty="0"/>
              <a:t> Problem for Cyclic Labeled Graphs </a:t>
            </a:r>
            <a:endParaRPr kumimoji="1" lang="ja-JP" altLang="en-US" sz="2800" dirty="0"/>
          </a:p>
        </p:txBody>
      </p:sp>
      <p:sp>
        <p:nvSpPr>
          <p:cNvPr id="3" name="コンテンツ プレースホルダー 2">
            <a:extLst>
              <a:ext uri="{FF2B5EF4-FFF2-40B4-BE49-F238E27FC236}">
                <a16:creationId xmlns:a16="http://schemas.microsoft.com/office/drawing/2014/main" id="{5FC62980-59FC-B94D-8B01-6334F2B8C3DD}"/>
              </a:ext>
            </a:extLst>
          </p:cNvPr>
          <p:cNvSpPr>
            <a:spLocks noGrp="1"/>
          </p:cNvSpPr>
          <p:nvPr>
            <p:ph idx="1"/>
          </p:nvPr>
        </p:nvSpPr>
        <p:spPr>
          <a:xfrm>
            <a:off x="628650" y="1289285"/>
            <a:ext cx="7886700" cy="2088268"/>
          </a:xfrm>
          <a:ln w="19050">
            <a:solidFill>
              <a:srgbClr val="00B0F0"/>
            </a:solidFill>
          </a:ln>
        </p:spPr>
        <p:txBody>
          <a:bodyPr>
            <a:noAutofit/>
          </a:bodyPr>
          <a:lstStyle/>
          <a:p>
            <a:pPr marL="0" indent="0">
              <a:buNone/>
            </a:pPr>
            <a:endParaRPr lang="en-US" altLang="ja-JP" sz="2000" dirty="0"/>
          </a:p>
          <a:p>
            <a:pPr marL="0" indent="0">
              <a:buNone/>
            </a:pPr>
            <a:endParaRPr lang="en-US" altLang="ja-JP" sz="2000" dirty="0"/>
          </a:p>
          <a:p>
            <a:pPr marL="0" indent="0">
              <a:buNone/>
            </a:pPr>
            <a:endParaRPr lang="en-US" altLang="ja-JP" sz="2000"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33</a:t>
            </a:fld>
            <a:endParaRPr kumimoji="1" lang="ja-JP" altLang="en-US"/>
          </a:p>
        </p:txBody>
      </p:sp>
      <p:sp>
        <p:nvSpPr>
          <p:cNvPr id="112" name="テキスト ボックス 111">
            <a:extLst>
              <a:ext uri="{FF2B5EF4-FFF2-40B4-BE49-F238E27FC236}">
                <a16:creationId xmlns:a16="http://schemas.microsoft.com/office/drawing/2014/main" id="{A0862105-BB4F-3AA6-DB38-EB59B170E2D2}"/>
              </a:ext>
            </a:extLst>
          </p:cNvPr>
          <p:cNvSpPr txBox="1"/>
          <p:nvPr/>
        </p:nvSpPr>
        <p:spPr>
          <a:xfrm>
            <a:off x="7073302" y="3281519"/>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3</a:t>
            </a:r>
            <a:endParaRPr kumimoji="1" lang="ja-JP" altLang="en-US" sz="2800">
              <a:latin typeface="Times New Roman" panose="02020603050405020304" pitchFamily="18" charset="0"/>
              <a:cs typeface="Times New Roman" panose="02020603050405020304" pitchFamily="18" charset="0"/>
            </a:endParaRPr>
          </a:p>
        </p:txBody>
      </p:sp>
      <p:sp>
        <p:nvSpPr>
          <p:cNvPr id="141" name="テキスト ボックス 140">
            <a:extLst>
              <a:ext uri="{FF2B5EF4-FFF2-40B4-BE49-F238E27FC236}">
                <a16:creationId xmlns:a16="http://schemas.microsoft.com/office/drawing/2014/main" id="{BE8A8D3F-122D-B195-6D16-28DA13631BCE}"/>
              </a:ext>
            </a:extLst>
          </p:cNvPr>
          <p:cNvSpPr txBox="1"/>
          <p:nvPr/>
        </p:nvSpPr>
        <p:spPr>
          <a:xfrm>
            <a:off x="881928" y="3301370"/>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1</a:t>
            </a:r>
            <a:endParaRPr kumimoji="1" lang="ja-JP" altLang="en-US" sz="2800">
              <a:latin typeface="Times New Roman" panose="02020603050405020304" pitchFamily="18" charset="0"/>
              <a:cs typeface="Times New Roman" panose="02020603050405020304" pitchFamily="18" charset="0"/>
            </a:endParaRPr>
          </a:p>
        </p:txBody>
      </p:sp>
      <p:sp>
        <p:nvSpPr>
          <p:cNvPr id="142" name="テキスト ボックス 141">
            <a:extLst>
              <a:ext uri="{FF2B5EF4-FFF2-40B4-BE49-F238E27FC236}">
                <a16:creationId xmlns:a16="http://schemas.microsoft.com/office/drawing/2014/main" id="{EE279FF0-9BD7-9ED5-2782-094B34F1174A}"/>
              </a:ext>
            </a:extLst>
          </p:cNvPr>
          <p:cNvSpPr txBox="1"/>
          <p:nvPr/>
        </p:nvSpPr>
        <p:spPr>
          <a:xfrm>
            <a:off x="3877339" y="3274902"/>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2</a:t>
            </a:r>
            <a:endParaRPr kumimoji="1" lang="ja-JP" altLang="en-US" sz="2800">
              <a:latin typeface="Times New Roman" panose="02020603050405020304" pitchFamily="18" charset="0"/>
              <a:cs typeface="Times New Roman" panose="02020603050405020304" pitchFamily="18" charset="0"/>
            </a:endParaRPr>
          </a:p>
        </p:txBody>
      </p:sp>
      <p:cxnSp>
        <p:nvCxnSpPr>
          <p:cNvPr id="152" name="直線矢印コネクタ 151">
            <a:extLst>
              <a:ext uri="{FF2B5EF4-FFF2-40B4-BE49-F238E27FC236}">
                <a16:creationId xmlns:a16="http://schemas.microsoft.com/office/drawing/2014/main" id="{C65FE404-D621-E5D9-9D5D-BF1C8B07B3BF}"/>
              </a:ext>
            </a:extLst>
          </p:cNvPr>
          <p:cNvCxnSpPr>
            <a:cxnSpLocks/>
          </p:cNvCxnSpPr>
          <p:nvPr/>
        </p:nvCxnSpPr>
        <p:spPr>
          <a:xfrm>
            <a:off x="7721966" y="4915811"/>
            <a:ext cx="518385"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54" name="テキスト ボックス 153">
            <a:extLst>
              <a:ext uri="{FF2B5EF4-FFF2-40B4-BE49-F238E27FC236}">
                <a16:creationId xmlns:a16="http://schemas.microsoft.com/office/drawing/2014/main" id="{9A578E94-C631-BBA5-F797-D7E18E8AA7DE}"/>
              </a:ext>
            </a:extLst>
          </p:cNvPr>
          <p:cNvSpPr txBox="1"/>
          <p:nvPr/>
        </p:nvSpPr>
        <p:spPr>
          <a:xfrm>
            <a:off x="2945421" y="4319627"/>
            <a:ext cx="184731" cy="369332"/>
          </a:xfrm>
          <a:prstGeom prst="rect">
            <a:avLst/>
          </a:prstGeom>
          <a:noFill/>
        </p:spPr>
        <p:txBody>
          <a:bodyPr wrap="none" rtlCol="0">
            <a:spAutoFit/>
          </a:bodyPr>
          <a:lstStyle/>
          <a:p>
            <a:endParaRPr kumimoji="1" lang="ja-JP" altLang="en-US"/>
          </a:p>
        </p:txBody>
      </p:sp>
      <p:sp>
        <p:nvSpPr>
          <p:cNvPr id="6" name="テキスト ボックス 5">
            <a:extLst>
              <a:ext uri="{FF2B5EF4-FFF2-40B4-BE49-F238E27FC236}">
                <a16:creationId xmlns:a16="http://schemas.microsoft.com/office/drawing/2014/main" id="{CA392458-0DD7-1C51-6ED9-FDAFBA61E21F}"/>
              </a:ext>
            </a:extLst>
          </p:cNvPr>
          <p:cNvSpPr txBox="1"/>
          <p:nvPr/>
        </p:nvSpPr>
        <p:spPr>
          <a:xfrm>
            <a:off x="711919" y="1105436"/>
            <a:ext cx="1223425" cy="369332"/>
          </a:xfrm>
          <a:prstGeom prst="rect">
            <a:avLst/>
          </a:prstGeom>
          <a:solidFill>
            <a:schemeClr val="bg1"/>
          </a:solidFill>
          <a:ln w="12700" cap="flat" cmpd="sng" algn="ctr">
            <a:solidFill>
              <a:schemeClr val="accent1">
                <a:lumMod val="60000"/>
                <a:lumOff val="40000"/>
              </a:schemeClr>
            </a:solidFill>
            <a:prstDash val="solid"/>
            <a:round/>
            <a:headEnd type="none" w="med" len="med"/>
            <a:tailEnd type="none" w="med" len="med"/>
          </a:ln>
        </p:spPr>
        <p:txBody>
          <a:bodyPr wrap="square" rtlCol="0">
            <a:spAutoFit/>
          </a:bodyPr>
          <a:lstStyle/>
          <a:p>
            <a:r>
              <a:rPr lang="en-US" altLang="ja-JP" dirty="0">
                <a:cs typeface="Times New Roman"/>
              </a:rPr>
              <a:t>Pr</a:t>
            </a:r>
            <a:r>
              <a:rPr kumimoji="1" lang="en-US" altLang="ja-JP" dirty="0">
                <a:cs typeface="Times New Roman"/>
              </a:rPr>
              <a:t>oblem 2</a:t>
            </a:r>
            <a:endParaRPr kumimoji="1" lang="ja-JP" altLang="en-US">
              <a:cs typeface="Times New Roman"/>
            </a:endParaRPr>
          </a:p>
        </p:txBody>
      </p:sp>
      <p:sp>
        <p:nvSpPr>
          <p:cNvPr id="12" name="テキスト ボックス 11">
            <a:extLst>
              <a:ext uri="{FF2B5EF4-FFF2-40B4-BE49-F238E27FC236}">
                <a16:creationId xmlns:a16="http://schemas.microsoft.com/office/drawing/2014/main" id="{A3F70ACC-081D-E243-F087-3B7D70B64875}"/>
              </a:ext>
            </a:extLst>
          </p:cNvPr>
          <p:cNvSpPr txBox="1"/>
          <p:nvPr/>
        </p:nvSpPr>
        <p:spPr>
          <a:xfrm>
            <a:off x="3681" y="3376237"/>
            <a:ext cx="933397" cy="461665"/>
          </a:xfrm>
          <a:prstGeom prst="rect">
            <a:avLst/>
          </a:prstGeom>
          <a:noFill/>
        </p:spPr>
        <p:txBody>
          <a:bodyPr wrap="none" rtlCol="0">
            <a:spAutoFit/>
          </a:bodyPr>
          <a:lstStyle/>
          <a:p>
            <a:r>
              <a:rPr kumimoji="1" lang="en-US" altLang="ja-JP" sz="2400" dirty="0"/>
              <a:t>e.g. 2 </a:t>
            </a:r>
            <a:endParaRPr kumimoji="1" lang="ja-JP" altLang="en-US" sz="2400"/>
          </a:p>
        </p:txBody>
      </p: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535402A0-7727-5575-B536-BC6DCBED13B0}"/>
                  </a:ext>
                </a:extLst>
              </p:cNvPr>
              <p:cNvSpPr txBox="1"/>
              <p:nvPr/>
            </p:nvSpPr>
            <p:spPr>
              <a:xfrm>
                <a:off x="610498" y="5454539"/>
                <a:ext cx="6142167" cy="400110"/>
              </a:xfrm>
              <a:prstGeom prst="rect">
                <a:avLst/>
              </a:prstGeom>
              <a:noFill/>
            </p:spPr>
            <p:txBody>
              <a:bodyPr wrap="square" rtlCol="0">
                <a:spAutoFit/>
              </a:bodyPr>
              <a:lstStyle/>
              <a:p>
                <a14:m>
                  <m:oMath xmlns:m="http://schemas.openxmlformats.org/officeDocument/2006/math">
                    <m:r>
                      <a:rPr lang="en-US" altLang="ja-JP" sz="2000" i="1">
                        <a:solidFill>
                          <a:srgbClr val="000000"/>
                        </a:solidFill>
                        <a:latin typeface="Cambria Math" panose="02040503050406030204" pitchFamily="18" charset="0"/>
                        <a:cs typeface="Times New Roman"/>
                      </a:rPr>
                      <m:t>𝑆𝑢𝑏𝑠𝑒𝑞</m:t>
                    </m:r>
                    <m:d>
                      <m:dPr>
                        <m:ctrlPr>
                          <a:rPr lang="en-US" altLang="ja-JP" sz="2000" i="1">
                            <a:solidFill>
                              <a:srgbClr val="000000"/>
                            </a:solidFill>
                            <a:latin typeface="Cambria Math" panose="02040503050406030204" pitchFamily="18" charset="0"/>
                            <a:cs typeface="Times New Roman"/>
                          </a:rPr>
                        </m:ctrlPr>
                      </m:dPr>
                      <m:e>
                        <m:sSub>
                          <m:sSubPr>
                            <m:ctrlPr>
                              <a:rPr lang="en-US" altLang="ja-JP" sz="2000" i="1">
                                <a:solidFill>
                                  <a:srgbClr val="000000"/>
                                </a:solidFill>
                                <a:latin typeface="Cambria Math" panose="02040503050406030204" pitchFamily="18" charset="0"/>
                                <a:cs typeface="Times New Roman"/>
                              </a:rPr>
                            </m:ctrlPr>
                          </m:sSubPr>
                          <m:e>
                            <m:r>
                              <a:rPr lang="en-US" altLang="ja-JP" sz="2000" i="1">
                                <a:solidFill>
                                  <a:srgbClr val="000000"/>
                                </a:solidFill>
                                <a:latin typeface="Cambria Math" panose="02040503050406030204" pitchFamily="18" charset="0"/>
                                <a:cs typeface="Times New Roman"/>
                              </a:rPr>
                              <m:t>𝐺</m:t>
                            </m:r>
                          </m:e>
                          <m:sub>
                            <m:r>
                              <a:rPr lang="en-US" altLang="ja-JP" sz="2000" i="1">
                                <a:solidFill>
                                  <a:srgbClr val="000000"/>
                                </a:solidFill>
                                <a:latin typeface="Cambria Math" panose="02040503050406030204" pitchFamily="18" charset="0"/>
                                <a:cs typeface="Times New Roman"/>
                              </a:rPr>
                              <m:t>1</m:t>
                            </m:r>
                          </m:sub>
                        </m:sSub>
                      </m:e>
                    </m:d>
                    <m:r>
                      <a:rPr lang="en-US" altLang="ja-JP" sz="2000" i="1">
                        <a:solidFill>
                          <a:srgbClr val="000000"/>
                        </a:solidFill>
                        <a:latin typeface="Cambria Math" panose="02040503050406030204" pitchFamily="18" charset="0"/>
                        <a:cs typeface="Times New Roman"/>
                      </a:rPr>
                      <m:t>∩</m:t>
                    </m:r>
                    <m:r>
                      <a:rPr lang="en-US" altLang="ja-JP" sz="2000" i="1">
                        <a:solidFill>
                          <a:srgbClr val="000000"/>
                        </a:solidFill>
                        <a:latin typeface="Cambria Math" panose="02040503050406030204" pitchFamily="18" charset="0"/>
                        <a:cs typeface="Times New Roman"/>
                      </a:rPr>
                      <m:t>𝑆𝑢𝑏𝑠𝑒𝑞</m:t>
                    </m:r>
                    <m:d>
                      <m:dPr>
                        <m:ctrlPr>
                          <a:rPr lang="en-US" altLang="ja-JP" sz="2000" i="1">
                            <a:solidFill>
                              <a:srgbClr val="000000"/>
                            </a:solidFill>
                            <a:latin typeface="Cambria Math" panose="02040503050406030204" pitchFamily="18" charset="0"/>
                            <a:cs typeface="Times New Roman"/>
                          </a:rPr>
                        </m:ctrlPr>
                      </m:dPr>
                      <m:e>
                        <m:sSub>
                          <m:sSubPr>
                            <m:ctrlPr>
                              <a:rPr lang="en-US" altLang="ja-JP" sz="2000" i="1">
                                <a:solidFill>
                                  <a:srgbClr val="000000"/>
                                </a:solidFill>
                                <a:latin typeface="Cambria Math" panose="02040503050406030204" pitchFamily="18" charset="0"/>
                                <a:cs typeface="Times New Roman"/>
                              </a:rPr>
                            </m:ctrlPr>
                          </m:sSubPr>
                          <m:e>
                            <m:r>
                              <a:rPr lang="en-US" altLang="ja-JP" sz="2000" i="1">
                                <a:solidFill>
                                  <a:srgbClr val="000000"/>
                                </a:solidFill>
                                <a:latin typeface="Cambria Math" panose="02040503050406030204" pitchFamily="18" charset="0"/>
                                <a:cs typeface="Times New Roman"/>
                              </a:rPr>
                              <m:t>𝐺</m:t>
                            </m:r>
                          </m:e>
                          <m:sub>
                            <m:r>
                              <a:rPr lang="en-US" altLang="ja-JP" sz="2000" i="1">
                                <a:solidFill>
                                  <a:srgbClr val="000000"/>
                                </a:solidFill>
                                <a:latin typeface="Cambria Math" panose="02040503050406030204" pitchFamily="18" charset="0"/>
                                <a:cs typeface="Times New Roman"/>
                              </a:rPr>
                              <m:t>2</m:t>
                            </m:r>
                          </m:sub>
                        </m:sSub>
                      </m:e>
                    </m:d>
                  </m:oMath>
                </a14:m>
                <a:r>
                  <a:rPr kumimoji="1" lang="en-US" altLang="ja-JP" sz="2000" dirty="0">
                    <a:cs typeface="Times New Roman" panose="02020603050405020304" pitchFamily="18" charset="0"/>
                  </a:rPr>
                  <a:t> = </a:t>
                </a:r>
                <a:r>
                  <a:rPr kumimoji="1" lang="en-US" altLang="ja-JP" sz="2000" dirty="0">
                    <a:latin typeface="Times New Roman" panose="02020603050405020304" pitchFamily="18" charset="0"/>
                    <a:cs typeface="Times New Roman" panose="02020603050405020304" pitchFamily="18" charset="0"/>
                  </a:rPr>
                  <a:t>{</a:t>
                </a:r>
                <a:r>
                  <a:rPr kumimoji="1" lang="en-US" altLang="ja-JP" sz="2000" dirty="0">
                    <a:latin typeface="Courier New" panose="02070309020205020404" pitchFamily="49" charset="0"/>
                    <a:cs typeface="Courier New" panose="02070309020205020404" pitchFamily="49" charset="0"/>
                  </a:rPr>
                  <a:t>a</a:t>
                </a:r>
                <a:r>
                  <a:rPr kumimoji="1" lang="en-US" altLang="ja-JP" sz="2000" dirty="0"/>
                  <a:t>, </a:t>
                </a:r>
                <a:r>
                  <a:rPr kumimoji="1" lang="en-US" altLang="ja-JP" sz="2000" dirty="0">
                    <a:latin typeface="Courier New" panose="02070309020205020404" pitchFamily="49" charset="0"/>
                    <a:cs typeface="Courier New" panose="02070309020205020404" pitchFamily="49" charset="0"/>
                  </a:rPr>
                  <a:t>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d</a:t>
                </a:r>
                <a:r>
                  <a:rPr kumimoji="1" lang="en-US" altLang="ja-JP" sz="2000" dirty="0"/>
                  <a:t>, … ,  </a:t>
                </a:r>
                <a:r>
                  <a:rPr kumimoji="1" lang="en-US" altLang="ja-JP" sz="2000" b="1" dirty="0">
                    <a:solidFill>
                      <a:srgbClr val="00B050"/>
                    </a:solidFill>
                    <a:latin typeface="Courier New" panose="02070309020205020404" pitchFamily="49" charset="0"/>
                    <a:cs typeface="Courier New" panose="02070309020205020404" pitchFamily="49" charset="0"/>
                  </a:rPr>
                  <a:t>a</a:t>
                </a:r>
                <a:r>
                  <a:rPr kumimoji="1" lang="en-US" altLang="ja-JP" sz="2000" b="1" dirty="0">
                    <a:latin typeface="Courier New" panose="02070309020205020404" pitchFamily="49" charset="0"/>
                    <a:cs typeface="Courier New" panose="02070309020205020404" pitchFamily="49" charset="0"/>
                  </a:rPr>
                  <a:t>a</a:t>
                </a:r>
                <a:r>
                  <a:rPr kumimoji="1" lang="en-US" altLang="ja-JP" sz="2000" b="1" dirty="0">
                    <a:solidFill>
                      <a:srgbClr val="00B050"/>
                    </a:solidFill>
                    <a:latin typeface="Courier New" panose="02070309020205020404" pitchFamily="49" charset="0"/>
                    <a:cs typeface="Courier New" panose="02070309020205020404" pitchFamily="49" charset="0"/>
                  </a:rPr>
                  <a:t>b</a:t>
                </a:r>
                <a:r>
                  <a:rPr kumimoji="1" lang="en-US" altLang="ja-JP" sz="2000" dirty="0"/>
                  <a:t>, …</a:t>
                </a:r>
                <a:r>
                  <a:rPr kumimoji="1" lang="en-US" altLang="ja-JP" sz="2000" dirty="0">
                    <a:latin typeface="Times New Roman" panose="02020603050405020304" pitchFamily="18" charset="0"/>
                    <a:cs typeface="Times New Roman" panose="02020603050405020304" pitchFamily="18" charset="0"/>
                  </a:rPr>
                  <a:t>}</a:t>
                </a:r>
                <a:endParaRPr kumimoji="1" lang="ja-JP" altLang="en-US" sz="2000">
                  <a:latin typeface="Times New Roman" panose="02020603050405020304" pitchFamily="18" charset="0"/>
                  <a:cs typeface="Times New Roman" panose="02020603050405020304" pitchFamily="18" charset="0"/>
                </a:endParaRPr>
              </a:p>
            </p:txBody>
          </p:sp>
        </mc:Choice>
        <mc:Fallback xmlns="">
          <p:sp>
            <p:nvSpPr>
              <p:cNvPr id="47" name="テキスト ボックス 46">
                <a:extLst>
                  <a:ext uri="{FF2B5EF4-FFF2-40B4-BE49-F238E27FC236}">
                    <a16:creationId xmlns:a16="http://schemas.microsoft.com/office/drawing/2014/main" id="{535402A0-7727-5575-B536-BC6DCBED13B0}"/>
                  </a:ext>
                </a:extLst>
              </p:cNvPr>
              <p:cNvSpPr txBox="1">
                <a:spLocks noRot="1" noChangeAspect="1" noMove="1" noResize="1" noEditPoints="1" noAdjustHandles="1" noChangeArrowheads="1" noChangeShapeType="1" noTextEdit="1"/>
              </p:cNvSpPr>
              <p:nvPr/>
            </p:nvSpPr>
            <p:spPr>
              <a:xfrm>
                <a:off x="610498" y="5454539"/>
                <a:ext cx="6142167" cy="400110"/>
              </a:xfrm>
              <a:prstGeom prst="rect">
                <a:avLst/>
              </a:prstGeom>
              <a:blipFill>
                <a:blip r:embed="rId3"/>
                <a:stretch>
                  <a:fillRect l="-413" t="-12500" b="-2812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B2536A8C-CC65-9FC7-9E94-2836A9C4EAC3}"/>
                  </a:ext>
                </a:extLst>
              </p:cNvPr>
              <p:cNvSpPr txBox="1"/>
              <p:nvPr/>
            </p:nvSpPr>
            <p:spPr>
              <a:xfrm>
                <a:off x="6973528" y="5219149"/>
                <a:ext cx="1842171" cy="747512"/>
              </a:xfrm>
              <a:prstGeom prst="rect">
                <a:avLst/>
              </a:prstGeom>
              <a:noFill/>
            </p:spPr>
            <p:txBody>
              <a:bodyPr wrap="none" rtlCol="0">
                <a:spAutoFit/>
              </a:bodyPr>
              <a:lstStyle/>
              <a:p>
                <a14:m>
                  <m:oMath xmlns:m="http://schemas.openxmlformats.org/officeDocument/2006/math">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𝐿</m:t>
                        </m:r>
                      </m:e>
                      <m:sub>
                        <m:r>
                          <a:rPr lang="en-US" altLang="ja-JP" sz="2000" b="0" i="1" smtClean="0">
                            <a:solidFill>
                              <a:srgbClr val="000000"/>
                            </a:solidFill>
                            <a:latin typeface="Cambria Math" panose="02040503050406030204" pitchFamily="18" charset="0"/>
                            <a:cs typeface="Times New Roman"/>
                          </a:rPr>
                          <m:t>3</m:t>
                        </m:r>
                      </m:sub>
                    </m:sSub>
                    <m:d>
                      <m:dPr>
                        <m:ctrlPr>
                          <a:rPr lang="en-US" altLang="ja-JP" sz="2000" b="0" i="1" smtClean="0">
                            <a:solidFill>
                              <a:srgbClr val="000000"/>
                            </a:solidFill>
                            <a:latin typeface="Cambria Math" panose="02040503050406030204" pitchFamily="18" charset="0"/>
                            <a:cs typeface="Times New Roman"/>
                          </a:rPr>
                        </m:ctrlPr>
                      </m:dPr>
                      <m:e>
                        <m:r>
                          <a:rPr lang="en-US" altLang="ja-JP" sz="2000" b="0" i="1" smtClean="0">
                            <a:solidFill>
                              <a:srgbClr val="000000"/>
                            </a:solidFill>
                            <a:latin typeface="Cambria Math" panose="02040503050406030204" pitchFamily="18" charset="0"/>
                            <a:cs typeface="Times New Roman"/>
                          </a:rPr>
                          <m:t>𝑀𝑃</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3</m:t>
                                </m:r>
                              </m:sub>
                            </m:sSub>
                          </m:e>
                        </m:d>
                      </m:e>
                    </m:d>
                  </m:oMath>
                </a14:m>
                <a:r>
                  <a:rPr kumimoji="1" lang="en-US" altLang="ja-JP" sz="2000" dirty="0"/>
                  <a:t> </a:t>
                </a:r>
              </a:p>
              <a:p>
                <a:r>
                  <a:rPr kumimoji="1" lang="en-US" altLang="ja-JP" sz="2000" dirty="0"/>
                  <a:t> = </a:t>
                </a:r>
                <a:r>
                  <a:rPr kumimoji="1" lang="en-US" altLang="ja-JP" sz="2000" dirty="0">
                    <a:latin typeface="Times New Roman" panose="02020603050405020304" pitchFamily="18" charset="0"/>
                    <a:cs typeface="Times New Roman" panose="02020603050405020304" pitchFamily="18" charset="0"/>
                  </a:rPr>
                  <a:t>{</a:t>
                </a:r>
                <a:r>
                  <a:rPr kumimoji="1" lang="en-US" altLang="ja-JP" sz="2000" b="1" dirty="0">
                    <a:solidFill>
                      <a:srgbClr val="00B050"/>
                    </a:solidFill>
                    <a:latin typeface="Courier New" panose="02070309020205020404" pitchFamily="49" charset="0"/>
                    <a:cs typeface="Courier New" panose="02070309020205020404" pitchFamily="49" charset="0"/>
                  </a:rPr>
                  <a:t>ab</a:t>
                </a:r>
                <a:r>
                  <a:rPr kumimoji="1" lang="en-US" altLang="ja-JP" sz="2000" dirty="0"/>
                  <a:t>, </a:t>
                </a:r>
                <a:r>
                  <a:rPr kumimoji="1" lang="en-US" altLang="ja-JP" sz="2000" dirty="0">
                    <a:latin typeface="Courier New" panose="02070309020205020404" pitchFamily="49" charset="0"/>
                    <a:cs typeface="Courier New" panose="02070309020205020404" pitchFamily="49" charset="0"/>
                  </a:rPr>
                  <a:t>ac</a:t>
                </a:r>
                <a:r>
                  <a:rPr kumimoji="1" lang="en-US" altLang="ja-JP" sz="2000" dirty="0"/>
                  <a:t>, </a:t>
                </a:r>
                <a:r>
                  <a:rPr kumimoji="1" lang="en-US" altLang="ja-JP" sz="2000" dirty="0">
                    <a:latin typeface="Courier New" panose="02070309020205020404" pitchFamily="49" charset="0"/>
                    <a:cs typeface="Courier New" panose="02070309020205020404" pitchFamily="49" charset="0"/>
                  </a:rPr>
                  <a:t>cc</a:t>
                </a:r>
                <a:r>
                  <a:rPr kumimoji="1" lang="en-US" altLang="ja-JP" sz="2000" dirty="0">
                    <a:latin typeface="Times New Roman" panose="02020603050405020304" pitchFamily="18" charset="0"/>
                    <a:cs typeface="Times New Roman" panose="02020603050405020304" pitchFamily="18" charset="0"/>
                  </a:rPr>
                  <a:t>}</a:t>
                </a:r>
                <a:endParaRPr kumimoji="1" lang="ja-JP" altLang="en-US" sz="2000">
                  <a:latin typeface="Times New Roman" panose="02020603050405020304" pitchFamily="18" charset="0"/>
                  <a:cs typeface="Times New Roman" panose="02020603050405020304" pitchFamily="18" charset="0"/>
                </a:endParaRPr>
              </a:p>
            </p:txBody>
          </p:sp>
        </mc:Choice>
        <mc:Fallback xmlns="">
          <p:sp>
            <p:nvSpPr>
              <p:cNvPr id="49" name="テキスト ボックス 48">
                <a:extLst>
                  <a:ext uri="{FF2B5EF4-FFF2-40B4-BE49-F238E27FC236}">
                    <a16:creationId xmlns:a16="http://schemas.microsoft.com/office/drawing/2014/main" id="{B2536A8C-CC65-9FC7-9E94-2836A9C4EAC3}"/>
                  </a:ext>
                </a:extLst>
              </p:cNvPr>
              <p:cNvSpPr txBox="1">
                <a:spLocks noRot="1" noChangeAspect="1" noMove="1" noResize="1" noEditPoints="1" noAdjustHandles="1" noChangeArrowheads="1" noChangeShapeType="1" noTextEdit="1"/>
              </p:cNvSpPr>
              <p:nvPr/>
            </p:nvSpPr>
            <p:spPr>
              <a:xfrm>
                <a:off x="6973528" y="5219149"/>
                <a:ext cx="1842171" cy="747512"/>
              </a:xfrm>
              <a:prstGeom prst="rect">
                <a:avLst/>
              </a:prstGeom>
              <a:blipFill>
                <a:blip r:embed="rId4"/>
                <a:stretch>
                  <a:fillRect l="-685" r="-2055" b="-13333"/>
                </a:stretch>
              </a:blipFill>
            </p:spPr>
            <p:txBody>
              <a:bodyPr/>
              <a:lstStyle/>
              <a:p>
                <a:r>
                  <a:rPr lang="ja-JP" altLang="en-US">
                    <a:noFill/>
                  </a:rPr>
                  <a:t> </a:t>
                </a:r>
              </a:p>
            </p:txBody>
          </p:sp>
        </mc:Fallback>
      </mc:AlternateContent>
      <p:sp>
        <p:nvSpPr>
          <p:cNvPr id="50" name="テキスト ボックス 49">
            <a:extLst>
              <a:ext uri="{FF2B5EF4-FFF2-40B4-BE49-F238E27FC236}">
                <a16:creationId xmlns:a16="http://schemas.microsoft.com/office/drawing/2014/main" id="{96F2AE70-4C42-1517-4FDB-94BB8D4117B8}"/>
              </a:ext>
            </a:extLst>
          </p:cNvPr>
          <p:cNvSpPr txBox="1"/>
          <p:nvPr/>
        </p:nvSpPr>
        <p:spPr>
          <a:xfrm>
            <a:off x="5274056" y="6202218"/>
            <a:ext cx="3191899" cy="461665"/>
          </a:xfrm>
          <a:prstGeom prst="rect">
            <a:avLst/>
          </a:prstGeom>
          <a:noFill/>
        </p:spPr>
        <p:txBody>
          <a:bodyPr wrap="none" rtlCol="0">
            <a:spAutoFit/>
          </a:bodyPr>
          <a:lstStyle/>
          <a:p>
            <a:r>
              <a:rPr kumimoji="1" lang="en-US" altLang="ja-JP" sz="2400" dirty="0"/>
              <a:t>The solution is 3. (</a:t>
            </a:r>
            <a:r>
              <a:rPr kumimoji="1" lang="en-US" altLang="ja-JP" sz="2400" b="1" dirty="0">
                <a:latin typeface="Courier New" panose="02070309020205020404" pitchFamily="49" charset="0"/>
                <a:cs typeface="Courier New" panose="02070309020205020404" pitchFamily="49" charset="0"/>
              </a:rPr>
              <a:t>aab</a:t>
            </a:r>
            <a:r>
              <a:rPr kumimoji="1" lang="en-US" altLang="ja-JP" sz="2400" dirty="0">
                <a:latin typeface="Courier New" panose="02070309020205020404" pitchFamily="49" charset="0"/>
                <a:cs typeface="Courier New" panose="02070309020205020404" pitchFamily="49" charset="0"/>
              </a:rPr>
              <a:t>)</a:t>
            </a:r>
            <a:endParaRPr kumimoji="1" lang="ja-JP" altLang="en-US" sz="2400"/>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30FB3940-66C8-E143-9B84-440A106B386E}"/>
                  </a:ext>
                </a:extLst>
              </p:cNvPr>
              <p:cNvSpPr txBox="1"/>
              <p:nvPr/>
            </p:nvSpPr>
            <p:spPr>
              <a:xfrm>
                <a:off x="656209" y="1439923"/>
                <a:ext cx="7935634" cy="1978619"/>
              </a:xfrm>
              <a:prstGeom prst="rect">
                <a:avLst/>
              </a:prstGeom>
              <a:noFill/>
            </p:spPr>
            <p:txBody>
              <a:bodyPr wrap="none" rtlCol="0">
                <a:spAutoFit/>
              </a:bodyPr>
              <a:lstStyle/>
              <a:p>
                <a:r>
                  <a:rPr lang="en-US" altLang="ja-JP" sz="2000" dirty="0">
                    <a:solidFill>
                      <a:srgbClr val="000000"/>
                    </a:solidFill>
                  </a:rPr>
                  <a:t>Input : Cyclic labeled graphs </a:t>
                </a:r>
                <a:r>
                  <a:rPr lang="en-US" altLang="ja-JP" sz="2000" i="1" dirty="0">
                    <a:solidFill>
                      <a:srgbClr val="000000"/>
                    </a:solidFill>
                    <a:latin typeface="Times New Roman"/>
                    <a:cs typeface="Times New Roman"/>
                  </a:rPr>
                  <a:t>G</a:t>
                </a:r>
                <a:r>
                  <a:rPr lang="en-US" altLang="ja-JP" sz="2000" baseline="-25000" dirty="0">
                    <a:solidFill>
                      <a:srgbClr val="000000"/>
                    </a:solidFill>
                    <a:latin typeface="Times New Roman"/>
                    <a:cs typeface="Times New Roman"/>
                  </a:rPr>
                  <a:t>1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a:cs typeface="Times New Roman"/>
                  </a:rPr>
                  <a:t>1</a:t>
                </a:r>
                <a:r>
                  <a:rPr lang="en-US" altLang="ja-JP" sz="2000" dirty="0">
                    <a:solidFill>
                      <a:srgbClr val="000000"/>
                    </a:solidFill>
                    <a:cs typeface="Times New Roman"/>
                  </a:rPr>
                  <a:t>,</a:t>
                </a:r>
                <a:r>
                  <a:rPr lang="en-US" altLang="ja-JP" sz="2000" i="1" dirty="0">
                    <a:solidFill>
                      <a:srgbClr val="000000"/>
                    </a:solidFill>
                    <a:cs typeface="Times New Roman"/>
                  </a:rPr>
                  <a:t> </a:t>
                </a:r>
                <a:r>
                  <a:rPr lang="en-US" altLang="ja-JP" sz="2000" i="1" dirty="0">
                    <a:solidFill>
                      <a:srgbClr val="000000"/>
                    </a:solidFill>
                    <a:latin typeface="Times New Roman"/>
                    <a:cs typeface="Times New Roman"/>
                  </a:rPr>
                  <a:t>E</a:t>
                </a:r>
                <a:r>
                  <a:rPr lang="en-US" altLang="ja-JP" sz="2000" baseline="-25000" dirty="0">
                    <a:solidFill>
                      <a:srgbClr val="000000"/>
                    </a:solidFill>
                    <a:latin typeface="Times New Roman"/>
                    <a:cs typeface="Times New Roman"/>
                  </a:rPr>
                  <a:t>1</a:t>
                </a:r>
                <a:r>
                  <a:rPr lang="en-US" altLang="ja-JP" sz="2000" dirty="0">
                    <a:solidFill>
                      <a:srgbClr val="000000"/>
                    </a:solidFill>
                    <a:latin typeface="Times New Roman"/>
                    <a:cs typeface="Times New Roman"/>
                  </a:rPr>
                  <a:t>,</a:t>
                </a:r>
                <a:r>
                  <a:rPr lang="en-US" altLang="ja-JP" sz="2000" i="1" dirty="0">
                    <a:solidFill>
                      <a:srgbClr val="000000"/>
                    </a:solidFill>
                    <a:latin typeface="Times New Roman"/>
                    <a:cs typeface="Times New Roman"/>
                  </a:rPr>
                  <a:t> L</a:t>
                </a:r>
                <a:r>
                  <a:rPr lang="en-US" altLang="ja-JP" sz="2000" baseline="-25000" dirty="0">
                    <a:solidFill>
                      <a:srgbClr val="000000"/>
                    </a:solidFill>
                    <a:latin typeface="Times New Roman"/>
                    <a:cs typeface="Times New Roman"/>
                  </a:rPr>
                  <a:t>1</a:t>
                </a:r>
                <a:r>
                  <a:rPr lang="en-US" altLang="ja-JP" sz="2000" dirty="0">
                    <a:solidFill>
                      <a:srgbClr val="000000"/>
                    </a:solidFill>
                    <a:latin typeface="Times New Roman" panose="02020603050405020304" pitchFamily="18" charset="0"/>
                    <a:cs typeface="Times New Roman" panose="02020603050405020304" pitchFamily="18" charset="0"/>
                  </a:rPr>
                  <a:t>)</a:t>
                </a:r>
                <a:r>
                  <a:rPr lang="en-US" altLang="ja-JP" sz="2000" dirty="0">
                    <a:solidFill>
                      <a:srgbClr val="000000"/>
                    </a:solidFill>
                    <a:latin typeface="Times New Roman" panose="02020603050405020304" pitchFamily="18" charset="0"/>
                    <a:cs typeface="Times New Roman"/>
                  </a:rPr>
                  <a:t> </a:t>
                </a:r>
                <a:r>
                  <a:rPr lang="en-US" altLang="ja-JP" sz="2000" dirty="0">
                    <a:solidFill>
                      <a:srgbClr val="000000"/>
                    </a:solidFill>
                    <a:cs typeface="Times New Roman" panose="02020603050405020304" pitchFamily="18" charset="0"/>
                  </a:rPr>
                  <a:t>and</a:t>
                </a:r>
                <a:r>
                  <a:rPr lang="en-US" altLang="ja-JP" sz="2000" dirty="0">
                    <a:solidFill>
                      <a:srgbClr val="000000"/>
                    </a:solidFill>
                    <a:cs typeface="Times New Roman"/>
                  </a:rPr>
                  <a:t> </a:t>
                </a:r>
                <a:r>
                  <a:rPr lang="en-US" altLang="ja-JP" sz="2000" i="1" dirty="0">
                    <a:solidFill>
                      <a:srgbClr val="000000"/>
                    </a:solidFill>
                    <a:latin typeface="Times New Roman"/>
                    <a:cs typeface="Times New Roman"/>
                  </a:rPr>
                  <a:t>G</a:t>
                </a:r>
                <a:r>
                  <a:rPr lang="en-US" altLang="ja-JP" sz="2000" baseline="-25000" dirty="0">
                    <a:solidFill>
                      <a:srgbClr val="000000"/>
                    </a:solidFill>
                    <a:latin typeface="Times New Roman"/>
                    <a:cs typeface="Times New Roman"/>
                  </a:rPr>
                  <a:t>2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a:cs typeface="Times New Roman"/>
                  </a:rPr>
                  <a:t>2</a:t>
                </a:r>
                <a:r>
                  <a:rPr lang="en-US" altLang="ja-JP" sz="2000" dirty="0">
                    <a:solidFill>
                      <a:srgbClr val="000000"/>
                    </a:solidFill>
                    <a:cs typeface="Times New Roman"/>
                  </a:rPr>
                  <a:t>,</a:t>
                </a:r>
                <a:r>
                  <a:rPr lang="en-US" altLang="ja-JP" sz="2000" i="1" dirty="0">
                    <a:solidFill>
                      <a:srgbClr val="000000"/>
                    </a:solidFill>
                    <a:cs typeface="Times New Roman"/>
                  </a:rPr>
                  <a:t> </a:t>
                </a:r>
                <a:r>
                  <a:rPr lang="en-US" altLang="ja-JP" sz="2000" i="1" dirty="0">
                    <a:solidFill>
                      <a:srgbClr val="000000"/>
                    </a:solidFill>
                    <a:latin typeface="Times New Roman"/>
                    <a:cs typeface="Times New Roman"/>
                  </a:rPr>
                  <a:t>E</a:t>
                </a:r>
                <a:r>
                  <a:rPr lang="en-US" altLang="ja-JP" sz="2000" baseline="-25000" dirty="0">
                    <a:solidFill>
                      <a:srgbClr val="000000"/>
                    </a:solidFill>
                    <a:latin typeface="Times New Roman"/>
                    <a:cs typeface="Times New Roman"/>
                  </a:rPr>
                  <a:t>2</a:t>
                </a:r>
                <a:r>
                  <a:rPr lang="en-US" altLang="ja-JP" sz="2000" dirty="0">
                    <a:solidFill>
                      <a:srgbClr val="000000"/>
                    </a:solidFill>
                    <a:latin typeface="Times New Roman"/>
                    <a:cs typeface="Times New Roman"/>
                  </a:rPr>
                  <a:t>,</a:t>
                </a:r>
                <a:r>
                  <a:rPr lang="en-US" altLang="ja-JP" sz="2000" i="1" dirty="0">
                    <a:solidFill>
                      <a:srgbClr val="000000"/>
                    </a:solidFill>
                    <a:latin typeface="Times New Roman"/>
                    <a:cs typeface="Times New Roman"/>
                  </a:rPr>
                  <a:t> L</a:t>
                </a:r>
                <a:r>
                  <a:rPr lang="en-US" altLang="ja-JP" sz="2000" baseline="-25000" dirty="0">
                    <a:solidFill>
                      <a:srgbClr val="000000"/>
                    </a:solidFill>
                    <a:latin typeface="Times New Roman"/>
                    <a:cs typeface="Times New Roman"/>
                  </a:rPr>
                  <a:t>2</a:t>
                </a:r>
                <a:r>
                  <a:rPr lang="en-US" altLang="ja-JP" sz="2000" dirty="0">
                    <a:solidFill>
                      <a:srgbClr val="000000"/>
                    </a:solidFill>
                    <a:latin typeface="Times New Roman" panose="02020603050405020304" pitchFamily="18" charset="0"/>
                    <a:cs typeface="Times New Roman" panose="02020603050405020304" pitchFamily="18" charset="0"/>
                  </a:rPr>
                  <a:t>),  </a:t>
                </a:r>
              </a:p>
              <a:p>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dirty="0">
                    <a:solidFill>
                      <a:srgbClr val="000000"/>
                    </a:solidFill>
                    <a:cs typeface="Times New Roman" panose="02020603050405020304" pitchFamily="18" charset="0"/>
                  </a:rPr>
                  <a:t>and</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dirty="0">
                    <a:solidFill>
                      <a:srgbClr val="000000"/>
                    </a:solidFill>
                    <a:cs typeface="Times New Roman" panose="02020603050405020304" pitchFamily="18" charset="0"/>
                  </a:rPr>
                  <a:t>Ac</a:t>
                </a:r>
                <a:r>
                  <a:rPr lang="en-US" altLang="ja-JP" sz="2000" dirty="0">
                    <a:solidFill>
                      <a:srgbClr val="000000"/>
                    </a:solidFill>
                  </a:rPr>
                  <a:t>yclic labeled graphs </a:t>
                </a:r>
                <a:r>
                  <a:rPr lang="en-US" altLang="ja-JP" sz="2000" i="1" dirty="0">
                    <a:solidFill>
                      <a:srgbClr val="000000"/>
                    </a:solidFill>
                    <a:latin typeface="Times New Roman"/>
                    <a:cs typeface="Times New Roman"/>
                  </a:rPr>
                  <a:t>G</a:t>
                </a:r>
                <a:r>
                  <a:rPr lang="en-US" altLang="ja-JP" sz="2000" baseline="-25000" dirty="0">
                    <a:solidFill>
                      <a:srgbClr val="000000"/>
                    </a:solidFill>
                    <a:latin typeface="Times New Roman"/>
                    <a:cs typeface="Times New Roman"/>
                  </a:rPr>
                  <a:t>3 </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i="1" dirty="0">
                    <a:solidFill>
                      <a:srgbClr val="000000"/>
                    </a:solidFill>
                    <a:latin typeface="Times New Roman" panose="02020603050405020304" pitchFamily="18" charset="0"/>
                    <a:cs typeface="Times New Roman" panose="02020603050405020304" pitchFamily="18" charset="0"/>
                  </a:rPr>
                  <a:t>V</a:t>
                </a:r>
                <a:r>
                  <a:rPr lang="en-US" altLang="ja-JP" sz="2000" baseline="-25000" dirty="0">
                    <a:solidFill>
                      <a:srgbClr val="000000"/>
                    </a:solidFill>
                    <a:latin typeface="Times New Roman"/>
                    <a:cs typeface="Times New Roman"/>
                  </a:rPr>
                  <a:t>3</a:t>
                </a:r>
                <a:r>
                  <a:rPr lang="en-US" altLang="ja-JP" sz="2000" dirty="0">
                    <a:solidFill>
                      <a:srgbClr val="000000"/>
                    </a:solidFill>
                    <a:cs typeface="Times New Roman"/>
                  </a:rPr>
                  <a:t>,</a:t>
                </a:r>
                <a:r>
                  <a:rPr lang="en-US" altLang="ja-JP" sz="2000" i="1" dirty="0">
                    <a:solidFill>
                      <a:srgbClr val="000000"/>
                    </a:solidFill>
                    <a:cs typeface="Times New Roman"/>
                  </a:rPr>
                  <a:t> </a:t>
                </a:r>
                <a:r>
                  <a:rPr lang="en-US" altLang="ja-JP" sz="2000" i="1" dirty="0">
                    <a:solidFill>
                      <a:srgbClr val="000000"/>
                    </a:solidFill>
                    <a:latin typeface="Times New Roman"/>
                    <a:cs typeface="Times New Roman"/>
                  </a:rPr>
                  <a:t>E</a:t>
                </a:r>
                <a:r>
                  <a:rPr lang="en-US" altLang="ja-JP" sz="2000" baseline="-25000" dirty="0">
                    <a:solidFill>
                      <a:srgbClr val="000000"/>
                    </a:solidFill>
                    <a:latin typeface="Times New Roman"/>
                    <a:cs typeface="Times New Roman"/>
                  </a:rPr>
                  <a:t>3</a:t>
                </a:r>
                <a:r>
                  <a:rPr lang="en-US" altLang="ja-JP" sz="2000" dirty="0">
                    <a:solidFill>
                      <a:srgbClr val="000000"/>
                    </a:solidFill>
                    <a:latin typeface="Times New Roman"/>
                    <a:cs typeface="Times New Roman"/>
                  </a:rPr>
                  <a:t>,</a:t>
                </a:r>
                <a:r>
                  <a:rPr lang="en-US" altLang="ja-JP" sz="2000" i="1" dirty="0">
                    <a:solidFill>
                      <a:srgbClr val="000000"/>
                    </a:solidFill>
                    <a:latin typeface="Times New Roman"/>
                    <a:cs typeface="Times New Roman"/>
                  </a:rPr>
                  <a:t> L</a:t>
                </a:r>
                <a:r>
                  <a:rPr lang="en-US" altLang="ja-JP" sz="2000" baseline="-25000" dirty="0">
                    <a:solidFill>
                      <a:srgbClr val="000000"/>
                    </a:solidFill>
                    <a:latin typeface="Times New Roman"/>
                    <a:cs typeface="Times New Roman"/>
                  </a:rPr>
                  <a:t>3</a:t>
                </a:r>
                <a:r>
                  <a:rPr lang="en-US" altLang="ja-JP" sz="2000" dirty="0">
                    <a:solidFill>
                      <a:srgbClr val="000000"/>
                    </a:solidFill>
                    <a:latin typeface="Times New Roman" panose="02020603050405020304" pitchFamily="18" charset="0"/>
                    <a:cs typeface="Times New Roman" panose="02020603050405020304" pitchFamily="18" charset="0"/>
                  </a:rPr>
                  <a:t>) </a:t>
                </a:r>
              </a:p>
              <a:p>
                <a:r>
                  <a:rPr lang="en-US" altLang="ja-JP" sz="2000" dirty="0">
                    <a:solidFill>
                      <a:srgbClr val="000000"/>
                    </a:solidFill>
                    <a:cs typeface="Times New Roman"/>
                  </a:rPr>
                  <a:t>Output :   - </a:t>
                </a:r>
                <a:r>
                  <a:rPr lang="en-US" altLang="ja-JP" sz="2000" i="1" dirty="0">
                    <a:solidFill>
                      <a:srgbClr val="000000"/>
                    </a:solidFill>
                    <a:latin typeface="Times New Roman" panose="02020603050405020304" pitchFamily="18" charset="0"/>
                    <a:cs typeface="Times New Roman" panose="02020603050405020304" pitchFamily="18" charset="0"/>
                  </a:rPr>
                  <a:t>∞</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dirty="0">
                    <a:solidFill>
                      <a:srgbClr val="000000"/>
                    </a:solidFill>
                    <a:cs typeface="Times New Roman"/>
                  </a:rPr>
                  <a:t> (if some </a:t>
                </a:r>
                <a:r>
                  <a:rPr lang="en-US" altLang="ja-JP" sz="2000" i="1" dirty="0">
                    <a:solidFill>
                      <a:srgbClr val="000000"/>
                    </a:solidFill>
                    <a:latin typeface="Times New Roman" panose="02020603050405020304" pitchFamily="18" charset="0"/>
                    <a:cs typeface="Times New Roman" panose="02020603050405020304" pitchFamily="18" charset="0"/>
                  </a:rPr>
                  <a:t>z</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dirty="0">
                    <a:solidFill>
                      <a:srgbClr val="000000"/>
                    </a:solidFill>
                    <a:cs typeface="Times New Roman"/>
                  </a:rPr>
                  <a:t>are infinite.) </a:t>
                </a:r>
              </a:p>
              <a:p>
                <a:r>
                  <a:rPr lang="en-US" altLang="ja-JP" sz="2000" dirty="0">
                    <a:solidFill>
                      <a:srgbClr val="000000"/>
                    </a:solidFill>
                    <a:cs typeface="Times New Roman"/>
                  </a:rPr>
                  <a:t>                  - Length of longest string in the set </a:t>
                </a:r>
                <a14:m>
                  <m:oMath xmlns:m="http://schemas.openxmlformats.org/officeDocument/2006/math">
                    <m:d>
                      <m:dPr>
                        <m:begChr m:val="{"/>
                        <m:endChr m:val="|"/>
                        <m:ctrlPr>
                          <a:rPr lang="en-US" altLang="ja-JP" sz="2000" b="0" i="1" smtClean="0">
                            <a:solidFill>
                              <a:srgbClr val="000000"/>
                            </a:solidFill>
                            <a:latin typeface="Cambria Math" panose="02040503050406030204" pitchFamily="18" charset="0"/>
                            <a:cs typeface="Times New Roman"/>
                          </a:rPr>
                        </m:ctrlPr>
                      </m:dPr>
                      <m:e>
                        <m:r>
                          <a:rPr lang="en-US" altLang="ja-JP" sz="2000" b="0" i="0"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𝑧</m:t>
                        </m:r>
                        <m:r>
                          <a:rPr lang="en-US" altLang="ja-JP" sz="2000" b="0" i="1" smtClean="0">
                            <a:solidFill>
                              <a:srgbClr val="000000"/>
                            </a:solidFill>
                            <a:latin typeface="Cambria Math" panose="02040503050406030204" pitchFamily="18" charset="0"/>
                            <a:cs typeface="Times New Roman"/>
                          </a:rPr>
                          <m:t> </m:t>
                        </m:r>
                      </m:e>
                    </m:d>
                    <m:r>
                      <a:rPr lang="en-US" altLang="ja-JP" sz="2000" b="0" i="1"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𝑞</m:t>
                    </m:r>
                    <m:r>
                      <a:rPr lang="en-US" altLang="ja-JP" sz="2000" b="0" i="1" smtClean="0">
                        <a:solidFill>
                          <a:srgbClr val="000000"/>
                        </a:solidFill>
                        <a:latin typeface="Cambria Math" panose="02040503050406030204" pitchFamily="18" charset="0"/>
                        <a:cs typeface="Times New Roman"/>
                      </a:rPr>
                      <m:t>∈</m:t>
                    </m:r>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𝐿</m:t>
                        </m:r>
                      </m:e>
                      <m:sub>
                        <m:r>
                          <a:rPr lang="en-US" altLang="ja-JP" sz="2000" b="0" i="1" smtClean="0">
                            <a:solidFill>
                              <a:srgbClr val="000000"/>
                            </a:solidFill>
                            <a:latin typeface="Cambria Math" panose="02040503050406030204" pitchFamily="18" charset="0"/>
                            <a:cs typeface="Times New Roman"/>
                          </a:rPr>
                          <m:t>3</m:t>
                        </m:r>
                      </m:sub>
                    </m:sSub>
                    <m:d>
                      <m:dPr>
                        <m:ctrlPr>
                          <a:rPr lang="en-US" altLang="ja-JP" sz="2000" b="0" i="1" smtClean="0">
                            <a:solidFill>
                              <a:srgbClr val="000000"/>
                            </a:solidFill>
                            <a:latin typeface="Cambria Math" panose="02040503050406030204" pitchFamily="18" charset="0"/>
                            <a:cs typeface="Times New Roman"/>
                          </a:rPr>
                        </m:ctrlPr>
                      </m:dPr>
                      <m:e>
                        <m:r>
                          <a:rPr lang="en-US" altLang="ja-JP" sz="2000" b="0" i="1" smtClean="0">
                            <a:solidFill>
                              <a:srgbClr val="000000"/>
                            </a:solidFill>
                            <a:latin typeface="Cambria Math" panose="02040503050406030204" pitchFamily="18" charset="0"/>
                            <a:cs typeface="Times New Roman"/>
                          </a:rPr>
                          <m:t>𝑀𝑃</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3</m:t>
                                </m:r>
                              </m:sub>
                            </m:sSub>
                          </m:e>
                        </m:d>
                      </m:e>
                    </m:d>
                  </m:oMath>
                </a14:m>
                <a:endParaRPr lang="en-US" altLang="ja-JP" sz="2000" b="0" dirty="0">
                  <a:solidFill>
                    <a:srgbClr val="000000"/>
                  </a:solidFill>
                  <a:cs typeface="Times New Roman"/>
                </a:endParaRPr>
              </a:p>
              <a:p>
                <a:r>
                  <a:rPr lang="en-US" altLang="ja-JP" sz="2000" dirty="0">
                    <a:solidFill>
                      <a:srgbClr val="000000"/>
                    </a:solidFill>
                    <a:cs typeface="Times New Roman"/>
                  </a:rPr>
                  <a:t>                    s</a:t>
                </a:r>
                <a:r>
                  <a:rPr lang="en-US" altLang="ja-JP" sz="2000" b="0" dirty="0">
                    <a:solidFill>
                      <a:srgbClr val="000000"/>
                    </a:solidFill>
                    <a:cs typeface="Times New Roman"/>
                  </a:rPr>
                  <a:t>uch that </a:t>
                </a:r>
                <a14:m>
                  <m:oMath xmlns:m="http://schemas.openxmlformats.org/officeDocument/2006/math">
                    <m:r>
                      <a:rPr lang="en-US" altLang="ja-JP" sz="2000" b="0" i="1" smtClean="0">
                        <a:solidFill>
                          <a:srgbClr val="000000"/>
                        </a:solidFill>
                        <a:latin typeface="Cambria Math" panose="02040503050406030204" pitchFamily="18" charset="0"/>
                        <a:cs typeface="Times New Roman"/>
                      </a:rPr>
                      <m:t>𝑞</m:t>
                    </m:r>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r>
                          <a:rPr lang="en-US" altLang="ja-JP" sz="2000" b="0" i="1" smtClean="0">
                            <a:solidFill>
                              <a:srgbClr val="000000"/>
                            </a:solidFill>
                            <a:latin typeface="Cambria Math" panose="02040503050406030204" pitchFamily="18" charset="0"/>
                            <a:cs typeface="Times New Roman"/>
                          </a:rPr>
                          <m:t>𝑧</m:t>
                        </m:r>
                      </m:e>
                    </m:d>
                    <m:r>
                      <m:rPr>
                        <m:nor/>
                      </m:rPr>
                      <a:rPr lang="en-US" altLang="ja-JP" sz="2000" b="0" i="0" smtClean="0">
                        <a:solidFill>
                          <a:srgbClr val="000000"/>
                        </a:solidFill>
                        <a:latin typeface="Cambria Math" panose="02040503050406030204" pitchFamily="18" charset="0"/>
                        <a:cs typeface="Times New Roman"/>
                      </a:rPr>
                      <m:t> </m:t>
                    </m:r>
                    <m:r>
                      <m:rPr>
                        <m:nor/>
                      </m:rPr>
                      <a:rPr lang="en-US" altLang="ja-JP" sz="2000" b="0" i="0" smtClean="0">
                        <a:solidFill>
                          <a:srgbClr val="000000"/>
                        </a:solidFill>
                        <a:cs typeface="Times New Roman"/>
                      </a:rPr>
                      <m:t>and</m:t>
                    </m:r>
                    <m:r>
                      <a:rPr lang="en-US" altLang="ja-JP" sz="2000" b="0" i="1" smtClean="0">
                        <a:solidFill>
                          <a:srgbClr val="000000"/>
                        </a:solidFill>
                        <a:latin typeface="Cambria Math" panose="02040503050406030204" pitchFamily="18" charset="0"/>
                        <a:cs typeface="Times New Roman"/>
                      </a:rPr>
                      <m:t> </m:t>
                    </m:r>
                    <m:r>
                      <a:rPr lang="en-US" altLang="ja-JP" sz="2000" b="0" i="1" smtClean="0">
                        <a:solidFill>
                          <a:srgbClr val="000000"/>
                        </a:solidFill>
                        <a:latin typeface="Cambria Math" panose="02040503050406030204" pitchFamily="18" charset="0"/>
                        <a:cs typeface="Times New Roman"/>
                      </a:rPr>
                      <m:t>𝑧</m:t>
                    </m:r>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1</m:t>
                            </m:r>
                          </m:sub>
                        </m:sSub>
                      </m:e>
                    </m:d>
                    <m:r>
                      <a:rPr lang="en-US" altLang="ja-JP" sz="2000" b="0" i="1" smtClean="0">
                        <a:solidFill>
                          <a:srgbClr val="000000"/>
                        </a:solidFill>
                        <a:latin typeface="Cambria Math" panose="02040503050406030204" pitchFamily="18" charset="0"/>
                        <a:cs typeface="Times New Roman"/>
                      </a:rPr>
                      <m:t>∩</m:t>
                    </m:r>
                    <m:r>
                      <a:rPr lang="en-US" altLang="ja-JP" sz="2000" b="0" i="1" smtClean="0">
                        <a:solidFill>
                          <a:srgbClr val="000000"/>
                        </a:solidFill>
                        <a:latin typeface="Cambria Math" panose="02040503050406030204" pitchFamily="18" charset="0"/>
                        <a:cs typeface="Times New Roman"/>
                      </a:rPr>
                      <m:t>𝑆𝑢𝑏𝑠𝑒𝑞</m:t>
                    </m:r>
                    <m:d>
                      <m:dPr>
                        <m:ctrlPr>
                          <a:rPr lang="en-US" altLang="ja-JP" sz="2000" b="0" i="1" smtClean="0">
                            <a:solidFill>
                              <a:srgbClr val="000000"/>
                            </a:solidFill>
                            <a:latin typeface="Cambria Math" panose="02040503050406030204" pitchFamily="18" charset="0"/>
                            <a:cs typeface="Times New Roman"/>
                          </a:rPr>
                        </m:ctrlPr>
                      </m:dPr>
                      <m:e>
                        <m:sSub>
                          <m:sSubPr>
                            <m:ctrlPr>
                              <a:rPr lang="en-US" altLang="ja-JP" sz="2000" b="0" i="1" smtClean="0">
                                <a:solidFill>
                                  <a:srgbClr val="000000"/>
                                </a:solidFill>
                                <a:latin typeface="Cambria Math" panose="02040503050406030204" pitchFamily="18" charset="0"/>
                                <a:cs typeface="Times New Roman"/>
                              </a:rPr>
                            </m:ctrlPr>
                          </m:sSubPr>
                          <m:e>
                            <m:r>
                              <a:rPr lang="en-US" altLang="ja-JP" sz="2000" b="0" i="1" smtClean="0">
                                <a:solidFill>
                                  <a:srgbClr val="000000"/>
                                </a:solidFill>
                                <a:latin typeface="Cambria Math" panose="02040503050406030204" pitchFamily="18" charset="0"/>
                                <a:cs typeface="Times New Roman"/>
                              </a:rPr>
                              <m:t>𝐺</m:t>
                            </m:r>
                          </m:e>
                          <m:sub>
                            <m:r>
                              <a:rPr lang="en-US" altLang="ja-JP" sz="2000" b="0" i="1" smtClean="0">
                                <a:solidFill>
                                  <a:srgbClr val="000000"/>
                                </a:solidFill>
                                <a:latin typeface="Cambria Math" panose="02040503050406030204" pitchFamily="18" charset="0"/>
                                <a:cs typeface="Times New Roman"/>
                              </a:rPr>
                              <m:t>2</m:t>
                            </m:r>
                          </m:sub>
                        </m:sSub>
                      </m:e>
                    </m:d>
                    <m:r>
                      <a:rPr lang="en-US" altLang="ja-JP" sz="2000" b="0" i="1" smtClean="0">
                        <a:solidFill>
                          <a:srgbClr val="000000"/>
                        </a:solidFill>
                        <a:latin typeface="Cambria Math" panose="02040503050406030204" pitchFamily="18" charset="0"/>
                        <a:cs typeface="Times New Roman"/>
                      </a:rPr>
                      <m:t> }</m:t>
                    </m:r>
                  </m:oMath>
                </a14:m>
                <a:endParaRPr kumimoji="1" lang="en-US" altLang="ja-JP" sz="2000" dirty="0">
                  <a:solidFill>
                    <a:srgbClr val="000000"/>
                  </a:solidFill>
                  <a:latin typeface="Times New Roman"/>
                  <a:cs typeface="Times New Roman"/>
                </a:endParaRPr>
              </a:p>
              <a:p>
                <a:r>
                  <a:rPr kumimoji="1" lang="en-US" altLang="ja-JP" sz="2000" dirty="0">
                    <a:solidFill>
                      <a:srgbClr val="000000"/>
                    </a:solidFill>
                    <a:latin typeface="Times New Roman"/>
                    <a:cs typeface="Times New Roman"/>
                  </a:rPr>
                  <a:t>                  </a:t>
                </a:r>
                <a:r>
                  <a:rPr kumimoji="1" lang="en-US" altLang="ja-JP" sz="2000" dirty="0">
                    <a:solidFill>
                      <a:srgbClr val="000000"/>
                    </a:solidFill>
                    <a:cs typeface="Times New Roman"/>
                  </a:rPr>
                  <a:t>(otherwise)</a:t>
                </a:r>
              </a:p>
            </p:txBody>
          </p:sp>
        </mc:Choice>
        <mc:Fallback xmlns="">
          <p:sp>
            <p:nvSpPr>
              <p:cNvPr id="11" name="テキスト ボックス 10">
                <a:extLst>
                  <a:ext uri="{FF2B5EF4-FFF2-40B4-BE49-F238E27FC236}">
                    <a16:creationId xmlns:a16="http://schemas.microsoft.com/office/drawing/2014/main" id="{30FB3940-66C8-E143-9B84-440A106B386E}"/>
                  </a:ext>
                </a:extLst>
              </p:cNvPr>
              <p:cNvSpPr txBox="1">
                <a:spLocks noRot="1" noChangeAspect="1" noMove="1" noResize="1" noEditPoints="1" noAdjustHandles="1" noChangeArrowheads="1" noChangeShapeType="1" noTextEdit="1"/>
              </p:cNvSpPr>
              <p:nvPr/>
            </p:nvSpPr>
            <p:spPr>
              <a:xfrm>
                <a:off x="656209" y="1439923"/>
                <a:ext cx="7935634" cy="1978619"/>
              </a:xfrm>
              <a:prstGeom prst="rect">
                <a:avLst/>
              </a:prstGeom>
              <a:blipFill>
                <a:blip r:embed="rId5"/>
                <a:stretch>
                  <a:fillRect l="-799" t="-1911" b="-3822"/>
                </a:stretch>
              </a:blipFill>
            </p:spPr>
            <p:txBody>
              <a:bodyPr/>
              <a:lstStyle/>
              <a:p>
                <a:r>
                  <a:rPr lang="ja-JP" altLang="en-US">
                    <a:noFill/>
                  </a:rPr>
                  <a:t> </a:t>
                </a:r>
              </a:p>
            </p:txBody>
          </p:sp>
        </mc:Fallback>
      </mc:AlternateContent>
      <p:grpSp>
        <p:nvGrpSpPr>
          <p:cNvPr id="92" name="図形グループ 88">
            <a:extLst>
              <a:ext uri="{FF2B5EF4-FFF2-40B4-BE49-F238E27FC236}">
                <a16:creationId xmlns:a16="http://schemas.microsoft.com/office/drawing/2014/main" id="{10AE0940-971E-A1D3-3D35-54D2B52E7D71}"/>
              </a:ext>
            </a:extLst>
          </p:cNvPr>
          <p:cNvGrpSpPr/>
          <p:nvPr/>
        </p:nvGrpSpPr>
        <p:grpSpPr>
          <a:xfrm>
            <a:off x="7242655" y="3707418"/>
            <a:ext cx="1477007" cy="1451520"/>
            <a:chOff x="1344399" y="873288"/>
            <a:chExt cx="1857733" cy="1828954"/>
          </a:xfrm>
        </p:grpSpPr>
        <p:sp>
          <p:nvSpPr>
            <p:cNvPr id="93" name="円/楕円 92">
              <a:extLst>
                <a:ext uri="{FF2B5EF4-FFF2-40B4-BE49-F238E27FC236}">
                  <a16:creationId xmlns:a16="http://schemas.microsoft.com/office/drawing/2014/main" id="{8DBBC8D9-AF7D-9F27-0590-2BAFE59E80A5}"/>
                </a:ext>
              </a:extLst>
            </p:cNvPr>
            <p:cNvSpPr/>
            <p:nvPr/>
          </p:nvSpPr>
          <p:spPr>
            <a:xfrm>
              <a:off x="1344399" y="873288"/>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cs typeface="Courier New" panose="02070309020205020404" pitchFamily="49" charset="0"/>
                </a:rPr>
                <a:t>a</a:t>
              </a:r>
              <a:endParaRPr kumimoji="1" lang="ja-JP" altLang="en-US" sz="3200" b="1">
                <a:solidFill>
                  <a:srgbClr val="000000"/>
                </a:solidFill>
                <a:latin typeface="Courier New" panose="02070309020205020404" pitchFamily="49" charset="0"/>
                <a:cs typeface="Courier New" panose="02070309020205020404" pitchFamily="49" charset="0"/>
              </a:endParaRPr>
            </a:p>
          </p:txBody>
        </p:sp>
        <p:sp>
          <p:nvSpPr>
            <p:cNvPr id="94" name="円/楕円 93">
              <a:extLst>
                <a:ext uri="{FF2B5EF4-FFF2-40B4-BE49-F238E27FC236}">
                  <a16:creationId xmlns:a16="http://schemas.microsoft.com/office/drawing/2014/main" id="{78D69E5D-EB0E-2BC7-44D0-B28D56BF8780}"/>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95" name="円/楕円 94">
              <a:extLst>
                <a:ext uri="{FF2B5EF4-FFF2-40B4-BE49-F238E27FC236}">
                  <a16:creationId xmlns:a16="http://schemas.microsoft.com/office/drawing/2014/main" id="{9CD6E616-EE7A-C48D-F659-F139FE2EA330}"/>
                </a:ext>
              </a:extLst>
            </p:cNvPr>
            <p:cNvSpPr/>
            <p:nvPr/>
          </p:nvSpPr>
          <p:spPr>
            <a:xfrm>
              <a:off x="2599270" y="873696"/>
              <a:ext cx="602862" cy="612694"/>
            </a:xfrm>
            <a:prstGeom prst="ellipse">
              <a:avLst/>
            </a:prstGeom>
            <a:solidFill>
              <a:srgbClr val="8FEAFF"/>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cs typeface="Courier New" panose="02070309020205020404" pitchFamily="49" charset="0"/>
                </a:rPr>
                <a:t>b</a:t>
              </a:r>
              <a:endParaRPr kumimoji="1" lang="ja-JP" altLang="en-US" sz="3200" b="1">
                <a:solidFill>
                  <a:srgbClr val="000000"/>
                </a:solidFill>
                <a:latin typeface="Courier New" panose="02070309020205020404" pitchFamily="49" charset="0"/>
                <a:cs typeface="Courier New" panose="02070309020205020404" pitchFamily="49" charset="0"/>
              </a:endParaRPr>
            </a:p>
          </p:txBody>
        </p:sp>
        <p:sp>
          <p:nvSpPr>
            <p:cNvPr id="96" name="円/楕円 95">
              <a:extLst>
                <a:ext uri="{FF2B5EF4-FFF2-40B4-BE49-F238E27FC236}">
                  <a16:creationId xmlns:a16="http://schemas.microsoft.com/office/drawing/2014/main" id="{43C4698E-CC0F-BAE8-9C3C-36973932774D}"/>
                </a:ext>
              </a:extLst>
            </p:cNvPr>
            <p:cNvSpPr/>
            <p:nvPr/>
          </p:nvSpPr>
          <p:spPr>
            <a:xfrm>
              <a:off x="2599270"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97" name="直線矢印コネクタ 96">
              <a:extLst>
                <a:ext uri="{FF2B5EF4-FFF2-40B4-BE49-F238E27FC236}">
                  <a16:creationId xmlns:a16="http://schemas.microsoft.com/office/drawing/2014/main" id="{2E6A2F71-41AC-05F0-04A5-C6CEE46EB0AB}"/>
                </a:ext>
              </a:extLst>
            </p:cNvPr>
            <p:cNvCxnSpPr>
              <a:cxnSpLocks/>
              <a:stCxn id="93" idx="6"/>
              <a:endCxn id="95" idx="2"/>
            </p:cNvCxnSpPr>
            <p:nvPr/>
          </p:nvCxnSpPr>
          <p:spPr>
            <a:xfrm>
              <a:off x="1947261" y="1179636"/>
              <a:ext cx="652008" cy="40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8" name="直線矢印コネクタ 97">
              <a:extLst>
                <a:ext uri="{FF2B5EF4-FFF2-40B4-BE49-F238E27FC236}">
                  <a16:creationId xmlns:a16="http://schemas.microsoft.com/office/drawing/2014/main" id="{EA5381E3-5671-3990-2EA9-386188E3ED99}"/>
                </a:ext>
              </a:extLst>
            </p:cNvPr>
            <p:cNvCxnSpPr>
              <a:cxnSpLocks/>
              <a:stCxn id="93" idx="5"/>
              <a:endCxn id="96" idx="1"/>
            </p:cNvCxnSpPr>
            <p:nvPr/>
          </p:nvCxnSpPr>
          <p:spPr>
            <a:xfrm>
              <a:off x="1858975" y="1396256"/>
              <a:ext cx="828581" cy="78301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grpSp>
        <p:nvGrpSpPr>
          <p:cNvPr id="99" name="グループ化 98">
            <a:extLst>
              <a:ext uri="{FF2B5EF4-FFF2-40B4-BE49-F238E27FC236}">
                <a16:creationId xmlns:a16="http://schemas.microsoft.com/office/drawing/2014/main" id="{5730F8CD-120F-0AC3-02EA-63EEF7661B75}"/>
              </a:ext>
            </a:extLst>
          </p:cNvPr>
          <p:cNvGrpSpPr/>
          <p:nvPr/>
        </p:nvGrpSpPr>
        <p:grpSpPr>
          <a:xfrm>
            <a:off x="690742" y="3765536"/>
            <a:ext cx="2733410" cy="1378616"/>
            <a:chOff x="690742" y="3765536"/>
            <a:chExt cx="2733410" cy="1378616"/>
          </a:xfrm>
        </p:grpSpPr>
        <p:grpSp>
          <p:nvGrpSpPr>
            <p:cNvPr id="100" name="グループ化 99">
              <a:extLst>
                <a:ext uri="{FF2B5EF4-FFF2-40B4-BE49-F238E27FC236}">
                  <a16:creationId xmlns:a16="http://schemas.microsoft.com/office/drawing/2014/main" id="{A6DDAEA6-1CCE-3529-E473-8AF0277A707C}"/>
                </a:ext>
              </a:extLst>
            </p:cNvPr>
            <p:cNvGrpSpPr/>
            <p:nvPr/>
          </p:nvGrpSpPr>
          <p:grpSpPr>
            <a:xfrm>
              <a:off x="690742" y="3765536"/>
              <a:ext cx="2733410" cy="1378616"/>
              <a:chOff x="778643" y="1656964"/>
              <a:chExt cx="3609070" cy="1828954"/>
            </a:xfrm>
          </p:grpSpPr>
          <p:grpSp>
            <p:nvGrpSpPr>
              <p:cNvPr id="102" name="図形グループ 88">
                <a:extLst>
                  <a:ext uri="{FF2B5EF4-FFF2-40B4-BE49-F238E27FC236}">
                    <a16:creationId xmlns:a16="http://schemas.microsoft.com/office/drawing/2014/main" id="{FE40C34D-8E4E-965D-33E7-B0A5D44C562E}"/>
                  </a:ext>
                </a:extLst>
              </p:cNvPr>
              <p:cNvGrpSpPr/>
              <p:nvPr/>
            </p:nvGrpSpPr>
            <p:grpSpPr>
              <a:xfrm>
                <a:off x="778643" y="1656964"/>
                <a:ext cx="3609070" cy="1828954"/>
                <a:chOff x="1344399" y="873288"/>
                <a:chExt cx="3609070" cy="1828954"/>
              </a:xfrm>
              <a:noFill/>
            </p:grpSpPr>
            <p:sp>
              <p:nvSpPr>
                <p:cNvPr id="105" name="円/楕円 104">
                  <a:extLst>
                    <a:ext uri="{FF2B5EF4-FFF2-40B4-BE49-F238E27FC236}">
                      <a16:creationId xmlns:a16="http://schemas.microsoft.com/office/drawing/2014/main" id="{929E2B27-94D6-AE86-C025-E4D55ADCBB14}"/>
                    </a:ext>
                  </a:extLst>
                </p:cNvPr>
                <p:cNvSpPr/>
                <p:nvPr/>
              </p:nvSpPr>
              <p:spPr>
                <a:xfrm>
                  <a:off x="1344399" y="873288"/>
                  <a:ext cx="602862" cy="612694"/>
                </a:xfrm>
                <a:prstGeom prst="ellipse">
                  <a:avLst/>
                </a:prstGeom>
                <a:solidFill>
                  <a:srgbClr val="8FEBFF"/>
                </a:solidFill>
                <a:ln w="28575">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b="1">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106" name="円/楕円 105">
                  <a:extLst>
                    <a:ext uri="{FF2B5EF4-FFF2-40B4-BE49-F238E27FC236}">
                      <a16:creationId xmlns:a16="http://schemas.microsoft.com/office/drawing/2014/main" id="{2D44F94B-7C0F-AFC6-E749-831AD012AE45}"/>
                    </a:ext>
                  </a:extLst>
                </p:cNvPr>
                <p:cNvSpPr/>
                <p:nvPr/>
              </p:nvSpPr>
              <p:spPr>
                <a:xfrm>
                  <a:off x="2851952" y="873288"/>
                  <a:ext cx="602862" cy="612694"/>
                </a:xfrm>
                <a:prstGeom prst="ellipse">
                  <a:avLst/>
                </a:prstGeom>
                <a:solidFill>
                  <a:srgbClr val="8FEBFF"/>
                </a:solidFill>
                <a:ln w="28575">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b="1">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107" name="円/楕円 106">
                  <a:extLst>
                    <a:ext uri="{FF2B5EF4-FFF2-40B4-BE49-F238E27FC236}">
                      <a16:creationId xmlns:a16="http://schemas.microsoft.com/office/drawing/2014/main" id="{9B7E8DB7-3491-E19D-EC3D-2CC46E97FE9E}"/>
                    </a:ext>
                  </a:extLst>
                </p:cNvPr>
                <p:cNvSpPr/>
                <p:nvPr/>
              </p:nvSpPr>
              <p:spPr>
                <a:xfrm>
                  <a:off x="1344399" y="2089548"/>
                  <a:ext cx="602862" cy="612694"/>
                </a:xfrm>
                <a:prstGeom prst="ellipse">
                  <a:avLst/>
                </a:prstGeom>
                <a:solidFill>
                  <a:srgbClr val="8FEBFF"/>
                </a:solidFill>
                <a:ln w="28575">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b</a:t>
                  </a:r>
                  <a:endParaRPr kumimoji="1" lang="ja-JP" altLang="en-US" sz="3200" b="1">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108" name="円/楕円 107">
                  <a:extLst>
                    <a:ext uri="{FF2B5EF4-FFF2-40B4-BE49-F238E27FC236}">
                      <a16:creationId xmlns:a16="http://schemas.microsoft.com/office/drawing/2014/main" id="{240B0500-1146-64BC-EFE3-5FB9A5C866E5}"/>
                    </a:ext>
                  </a:extLst>
                </p:cNvPr>
                <p:cNvSpPr/>
                <p:nvPr/>
              </p:nvSpPr>
              <p:spPr>
                <a:xfrm>
                  <a:off x="2851952"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d</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109" name="円/楕円 108">
                  <a:extLst>
                    <a:ext uri="{FF2B5EF4-FFF2-40B4-BE49-F238E27FC236}">
                      <a16:creationId xmlns:a16="http://schemas.microsoft.com/office/drawing/2014/main" id="{640F7210-5565-BE2E-1846-88C86D002F28}"/>
                    </a:ext>
                  </a:extLst>
                </p:cNvPr>
                <p:cNvSpPr/>
                <p:nvPr/>
              </p:nvSpPr>
              <p:spPr>
                <a:xfrm>
                  <a:off x="4350607"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110" name="直線矢印コネクタ 109">
                  <a:extLst>
                    <a:ext uri="{FF2B5EF4-FFF2-40B4-BE49-F238E27FC236}">
                      <a16:creationId xmlns:a16="http://schemas.microsoft.com/office/drawing/2014/main" id="{C06F52C7-AF69-959D-5626-3FACE8F3B8B5}"/>
                    </a:ext>
                  </a:extLst>
                </p:cNvPr>
                <p:cNvCxnSpPr>
                  <a:cxnSpLocks/>
                  <a:endCxn id="106" idx="2"/>
                </p:cNvCxnSpPr>
                <p:nvPr/>
              </p:nvCxnSpPr>
              <p:spPr>
                <a:xfrm>
                  <a:off x="1947261" y="1178047"/>
                  <a:ext cx="904691" cy="1588"/>
                </a:xfrm>
                <a:prstGeom prst="straightConnector1">
                  <a:avLst/>
                </a:prstGeom>
                <a:grpFill/>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11" name="直線矢印コネクタ 110">
                  <a:extLst>
                    <a:ext uri="{FF2B5EF4-FFF2-40B4-BE49-F238E27FC236}">
                      <a16:creationId xmlns:a16="http://schemas.microsoft.com/office/drawing/2014/main" id="{FA901BBD-3695-15A5-5404-C7DFEFFAA45C}"/>
                    </a:ext>
                  </a:extLst>
                </p:cNvPr>
                <p:cNvCxnSpPr>
                  <a:cxnSpLocks/>
                  <a:stCxn id="105" idx="4"/>
                  <a:endCxn id="107" idx="0"/>
                </p:cNvCxnSpPr>
                <p:nvPr/>
              </p:nvCxnSpPr>
              <p:spPr>
                <a:xfrm>
                  <a:off x="1645830" y="1485982"/>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13" name="直線矢印コネクタ 112">
                  <a:extLst>
                    <a:ext uri="{FF2B5EF4-FFF2-40B4-BE49-F238E27FC236}">
                      <a16:creationId xmlns:a16="http://schemas.microsoft.com/office/drawing/2014/main" id="{8803958F-6CEB-1498-FB05-9C5EF6B78D26}"/>
                    </a:ext>
                  </a:extLst>
                </p:cNvPr>
                <p:cNvCxnSpPr>
                  <a:cxnSpLocks/>
                  <a:stCxn id="106" idx="6"/>
                  <a:endCxn id="116" idx="2"/>
                </p:cNvCxnSpPr>
                <p:nvPr/>
              </p:nvCxnSpPr>
              <p:spPr>
                <a:xfrm>
                  <a:off x="3454814" y="1179635"/>
                  <a:ext cx="895793"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14" name="直線矢印コネクタ 113">
                  <a:extLst>
                    <a:ext uri="{FF2B5EF4-FFF2-40B4-BE49-F238E27FC236}">
                      <a16:creationId xmlns:a16="http://schemas.microsoft.com/office/drawing/2014/main" id="{0C3A3958-F382-2EC0-727F-9B1A87A68B59}"/>
                    </a:ext>
                  </a:extLst>
                </p:cNvPr>
                <p:cNvCxnSpPr>
                  <a:cxnSpLocks/>
                  <a:stCxn id="109" idx="2"/>
                  <a:endCxn id="108" idx="6"/>
                </p:cNvCxnSpPr>
                <p:nvPr/>
              </p:nvCxnSpPr>
              <p:spPr>
                <a:xfrm flipH="1">
                  <a:off x="3454814" y="2395895"/>
                  <a:ext cx="895793"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15" name="直線矢印コネクタ 114">
                  <a:extLst>
                    <a:ext uri="{FF2B5EF4-FFF2-40B4-BE49-F238E27FC236}">
                      <a16:creationId xmlns:a16="http://schemas.microsoft.com/office/drawing/2014/main" id="{CC32BEB4-713D-9598-CB2C-935FCE43237F}"/>
                    </a:ext>
                  </a:extLst>
                </p:cNvPr>
                <p:cNvCxnSpPr>
                  <a:cxnSpLocks/>
                  <a:stCxn id="116" idx="4"/>
                  <a:endCxn id="109" idx="0"/>
                </p:cNvCxnSpPr>
                <p:nvPr/>
              </p:nvCxnSpPr>
              <p:spPr>
                <a:xfrm>
                  <a:off x="4652038" y="1485982"/>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16" name="円/楕円 115">
                  <a:extLst>
                    <a:ext uri="{FF2B5EF4-FFF2-40B4-BE49-F238E27FC236}">
                      <a16:creationId xmlns:a16="http://schemas.microsoft.com/office/drawing/2014/main" id="{A8D31668-8C3B-67F0-66C6-6C7E80B3F606}"/>
                    </a:ext>
                  </a:extLst>
                </p:cNvPr>
                <p:cNvSpPr/>
                <p:nvPr/>
              </p:nvSpPr>
              <p:spPr>
                <a:xfrm>
                  <a:off x="4350607"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117" name="直線矢印コネクタ 116">
                  <a:extLst>
                    <a:ext uri="{FF2B5EF4-FFF2-40B4-BE49-F238E27FC236}">
                      <a16:creationId xmlns:a16="http://schemas.microsoft.com/office/drawing/2014/main" id="{EA730DF7-E072-6B78-68B2-2C608FA152FE}"/>
                    </a:ext>
                  </a:extLst>
                </p:cNvPr>
                <p:cNvCxnSpPr>
                  <a:cxnSpLocks/>
                  <a:stCxn id="108" idx="7"/>
                  <a:endCxn id="116" idx="3"/>
                </p:cNvCxnSpPr>
                <p:nvPr/>
              </p:nvCxnSpPr>
              <p:spPr>
                <a:xfrm flipV="1">
                  <a:off x="3366527" y="1396255"/>
                  <a:ext cx="1072367" cy="78302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103" name="直線矢印コネクタ 102">
                <a:extLst>
                  <a:ext uri="{FF2B5EF4-FFF2-40B4-BE49-F238E27FC236}">
                    <a16:creationId xmlns:a16="http://schemas.microsoft.com/office/drawing/2014/main" id="{6C1677CF-A560-1560-1E63-D58D4337CC64}"/>
                  </a:ext>
                </a:extLst>
              </p:cNvPr>
              <p:cNvCxnSpPr>
                <a:cxnSpLocks/>
                <a:stCxn id="106" idx="3"/>
                <a:endCxn id="107" idx="7"/>
              </p:cNvCxnSpPr>
              <p:nvPr/>
            </p:nvCxnSpPr>
            <p:spPr>
              <a:xfrm flipH="1">
                <a:off x="1293218" y="2179931"/>
                <a:ext cx="1081265" cy="783020"/>
              </a:xfrm>
              <a:prstGeom prst="straightConnector1">
                <a:avLst/>
              </a:prstGeom>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04" name="直線矢印コネクタ 103">
                <a:extLst>
                  <a:ext uri="{FF2B5EF4-FFF2-40B4-BE49-F238E27FC236}">
                    <a16:creationId xmlns:a16="http://schemas.microsoft.com/office/drawing/2014/main" id="{0CE89CF7-7D07-4B02-EEF2-D8CBC3337CBB}"/>
                  </a:ext>
                </a:extLst>
              </p:cNvPr>
              <p:cNvCxnSpPr>
                <a:cxnSpLocks/>
                <a:stCxn id="106" idx="4"/>
                <a:endCxn id="108" idx="0"/>
              </p:cNvCxnSpPr>
              <p:nvPr/>
            </p:nvCxnSpPr>
            <p:spPr>
              <a:xfrm>
                <a:off x="2587627" y="2269658"/>
                <a:ext cx="0" cy="603566"/>
              </a:xfrm>
              <a:prstGeom prst="straightConnector1">
                <a:avLst/>
              </a:prstGeom>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101" name="フリーフォーム 100">
              <a:extLst>
                <a:ext uri="{FF2B5EF4-FFF2-40B4-BE49-F238E27FC236}">
                  <a16:creationId xmlns:a16="http://schemas.microsoft.com/office/drawing/2014/main" id="{3109C54D-1C2B-29D7-2E50-A253A9D8C7B3}"/>
                </a:ext>
              </a:extLst>
            </p:cNvPr>
            <p:cNvSpPr/>
            <p:nvPr/>
          </p:nvSpPr>
          <p:spPr>
            <a:xfrm>
              <a:off x="2465535" y="4332794"/>
              <a:ext cx="579451" cy="463934"/>
            </a:xfrm>
            <a:custGeom>
              <a:avLst/>
              <a:gdLst>
                <a:gd name="connsiteX0" fmla="*/ 0 w 579451"/>
                <a:gd name="connsiteY0" fmla="*/ 372003 h 463934"/>
                <a:gd name="connsiteX1" fmla="*/ 449021 w 579451"/>
                <a:gd name="connsiteY1" fmla="*/ 51311 h 463934"/>
                <a:gd name="connsiteX2" fmla="*/ 551654 w 579451"/>
                <a:gd name="connsiteY2" fmla="*/ 64139 h 463934"/>
                <a:gd name="connsiteX3" fmla="*/ 551654 w 579451"/>
                <a:gd name="connsiteY3" fmla="*/ 269382 h 463934"/>
                <a:gd name="connsiteX4" fmla="*/ 384875 w 579451"/>
                <a:gd name="connsiteY4" fmla="*/ 436141 h 463934"/>
                <a:gd name="connsiteX5" fmla="*/ 115462 w 579451"/>
                <a:gd name="connsiteY5" fmla="*/ 436141 h 46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451" h="463934">
                  <a:moveTo>
                    <a:pt x="0" y="372003"/>
                  </a:moveTo>
                  <a:cubicBezTo>
                    <a:pt x="178539" y="237312"/>
                    <a:pt x="357079" y="102622"/>
                    <a:pt x="449021" y="51311"/>
                  </a:cubicBezTo>
                  <a:cubicBezTo>
                    <a:pt x="540963" y="0"/>
                    <a:pt x="534549" y="27794"/>
                    <a:pt x="551654" y="64139"/>
                  </a:cubicBezTo>
                  <a:cubicBezTo>
                    <a:pt x="568759" y="100484"/>
                    <a:pt x="579451" y="207382"/>
                    <a:pt x="551654" y="269382"/>
                  </a:cubicBezTo>
                  <a:cubicBezTo>
                    <a:pt x="523858" y="331382"/>
                    <a:pt x="457574" y="408348"/>
                    <a:pt x="384875" y="436141"/>
                  </a:cubicBezTo>
                  <a:cubicBezTo>
                    <a:pt x="312176" y="463934"/>
                    <a:pt x="213819" y="450037"/>
                    <a:pt x="115462" y="436141"/>
                  </a:cubicBezTo>
                </a:path>
              </a:pathLst>
            </a:custGeom>
            <a:ln w="31750" cap="flat" cmpd="sng" algn="ctr">
              <a:solidFill>
                <a:srgbClr val="FFC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nvGrpSpPr>
          <p:cNvPr id="118" name="グループ化 117">
            <a:extLst>
              <a:ext uri="{FF2B5EF4-FFF2-40B4-BE49-F238E27FC236}">
                <a16:creationId xmlns:a16="http://schemas.microsoft.com/office/drawing/2014/main" id="{A684ADB4-D139-1889-3192-564BC19DCC7A}"/>
              </a:ext>
            </a:extLst>
          </p:cNvPr>
          <p:cNvGrpSpPr/>
          <p:nvPr/>
        </p:nvGrpSpPr>
        <p:grpSpPr>
          <a:xfrm>
            <a:off x="4005396" y="3732562"/>
            <a:ext cx="2747269" cy="1452662"/>
            <a:chOff x="4005396" y="3732562"/>
            <a:chExt cx="2747269" cy="1452662"/>
          </a:xfrm>
        </p:grpSpPr>
        <p:grpSp>
          <p:nvGrpSpPr>
            <p:cNvPr id="119" name="グループ化 118">
              <a:extLst>
                <a:ext uri="{FF2B5EF4-FFF2-40B4-BE49-F238E27FC236}">
                  <a16:creationId xmlns:a16="http://schemas.microsoft.com/office/drawing/2014/main" id="{0DCB6FA5-C68C-5F34-F162-4D6D8F113E5B}"/>
                </a:ext>
              </a:extLst>
            </p:cNvPr>
            <p:cNvGrpSpPr/>
            <p:nvPr/>
          </p:nvGrpSpPr>
          <p:grpSpPr>
            <a:xfrm>
              <a:off x="4005396" y="3732562"/>
              <a:ext cx="2747269" cy="1452662"/>
              <a:chOff x="5071157" y="1635366"/>
              <a:chExt cx="3609070" cy="1828954"/>
            </a:xfrm>
          </p:grpSpPr>
          <p:grpSp>
            <p:nvGrpSpPr>
              <p:cNvPr id="122" name="図形グループ 89">
                <a:extLst>
                  <a:ext uri="{FF2B5EF4-FFF2-40B4-BE49-F238E27FC236}">
                    <a16:creationId xmlns:a16="http://schemas.microsoft.com/office/drawing/2014/main" id="{A4659D80-35DD-C7B4-608D-3330ADE1DB8D}"/>
                  </a:ext>
                </a:extLst>
              </p:cNvPr>
              <p:cNvGrpSpPr/>
              <p:nvPr/>
            </p:nvGrpSpPr>
            <p:grpSpPr>
              <a:xfrm>
                <a:off x="5071157" y="1635366"/>
                <a:ext cx="3609070" cy="1828954"/>
                <a:chOff x="1344399" y="873288"/>
                <a:chExt cx="3609070" cy="1828954"/>
              </a:xfrm>
              <a:noFill/>
            </p:grpSpPr>
            <p:sp>
              <p:nvSpPr>
                <p:cNvPr id="124" name="円/楕円 123">
                  <a:extLst>
                    <a:ext uri="{FF2B5EF4-FFF2-40B4-BE49-F238E27FC236}">
                      <a16:creationId xmlns:a16="http://schemas.microsoft.com/office/drawing/2014/main" id="{9DB2FC0B-0C2D-EB38-E4B4-9FF1620D5EA4}"/>
                    </a:ext>
                  </a:extLst>
                </p:cNvPr>
                <p:cNvSpPr/>
                <p:nvPr/>
              </p:nvSpPr>
              <p:spPr>
                <a:xfrm>
                  <a:off x="1344399" y="873288"/>
                  <a:ext cx="602862" cy="612694"/>
                </a:xfrm>
                <a:prstGeom prst="ellipse">
                  <a:avLst/>
                </a:prstGeom>
                <a:solidFill>
                  <a:srgbClr val="8FEBFF"/>
                </a:solidFill>
                <a:ln w="28575">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b="1">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125" name="円/楕円 124">
                  <a:extLst>
                    <a:ext uri="{FF2B5EF4-FFF2-40B4-BE49-F238E27FC236}">
                      <a16:creationId xmlns:a16="http://schemas.microsoft.com/office/drawing/2014/main" id="{89450F96-6F8E-26B6-6CCB-50DD549453CE}"/>
                    </a:ext>
                  </a:extLst>
                </p:cNvPr>
                <p:cNvSpPr/>
                <p:nvPr/>
              </p:nvSpPr>
              <p:spPr>
                <a:xfrm>
                  <a:off x="2851952" y="873288"/>
                  <a:ext cx="602862" cy="612694"/>
                </a:xfrm>
                <a:prstGeom prst="ellipse">
                  <a:avLst/>
                </a:prstGeom>
                <a:solidFill>
                  <a:srgbClr val="8FEBFF"/>
                </a:solidFill>
                <a:ln w="28575">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c</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126" name="円/楕円 125">
                  <a:extLst>
                    <a:ext uri="{FF2B5EF4-FFF2-40B4-BE49-F238E27FC236}">
                      <a16:creationId xmlns:a16="http://schemas.microsoft.com/office/drawing/2014/main" id="{724A4491-2481-9631-DC50-190355FCC93A}"/>
                    </a:ext>
                  </a:extLst>
                </p:cNvPr>
                <p:cNvSpPr/>
                <p:nvPr/>
              </p:nvSpPr>
              <p:spPr>
                <a:xfrm>
                  <a:off x="1344399"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127" name="円/楕円 126">
                  <a:extLst>
                    <a:ext uri="{FF2B5EF4-FFF2-40B4-BE49-F238E27FC236}">
                      <a16:creationId xmlns:a16="http://schemas.microsoft.com/office/drawing/2014/main" id="{145F13F5-616D-64EA-B255-1C1F25E49ECA}"/>
                    </a:ext>
                  </a:extLst>
                </p:cNvPr>
                <p:cNvSpPr/>
                <p:nvPr/>
              </p:nvSpPr>
              <p:spPr>
                <a:xfrm>
                  <a:off x="2851952" y="2089548"/>
                  <a:ext cx="602862" cy="612694"/>
                </a:xfrm>
                <a:prstGeom prst="ellipse">
                  <a:avLst/>
                </a:prstGeom>
                <a:solidFill>
                  <a:srgbClr val="8FEBFF"/>
                </a:solidFill>
                <a:ln w="28575">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b="1">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128" name="円/楕円 127">
                  <a:extLst>
                    <a:ext uri="{FF2B5EF4-FFF2-40B4-BE49-F238E27FC236}">
                      <a16:creationId xmlns:a16="http://schemas.microsoft.com/office/drawing/2014/main" id="{26A5EDA0-C67C-53E2-600E-FDFEBD9F428E}"/>
                    </a:ext>
                  </a:extLst>
                </p:cNvPr>
                <p:cNvSpPr/>
                <p:nvPr/>
              </p:nvSpPr>
              <p:spPr>
                <a:xfrm>
                  <a:off x="4350607" y="2089548"/>
                  <a:ext cx="602862" cy="612694"/>
                </a:xfrm>
                <a:prstGeom prst="ellipse">
                  <a:avLst/>
                </a:prstGeom>
                <a:solidFill>
                  <a:srgbClr val="8FEBFF"/>
                </a:solidFill>
                <a:ln w="28575">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b="1"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b</a:t>
                  </a:r>
                  <a:endParaRPr kumimoji="1" lang="ja-JP" altLang="en-US" sz="3200" b="1">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129" name="直線矢印コネクタ 128">
                  <a:extLst>
                    <a:ext uri="{FF2B5EF4-FFF2-40B4-BE49-F238E27FC236}">
                      <a16:creationId xmlns:a16="http://schemas.microsoft.com/office/drawing/2014/main" id="{53F642A4-0797-1A2E-3694-19A1BD9CE8AB}"/>
                    </a:ext>
                  </a:extLst>
                </p:cNvPr>
                <p:cNvCxnSpPr>
                  <a:cxnSpLocks/>
                  <a:endCxn id="125" idx="2"/>
                </p:cNvCxnSpPr>
                <p:nvPr/>
              </p:nvCxnSpPr>
              <p:spPr>
                <a:xfrm>
                  <a:off x="1947261" y="1178047"/>
                  <a:ext cx="904691" cy="1588"/>
                </a:xfrm>
                <a:prstGeom prst="straightConnector1">
                  <a:avLst/>
                </a:prstGeom>
                <a:grpFill/>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0" name="直線矢印コネクタ 129">
                  <a:extLst>
                    <a:ext uri="{FF2B5EF4-FFF2-40B4-BE49-F238E27FC236}">
                      <a16:creationId xmlns:a16="http://schemas.microsoft.com/office/drawing/2014/main" id="{18ABDB56-873A-4351-BEA4-3EC87D9133D3}"/>
                    </a:ext>
                  </a:extLst>
                </p:cNvPr>
                <p:cNvCxnSpPr>
                  <a:cxnSpLocks/>
                </p:cNvCxnSpPr>
                <p:nvPr/>
              </p:nvCxnSpPr>
              <p:spPr>
                <a:xfrm>
                  <a:off x="1508685" y="1507580"/>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1" name="直線矢印コネクタ 130">
                  <a:extLst>
                    <a:ext uri="{FF2B5EF4-FFF2-40B4-BE49-F238E27FC236}">
                      <a16:creationId xmlns:a16="http://schemas.microsoft.com/office/drawing/2014/main" id="{C7B01125-348A-EEAB-F17C-A46F451CD4F3}"/>
                    </a:ext>
                  </a:extLst>
                </p:cNvPr>
                <p:cNvCxnSpPr>
                  <a:cxnSpLocks/>
                  <a:stCxn id="125" idx="6"/>
                  <a:endCxn id="135" idx="2"/>
                </p:cNvCxnSpPr>
                <p:nvPr/>
              </p:nvCxnSpPr>
              <p:spPr>
                <a:xfrm>
                  <a:off x="3454814" y="1179635"/>
                  <a:ext cx="895793"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2" name="直線矢印コネクタ 131">
                  <a:extLst>
                    <a:ext uri="{FF2B5EF4-FFF2-40B4-BE49-F238E27FC236}">
                      <a16:creationId xmlns:a16="http://schemas.microsoft.com/office/drawing/2014/main" id="{0051AE8B-A89D-C333-D7DA-99CACF4DC1BE}"/>
                    </a:ext>
                  </a:extLst>
                </p:cNvPr>
                <p:cNvCxnSpPr>
                  <a:cxnSpLocks/>
                </p:cNvCxnSpPr>
                <p:nvPr/>
              </p:nvCxnSpPr>
              <p:spPr>
                <a:xfrm flipH="1">
                  <a:off x="3416733" y="2546365"/>
                  <a:ext cx="933874"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3" name="直線矢印コネクタ 132">
                  <a:extLst>
                    <a:ext uri="{FF2B5EF4-FFF2-40B4-BE49-F238E27FC236}">
                      <a16:creationId xmlns:a16="http://schemas.microsoft.com/office/drawing/2014/main" id="{2A8ADE55-D5FF-481E-D42C-973135A8EE0B}"/>
                    </a:ext>
                  </a:extLst>
                </p:cNvPr>
                <p:cNvCxnSpPr>
                  <a:cxnSpLocks/>
                </p:cNvCxnSpPr>
                <p:nvPr/>
              </p:nvCxnSpPr>
              <p:spPr>
                <a:xfrm>
                  <a:off x="3454814" y="2280148"/>
                  <a:ext cx="895793" cy="0"/>
                </a:xfrm>
                <a:prstGeom prst="straightConnector1">
                  <a:avLst/>
                </a:prstGeom>
                <a:grpFill/>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4" name="直線矢印コネクタ 133">
                  <a:extLst>
                    <a:ext uri="{FF2B5EF4-FFF2-40B4-BE49-F238E27FC236}">
                      <a16:creationId xmlns:a16="http://schemas.microsoft.com/office/drawing/2014/main" id="{94625FE1-46A5-F1F2-2EEA-84823FDC4E7D}"/>
                    </a:ext>
                  </a:extLst>
                </p:cNvPr>
                <p:cNvCxnSpPr>
                  <a:cxnSpLocks/>
                  <a:stCxn id="135" idx="4"/>
                  <a:endCxn id="128" idx="0"/>
                </p:cNvCxnSpPr>
                <p:nvPr/>
              </p:nvCxnSpPr>
              <p:spPr>
                <a:xfrm>
                  <a:off x="4652038" y="1485982"/>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35" name="円/楕円 134">
                  <a:extLst>
                    <a:ext uri="{FF2B5EF4-FFF2-40B4-BE49-F238E27FC236}">
                      <a16:creationId xmlns:a16="http://schemas.microsoft.com/office/drawing/2014/main" id="{6D795F59-15F4-8152-D8B0-73F30A7CCBBD}"/>
                    </a:ext>
                  </a:extLst>
                </p:cNvPr>
                <p:cNvSpPr/>
                <p:nvPr/>
              </p:nvSpPr>
              <p:spPr>
                <a:xfrm>
                  <a:off x="4350607"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d</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136" name="直線矢印コネクタ 135">
                  <a:extLst>
                    <a:ext uri="{FF2B5EF4-FFF2-40B4-BE49-F238E27FC236}">
                      <a16:creationId xmlns:a16="http://schemas.microsoft.com/office/drawing/2014/main" id="{5D83C21C-C3C2-0E85-D3EE-B4EA6001147B}"/>
                    </a:ext>
                  </a:extLst>
                </p:cNvPr>
                <p:cNvCxnSpPr>
                  <a:cxnSpLocks/>
                  <a:stCxn id="125" idx="4"/>
                  <a:endCxn id="127" idx="0"/>
                </p:cNvCxnSpPr>
                <p:nvPr/>
              </p:nvCxnSpPr>
              <p:spPr>
                <a:xfrm>
                  <a:off x="3153383" y="1485982"/>
                  <a:ext cx="0" cy="603566"/>
                </a:xfrm>
                <a:prstGeom prst="straightConnector1">
                  <a:avLst/>
                </a:prstGeom>
                <a:grpFill/>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123" name="直線矢印コネクタ 122">
                <a:extLst>
                  <a:ext uri="{FF2B5EF4-FFF2-40B4-BE49-F238E27FC236}">
                    <a16:creationId xmlns:a16="http://schemas.microsoft.com/office/drawing/2014/main" id="{35F44398-A7B4-874F-282A-351FD1E2D6FB}"/>
                  </a:ext>
                </a:extLst>
              </p:cNvPr>
              <p:cNvCxnSpPr>
                <a:cxnSpLocks/>
              </p:cNvCxnSpPr>
              <p:nvPr/>
            </p:nvCxnSpPr>
            <p:spPr>
              <a:xfrm flipV="1">
                <a:off x="5546208" y="2250298"/>
                <a:ext cx="0" cy="603566"/>
              </a:xfrm>
              <a:prstGeom prst="straightConnector1">
                <a:avLst/>
              </a:prstGeom>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120" name="フリーフォーム 119">
              <a:extLst>
                <a:ext uri="{FF2B5EF4-FFF2-40B4-BE49-F238E27FC236}">
                  <a16:creationId xmlns:a16="http://schemas.microsoft.com/office/drawing/2014/main" id="{2D7F7F37-964F-3DEF-BF32-24BDC807094B}"/>
                </a:ext>
              </a:extLst>
            </p:cNvPr>
            <p:cNvSpPr/>
            <p:nvPr/>
          </p:nvSpPr>
          <p:spPr>
            <a:xfrm>
              <a:off x="4151230" y="4306290"/>
              <a:ext cx="182161" cy="339889"/>
            </a:xfrm>
            <a:custGeom>
              <a:avLst/>
              <a:gdLst>
                <a:gd name="connsiteX0" fmla="*/ 53455 w 181747"/>
                <a:gd name="connsiteY0" fmla="*/ 0 h 258692"/>
                <a:gd name="connsiteX1" fmla="*/ 2138 w 181747"/>
                <a:gd name="connsiteY1" fmla="*/ 166760 h 258692"/>
                <a:gd name="connsiteX2" fmla="*/ 66284 w 181747"/>
                <a:gd name="connsiteY2" fmla="*/ 256554 h 258692"/>
                <a:gd name="connsiteX3" fmla="*/ 168918 w 181747"/>
                <a:gd name="connsiteY3" fmla="*/ 179587 h 258692"/>
                <a:gd name="connsiteX4" fmla="*/ 143259 w 181747"/>
                <a:gd name="connsiteY4" fmla="*/ 0 h 2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7" h="258692">
                  <a:moveTo>
                    <a:pt x="53455" y="0"/>
                  </a:moveTo>
                  <a:cubicBezTo>
                    <a:pt x="26727" y="62000"/>
                    <a:pt x="0" y="124001"/>
                    <a:pt x="2138" y="166760"/>
                  </a:cubicBezTo>
                  <a:cubicBezTo>
                    <a:pt x="4276" y="209519"/>
                    <a:pt x="38487" y="254416"/>
                    <a:pt x="66284" y="256554"/>
                  </a:cubicBezTo>
                  <a:cubicBezTo>
                    <a:pt x="94081" y="258692"/>
                    <a:pt x="156089" y="222346"/>
                    <a:pt x="168918" y="179587"/>
                  </a:cubicBezTo>
                  <a:cubicBezTo>
                    <a:pt x="181747" y="136828"/>
                    <a:pt x="162503" y="68414"/>
                    <a:pt x="143259" y="0"/>
                  </a:cubicBezTo>
                </a:path>
              </a:pathLst>
            </a:custGeom>
            <a:ln w="19050" cap="flat" cmpd="sng" algn="ctr">
              <a:solidFill>
                <a:srgbClr val="FFC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1" name="フリーフォーム 120">
              <a:extLst>
                <a:ext uri="{FF2B5EF4-FFF2-40B4-BE49-F238E27FC236}">
                  <a16:creationId xmlns:a16="http://schemas.microsoft.com/office/drawing/2014/main" id="{605DCA35-510C-CE2A-0483-3164E576C878}"/>
                </a:ext>
              </a:extLst>
            </p:cNvPr>
            <p:cNvSpPr/>
            <p:nvPr/>
          </p:nvSpPr>
          <p:spPr>
            <a:xfrm rot="16591288" flipH="1">
              <a:off x="5878920" y="4804996"/>
              <a:ext cx="150015" cy="280641"/>
            </a:xfrm>
            <a:custGeom>
              <a:avLst/>
              <a:gdLst>
                <a:gd name="connsiteX0" fmla="*/ 53455 w 181747"/>
                <a:gd name="connsiteY0" fmla="*/ 0 h 258692"/>
                <a:gd name="connsiteX1" fmla="*/ 2138 w 181747"/>
                <a:gd name="connsiteY1" fmla="*/ 166760 h 258692"/>
                <a:gd name="connsiteX2" fmla="*/ 66284 w 181747"/>
                <a:gd name="connsiteY2" fmla="*/ 256554 h 258692"/>
                <a:gd name="connsiteX3" fmla="*/ 168918 w 181747"/>
                <a:gd name="connsiteY3" fmla="*/ 179587 h 258692"/>
                <a:gd name="connsiteX4" fmla="*/ 143259 w 181747"/>
                <a:gd name="connsiteY4" fmla="*/ 0 h 2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7" h="258692">
                  <a:moveTo>
                    <a:pt x="53455" y="0"/>
                  </a:moveTo>
                  <a:cubicBezTo>
                    <a:pt x="26727" y="62000"/>
                    <a:pt x="0" y="124001"/>
                    <a:pt x="2138" y="166760"/>
                  </a:cubicBezTo>
                  <a:cubicBezTo>
                    <a:pt x="4276" y="209519"/>
                    <a:pt x="38487" y="254416"/>
                    <a:pt x="66284" y="256554"/>
                  </a:cubicBezTo>
                  <a:cubicBezTo>
                    <a:pt x="94081" y="258692"/>
                    <a:pt x="156089" y="222346"/>
                    <a:pt x="168918" y="179587"/>
                  </a:cubicBezTo>
                  <a:cubicBezTo>
                    <a:pt x="181747" y="136828"/>
                    <a:pt x="162503" y="68414"/>
                    <a:pt x="143259" y="0"/>
                  </a:cubicBezTo>
                </a:path>
              </a:pathLst>
            </a:custGeom>
            <a:ln w="19050" cap="flat" cmpd="sng" algn="ctr">
              <a:solidFill>
                <a:srgbClr val="FFC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1471652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34</a:t>
            </a:fld>
            <a:endParaRPr kumimoji="1" lang="ja-JP" altLang="en-US"/>
          </a:p>
        </p:txBody>
      </p:sp>
      <p:sp>
        <p:nvSpPr>
          <p:cNvPr id="10" name="タイトル 1">
            <a:extLst>
              <a:ext uri="{FF2B5EF4-FFF2-40B4-BE49-F238E27FC236}">
                <a16:creationId xmlns:a16="http://schemas.microsoft.com/office/drawing/2014/main" id="{37C5E2DA-FD01-093A-D72B-5037A10D580A}"/>
              </a:ext>
            </a:extLst>
          </p:cNvPr>
          <p:cNvSpPr txBox="1">
            <a:spLocks/>
          </p:cNvSpPr>
          <p:nvPr/>
        </p:nvSpPr>
        <p:spPr>
          <a:xfrm>
            <a:off x="628650" y="365127"/>
            <a:ext cx="7886700" cy="647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200" dirty="0"/>
              <a:t>Main Idea of the Algorithm for SEQ-IC-LCS of Cyclic Labeled Graphs</a:t>
            </a: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308CA781-6AB3-D419-8562-C167CF1319AF}"/>
                  </a:ext>
                </a:extLst>
              </p:cNvPr>
              <p:cNvSpPr txBox="1"/>
              <p:nvPr/>
            </p:nvSpPr>
            <p:spPr>
              <a:xfrm>
                <a:off x="628650" y="1113911"/>
                <a:ext cx="7864613" cy="843308"/>
              </a:xfrm>
              <a:prstGeom prst="rect">
                <a:avLst/>
              </a:prstGeom>
              <a:noFill/>
              <a:ln w="28575">
                <a:solidFill>
                  <a:srgbClr val="FFC000"/>
                </a:solidFill>
              </a:ln>
            </p:spPr>
            <p:txBody>
              <a:bodyPr wrap="square" rtlCol="0">
                <a:spAutoFit/>
              </a:bodyPr>
              <a:lstStyle/>
              <a:p>
                <a:r>
                  <a:rPr lang="en-US" altLang="ja-JP" sz="2400" dirty="0">
                    <a:solidFill>
                      <a:srgbClr val="000000"/>
                    </a:solidFill>
                  </a:rPr>
                  <a:t>1. Transform </a:t>
                </a:r>
                <a14:m>
                  <m:oMath xmlns:m="http://schemas.openxmlformats.org/officeDocument/2006/math">
                    <m:sSub>
                      <m:sSubPr>
                        <m:ctrlPr>
                          <a:rPr lang="en-US" altLang="ja-JP" sz="2400" b="0" i="1" smtClean="0">
                            <a:solidFill>
                              <a:srgbClr val="000000"/>
                            </a:solidFill>
                            <a:latin typeface="Cambria Math" panose="02040503050406030204" pitchFamily="18" charset="0"/>
                          </a:rPr>
                        </m:ctrlPr>
                      </m:sSubPr>
                      <m:e>
                        <m:r>
                          <a:rPr lang="en-US" altLang="ja-JP" sz="2400" b="0" i="1" smtClean="0">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i="1">
                            <a:solidFill>
                              <a:srgbClr val="000000"/>
                            </a:solidFill>
                            <a:latin typeface="Cambria Math" panose="02040503050406030204" pitchFamily="18" charset="0"/>
                          </a:rPr>
                        </m:ctrlPr>
                      </m:sSubPr>
                      <m:e>
                        <m:r>
                          <a:rPr lang="en-US" altLang="ja-JP" sz="2400" i="1">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2</m:t>
                        </m:r>
                      </m:sub>
                    </m:sSub>
                  </m:oMath>
                </a14:m>
                <a:r>
                  <a:rPr lang="en-US" altLang="ja-JP" sz="2400" dirty="0">
                    <a:solidFill>
                      <a:srgbClr val="000000"/>
                    </a:solidFill>
                  </a:rPr>
                  <a:t> into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 </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i="1">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lang="en-US" altLang="ja-JP" sz="2400" dirty="0">
                    <a:solidFill>
                      <a:srgbClr val="000000"/>
                    </a:solidFill>
                  </a:rPr>
                  <a:t> based on the </a:t>
                </a:r>
                <a:r>
                  <a:rPr lang="en-US" altLang="ja-JP" sz="2400" dirty="0">
                    <a:solidFill>
                      <a:srgbClr val="FF0000"/>
                    </a:solidFill>
                  </a:rPr>
                  <a:t>strongly </a:t>
                </a:r>
              </a:p>
              <a:p>
                <a:r>
                  <a:rPr lang="en-US" altLang="ja-JP" sz="2400" dirty="0">
                    <a:solidFill>
                      <a:srgbClr val="FF0000"/>
                    </a:solidFill>
                  </a:rPr>
                  <a:t>connected components</a:t>
                </a:r>
                <a:r>
                  <a:rPr lang="en-US" altLang="ja-JP" sz="2400" dirty="0">
                    <a:solidFill>
                      <a:srgbClr val="000000"/>
                    </a:solidFill>
                  </a:rPr>
                  <a:t>.</a:t>
                </a:r>
              </a:p>
            </p:txBody>
          </p:sp>
        </mc:Choice>
        <mc:Fallback xmlns="">
          <p:sp>
            <p:nvSpPr>
              <p:cNvPr id="2" name="テキスト ボックス 1">
                <a:extLst>
                  <a:ext uri="{FF2B5EF4-FFF2-40B4-BE49-F238E27FC236}">
                    <a16:creationId xmlns:a16="http://schemas.microsoft.com/office/drawing/2014/main" id="{308CA781-6AB3-D419-8562-C167CF1319AF}"/>
                  </a:ext>
                </a:extLst>
              </p:cNvPr>
              <p:cNvSpPr txBox="1">
                <a:spLocks noRot="1" noChangeAspect="1" noMove="1" noResize="1" noEditPoints="1" noAdjustHandles="1" noChangeArrowheads="1" noChangeShapeType="1" noTextEdit="1"/>
              </p:cNvSpPr>
              <p:nvPr/>
            </p:nvSpPr>
            <p:spPr>
              <a:xfrm>
                <a:off x="628650" y="1113911"/>
                <a:ext cx="7864613" cy="843308"/>
              </a:xfrm>
              <a:prstGeom prst="rect">
                <a:avLst/>
              </a:prstGeom>
              <a:blipFill>
                <a:blip r:embed="rId3"/>
                <a:stretch>
                  <a:fillRect l="-1124" t="-2857" b="-12857"/>
                </a:stretch>
              </a:blipFill>
              <a:ln w="28575">
                <a:solidFill>
                  <a:srgbClr val="FFC000"/>
                </a:solidFill>
              </a:ln>
            </p:spPr>
            <p:txBody>
              <a:bodyPr/>
              <a:lstStyle/>
              <a:p>
                <a:r>
                  <a:rPr lang="ja-JP" altLang="en-US">
                    <a:noFill/>
                  </a:rPr>
                  <a:t> </a:t>
                </a:r>
              </a:p>
            </p:txBody>
          </p:sp>
        </mc:Fallback>
      </mc:AlternateContent>
    </p:spTree>
    <p:extLst>
      <p:ext uri="{BB962C8B-B14F-4D97-AF65-F5344CB8AC3E}">
        <p14:creationId xmlns:p14="http://schemas.microsoft.com/office/powerpoint/2010/main" val="3739769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a:extLst>
              <a:ext uri="{FF2B5EF4-FFF2-40B4-BE49-F238E27FC236}">
                <a16:creationId xmlns:a16="http://schemas.microsoft.com/office/drawing/2014/main" id="{3BE8E2DC-C033-309F-B69E-1D904822CACF}"/>
              </a:ext>
            </a:extLst>
          </p:cNvPr>
          <p:cNvSpPr txBox="1"/>
          <p:nvPr/>
        </p:nvSpPr>
        <p:spPr>
          <a:xfrm>
            <a:off x="5041311" y="2478269"/>
            <a:ext cx="617477" cy="584775"/>
          </a:xfrm>
          <a:prstGeom prst="rect">
            <a:avLst/>
          </a:prstGeom>
          <a:noFill/>
        </p:spPr>
        <p:txBody>
          <a:bodyPr wrap="none" rtlCol="0">
            <a:spAutoFit/>
          </a:bodyPr>
          <a:lstStyle/>
          <a:p>
            <a:r>
              <a:rPr kumimoji="1" lang="en-US" altLang="ja-JP" sz="3200" i="1" dirty="0">
                <a:latin typeface="Times New Roman" panose="02020603050405020304" pitchFamily="18" charset="0"/>
                <a:cs typeface="Times New Roman" panose="02020603050405020304" pitchFamily="18" charset="0"/>
              </a:rPr>
              <a:t>G</a:t>
            </a:r>
            <a:r>
              <a:rPr kumimoji="1" lang="en-US" altLang="ja-JP" sz="3200" baseline="-25000" dirty="0">
                <a:latin typeface="Times New Roman" panose="02020603050405020304" pitchFamily="18" charset="0"/>
                <a:cs typeface="Times New Roman" panose="02020603050405020304" pitchFamily="18" charset="0"/>
              </a:rPr>
              <a:t>1</a:t>
            </a:r>
            <a:endParaRPr kumimoji="1" lang="ja-JP" altLang="en-US" sz="3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AAE13FFD-06A8-7698-165D-3A2873E8D3CD}"/>
                  </a:ext>
                </a:extLst>
              </p:cNvPr>
              <p:cNvSpPr txBox="1"/>
              <p:nvPr/>
            </p:nvSpPr>
            <p:spPr>
              <a:xfrm>
                <a:off x="628650" y="1113911"/>
                <a:ext cx="7864613" cy="843308"/>
              </a:xfrm>
              <a:prstGeom prst="rect">
                <a:avLst/>
              </a:prstGeom>
              <a:noFill/>
              <a:ln w="28575">
                <a:solidFill>
                  <a:srgbClr val="FFC000"/>
                </a:solidFill>
              </a:ln>
            </p:spPr>
            <p:txBody>
              <a:bodyPr wrap="square" rtlCol="0">
                <a:spAutoFit/>
              </a:bodyPr>
              <a:lstStyle/>
              <a:p>
                <a:r>
                  <a:rPr lang="en-US" altLang="ja-JP" sz="2400" dirty="0">
                    <a:solidFill>
                      <a:srgbClr val="000000"/>
                    </a:solidFill>
                  </a:rPr>
                  <a:t>1. Transform </a:t>
                </a:r>
                <a14:m>
                  <m:oMath xmlns:m="http://schemas.openxmlformats.org/officeDocument/2006/math">
                    <m:sSub>
                      <m:sSubPr>
                        <m:ctrlPr>
                          <a:rPr lang="en-US" altLang="ja-JP" sz="2400" b="0" i="1" smtClean="0">
                            <a:solidFill>
                              <a:srgbClr val="000000"/>
                            </a:solidFill>
                            <a:latin typeface="Cambria Math" panose="02040503050406030204" pitchFamily="18" charset="0"/>
                          </a:rPr>
                        </m:ctrlPr>
                      </m:sSubPr>
                      <m:e>
                        <m:r>
                          <a:rPr lang="en-US" altLang="ja-JP" sz="2400" b="0" i="1" smtClean="0">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i="1">
                            <a:solidFill>
                              <a:srgbClr val="000000"/>
                            </a:solidFill>
                            <a:latin typeface="Cambria Math" panose="02040503050406030204" pitchFamily="18" charset="0"/>
                          </a:rPr>
                        </m:ctrlPr>
                      </m:sSubPr>
                      <m:e>
                        <m:r>
                          <a:rPr lang="en-US" altLang="ja-JP" sz="2400" i="1">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2</m:t>
                        </m:r>
                      </m:sub>
                    </m:sSub>
                  </m:oMath>
                </a14:m>
                <a:r>
                  <a:rPr lang="en-US" altLang="ja-JP" sz="2400" dirty="0">
                    <a:solidFill>
                      <a:srgbClr val="000000"/>
                    </a:solidFill>
                  </a:rPr>
                  <a:t> into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 </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i="1">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lang="en-US" altLang="ja-JP" sz="2400" dirty="0">
                    <a:solidFill>
                      <a:srgbClr val="000000"/>
                    </a:solidFill>
                  </a:rPr>
                  <a:t> based on the </a:t>
                </a:r>
                <a:r>
                  <a:rPr lang="en-US" altLang="ja-JP" sz="2400" dirty="0">
                    <a:solidFill>
                      <a:srgbClr val="FF0000"/>
                    </a:solidFill>
                  </a:rPr>
                  <a:t>strongly </a:t>
                </a:r>
              </a:p>
              <a:p>
                <a:r>
                  <a:rPr lang="en-US" altLang="ja-JP" sz="2400" dirty="0">
                    <a:solidFill>
                      <a:srgbClr val="FF0000"/>
                    </a:solidFill>
                  </a:rPr>
                  <a:t>connected components</a:t>
                </a:r>
                <a:r>
                  <a:rPr lang="en-US" altLang="ja-JP" sz="2400" dirty="0">
                    <a:solidFill>
                      <a:srgbClr val="000000"/>
                    </a:solidFill>
                  </a:rPr>
                  <a:t>.</a:t>
                </a:r>
              </a:p>
            </p:txBody>
          </p:sp>
        </mc:Choice>
        <mc:Fallback xmlns="">
          <p:sp>
            <p:nvSpPr>
              <p:cNvPr id="3" name="テキスト ボックス 2">
                <a:extLst>
                  <a:ext uri="{FF2B5EF4-FFF2-40B4-BE49-F238E27FC236}">
                    <a16:creationId xmlns:a16="http://schemas.microsoft.com/office/drawing/2014/main" id="{AAE13FFD-06A8-7698-165D-3A2873E8D3CD}"/>
                  </a:ext>
                </a:extLst>
              </p:cNvPr>
              <p:cNvSpPr txBox="1">
                <a:spLocks noRot="1" noChangeAspect="1" noMove="1" noResize="1" noEditPoints="1" noAdjustHandles="1" noChangeArrowheads="1" noChangeShapeType="1" noTextEdit="1"/>
              </p:cNvSpPr>
              <p:nvPr/>
            </p:nvSpPr>
            <p:spPr>
              <a:xfrm>
                <a:off x="628650" y="1113911"/>
                <a:ext cx="7864613" cy="843308"/>
              </a:xfrm>
              <a:prstGeom prst="rect">
                <a:avLst/>
              </a:prstGeom>
              <a:blipFill>
                <a:blip r:embed="rId3"/>
                <a:stretch>
                  <a:fillRect l="-1124" t="-2857" b="-12857"/>
                </a:stretch>
              </a:blipFill>
              <a:ln w="28575">
                <a:solidFill>
                  <a:srgbClr val="FFC000"/>
                </a:solidFill>
              </a:ln>
            </p:spPr>
            <p:txBody>
              <a:bodyPr/>
              <a:lstStyle/>
              <a:p>
                <a:r>
                  <a:rPr lang="ja-JP" altLang="en-US">
                    <a:noFill/>
                  </a:rPr>
                  <a:t> </a:t>
                </a:r>
              </a:p>
            </p:txBody>
          </p:sp>
        </mc:Fallback>
      </mc:AlternateContent>
      <p:sp>
        <p:nvSpPr>
          <p:cNvPr id="55" name="テキスト ボックス 54">
            <a:extLst>
              <a:ext uri="{FF2B5EF4-FFF2-40B4-BE49-F238E27FC236}">
                <a16:creationId xmlns:a16="http://schemas.microsoft.com/office/drawing/2014/main" id="{8C00EF1C-FBC6-EB25-546E-FE6E93AD857D}"/>
              </a:ext>
            </a:extLst>
          </p:cNvPr>
          <p:cNvSpPr txBox="1"/>
          <p:nvPr/>
        </p:nvSpPr>
        <p:spPr>
          <a:xfrm>
            <a:off x="5033437" y="2447273"/>
            <a:ext cx="543739" cy="523220"/>
          </a:xfrm>
          <a:prstGeom prst="rect">
            <a:avLst/>
          </a:prstGeom>
          <a:noFill/>
        </p:spPr>
        <p:txBody>
          <a:bodyPr wrap="none" rtlCol="0">
            <a:spAutoFit/>
          </a:bodyPr>
          <a:lstStyle/>
          <a:p>
            <a:r>
              <a:rPr kumimoji="1" lang="ja-JP" altLang="en-US" sz="2800"/>
              <a:t>＾</a:t>
            </a:r>
          </a:p>
        </p:txBody>
      </p:sp>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Autofit/>
          </a:bodyPr>
          <a:lstStyle/>
          <a:p>
            <a:r>
              <a:rPr lang="en-US" altLang="ja-JP" sz="3200" dirty="0"/>
              <a:t>Strongly Connected Components</a:t>
            </a:r>
            <a:endParaRPr kumimoji="1" lang="ja-JP" altLang="en-US" sz="3200"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35</a:t>
            </a:fld>
            <a:endParaRPr kumimoji="1" lang="ja-JP" altLang="en-US"/>
          </a:p>
        </p:txBody>
      </p:sp>
      <p:sp>
        <p:nvSpPr>
          <p:cNvPr id="141" name="テキスト ボックス 140">
            <a:extLst>
              <a:ext uri="{FF2B5EF4-FFF2-40B4-BE49-F238E27FC236}">
                <a16:creationId xmlns:a16="http://schemas.microsoft.com/office/drawing/2014/main" id="{BE8A8D3F-122D-B195-6D16-28DA13631BCE}"/>
              </a:ext>
            </a:extLst>
          </p:cNvPr>
          <p:cNvSpPr txBox="1"/>
          <p:nvPr/>
        </p:nvSpPr>
        <p:spPr>
          <a:xfrm>
            <a:off x="682908" y="2107913"/>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1</a:t>
            </a:r>
            <a:endParaRPr kumimoji="1" lang="ja-JP" altLang="en-US" sz="2800">
              <a:latin typeface="Times New Roman" panose="02020603050405020304" pitchFamily="18" charset="0"/>
              <a:cs typeface="Times New Roman" panose="02020603050405020304" pitchFamily="18" charset="0"/>
            </a:endParaRPr>
          </a:p>
        </p:txBody>
      </p:sp>
      <p:sp>
        <p:nvSpPr>
          <p:cNvPr id="142" name="テキスト ボックス 141">
            <a:extLst>
              <a:ext uri="{FF2B5EF4-FFF2-40B4-BE49-F238E27FC236}">
                <a16:creationId xmlns:a16="http://schemas.microsoft.com/office/drawing/2014/main" id="{EE279FF0-9BD7-9ED5-2782-094B34F1174A}"/>
              </a:ext>
            </a:extLst>
          </p:cNvPr>
          <p:cNvSpPr txBox="1"/>
          <p:nvPr/>
        </p:nvSpPr>
        <p:spPr>
          <a:xfrm>
            <a:off x="590906" y="4207223"/>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2</a:t>
            </a:r>
            <a:endParaRPr kumimoji="1" lang="ja-JP" altLang="en-US" sz="2800">
              <a:latin typeface="Times New Roman" panose="02020603050405020304" pitchFamily="18" charset="0"/>
              <a:cs typeface="Times New Roman" panose="02020603050405020304" pitchFamily="18" charset="0"/>
            </a:endParaRPr>
          </a:p>
        </p:txBody>
      </p:sp>
      <p:sp>
        <p:nvSpPr>
          <p:cNvPr id="154" name="テキスト ボックス 153">
            <a:extLst>
              <a:ext uri="{FF2B5EF4-FFF2-40B4-BE49-F238E27FC236}">
                <a16:creationId xmlns:a16="http://schemas.microsoft.com/office/drawing/2014/main" id="{9A578E94-C631-BBA5-F797-D7E18E8AA7DE}"/>
              </a:ext>
            </a:extLst>
          </p:cNvPr>
          <p:cNvSpPr txBox="1"/>
          <p:nvPr/>
        </p:nvSpPr>
        <p:spPr>
          <a:xfrm>
            <a:off x="2945421" y="4319627"/>
            <a:ext cx="184731" cy="369332"/>
          </a:xfrm>
          <a:prstGeom prst="rect">
            <a:avLst/>
          </a:prstGeom>
          <a:noFill/>
        </p:spPr>
        <p:txBody>
          <a:bodyPr wrap="none" rtlCol="0">
            <a:spAutoFit/>
          </a:bodyPr>
          <a:lstStyle/>
          <a:p>
            <a:endParaRPr kumimoji="1" lang="ja-JP" altLang="en-US"/>
          </a:p>
        </p:txBody>
      </p:sp>
      <p:grpSp>
        <p:nvGrpSpPr>
          <p:cNvPr id="8" name="グループ化 7">
            <a:extLst>
              <a:ext uri="{FF2B5EF4-FFF2-40B4-BE49-F238E27FC236}">
                <a16:creationId xmlns:a16="http://schemas.microsoft.com/office/drawing/2014/main" id="{3F784C23-263B-29B6-648B-9939BAB61C04}"/>
              </a:ext>
            </a:extLst>
          </p:cNvPr>
          <p:cNvGrpSpPr/>
          <p:nvPr/>
        </p:nvGrpSpPr>
        <p:grpSpPr>
          <a:xfrm>
            <a:off x="717441" y="2573386"/>
            <a:ext cx="2733410" cy="1378616"/>
            <a:chOff x="778643" y="1656964"/>
            <a:chExt cx="3609070" cy="1828954"/>
          </a:xfrm>
        </p:grpSpPr>
        <p:grpSp>
          <p:nvGrpSpPr>
            <p:cNvPr id="9" name="図形グループ 88">
              <a:extLst>
                <a:ext uri="{FF2B5EF4-FFF2-40B4-BE49-F238E27FC236}">
                  <a16:creationId xmlns:a16="http://schemas.microsoft.com/office/drawing/2014/main" id="{E268CE6D-8FED-0158-3B86-2F21D20BFF3E}"/>
                </a:ext>
              </a:extLst>
            </p:cNvPr>
            <p:cNvGrpSpPr/>
            <p:nvPr/>
          </p:nvGrpSpPr>
          <p:grpSpPr>
            <a:xfrm>
              <a:off x="778643" y="1656964"/>
              <a:ext cx="3609070" cy="1828954"/>
              <a:chOff x="1344399" y="873288"/>
              <a:chExt cx="3609070" cy="1828954"/>
            </a:xfrm>
            <a:noFill/>
          </p:grpSpPr>
          <p:sp>
            <p:nvSpPr>
              <p:cNvPr id="16" name="円/楕円 15">
                <a:extLst>
                  <a:ext uri="{FF2B5EF4-FFF2-40B4-BE49-F238E27FC236}">
                    <a16:creationId xmlns:a16="http://schemas.microsoft.com/office/drawing/2014/main" id="{51D409D1-9463-7E58-754B-DE598F1A3879}"/>
                  </a:ext>
                </a:extLst>
              </p:cNvPr>
              <p:cNvSpPr/>
              <p:nvPr/>
            </p:nvSpPr>
            <p:spPr>
              <a:xfrm>
                <a:off x="1344399"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17" name="円/楕円 16">
                <a:extLst>
                  <a:ext uri="{FF2B5EF4-FFF2-40B4-BE49-F238E27FC236}">
                    <a16:creationId xmlns:a16="http://schemas.microsoft.com/office/drawing/2014/main" id="{78959468-0A0E-E23B-1FD6-E896C678C15F}"/>
                  </a:ext>
                </a:extLst>
              </p:cNvPr>
              <p:cNvSpPr/>
              <p:nvPr/>
            </p:nvSpPr>
            <p:spPr>
              <a:xfrm>
                <a:off x="2851952"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18" name="円/楕円 17">
                <a:extLst>
                  <a:ext uri="{FF2B5EF4-FFF2-40B4-BE49-F238E27FC236}">
                    <a16:creationId xmlns:a16="http://schemas.microsoft.com/office/drawing/2014/main" id="{4CC1F4E4-1E26-8F56-AADD-A33ADB70E91E}"/>
                  </a:ext>
                </a:extLst>
              </p:cNvPr>
              <p:cNvSpPr/>
              <p:nvPr/>
            </p:nvSpPr>
            <p:spPr>
              <a:xfrm>
                <a:off x="1344399"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b</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19" name="円/楕円 18">
                <a:extLst>
                  <a:ext uri="{FF2B5EF4-FFF2-40B4-BE49-F238E27FC236}">
                    <a16:creationId xmlns:a16="http://schemas.microsoft.com/office/drawing/2014/main" id="{2EA527FF-CAEC-16CE-8ACF-19243C901966}"/>
                  </a:ext>
                </a:extLst>
              </p:cNvPr>
              <p:cNvSpPr/>
              <p:nvPr/>
            </p:nvSpPr>
            <p:spPr>
              <a:xfrm>
                <a:off x="2851952"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d</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20" name="円/楕円 19">
                <a:extLst>
                  <a:ext uri="{FF2B5EF4-FFF2-40B4-BE49-F238E27FC236}">
                    <a16:creationId xmlns:a16="http://schemas.microsoft.com/office/drawing/2014/main" id="{11CD5D6A-6681-79B8-2D49-BF65C86A763B}"/>
                  </a:ext>
                </a:extLst>
              </p:cNvPr>
              <p:cNvSpPr/>
              <p:nvPr/>
            </p:nvSpPr>
            <p:spPr>
              <a:xfrm>
                <a:off x="4350607"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21" name="直線矢印コネクタ 20">
                <a:extLst>
                  <a:ext uri="{FF2B5EF4-FFF2-40B4-BE49-F238E27FC236}">
                    <a16:creationId xmlns:a16="http://schemas.microsoft.com/office/drawing/2014/main" id="{1C8AEEE6-AB44-7CD5-7240-A892FE1F35FB}"/>
                  </a:ext>
                </a:extLst>
              </p:cNvPr>
              <p:cNvCxnSpPr>
                <a:cxnSpLocks/>
                <a:endCxn id="17" idx="2"/>
              </p:cNvCxnSpPr>
              <p:nvPr/>
            </p:nvCxnSpPr>
            <p:spPr>
              <a:xfrm>
                <a:off x="1947261" y="1178047"/>
                <a:ext cx="904691" cy="1588"/>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 name="直線矢印コネクタ 21">
                <a:extLst>
                  <a:ext uri="{FF2B5EF4-FFF2-40B4-BE49-F238E27FC236}">
                    <a16:creationId xmlns:a16="http://schemas.microsoft.com/office/drawing/2014/main" id="{0B917182-35FB-802F-DF22-D5DD5DF11ADA}"/>
                  </a:ext>
                </a:extLst>
              </p:cNvPr>
              <p:cNvCxnSpPr>
                <a:cxnSpLocks/>
                <a:stCxn id="16" idx="4"/>
                <a:endCxn id="18" idx="0"/>
              </p:cNvCxnSpPr>
              <p:nvPr/>
            </p:nvCxnSpPr>
            <p:spPr>
              <a:xfrm>
                <a:off x="1645830" y="1485982"/>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3" name="直線矢印コネクタ 22">
                <a:extLst>
                  <a:ext uri="{FF2B5EF4-FFF2-40B4-BE49-F238E27FC236}">
                    <a16:creationId xmlns:a16="http://schemas.microsoft.com/office/drawing/2014/main" id="{4C8D54A1-4E67-3DFD-3194-A7A4C23D0C2E}"/>
                  </a:ext>
                </a:extLst>
              </p:cNvPr>
              <p:cNvCxnSpPr>
                <a:cxnSpLocks/>
                <a:stCxn id="17" idx="6"/>
                <a:endCxn id="26" idx="2"/>
              </p:cNvCxnSpPr>
              <p:nvPr/>
            </p:nvCxnSpPr>
            <p:spPr>
              <a:xfrm>
                <a:off x="3454814" y="1179635"/>
                <a:ext cx="895793"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4" name="直線矢印コネクタ 23">
                <a:extLst>
                  <a:ext uri="{FF2B5EF4-FFF2-40B4-BE49-F238E27FC236}">
                    <a16:creationId xmlns:a16="http://schemas.microsoft.com/office/drawing/2014/main" id="{37312727-F963-9831-1451-F49670CE238E}"/>
                  </a:ext>
                </a:extLst>
              </p:cNvPr>
              <p:cNvCxnSpPr>
                <a:cxnSpLocks/>
                <a:stCxn id="20" idx="2"/>
                <a:endCxn id="19" idx="6"/>
              </p:cNvCxnSpPr>
              <p:nvPr/>
            </p:nvCxnSpPr>
            <p:spPr>
              <a:xfrm flipH="1">
                <a:off x="3454814" y="2395895"/>
                <a:ext cx="895793"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42A0BA44-FD69-8174-6F93-93759EECF922}"/>
                  </a:ext>
                </a:extLst>
              </p:cNvPr>
              <p:cNvCxnSpPr>
                <a:cxnSpLocks/>
                <a:stCxn id="26" idx="4"/>
                <a:endCxn id="20" idx="0"/>
              </p:cNvCxnSpPr>
              <p:nvPr/>
            </p:nvCxnSpPr>
            <p:spPr>
              <a:xfrm>
                <a:off x="4652038" y="1485982"/>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6" name="円/楕円 25">
                <a:extLst>
                  <a:ext uri="{FF2B5EF4-FFF2-40B4-BE49-F238E27FC236}">
                    <a16:creationId xmlns:a16="http://schemas.microsoft.com/office/drawing/2014/main" id="{9C051E7A-2F6E-DCE4-E5EB-740369E1ECB6}"/>
                  </a:ext>
                </a:extLst>
              </p:cNvPr>
              <p:cNvSpPr/>
              <p:nvPr/>
            </p:nvSpPr>
            <p:spPr>
              <a:xfrm>
                <a:off x="4350607"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27" name="直線矢印コネクタ 26">
                <a:extLst>
                  <a:ext uri="{FF2B5EF4-FFF2-40B4-BE49-F238E27FC236}">
                    <a16:creationId xmlns:a16="http://schemas.microsoft.com/office/drawing/2014/main" id="{A2E53272-766B-3962-F974-37F52434FFB6}"/>
                  </a:ext>
                </a:extLst>
              </p:cNvPr>
              <p:cNvCxnSpPr>
                <a:cxnSpLocks/>
                <a:stCxn id="19" idx="7"/>
                <a:endCxn id="26" idx="3"/>
              </p:cNvCxnSpPr>
              <p:nvPr/>
            </p:nvCxnSpPr>
            <p:spPr>
              <a:xfrm flipV="1">
                <a:off x="3366527" y="1396255"/>
                <a:ext cx="1072367" cy="78302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10" name="直線矢印コネクタ 9">
              <a:extLst>
                <a:ext uri="{FF2B5EF4-FFF2-40B4-BE49-F238E27FC236}">
                  <a16:creationId xmlns:a16="http://schemas.microsoft.com/office/drawing/2014/main" id="{6C526A67-5799-9B98-D005-68F357252963}"/>
                </a:ext>
              </a:extLst>
            </p:cNvPr>
            <p:cNvCxnSpPr>
              <a:cxnSpLocks/>
              <a:stCxn id="17" idx="3"/>
              <a:endCxn id="18" idx="7"/>
            </p:cNvCxnSpPr>
            <p:nvPr/>
          </p:nvCxnSpPr>
          <p:spPr>
            <a:xfrm flipH="1">
              <a:off x="1293218" y="2179931"/>
              <a:ext cx="1081265" cy="783020"/>
            </a:xfrm>
            <a:prstGeom prst="straightConnector1">
              <a:avLst/>
            </a:prstGeom>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直線矢印コネクタ 12">
              <a:extLst>
                <a:ext uri="{FF2B5EF4-FFF2-40B4-BE49-F238E27FC236}">
                  <a16:creationId xmlns:a16="http://schemas.microsoft.com/office/drawing/2014/main" id="{4DE10C8E-5EFA-0856-DF55-0E89182A7F52}"/>
                </a:ext>
              </a:extLst>
            </p:cNvPr>
            <p:cNvCxnSpPr>
              <a:cxnSpLocks/>
              <a:stCxn id="17" idx="4"/>
              <a:endCxn id="19" idx="0"/>
            </p:cNvCxnSpPr>
            <p:nvPr/>
          </p:nvCxnSpPr>
          <p:spPr>
            <a:xfrm>
              <a:off x="2587627" y="2269658"/>
              <a:ext cx="0" cy="603566"/>
            </a:xfrm>
            <a:prstGeom prst="straightConnector1">
              <a:avLst/>
            </a:prstGeom>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28" name="グループ化 27">
            <a:extLst>
              <a:ext uri="{FF2B5EF4-FFF2-40B4-BE49-F238E27FC236}">
                <a16:creationId xmlns:a16="http://schemas.microsoft.com/office/drawing/2014/main" id="{F2F890FE-26ED-1F43-B0FC-8313DEA58B35}"/>
              </a:ext>
            </a:extLst>
          </p:cNvPr>
          <p:cNvGrpSpPr/>
          <p:nvPr/>
        </p:nvGrpSpPr>
        <p:grpSpPr>
          <a:xfrm>
            <a:off x="718963" y="4664883"/>
            <a:ext cx="2747269" cy="1452662"/>
            <a:chOff x="5071157" y="1635366"/>
            <a:chExt cx="3609070" cy="1828954"/>
          </a:xfrm>
        </p:grpSpPr>
        <p:grpSp>
          <p:nvGrpSpPr>
            <p:cNvPr id="29" name="図形グループ 89">
              <a:extLst>
                <a:ext uri="{FF2B5EF4-FFF2-40B4-BE49-F238E27FC236}">
                  <a16:creationId xmlns:a16="http://schemas.microsoft.com/office/drawing/2014/main" id="{F7BFF9C1-778A-46FA-866B-147F46E0C33C}"/>
                </a:ext>
              </a:extLst>
            </p:cNvPr>
            <p:cNvGrpSpPr/>
            <p:nvPr/>
          </p:nvGrpSpPr>
          <p:grpSpPr>
            <a:xfrm>
              <a:off x="5071157" y="1635366"/>
              <a:ext cx="3609070" cy="1828954"/>
              <a:chOff x="1344399" y="873288"/>
              <a:chExt cx="3609070" cy="1828954"/>
            </a:xfrm>
            <a:noFill/>
          </p:grpSpPr>
          <p:sp>
            <p:nvSpPr>
              <p:cNvPr id="34" name="円/楕円 33">
                <a:extLst>
                  <a:ext uri="{FF2B5EF4-FFF2-40B4-BE49-F238E27FC236}">
                    <a16:creationId xmlns:a16="http://schemas.microsoft.com/office/drawing/2014/main" id="{955ED648-DC1B-B995-9503-39180D2C9CC9}"/>
                  </a:ext>
                </a:extLst>
              </p:cNvPr>
              <p:cNvSpPr/>
              <p:nvPr/>
            </p:nvSpPr>
            <p:spPr>
              <a:xfrm>
                <a:off x="1344399"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35" name="円/楕円 34">
                <a:extLst>
                  <a:ext uri="{FF2B5EF4-FFF2-40B4-BE49-F238E27FC236}">
                    <a16:creationId xmlns:a16="http://schemas.microsoft.com/office/drawing/2014/main" id="{25FA5892-CCAB-D16D-1876-38FEDCA94B2E}"/>
                  </a:ext>
                </a:extLst>
              </p:cNvPr>
              <p:cNvSpPr/>
              <p:nvPr/>
            </p:nvSpPr>
            <p:spPr>
              <a:xfrm>
                <a:off x="2851952"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c</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36" name="円/楕円 35">
                <a:extLst>
                  <a:ext uri="{FF2B5EF4-FFF2-40B4-BE49-F238E27FC236}">
                    <a16:creationId xmlns:a16="http://schemas.microsoft.com/office/drawing/2014/main" id="{5B0164F4-62F0-A6D4-37FA-F95B8E92603F}"/>
                  </a:ext>
                </a:extLst>
              </p:cNvPr>
              <p:cNvSpPr/>
              <p:nvPr/>
            </p:nvSpPr>
            <p:spPr>
              <a:xfrm>
                <a:off x="1344399"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37" name="円/楕円 36">
                <a:extLst>
                  <a:ext uri="{FF2B5EF4-FFF2-40B4-BE49-F238E27FC236}">
                    <a16:creationId xmlns:a16="http://schemas.microsoft.com/office/drawing/2014/main" id="{B2C8E1E6-DA5A-0E16-C406-3034FBD0635A}"/>
                  </a:ext>
                </a:extLst>
              </p:cNvPr>
              <p:cNvSpPr/>
              <p:nvPr/>
            </p:nvSpPr>
            <p:spPr>
              <a:xfrm>
                <a:off x="2851952"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38" name="円/楕円 37">
                <a:extLst>
                  <a:ext uri="{FF2B5EF4-FFF2-40B4-BE49-F238E27FC236}">
                    <a16:creationId xmlns:a16="http://schemas.microsoft.com/office/drawing/2014/main" id="{7D0B3E0F-C708-9CCF-7E74-2567289D5768}"/>
                  </a:ext>
                </a:extLst>
              </p:cNvPr>
              <p:cNvSpPr/>
              <p:nvPr/>
            </p:nvSpPr>
            <p:spPr>
              <a:xfrm>
                <a:off x="4350607"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b</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39" name="直線矢印コネクタ 38">
                <a:extLst>
                  <a:ext uri="{FF2B5EF4-FFF2-40B4-BE49-F238E27FC236}">
                    <a16:creationId xmlns:a16="http://schemas.microsoft.com/office/drawing/2014/main" id="{512030C2-DBC8-5BF6-0702-828236B733AB}"/>
                  </a:ext>
                </a:extLst>
              </p:cNvPr>
              <p:cNvCxnSpPr>
                <a:cxnSpLocks/>
                <a:endCxn id="35" idx="2"/>
              </p:cNvCxnSpPr>
              <p:nvPr/>
            </p:nvCxnSpPr>
            <p:spPr>
              <a:xfrm>
                <a:off x="1947261" y="1178047"/>
                <a:ext cx="904691" cy="1588"/>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0" name="直線矢印コネクタ 39">
                <a:extLst>
                  <a:ext uri="{FF2B5EF4-FFF2-40B4-BE49-F238E27FC236}">
                    <a16:creationId xmlns:a16="http://schemas.microsoft.com/office/drawing/2014/main" id="{8E73469E-1673-1244-CDB4-403058D95EEE}"/>
                  </a:ext>
                </a:extLst>
              </p:cNvPr>
              <p:cNvCxnSpPr>
                <a:cxnSpLocks/>
              </p:cNvCxnSpPr>
              <p:nvPr/>
            </p:nvCxnSpPr>
            <p:spPr>
              <a:xfrm>
                <a:off x="1508685" y="1507580"/>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1" name="直線矢印コネクタ 40">
                <a:extLst>
                  <a:ext uri="{FF2B5EF4-FFF2-40B4-BE49-F238E27FC236}">
                    <a16:creationId xmlns:a16="http://schemas.microsoft.com/office/drawing/2014/main" id="{B35240D7-4FB8-FED2-6911-EDD2B45BCABD}"/>
                  </a:ext>
                </a:extLst>
              </p:cNvPr>
              <p:cNvCxnSpPr>
                <a:cxnSpLocks/>
                <a:stCxn id="35" idx="6"/>
                <a:endCxn id="45" idx="2"/>
              </p:cNvCxnSpPr>
              <p:nvPr/>
            </p:nvCxnSpPr>
            <p:spPr>
              <a:xfrm>
                <a:off x="3454814" y="1179635"/>
                <a:ext cx="895793"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89791D5F-4468-8862-EF7C-B9F803B0C6D9}"/>
                  </a:ext>
                </a:extLst>
              </p:cNvPr>
              <p:cNvCxnSpPr>
                <a:cxnSpLocks/>
              </p:cNvCxnSpPr>
              <p:nvPr/>
            </p:nvCxnSpPr>
            <p:spPr>
              <a:xfrm flipH="1">
                <a:off x="3416733" y="2546365"/>
                <a:ext cx="933874"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82EF3C55-7D84-A92C-292D-EDEBD966108F}"/>
                  </a:ext>
                </a:extLst>
              </p:cNvPr>
              <p:cNvCxnSpPr>
                <a:cxnSpLocks/>
              </p:cNvCxnSpPr>
              <p:nvPr/>
            </p:nvCxnSpPr>
            <p:spPr>
              <a:xfrm>
                <a:off x="3454814" y="2280148"/>
                <a:ext cx="895793"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013951D7-9FEF-1AB4-1E95-44C26314C59F}"/>
                  </a:ext>
                </a:extLst>
              </p:cNvPr>
              <p:cNvCxnSpPr>
                <a:cxnSpLocks/>
                <a:stCxn id="45" idx="4"/>
                <a:endCxn id="38" idx="0"/>
              </p:cNvCxnSpPr>
              <p:nvPr/>
            </p:nvCxnSpPr>
            <p:spPr>
              <a:xfrm>
                <a:off x="4652038" y="1485982"/>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5" name="円/楕円 44">
                <a:extLst>
                  <a:ext uri="{FF2B5EF4-FFF2-40B4-BE49-F238E27FC236}">
                    <a16:creationId xmlns:a16="http://schemas.microsoft.com/office/drawing/2014/main" id="{653FA7B3-C6E7-AC6B-A095-CC8B4C54A246}"/>
                  </a:ext>
                </a:extLst>
              </p:cNvPr>
              <p:cNvSpPr/>
              <p:nvPr/>
            </p:nvSpPr>
            <p:spPr>
              <a:xfrm>
                <a:off x="4350607"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d</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46" name="直線矢印コネクタ 45">
                <a:extLst>
                  <a:ext uri="{FF2B5EF4-FFF2-40B4-BE49-F238E27FC236}">
                    <a16:creationId xmlns:a16="http://schemas.microsoft.com/office/drawing/2014/main" id="{62192B1D-B694-8442-7DFD-37761ED294C0}"/>
                  </a:ext>
                </a:extLst>
              </p:cNvPr>
              <p:cNvCxnSpPr>
                <a:cxnSpLocks/>
                <a:stCxn id="35" idx="4"/>
                <a:endCxn id="37" idx="0"/>
              </p:cNvCxnSpPr>
              <p:nvPr/>
            </p:nvCxnSpPr>
            <p:spPr>
              <a:xfrm>
                <a:off x="3153383" y="1485982"/>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30" name="直線矢印コネクタ 29">
              <a:extLst>
                <a:ext uri="{FF2B5EF4-FFF2-40B4-BE49-F238E27FC236}">
                  <a16:creationId xmlns:a16="http://schemas.microsoft.com/office/drawing/2014/main" id="{883E5184-0537-6115-8D98-8559A2B2BE5B}"/>
                </a:ext>
              </a:extLst>
            </p:cNvPr>
            <p:cNvCxnSpPr>
              <a:cxnSpLocks/>
            </p:cNvCxnSpPr>
            <p:nvPr/>
          </p:nvCxnSpPr>
          <p:spPr>
            <a:xfrm flipV="1">
              <a:off x="5546208" y="2250298"/>
              <a:ext cx="0" cy="603566"/>
            </a:xfrm>
            <a:prstGeom prst="straightConnector1">
              <a:avLst/>
            </a:prstGeom>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48" name="右矢印 47">
            <a:extLst>
              <a:ext uri="{FF2B5EF4-FFF2-40B4-BE49-F238E27FC236}">
                <a16:creationId xmlns:a16="http://schemas.microsoft.com/office/drawing/2014/main" id="{E32C8492-0022-416E-C9EC-5B42097DB563}"/>
              </a:ext>
            </a:extLst>
          </p:cNvPr>
          <p:cNvSpPr/>
          <p:nvPr/>
        </p:nvSpPr>
        <p:spPr>
          <a:xfrm>
            <a:off x="3702259" y="3466091"/>
            <a:ext cx="1368804" cy="1036477"/>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solidFill>
                  <a:schemeClr val="bg1"/>
                </a:solidFill>
              </a:rPr>
              <a:t>transform</a:t>
            </a:r>
            <a:endParaRPr kumimoji="1" lang="ja-JP" altLang="en-US">
              <a:solidFill>
                <a:schemeClr val="bg1"/>
              </a:solidFill>
            </a:endParaRPr>
          </a:p>
        </p:txBody>
      </p:sp>
      <p:sp>
        <p:nvSpPr>
          <p:cNvPr id="51" name="テキスト ボックス 50">
            <a:extLst>
              <a:ext uri="{FF2B5EF4-FFF2-40B4-BE49-F238E27FC236}">
                <a16:creationId xmlns:a16="http://schemas.microsoft.com/office/drawing/2014/main" id="{47D00AFA-9176-E52F-1A49-54B37077476F}"/>
              </a:ext>
            </a:extLst>
          </p:cNvPr>
          <p:cNvSpPr txBox="1"/>
          <p:nvPr/>
        </p:nvSpPr>
        <p:spPr>
          <a:xfrm>
            <a:off x="844020" y="6327227"/>
            <a:ext cx="2581793" cy="369332"/>
          </a:xfrm>
          <a:prstGeom prst="rect">
            <a:avLst/>
          </a:prstGeom>
          <a:noFill/>
        </p:spPr>
        <p:txBody>
          <a:bodyPr wrap="square" rtlCol="0">
            <a:spAutoFit/>
          </a:bodyPr>
          <a:lstStyle/>
          <a:p>
            <a:r>
              <a:rPr lang="en-US" altLang="ja-JP" dirty="0"/>
              <a:t>C</a:t>
            </a:r>
            <a:r>
              <a:rPr kumimoji="1" lang="en-US" altLang="ja-JP" dirty="0"/>
              <a:t>yclic Labeled Graphs</a:t>
            </a:r>
            <a:endParaRPr kumimoji="1" lang="ja-JP" altLang="en-US"/>
          </a:p>
        </p:txBody>
      </p:sp>
      <p:sp>
        <p:nvSpPr>
          <p:cNvPr id="52" name="テキスト ボックス 51">
            <a:extLst>
              <a:ext uri="{FF2B5EF4-FFF2-40B4-BE49-F238E27FC236}">
                <a16:creationId xmlns:a16="http://schemas.microsoft.com/office/drawing/2014/main" id="{0A0761CC-281B-51B1-670D-4696A9B6EF53}"/>
              </a:ext>
            </a:extLst>
          </p:cNvPr>
          <p:cNvSpPr txBox="1"/>
          <p:nvPr/>
        </p:nvSpPr>
        <p:spPr>
          <a:xfrm>
            <a:off x="5905998" y="6327227"/>
            <a:ext cx="2581793" cy="369332"/>
          </a:xfrm>
          <a:prstGeom prst="rect">
            <a:avLst/>
          </a:prstGeom>
          <a:noFill/>
        </p:spPr>
        <p:txBody>
          <a:bodyPr wrap="square" rtlCol="0">
            <a:spAutoFit/>
          </a:bodyPr>
          <a:lstStyle/>
          <a:p>
            <a:r>
              <a:rPr lang="en-US" altLang="ja-JP" dirty="0"/>
              <a:t>Ac</a:t>
            </a:r>
            <a:r>
              <a:rPr kumimoji="1" lang="en-US" altLang="ja-JP" dirty="0"/>
              <a:t>yclic Labeled Graphs</a:t>
            </a:r>
            <a:endParaRPr kumimoji="1" lang="ja-JP" altLang="en-US"/>
          </a:p>
        </p:txBody>
      </p:sp>
      <p:grpSp>
        <p:nvGrpSpPr>
          <p:cNvPr id="61" name="グループ化 60">
            <a:extLst>
              <a:ext uri="{FF2B5EF4-FFF2-40B4-BE49-F238E27FC236}">
                <a16:creationId xmlns:a16="http://schemas.microsoft.com/office/drawing/2014/main" id="{0183EB75-CE88-9CA5-E6AD-0644EE53B92F}"/>
              </a:ext>
            </a:extLst>
          </p:cNvPr>
          <p:cNvGrpSpPr/>
          <p:nvPr/>
        </p:nvGrpSpPr>
        <p:grpSpPr>
          <a:xfrm>
            <a:off x="5860680" y="2289445"/>
            <a:ext cx="2564809" cy="1831347"/>
            <a:chOff x="1591957" y="4830597"/>
            <a:chExt cx="2564809" cy="1831347"/>
          </a:xfrm>
        </p:grpSpPr>
        <p:grpSp>
          <p:nvGrpSpPr>
            <p:cNvPr id="63" name="図形グループ 88">
              <a:extLst>
                <a:ext uri="{FF2B5EF4-FFF2-40B4-BE49-F238E27FC236}">
                  <a16:creationId xmlns:a16="http://schemas.microsoft.com/office/drawing/2014/main" id="{48BEFE4A-FDC2-261C-5610-53D9211553C1}"/>
                </a:ext>
              </a:extLst>
            </p:cNvPr>
            <p:cNvGrpSpPr/>
            <p:nvPr/>
          </p:nvGrpSpPr>
          <p:grpSpPr>
            <a:xfrm>
              <a:off x="1591957" y="4830597"/>
              <a:ext cx="2564809" cy="1831347"/>
              <a:chOff x="1344399" y="873288"/>
              <a:chExt cx="2564809" cy="1831347"/>
            </a:xfrm>
            <a:noFill/>
          </p:grpSpPr>
          <p:sp>
            <p:nvSpPr>
              <p:cNvPr id="66" name="円/楕円 65">
                <a:extLst>
                  <a:ext uri="{FF2B5EF4-FFF2-40B4-BE49-F238E27FC236}">
                    <a16:creationId xmlns:a16="http://schemas.microsoft.com/office/drawing/2014/main" id="{EA6498F4-87D1-85CE-BFDC-D3CD40775B83}"/>
                  </a:ext>
                </a:extLst>
              </p:cNvPr>
              <p:cNvSpPr/>
              <p:nvPr/>
            </p:nvSpPr>
            <p:spPr>
              <a:xfrm>
                <a:off x="1344399"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67" name="円/楕円 66">
                <a:extLst>
                  <a:ext uri="{FF2B5EF4-FFF2-40B4-BE49-F238E27FC236}">
                    <a16:creationId xmlns:a16="http://schemas.microsoft.com/office/drawing/2014/main" id="{0D554A67-6984-ACD5-A577-5F8C8D4C3CCE}"/>
                  </a:ext>
                </a:extLst>
              </p:cNvPr>
              <p:cNvSpPr/>
              <p:nvPr/>
            </p:nvSpPr>
            <p:spPr>
              <a:xfrm>
                <a:off x="2851952"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68" name="円/楕円 67">
                <a:extLst>
                  <a:ext uri="{FF2B5EF4-FFF2-40B4-BE49-F238E27FC236}">
                    <a16:creationId xmlns:a16="http://schemas.microsoft.com/office/drawing/2014/main" id="{6D69ED33-157B-B537-E14F-B0D4501FADDA}"/>
                  </a:ext>
                </a:extLst>
              </p:cNvPr>
              <p:cNvSpPr/>
              <p:nvPr/>
            </p:nvSpPr>
            <p:spPr>
              <a:xfrm>
                <a:off x="1344399" y="208954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b</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69" name="円/楕円 68">
                <a:extLst>
                  <a:ext uri="{FF2B5EF4-FFF2-40B4-BE49-F238E27FC236}">
                    <a16:creationId xmlns:a16="http://schemas.microsoft.com/office/drawing/2014/main" id="{BA0BECF2-B692-A81C-260A-5CE1C9BC459F}"/>
                  </a:ext>
                </a:extLst>
              </p:cNvPr>
              <p:cNvSpPr/>
              <p:nvPr/>
            </p:nvSpPr>
            <p:spPr>
              <a:xfrm>
                <a:off x="2410553" y="2091941"/>
                <a:ext cx="1498655"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Times New Roman" panose="02020603050405020304" pitchFamily="18" charset="0"/>
                    <a:ea typeface="Meiryo UI" panose="020B0604030504040204" pitchFamily="34" charset="-128"/>
                    <a:cs typeface="Times New Roman" panose="02020603050405020304" pitchFamily="18" charset="0"/>
                  </a:rPr>
                  <a:t>{</a:t>
                </a:r>
                <a:r>
                  <a:rPr lang="en-US" altLang="ja-JP" sz="28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r>
                  <a:rPr lang="en-US" altLang="ja-JP" sz="2800" dirty="0">
                    <a:solidFill>
                      <a:srgbClr val="000000"/>
                    </a:solidFill>
                    <a:latin typeface="Times New Roman" panose="02020603050405020304" pitchFamily="18" charset="0"/>
                    <a:ea typeface="Meiryo UI" panose="020B0604030504040204" pitchFamily="34" charset="-128"/>
                    <a:cs typeface="Times New Roman" panose="02020603050405020304" pitchFamily="18" charset="0"/>
                  </a:rPr>
                  <a:t>, </a:t>
                </a:r>
                <a:r>
                  <a:rPr lang="en-US" altLang="ja-JP" sz="28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d</a:t>
                </a:r>
                <a:r>
                  <a:rPr lang="en-US" altLang="ja-JP" sz="2800" dirty="0">
                    <a:solidFill>
                      <a:srgbClr val="000000"/>
                    </a:solidFill>
                    <a:latin typeface="Times New Roman" panose="02020603050405020304" pitchFamily="18" charset="0"/>
                    <a:ea typeface="Meiryo UI" panose="020B0604030504040204" pitchFamily="34" charset="-128"/>
                    <a:cs typeface="Times New Roman" panose="02020603050405020304" pitchFamily="18" charset="0"/>
                  </a:rPr>
                  <a:t>}</a:t>
                </a:r>
                <a:endParaRPr kumimoji="1" lang="ja-JP" altLang="en-US" sz="2800">
                  <a:solidFill>
                    <a:srgbClr val="000000"/>
                  </a:solidFill>
                  <a:latin typeface="Times New Roman" panose="02020603050405020304" pitchFamily="18" charset="0"/>
                  <a:ea typeface="Meiryo UI" panose="020B0604030504040204" pitchFamily="34" charset="-128"/>
                  <a:cs typeface="Times New Roman" panose="02020603050405020304" pitchFamily="18" charset="0"/>
                </a:endParaRPr>
              </a:p>
            </p:txBody>
          </p:sp>
          <p:cxnSp>
            <p:nvCxnSpPr>
              <p:cNvPr id="70" name="直線矢印コネクタ 69">
                <a:extLst>
                  <a:ext uri="{FF2B5EF4-FFF2-40B4-BE49-F238E27FC236}">
                    <a16:creationId xmlns:a16="http://schemas.microsoft.com/office/drawing/2014/main" id="{5799C88F-DAB8-0A33-80D0-B56250F3A757}"/>
                  </a:ext>
                </a:extLst>
              </p:cNvPr>
              <p:cNvCxnSpPr>
                <a:cxnSpLocks/>
                <a:endCxn id="67" idx="2"/>
              </p:cNvCxnSpPr>
              <p:nvPr/>
            </p:nvCxnSpPr>
            <p:spPr>
              <a:xfrm>
                <a:off x="1947261" y="1178047"/>
                <a:ext cx="904691" cy="1588"/>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1" name="直線矢印コネクタ 70">
                <a:extLst>
                  <a:ext uri="{FF2B5EF4-FFF2-40B4-BE49-F238E27FC236}">
                    <a16:creationId xmlns:a16="http://schemas.microsoft.com/office/drawing/2014/main" id="{6536545F-9742-24E6-37E8-445402280B5C}"/>
                  </a:ext>
                </a:extLst>
              </p:cNvPr>
              <p:cNvCxnSpPr>
                <a:cxnSpLocks/>
                <a:stCxn id="66" idx="4"/>
                <a:endCxn id="68" idx="0"/>
              </p:cNvCxnSpPr>
              <p:nvPr/>
            </p:nvCxnSpPr>
            <p:spPr>
              <a:xfrm>
                <a:off x="1645830" y="1485982"/>
                <a:ext cx="0" cy="603566"/>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2" name="直線矢印コネクタ 71">
                <a:extLst>
                  <a:ext uri="{FF2B5EF4-FFF2-40B4-BE49-F238E27FC236}">
                    <a16:creationId xmlns:a16="http://schemas.microsoft.com/office/drawing/2014/main" id="{7EAFF7B5-AE6C-042D-324B-D408D3AA155C}"/>
                  </a:ext>
                </a:extLst>
              </p:cNvPr>
              <p:cNvCxnSpPr>
                <a:cxnSpLocks/>
                <a:stCxn id="67" idx="4"/>
                <a:endCxn id="69" idx="0"/>
              </p:cNvCxnSpPr>
              <p:nvPr/>
            </p:nvCxnSpPr>
            <p:spPr>
              <a:xfrm>
                <a:off x="3153383" y="1485982"/>
                <a:ext cx="6498" cy="605959"/>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64" name="直線矢印コネクタ 63">
              <a:extLst>
                <a:ext uri="{FF2B5EF4-FFF2-40B4-BE49-F238E27FC236}">
                  <a16:creationId xmlns:a16="http://schemas.microsoft.com/office/drawing/2014/main" id="{D78E88E8-FF5B-2210-624E-21C7D2A54068}"/>
                </a:ext>
              </a:extLst>
            </p:cNvPr>
            <p:cNvCxnSpPr>
              <a:cxnSpLocks/>
              <a:stCxn id="67" idx="3"/>
              <a:endCxn id="68" idx="7"/>
            </p:cNvCxnSpPr>
            <p:nvPr/>
          </p:nvCxnSpPr>
          <p:spPr>
            <a:xfrm flipH="1">
              <a:off x="2106532" y="5353564"/>
              <a:ext cx="1081265" cy="783020"/>
            </a:xfrm>
            <a:prstGeom prst="straightConnector1">
              <a:avLst/>
            </a:prstGeom>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5" name="曲線コネクタ 64">
              <a:extLst>
                <a:ext uri="{FF2B5EF4-FFF2-40B4-BE49-F238E27FC236}">
                  <a16:creationId xmlns:a16="http://schemas.microsoft.com/office/drawing/2014/main" id="{A6B57D10-2090-0023-2C91-98D6ED5D742D}"/>
                </a:ext>
              </a:extLst>
            </p:cNvPr>
            <p:cNvCxnSpPr>
              <a:cxnSpLocks/>
              <a:stCxn id="69" idx="5"/>
              <a:endCxn id="69" idx="7"/>
            </p:cNvCxnSpPr>
            <p:nvPr/>
          </p:nvCxnSpPr>
          <p:spPr>
            <a:xfrm rot="5400000" flipH="1">
              <a:off x="3720673" y="6355597"/>
              <a:ext cx="433240" cy="12700"/>
            </a:xfrm>
            <a:prstGeom prst="curvedConnector5">
              <a:avLst>
                <a:gd name="adj1" fmla="val -15362"/>
                <a:gd name="adj2" fmla="val -3854150"/>
                <a:gd name="adj3" fmla="val 131392"/>
              </a:avLst>
            </a:prstGeom>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81" name="図形グループ 89">
            <a:extLst>
              <a:ext uri="{FF2B5EF4-FFF2-40B4-BE49-F238E27FC236}">
                <a16:creationId xmlns:a16="http://schemas.microsoft.com/office/drawing/2014/main" id="{769ABACE-377C-B5EE-8B89-EF7C21682DC7}"/>
              </a:ext>
            </a:extLst>
          </p:cNvPr>
          <p:cNvGrpSpPr/>
          <p:nvPr/>
        </p:nvGrpSpPr>
        <p:grpSpPr>
          <a:xfrm>
            <a:off x="5060727" y="4462094"/>
            <a:ext cx="3560308" cy="1783583"/>
            <a:chOff x="1393161" y="873288"/>
            <a:chExt cx="3560308" cy="1783583"/>
          </a:xfrm>
          <a:noFill/>
        </p:grpSpPr>
        <p:sp>
          <p:nvSpPr>
            <p:cNvPr id="85" name="円/楕円 84">
              <a:extLst>
                <a:ext uri="{FF2B5EF4-FFF2-40B4-BE49-F238E27FC236}">
                  <a16:creationId xmlns:a16="http://schemas.microsoft.com/office/drawing/2014/main" id="{EDD6F32A-0796-2D38-D0B0-701BF62BA271}"/>
                </a:ext>
              </a:extLst>
            </p:cNvPr>
            <p:cNvSpPr/>
            <p:nvPr/>
          </p:nvSpPr>
          <p:spPr>
            <a:xfrm>
              <a:off x="1393161" y="873288"/>
              <a:ext cx="886888"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Times New Roman" panose="02020603050405020304" pitchFamily="18" charset="0"/>
                  <a:ea typeface="Meiryo UI" panose="020B0604030504040204" pitchFamily="34" charset="-128"/>
                  <a:cs typeface="Times New Roman" panose="02020603050405020304" pitchFamily="18" charset="0"/>
                </a:rPr>
                <a:t>{</a:t>
              </a:r>
              <a:r>
                <a:rPr lang="en-US" altLang="ja-JP" sz="28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r>
                <a:rPr lang="en-US" altLang="ja-JP" sz="2800" dirty="0">
                  <a:solidFill>
                    <a:srgbClr val="000000"/>
                  </a:solidFill>
                  <a:latin typeface="Times New Roman" panose="02020603050405020304" pitchFamily="18" charset="0"/>
                  <a:ea typeface="Meiryo UI" panose="020B0604030504040204" pitchFamily="34" charset="-128"/>
                  <a:cs typeface="Times New Roman" panose="02020603050405020304" pitchFamily="18" charset="0"/>
                </a:rPr>
                <a:t>}</a:t>
              </a:r>
              <a:endParaRPr kumimoji="1" lang="ja-JP" altLang="en-US" sz="2800">
                <a:solidFill>
                  <a:srgbClr val="000000"/>
                </a:solidFill>
                <a:latin typeface="Times New Roman" panose="02020603050405020304" pitchFamily="18" charset="0"/>
                <a:ea typeface="Meiryo UI" panose="020B0604030504040204" pitchFamily="34" charset="-128"/>
                <a:cs typeface="Times New Roman" panose="02020603050405020304" pitchFamily="18" charset="0"/>
              </a:endParaRPr>
            </a:p>
          </p:txBody>
        </p:sp>
        <p:sp>
          <p:nvSpPr>
            <p:cNvPr id="86" name="円/楕円 85">
              <a:extLst>
                <a:ext uri="{FF2B5EF4-FFF2-40B4-BE49-F238E27FC236}">
                  <a16:creationId xmlns:a16="http://schemas.microsoft.com/office/drawing/2014/main" id="{01EC2687-BCD7-E90A-F60A-C1608419778F}"/>
                </a:ext>
              </a:extLst>
            </p:cNvPr>
            <p:cNvSpPr/>
            <p:nvPr/>
          </p:nvSpPr>
          <p:spPr>
            <a:xfrm>
              <a:off x="2851952"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c</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87" name="円/楕円 86">
              <a:extLst>
                <a:ext uri="{FF2B5EF4-FFF2-40B4-BE49-F238E27FC236}">
                  <a16:creationId xmlns:a16="http://schemas.microsoft.com/office/drawing/2014/main" id="{EC06A5C6-85B4-B59D-FEB3-5349EEAC08BE}"/>
                </a:ext>
              </a:extLst>
            </p:cNvPr>
            <p:cNvSpPr/>
            <p:nvPr/>
          </p:nvSpPr>
          <p:spPr>
            <a:xfrm>
              <a:off x="3134347" y="2044177"/>
              <a:ext cx="1498645"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Times New Roman" panose="02020603050405020304" pitchFamily="18" charset="0"/>
                  <a:ea typeface="Meiryo UI" panose="020B0604030504040204" pitchFamily="34" charset="-128"/>
                  <a:cs typeface="Times New Roman" panose="02020603050405020304" pitchFamily="18" charset="0"/>
                </a:rPr>
                <a:t>{</a:t>
              </a:r>
              <a:r>
                <a:rPr lang="en-US" altLang="ja-JP" sz="28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r>
                <a:rPr lang="en-US" altLang="ja-JP" sz="2800" dirty="0">
                  <a:solidFill>
                    <a:srgbClr val="000000"/>
                  </a:solidFill>
                  <a:latin typeface="Times New Roman" panose="02020603050405020304" pitchFamily="18" charset="0"/>
                  <a:ea typeface="Meiryo UI" panose="020B0604030504040204" pitchFamily="34" charset="-128"/>
                  <a:cs typeface="Times New Roman" panose="02020603050405020304" pitchFamily="18" charset="0"/>
                </a:rPr>
                <a:t>, </a:t>
              </a:r>
              <a:r>
                <a:rPr lang="en-US" altLang="ja-JP" sz="28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b</a:t>
              </a:r>
              <a:r>
                <a:rPr lang="en-US" altLang="ja-JP" sz="2800" dirty="0">
                  <a:solidFill>
                    <a:srgbClr val="000000"/>
                  </a:solidFill>
                  <a:latin typeface="Times New Roman" panose="02020603050405020304" pitchFamily="18" charset="0"/>
                  <a:ea typeface="Meiryo UI" panose="020B0604030504040204" pitchFamily="34" charset="-128"/>
                  <a:cs typeface="Times New Roman" panose="02020603050405020304" pitchFamily="18" charset="0"/>
                </a:rPr>
                <a:t>}</a:t>
              </a:r>
              <a:endParaRPr kumimoji="1" lang="ja-JP" altLang="en-US" sz="2800">
                <a:solidFill>
                  <a:srgbClr val="000000"/>
                </a:solidFill>
                <a:latin typeface="Times New Roman" panose="02020603050405020304" pitchFamily="18" charset="0"/>
                <a:ea typeface="Meiryo UI" panose="020B0604030504040204" pitchFamily="34" charset="-128"/>
                <a:cs typeface="Times New Roman" panose="02020603050405020304" pitchFamily="18" charset="0"/>
              </a:endParaRPr>
            </a:p>
          </p:txBody>
        </p:sp>
        <p:cxnSp>
          <p:nvCxnSpPr>
            <p:cNvPr id="88" name="直線矢印コネクタ 87">
              <a:extLst>
                <a:ext uri="{FF2B5EF4-FFF2-40B4-BE49-F238E27FC236}">
                  <a16:creationId xmlns:a16="http://schemas.microsoft.com/office/drawing/2014/main" id="{65657A42-7E4D-2B2E-2704-82C187FE2C1F}"/>
                </a:ext>
              </a:extLst>
            </p:cNvPr>
            <p:cNvCxnSpPr>
              <a:cxnSpLocks/>
              <a:stCxn id="85" idx="6"/>
              <a:endCxn id="86" idx="2"/>
            </p:cNvCxnSpPr>
            <p:nvPr/>
          </p:nvCxnSpPr>
          <p:spPr>
            <a:xfrm>
              <a:off x="2280049" y="1179635"/>
              <a:ext cx="571903"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89" name="直線矢印コネクタ 88">
              <a:extLst>
                <a:ext uri="{FF2B5EF4-FFF2-40B4-BE49-F238E27FC236}">
                  <a16:creationId xmlns:a16="http://schemas.microsoft.com/office/drawing/2014/main" id="{5F2291C0-A233-2654-9191-C81A0E8C59F6}"/>
                </a:ext>
              </a:extLst>
            </p:cNvPr>
            <p:cNvCxnSpPr>
              <a:cxnSpLocks/>
              <a:stCxn id="86" idx="6"/>
              <a:endCxn id="91" idx="2"/>
            </p:cNvCxnSpPr>
            <p:nvPr/>
          </p:nvCxnSpPr>
          <p:spPr>
            <a:xfrm>
              <a:off x="3454814" y="1179635"/>
              <a:ext cx="895793"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90" name="直線矢印コネクタ 89">
              <a:extLst>
                <a:ext uri="{FF2B5EF4-FFF2-40B4-BE49-F238E27FC236}">
                  <a16:creationId xmlns:a16="http://schemas.microsoft.com/office/drawing/2014/main" id="{264AE4CD-C1D2-BBF0-40CD-1C5F237104C8}"/>
                </a:ext>
              </a:extLst>
            </p:cNvPr>
            <p:cNvCxnSpPr>
              <a:cxnSpLocks/>
              <a:stCxn id="91" idx="4"/>
              <a:endCxn id="87" idx="7"/>
            </p:cNvCxnSpPr>
            <p:nvPr/>
          </p:nvCxnSpPr>
          <p:spPr>
            <a:xfrm flipH="1">
              <a:off x="4413521" y="1485982"/>
              <a:ext cx="238517" cy="647922"/>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1" name="円/楕円 90">
              <a:extLst>
                <a:ext uri="{FF2B5EF4-FFF2-40B4-BE49-F238E27FC236}">
                  <a16:creationId xmlns:a16="http://schemas.microsoft.com/office/drawing/2014/main" id="{7528A446-2960-596D-4D6D-1FD3F87C973E}"/>
                </a:ext>
              </a:extLst>
            </p:cNvPr>
            <p:cNvSpPr/>
            <p:nvPr/>
          </p:nvSpPr>
          <p:spPr>
            <a:xfrm>
              <a:off x="4350607"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d</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92" name="直線矢印コネクタ 91">
              <a:extLst>
                <a:ext uri="{FF2B5EF4-FFF2-40B4-BE49-F238E27FC236}">
                  <a16:creationId xmlns:a16="http://schemas.microsoft.com/office/drawing/2014/main" id="{DCB0560D-87F0-0C4D-3D12-B9166D55ECAE}"/>
                </a:ext>
              </a:extLst>
            </p:cNvPr>
            <p:cNvCxnSpPr>
              <a:cxnSpLocks/>
              <a:stCxn id="86" idx="4"/>
              <a:endCxn id="87" idx="1"/>
            </p:cNvCxnSpPr>
            <p:nvPr/>
          </p:nvCxnSpPr>
          <p:spPr>
            <a:xfrm>
              <a:off x="3153383" y="1485982"/>
              <a:ext cx="200435" cy="647922"/>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82" name="曲線コネクタ 81">
            <a:extLst>
              <a:ext uri="{FF2B5EF4-FFF2-40B4-BE49-F238E27FC236}">
                <a16:creationId xmlns:a16="http://schemas.microsoft.com/office/drawing/2014/main" id="{386402BF-7A53-9A06-C6C8-AD5BB89D09D6}"/>
              </a:ext>
            </a:extLst>
          </p:cNvPr>
          <p:cNvCxnSpPr>
            <a:cxnSpLocks/>
            <a:stCxn id="85" idx="3"/>
            <a:endCxn id="85" idx="5"/>
          </p:cNvCxnSpPr>
          <p:nvPr/>
        </p:nvCxnSpPr>
        <p:spPr>
          <a:xfrm rot="16200000" flipH="1">
            <a:off x="5504171" y="4671499"/>
            <a:ext cx="12700" cy="627124"/>
          </a:xfrm>
          <a:prstGeom prst="curvedConnector3">
            <a:avLst>
              <a:gd name="adj1" fmla="val 3326764"/>
            </a:avLst>
          </a:prstGeom>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83" name="曲線コネクタ 82">
            <a:extLst>
              <a:ext uri="{FF2B5EF4-FFF2-40B4-BE49-F238E27FC236}">
                <a16:creationId xmlns:a16="http://schemas.microsoft.com/office/drawing/2014/main" id="{E07B86F7-6F8A-881D-7873-64A6EF99C2D6}"/>
              </a:ext>
            </a:extLst>
          </p:cNvPr>
          <p:cNvCxnSpPr>
            <a:cxnSpLocks/>
          </p:cNvCxnSpPr>
          <p:nvPr/>
        </p:nvCxnSpPr>
        <p:spPr>
          <a:xfrm rot="16200000" flipH="1">
            <a:off x="7864467" y="5927755"/>
            <a:ext cx="433240" cy="12700"/>
          </a:xfrm>
          <a:prstGeom prst="curvedConnector5">
            <a:avLst>
              <a:gd name="adj1" fmla="val -4675"/>
              <a:gd name="adj2" fmla="val 3760843"/>
              <a:gd name="adj3" fmla="val 115362"/>
            </a:avLst>
          </a:prstGeom>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95" name="グループ化 94">
            <a:extLst>
              <a:ext uri="{FF2B5EF4-FFF2-40B4-BE49-F238E27FC236}">
                <a16:creationId xmlns:a16="http://schemas.microsoft.com/office/drawing/2014/main" id="{3BE8E669-5F99-2097-18E8-0A4BA8F4A6E4}"/>
              </a:ext>
            </a:extLst>
          </p:cNvPr>
          <p:cNvGrpSpPr/>
          <p:nvPr/>
        </p:nvGrpSpPr>
        <p:grpSpPr>
          <a:xfrm>
            <a:off x="4449521" y="4569388"/>
            <a:ext cx="621543" cy="599287"/>
            <a:chOff x="4090155" y="4591035"/>
            <a:chExt cx="621543" cy="599287"/>
          </a:xfrm>
        </p:grpSpPr>
        <p:sp>
          <p:nvSpPr>
            <p:cNvPr id="84" name="テキスト ボックス 83">
              <a:extLst>
                <a:ext uri="{FF2B5EF4-FFF2-40B4-BE49-F238E27FC236}">
                  <a16:creationId xmlns:a16="http://schemas.microsoft.com/office/drawing/2014/main" id="{0AD17559-B6D3-CC92-51D8-77C875631826}"/>
                </a:ext>
              </a:extLst>
            </p:cNvPr>
            <p:cNvSpPr txBox="1"/>
            <p:nvPr/>
          </p:nvSpPr>
          <p:spPr>
            <a:xfrm>
              <a:off x="4094221" y="4605547"/>
              <a:ext cx="617477" cy="584775"/>
            </a:xfrm>
            <a:prstGeom prst="rect">
              <a:avLst/>
            </a:prstGeom>
            <a:noFill/>
          </p:spPr>
          <p:txBody>
            <a:bodyPr wrap="none" rtlCol="0">
              <a:spAutoFit/>
            </a:bodyPr>
            <a:lstStyle/>
            <a:p>
              <a:r>
                <a:rPr kumimoji="1" lang="en-US" altLang="ja-JP" sz="3200" i="1" dirty="0">
                  <a:latin typeface="Times New Roman" panose="02020603050405020304" pitchFamily="18" charset="0"/>
                  <a:cs typeface="Times New Roman" panose="02020603050405020304" pitchFamily="18" charset="0"/>
                </a:rPr>
                <a:t>G</a:t>
              </a:r>
              <a:r>
                <a:rPr kumimoji="1" lang="en-US" altLang="ja-JP" sz="3200" baseline="-25000" dirty="0">
                  <a:latin typeface="Times New Roman" panose="02020603050405020304" pitchFamily="18" charset="0"/>
                  <a:cs typeface="Times New Roman" panose="02020603050405020304" pitchFamily="18" charset="0"/>
                </a:rPr>
                <a:t>2</a:t>
              </a:r>
              <a:endParaRPr kumimoji="1" lang="ja-JP" altLang="en-US" sz="3200">
                <a:latin typeface="Times New Roman" panose="02020603050405020304" pitchFamily="18" charset="0"/>
                <a:cs typeface="Times New Roman" panose="02020603050405020304" pitchFamily="18" charset="0"/>
              </a:endParaRPr>
            </a:p>
          </p:txBody>
        </p:sp>
        <p:sp>
          <p:nvSpPr>
            <p:cNvPr id="75" name="テキスト ボックス 74">
              <a:extLst>
                <a:ext uri="{FF2B5EF4-FFF2-40B4-BE49-F238E27FC236}">
                  <a16:creationId xmlns:a16="http://schemas.microsoft.com/office/drawing/2014/main" id="{545A7641-BB40-FF29-326F-D68C2F867433}"/>
                </a:ext>
              </a:extLst>
            </p:cNvPr>
            <p:cNvSpPr txBox="1"/>
            <p:nvPr/>
          </p:nvSpPr>
          <p:spPr>
            <a:xfrm>
              <a:off x="4090155" y="4591035"/>
              <a:ext cx="543739" cy="523220"/>
            </a:xfrm>
            <a:prstGeom prst="rect">
              <a:avLst/>
            </a:prstGeom>
            <a:noFill/>
          </p:spPr>
          <p:txBody>
            <a:bodyPr wrap="square" rtlCol="0">
              <a:spAutoFit/>
            </a:bodyPr>
            <a:lstStyle/>
            <a:p>
              <a:r>
                <a:rPr kumimoji="1" lang="ja-JP" altLang="en-US" sz="2800"/>
                <a:t>＾</a:t>
              </a:r>
            </a:p>
          </p:txBody>
        </p:sp>
      </p:grpSp>
      <p:sp>
        <p:nvSpPr>
          <p:cNvPr id="11" name="フリーフォーム 10">
            <a:extLst>
              <a:ext uri="{FF2B5EF4-FFF2-40B4-BE49-F238E27FC236}">
                <a16:creationId xmlns:a16="http://schemas.microsoft.com/office/drawing/2014/main" id="{519FC0BC-B338-DEFE-0F54-4304269AB7B0}"/>
              </a:ext>
            </a:extLst>
          </p:cNvPr>
          <p:cNvSpPr/>
          <p:nvPr/>
        </p:nvSpPr>
        <p:spPr>
          <a:xfrm>
            <a:off x="2489580" y="3164841"/>
            <a:ext cx="579451" cy="463934"/>
          </a:xfrm>
          <a:custGeom>
            <a:avLst/>
            <a:gdLst>
              <a:gd name="connsiteX0" fmla="*/ 0 w 579451"/>
              <a:gd name="connsiteY0" fmla="*/ 372003 h 463934"/>
              <a:gd name="connsiteX1" fmla="*/ 449021 w 579451"/>
              <a:gd name="connsiteY1" fmla="*/ 51311 h 463934"/>
              <a:gd name="connsiteX2" fmla="*/ 551654 w 579451"/>
              <a:gd name="connsiteY2" fmla="*/ 64139 h 463934"/>
              <a:gd name="connsiteX3" fmla="*/ 551654 w 579451"/>
              <a:gd name="connsiteY3" fmla="*/ 269382 h 463934"/>
              <a:gd name="connsiteX4" fmla="*/ 384875 w 579451"/>
              <a:gd name="connsiteY4" fmla="*/ 436141 h 463934"/>
              <a:gd name="connsiteX5" fmla="*/ 115462 w 579451"/>
              <a:gd name="connsiteY5" fmla="*/ 436141 h 46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451" h="463934">
                <a:moveTo>
                  <a:pt x="0" y="372003"/>
                </a:moveTo>
                <a:cubicBezTo>
                  <a:pt x="178539" y="237312"/>
                  <a:pt x="357079" y="102622"/>
                  <a:pt x="449021" y="51311"/>
                </a:cubicBezTo>
                <a:cubicBezTo>
                  <a:pt x="540963" y="0"/>
                  <a:pt x="534549" y="27794"/>
                  <a:pt x="551654" y="64139"/>
                </a:cubicBezTo>
                <a:cubicBezTo>
                  <a:pt x="568759" y="100484"/>
                  <a:pt x="579451" y="207382"/>
                  <a:pt x="551654" y="269382"/>
                </a:cubicBezTo>
                <a:cubicBezTo>
                  <a:pt x="523858" y="331382"/>
                  <a:pt x="457574" y="408348"/>
                  <a:pt x="384875" y="436141"/>
                </a:cubicBezTo>
                <a:cubicBezTo>
                  <a:pt x="312176" y="463934"/>
                  <a:pt x="213819" y="450037"/>
                  <a:pt x="115462" y="436141"/>
                </a:cubicBezTo>
              </a:path>
            </a:pathLst>
          </a:cu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 name="フリーフォーム 11">
            <a:extLst>
              <a:ext uri="{FF2B5EF4-FFF2-40B4-BE49-F238E27FC236}">
                <a16:creationId xmlns:a16="http://schemas.microsoft.com/office/drawing/2014/main" id="{16C95A7C-16A7-7222-B045-59182B3F95AD}"/>
              </a:ext>
            </a:extLst>
          </p:cNvPr>
          <p:cNvSpPr/>
          <p:nvPr/>
        </p:nvSpPr>
        <p:spPr>
          <a:xfrm>
            <a:off x="865958" y="5228094"/>
            <a:ext cx="182161" cy="339889"/>
          </a:xfrm>
          <a:custGeom>
            <a:avLst/>
            <a:gdLst>
              <a:gd name="connsiteX0" fmla="*/ 53455 w 181747"/>
              <a:gd name="connsiteY0" fmla="*/ 0 h 258692"/>
              <a:gd name="connsiteX1" fmla="*/ 2138 w 181747"/>
              <a:gd name="connsiteY1" fmla="*/ 166760 h 258692"/>
              <a:gd name="connsiteX2" fmla="*/ 66284 w 181747"/>
              <a:gd name="connsiteY2" fmla="*/ 256554 h 258692"/>
              <a:gd name="connsiteX3" fmla="*/ 168918 w 181747"/>
              <a:gd name="connsiteY3" fmla="*/ 179587 h 258692"/>
              <a:gd name="connsiteX4" fmla="*/ 143259 w 181747"/>
              <a:gd name="connsiteY4" fmla="*/ 0 h 2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7" h="258692">
                <a:moveTo>
                  <a:pt x="53455" y="0"/>
                </a:moveTo>
                <a:cubicBezTo>
                  <a:pt x="26727" y="62000"/>
                  <a:pt x="0" y="124001"/>
                  <a:pt x="2138" y="166760"/>
                </a:cubicBezTo>
                <a:cubicBezTo>
                  <a:pt x="4276" y="209519"/>
                  <a:pt x="38487" y="254416"/>
                  <a:pt x="66284" y="256554"/>
                </a:cubicBezTo>
                <a:cubicBezTo>
                  <a:pt x="94081" y="258692"/>
                  <a:pt x="156089" y="222346"/>
                  <a:pt x="168918" y="179587"/>
                </a:cubicBezTo>
                <a:cubicBezTo>
                  <a:pt x="181747" y="136828"/>
                  <a:pt x="162503" y="68414"/>
                  <a:pt x="143259" y="0"/>
                </a:cubicBezTo>
              </a:path>
            </a:pathLst>
          </a:cu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 name="フリーフォーム 14">
            <a:extLst>
              <a:ext uri="{FF2B5EF4-FFF2-40B4-BE49-F238E27FC236}">
                <a16:creationId xmlns:a16="http://schemas.microsoft.com/office/drawing/2014/main" id="{10A53243-207E-82E6-1F3F-0B4A73013AEE}"/>
              </a:ext>
            </a:extLst>
          </p:cNvPr>
          <p:cNvSpPr/>
          <p:nvPr/>
        </p:nvSpPr>
        <p:spPr>
          <a:xfrm rot="16591288" flipH="1">
            <a:off x="2593648" y="5753304"/>
            <a:ext cx="150015" cy="280641"/>
          </a:xfrm>
          <a:custGeom>
            <a:avLst/>
            <a:gdLst>
              <a:gd name="connsiteX0" fmla="*/ 53455 w 181747"/>
              <a:gd name="connsiteY0" fmla="*/ 0 h 258692"/>
              <a:gd name="connsiteX1" fmla="*/ 2138 w 181747"/>
              <a:gd name="connsiteY1" fmla="*/ 166760 h 258692"/>
              <a:gd name="connsiteX2" fmla="*/ 66284 w 181747"/>
              <a:gd name="connsiteY2" fmla="*/ 256554 h 258692"/>
              <a:gd name="connsiteX3" fmla="*/ 168918 w 181747"/>
              <a:gd name="connsiteY3" fmla="*/ 179587 h 258692"/>
              <a:gd name="connsiteX4" fmla="*/ 143259 w 181747"/>
              <a:gd name="connsiteY4" fmla="*/ 0 h 25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7" h="258692">
                <a:moveTo>
                  <a:pt x="53455" y="0"/>
                </a:moveTo>
                <a:cubicBezTo>
                  <a:pt x="26727" y="62000"/>
                  <a:pt x="0" y="124001"/>
                  <a:pt x="2138" y="166760"/>
                </a:cubicBezTo>
                <a:cubicBezTo>
                  <a:pt x="4276" y="209519"/>
                  <a:pt x="38487" y="254416"/>
                  <a:pt x="66284" y="256554"/>
                </a:cubicBezTo>
                <a:cubicBezTo>
                  <a:pt x="94081" y="258692"/>
                  <a:pt x="156089" y="222346"/>
                  <a:pt x="168918" y="179587"/>
                </a:cubicBezTo>
                <a:cubicBezTo>
                  <a:pt x="181747" y="136828"/>
                  <a:pt x="162503" y="68414"/>
                  <a:pt x="143259" y="0"/>
                </a:cubicBezTo>
              </a:path>
            </a:pathLst>
          </a:cu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72558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36</a:t>
            </a:fld>
            <a:endParaRPr kumimoji="1" lang="ja-JP" altLang="en-US"/>
          </a:p>
        </p:txBody>
      </p:sp>
      <p:sp>
        <p:nvSpPr>
          <p:cNvPr id="10" name="タイトル 1">
            <a:extLst>
              <a:ext uri="{FF2B5EF4-FFF2-40B4-BE49-F238E27FC236}">
                <a16:creationId xmlns:a16="http://schemas.microsoft.com/office/drawing/2014/main" id="{37C5E2DA-FD01-093A-D72B-5037A10D580A}"/>
              </a:ext>
            </a:extLst>
          </p:cNvPr>
          <p:cNvSpPr txBox="1">
            <a:spLocks/>
          </p:cNvSpPr>
          <p:nvPr/>
        </p:nvSpPr>
        <p:spPr>
          <a:xfrm>
            <a:off x="628650" y="365127"/>
            <a:ext cx="7886700" cy="647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200" dirty="0"/>
              <a:t>Main Idea of the Algorithm for SEQ-IC-LCS of Cyclic Labeled Graphs</a:t>
            </a: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9DA49AF2-5CB6-E476-034A-3217EBC837A0}"/>
                  </a:ext>
                </a:extLst>
              </p:cNvPr>
              <p:cNvSpPr txBox="1"/>
              <p:nvPr/>
            </p:nvSpPr>
            <p:spPr>
              <a:xfrm>
                <a:off x="628650" y="2021172"/>
                <a:ext cx="7886700" cy="473976"/>
              </a:xfrm>
              <a:prstGeom prst="rect">
                <a:avLst/>
              </a:prstGeom>
              <a:noFill/>
              <a:ln w="28575">
                <a:solidFill>
                  <a:srgbClr val="FFC000"/>
                </a:solidFill>
              </a:ln>
            </p:spPr>
            <p:txBody>
              <a:bodyPr wrap="square" rtlCol="0">
                <a:spAutoFit/>
              </a:bodyPr>
              <a:lstStyle/>
              <a:p>
                <a:r>
                  <a:rPr kumimoji="1" lang="en" altLang="ja-JP" sz="2400" dirty="0"/>
                  <a:t>2. Sort vertices of</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 </m:t>
                        </m:r>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kumimoji="1" lang="en-US" altLang="ja-JP" sz="2400" dirty="0"/>
                  <a:t> and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𝐺</m:t>
                        </m:r>
                      </m:e>
                      <m:sub>
                        <m:r>
                          <a:rPr lang="en-US" altLang="ja-JP" sz="2400" i="1">
                            <a:latin typeface="Cambria Math" panose="02040503050406030204" pitchFamily="18" charset="0"/>
                          </a:rPr>
                          <m:t>3</m:t>
                        </m:r>
                      </m:sub>
                    </m:sSub>
                    <m:r>
                      <a:rPr lang="en-US" altLang="ja-JP" sz="2400" i="1">
                        <a:latin typeface="Cambria Math" panose="02040503050406030204" pitchFamily="18" charset="0"/>
                      </a:rPr>
                      <m:t> </m:t>
                    </m:r>
                  </m:oMath>
                </a14:m>
                <a:r>
                  <a:rPr kumimoji="1" lang="en" altLang="ja-JP" sz="2400" dirty="0"/>
                  <a:t>in topological order.</a:t>
                </a:r>
                <a:endParaRPr kumimoji="1" lang="ja-JP" altLang="en-US" sz="2400"/>
              </a:p>
            </p:txBody>
          </p:sp>
        </mc:Choice>
        <mc:Fallback xmlns="">
          <p:sp>
            <p:nvSpPr>
              <p:cNvPr id="11" name="テキスト ボックス 10">
                <a:extLst>
                  <a:ext uri="{FF2B5EF4-FFF2-40B4-BE49-F238E27FC236}">
                    <a16:creationId xmlns:a16="http://schemas.microsoft.com/office/drawing/2014/main" id="{9DA49AF2-5CB6-E476-034A-3217EBC837A0}"/>
                  </a:ext>
                </a:extLst>
              </p:cNvPr>
              <p:cNvSpPr txBox="1">
                <a:spLocks noRot="1" noChangeAspect="1" noMove="1" noResize="1" noEditPoints="1" noAdjustHandles="1" noChangeArrowheads="1" noChangeShapeType="1" noTextEdit="1"/>
              </p:cNvSpPr>
              <p:nvPr/>
            </p:nvSpPr>
            <p:spPr>
              <a:xfrm>
                <a:off x="628650" y="2021172"/>
                <a:ext cx="7886700" cy="473976"/>
              </a:xfrm>
              <a:prstGeom prst="rect">
                <a:avLst/>
              </a:prstGeom>
              <a:blipFill>
                <a:blip r:embed="rId3"/>
                <a:stretch>
                  <a:fillRect l="-1122" t="-5000" b="-25000"/>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4424220-5E44-025F-F9C3-3E23B81DD8AC}"/>
                  </a:ext>
                </a:extLst>
              </p:cNvPr>
              <p:cNvSpPr txBox="1"/>
              <p:nvPr/>
            </p:nvSpPr>
            <p:spPr>
              <a:xfrm>
                <a:off x="628650" y="1113909"/>
                <a:ext cx="7886700" cy="843308"/>
              </a:xfrm>
              <a:prstGeom prst="rect">
                <a:avLst/>
              </a:prstGeom>
              <a:noFill/>
              <a:ln w="28575">
                <a:solidFill>
                  <a:srgbClr val="FFC000"/>
                </a:solidFill>
              </a:ln>
            </p:spPr>
            <p:txBody>
              <a:bodyPr wrap="square" rtlCol="0">
                <a:spAutoFit/>
              </a:bodyPr>
              <a:lstStyle/>
              <a:p>
                <a:r>
                  <a:rPr lang="en-US" altLang="ja-JP" sz="2400" dirty="0">
                    <a:solidFill>
                      <a:srgbClr val="000000"/>
                    </a:solidFill>
                  </a:rPr>
                  <a:t>1. Transform </a:t>
                </a:r>
                <a14:m>
                  <m:oMath xmlns:m="http://schemas.openxmlformats.org/officeDocument/2006/math">
                    <m:sSub>
                      <m:sSubPr>
                        <m:ctrlPr>
                          <a:rPr lang="en-US" altLang="ja-JP" sz="2400" b="0" i="1" smtClean="0">
                            <a:solidFill>
                              <a:srgbClr val="000000"/>
                            </a:solidFill>
                            <a:latin typeface="Cambria Math" panose="02040503050406030204" pitchFamily="18" charset="0"/>
                          </a:rPr>
                        </m:ctrlPr>
                      </m:sSubPr>
                      <m:e>
                        <m:r>
                          <a:rPr lang="en-US" altLang="ja-JP" sz="2400" b="0" i="1" smtClean="0">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i="1">
                            <a:solidFill>
                              <a:srgbClr val="000000"/>
                            </a:solidFill>
                            <a:latin typeface="Cambria Math" panose="02040503050406030204" pitchFamily="18" charset="0"/>
                          </a:rPr>
                        </m:ctrlPr>
                      </m:sSubPr>
                      <m:e>
                        <m:r>
                          <a:rPr lang="en-US" altLang="ja-JP" sz="2400" i="1">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2</m:t>
                        </m:r>
                      </m:sub>
                    </m:sSub>
                  </m:oMath>
                </a14:m>
                <a:r>
                  <a:rPr lang="en-US" altLang="ja-JP" sz="2400" dirty="0">
                    <a:solidFill>
                      <a:srgbClr val="000000"/>
                    </a:solidFill>
                  </a:rPr>
                  <a:t> into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 </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i="1">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lang="en-US" altLang="ja-JP" sz="2400" dirty="0">
                    <a:solidFill>
                      <a:srgbClr val="000000"/>
                    </a:solidFill>
                  </a:rPr>
                  <a:t> based on the </a:t>
                </a:r>
                <a:r>
                  <a:rPr lang="en-US" altLang="ja-JP" sz="2400" dirty="0"/>
                  <a:t>strongly </a:t>
                </a:r>
              </a:p>
              <a:p>
                <a:r>
                  <a:rPr lang="en-US" altLang="ja-JP" sz="2400" dirty="0"/>
                  <a:t>connected components</a:t>
                </a:r>
                <a:r>
                  <a:rPr lang="en-US" altLang="ja-JP" sz="2400" dirty="0">
                    <a:solidFill>
                      <a:srgbClr val="000000"/>
                    </a:solidFill>
                  </a:rPr>
                  <a:t>.</a:t>
                </a:r>
              </a:p>
            </p:txBody>
          </p:sp>
        </mc:Choice>
        <mc:Fallback xmlns="">
          <p:sp>
            <p:nvSpPr>
              <p:cNvPr id="9" name="テキスト ボックス 8">
                <a:extLst>
                  <a:ext uri="{FF2B5EF4-FFF2-40B4-BE49-F238E27FC236}">
                    <a16:creationId xmlns:a16="http://schemas.microsoft.com/office/drawing/2014/main" id="{54424220-5E44-025F-F9C3-3E23B81DD8AC}"/>
                  </a:ext>
                </a:extLst>
              </p:cNvPr>
              <p:cNvSpPr txBox="1">
                <a:spLocks noRot="1" noChangeAspect="1" noMove="1" noResize="1" noEditPoints="1" noAdjustHandles="1" noChangeArrowheads="1" noChangeShapeType="1" noTextEdit="1"/>
              </p:cNvSpPr>
              <p:nvPr/>
            </p:nvSpPr>
            <p:spPr>
              <a:xfrm>
                <a:off x="628650" y="1113909"/>
                <a:ext cx="7886700" cy="843308"/>
              </a:xfrm>
              <a:prstGeom prst="rect">
                <a:avLst/>
              </a:prstGeom>
              <a:blipFill>
                <a:blip r:embed="rId4"/>
                <a:stretch>
                  <a:fillRect l="-1122" t="-2857" b="-12857"/>
                </a:stretch>
              </a:blipFill>
              <a:ln w="28575">
                <a:solidFill>
                  <a:srgbClr val="FFC000"/>
                </a:solidFill>
              </a:ln>
            </p:spPr>
            <p:txBody>
              <a:bodyPr/>
              <a:lstStyle/>
              <a:p>
                <a:r>
                  <a:rPr lang="ja-JP" altLang="en-US">
                    <a:noFill/>
                  </a:rPr>
                  <a:t> </a:t>
                </a:r>
              </a:p>
            </p:txBody>
          </p:sp>
        </mc:Fallback>
      </mc:AlternateContent>
    </p:spTree>
    <p:extLst>
      <p:ext uri="{BB962C8B-B14F-4D97-AF65-F5344CB8AC3E}">
        <p14:creationId xmlns:p14="http://schemas.microsoft.com/office/powerpoint/2010/main" val="2818927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37</a:t>
            </a:fld>
            <a:endParaRPr kumimoji="1" lang="ja-JP" altLang="en-US"/>
          </a:p>
        </p:txBody>
      </p:sp>
      <p:sp>
        <p:nvSpPr>
          <p:cNvPr id="10" name="タイトル 1">
            <a:extLst>
              <a:ext uri="{FF2B5EF4-FFF2-40B4-BE49-F238E27FC236}">
                <a16:creationId xmlns:a16="http://schemas.microsoft.com/office/drawing/2014/main" id="{37C5E2DA-FD01-093A-D72B-5037A10D580A}"/>
              </a:ext>
            </a:extLst>
          </p:cNvPr>
          <p:cNvSpPr txBox="1">
            <a:spLocks/>
          </p:cNvSpPr>
          <p:nvPr/>
        </p:nvSpPr>
        <p:spPr>
          <a:xfrm>
            <a:off x="628650" y="365127"/>
            <a:ext cx="7886700" cy="647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200" dirty="0"/>
              <a:t>Main Idea of the Algorithm for SEQ-IC-LCS of Cyclic Labeled Graphs</a:t>
            </a: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B5474622-A014-03EF-8280-B20D468E9584}"/>
                  </a:ext>
                </a:extLst>
              </p:cNvPr>
              <p:cNvSpPr txBox="1"/>
              <p:nvPr/>
            </p:nvSpPr>
            <p:spPr>
              <a:xfrm>
                <a:off x="628650" y="2021172"/>
                <a:ext cx="7886700" cy="473976"/>
              </a:xfrm>
              <a:prstGeom prst="rect">
                <a:avLst/>
              </a:prstGeom>
              <a:noFill/>
              <a:ln w="28575">
                <a:solidFill>
                  <a:srgbClr val="FFC000"/>
                </a:solidFill>
              </a:ln>
            </p:spPr>
            <p:txBody>
              <a:bodyPr wrap="square" rtlCol="0">
                <a:spAutoFit/>
              </a:bodyPr>
              <a:lstStyle/>
              <a:p>
                <a:r>
                  <a:rPr kumimoji="1" lang="en" altLang="ja-JP" sz="2400" dirty="0"/>
                  <a:t>2. Sort vertices of</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 </m:t>
                        </m:r>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kumimoji="1" lang="en-US" altLang="ja-JP" sz="2400" dirty="0"/>
                  <a:t> and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𝐺</m:t>
                        </m:r>
                      </m:e>
                      <m:sub>
                        <m:r>
                          <a:rPr lang="en-US" altLang="ja-JP" sz="2400" i="1">
                            <a:latin typeface="Cambria Math" panose="02040503050406030204" pitchFamily="18" charset="0"/>
                          </a:rPr>
                          <m:t>3</m:t>
                        </m:r>
                      </m:sub>
                    </m:sSub>
                    <m:r>
                      <a:rPr lang="en-US" altLang="ja-JP" sz="2400" i="1">
                        <a:latin typeface="Cambria Math" panose="02040503050406030204" pitchFamily="18" charset="0"/>
                      </a:rPr>
                      <m:t> </m:t>
                    </m:r>
                  </m:oMath>
                </a14:m>
                <a:r>
                  <a:rPr kumimoji="1" lang="en" altLang="ja-JP" sz="2400" dirty="0"/>
                  <a:t>in topological order.</a:t>
                </a:r>
                <a:endParaRPr kumimoji="1" lang="ja-JP" altLang="en-US" sz="2400"/>
              </a:p>
            </p:txBody>
          </p:sp>
        </mc:Choice>
        <mc:Fallback xmlns="">
          <p:sp>
            <p:nvSpPr>
              <p:cNvPr id="14" name="テキスト ボックス 13">
                <a:extLst>
                  <a:ext uri="{FF2B5EF4-FFF2-40B4-BE49-F238E27FC236}">
                    <a16:creationId xmlns:a16="http://schemas.microsoft.com/office/drawing/2014/main" id="{B5474622-A014-03EF-8280-B20D468E9584}"/>
                  </a:ext>
                </a:extLst>
              </p:cNvPr>
              <p:cNvSpPr txBox="1">
                <a:spLocks noRot="1" noChangeAspect="1" noMove="1" noResize="1" noEditPoints="1" noAdjustHandles="1" noChangeArrowheads="1" noChangeShapeType="1" noTextEdit="1"/>
              </p:cNvSpPr>
              <p:nvPr/>
            </p:nvSpPr>
            <p:spPr>
              <a:xfrm>
                <a:off x="628650" y="2021172"/>
                <a:ext cx="7886700" cy="473976"/>
              </a:xfrm>
              <a:prstGeom prst="rect">
                <a:avLst/>
              </a:prstGeom>
              <a:blipFill>
                <a:blip r:embed="rId3"/>
                <a:stretch>
                  <a:fillRect l="-1122" t="-5000" b="-25000"/>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1176C29D-5CF4-9C34-64B7-557B8451CDBC}"/>
                  </a:ext>
                </a:extLst>
              </p:cNvPr>
              <p:cNvSpPr txBox="1"/>
              <p:nvPr/>
            </p:nvSpPr>
            <p:spPr>
              <a:xfrm>
                <a:off x="628650" y="1113909"/>
                <a:ext cx="7886700" cy="843308"/>
              </a:xfrm>
              <a:prstGeom prst="rect">
                <a:avLst/>
              </a:prstGeom>
              <a:noFill/>
              <a:ln w="28575">
                <a:solidFill>
                  <a:srgbClr val="FFC000"/>
                </a:solidFill>
              </a:ln>
            </p:spPr>
            <p:txBody>
              <a:bodyPr wrap="square" rtlCol="0">
                <a:spAutoFit/>
              </a:bodyPr>
              <a:lstStyle/>
              <a:p>
                <a:r>
                  <a:rPr lang="en-US" altLang="ja-JP" sz="2400" dirty="0">
                    <a:solidFill>
                      <a:srgbClr val="000000"/>
                    </a:solidFill>
                  </a:rPr>
                  <a:t>1. Transform </a:t>
                </a:r>
                <a14:m>
                  <m:oMath xmlns:m="http://schemas.openxmlformats.org/officeDocument/2006/math">
                    <m:sSub>
                      <m:sSubPr>
                        <m:ctrlPr>
                          <a:rPr lang="en-US" altLang="ja-JP" sz="2400" b="0" i="1" smtClean="0">
                            <a:solidFill>
                              <a:srgbClr val="000000"/>
                            </a:solidFill>
                            <a:latin typeface="Cambria Math" panose="02040503050406030204" pitchFamily="18" charset="0"/>
                          </a:rPr>
                        </m:ctrlPr>
                      </m:sSubPr>
                      <m:e>
                        <m:r>
                          <a:rPr lang="en-US" altLang="ja-JP" sz="2400" b="0" i="1" smtClean="0">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i="1">
                            <a:solidFill>
                              <a:srgbClr val="000000"/>
                            </a:solidFill>
                            <a:latin typeface="Cambria Math" panose="02040503050406030204" pitchFamily="18" charset="0"/>
                          </a:rPr>
                        </m:ctrlPr>
                      </m:sSubPr>
                      <m:e>
                        <m:r>
                          <a:rPr lang="en-US" altLang="ja-JP" sz="2400" i="1">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2</m:t>
                        </m:r>
                      </m:sub>
                    </m:sSub>
                  </m:oMath>
                </a14:m>
                <a:r>
                  <a:rPr lang="en-US" altLang="ja-JP" sz="2400" dirty="0">
                    <a:solidFill>
                      <a:srgbClr val="000000"/>
                    </a:solidFill>
                  </a:rPr>
                  <a:t> into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 </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i="1">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lang="en-US" altLang="ja-JP" sz="2400" dirty="0">
                    <a:solidFill>
                      <a:srgbClr val="000000"/>
                    </a:solidFill>
                  </a:rPr>
                  <a:t> based on the </a:t>
                </a:r>
                <a:r>
                  <a:rPr lang="en-US" altLang="ja-JP" sz="2400" dirty="0"/>
                  <a:t>strongly </a:t>
                </a:r>
              </a:p>
              <a:p>
                <a:r>
                  <a:rPr lang="en-US" altLang="ja-JP" sz="2400" dirty="0"/>
                  <a:t>connected components</a:t>
                </a:r>
                <a:r>
                  <a:rPr lang="en-US" altLang="ja-JP" sz="2400" dirty="0">
                    <a:solidFill>
                      <a:srgbClr val="000000"/>
                    </a:solidFill>
                  </a:rPr>
                  <a:t>.</a:t>
                </a:r>
              </a:p>
            </p:txBody>
          </p:sp>
        </mc:Choice>
        <mc:Fallback xmlns="">
          <p:sp>
            <p:nvSpPr>
              <p:cNvPr id="17" name="テキスト ボックス 16">
                <a:extLst>
                  <a:ext uri="{FF2B5EF4-FFF2-40B4-BE49-F238E27FC236}">
                    <a16:creationId xmlns:a16="http://schemas.microsoft.com/office/drawing/2014/main" id="{1176C29D-5CF4-9C34-64B7-557B8451CDBC}"/>
                  </a:ext>
                </a:extLst>
              </p:cNvPr>
              <p:cNvSpPr txBox="1">
                <a:spLocks noRot="1" noChangeAspect="1" noMove="1" noResize="1" noEditPoints="1" noAdjustHandles="1" noChangeArrowheads="1" noChangeShapeType="1" noTextEdit="1"/>
              </p:cNvSpPr>
              <p:nvPr/>
            </p:nvSpPr>
            <p:spPr>
              <a:xfrm>
                <a:off x="628650" y="1113909"/>
                <a:ext cx="7886700" cy="843308"/>
              </a:xfrm>
              <a:prstGeom prst="rect">
                <a:avLst/>
              </a:prstGeom>
              <a:blipFill>
                <a:blip r:embed="rId4"/>
                <a:stretch>
                  <a:fillRect l="-1122" t="-2857" b="-12857"/>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2774C8B1-8AF9-92ED-F4FC-21C143B21E85}"/>
                  </a:ext>
                </a:extLst>
              </p:cNvPr>
              <p:cNvSpPr txBox="1"/>
              <p:nvPr/>
            </p:nvSpPr>
            <p:spPr>
              <a:xfrm>
                <a:off x="606690" y="3968995"/>
                <a:ext cx="4224426" cy="500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r>
                            <a:rPr lang="en-US" altLang="ja-JP" sz="2300" b="0" i="1" smtClean="0">
                              <a:latin typeface="Cambria Math" panose="02040503050406030204" pitchFamily="18" charset="0"/>
                            </a:rPr>
                            <m:t> ∈</m:t>
                          </m:r>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1</m:t>
                              </m:r>
                            </m:sub>
                          </m:sSub>
                          <m:r>
                            <a:rPr lang="en-US" altLang="ja-JP" sz="2300" b="0" i="1" smtClean="0">
                              <a:latin typeface="Cambria Math" panose="02040503050406030204" pitchFamily="18" charset="0"/>
                            </a:rPr>
                            <m:t>,</m:t>
                          </m:r>
                          <m:sSub>
                            <m:sSubPr>
                              <m:ctrlPr>
                                <a:rPr lang="en-US" altLang="ja-JP" sz="2300" i="1">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2</m:t>
                              </m:r>
                              <m:r>
                                <a:rPr lang="en-US" altLang="ja-JP" sz="2300" i="1">
                                  <a:latin typeface="Cambria Math" panose="02040503050406030204" pitchFamily="18" charset="0"/>
                                </a:rPr>
                                <m:t>,</m:t>
                              </m:r>
                              <m:r>
                                <a:rPr lang="en-US" altLang="ja-JP" sz="2300" b="0" i="1" smtClean="0">
                                  <a:latin typeface="Cambria Math" panose="02040503050406030204" pitchFamily="18" charset="0"/>
                                </a:rPr>
                                <m:t>𝑗</m:t>
                              </m:r>
                            </m:sub>
                          </m:sSub>
                          <m:r>
                            <a:rPr lang="en-US" altLang="ja-JP" sz="2300" i="1">
                              <a:latin typeface="Cambria Math" panose="02040503050406030204" pitchFamily="18" charset="0"/>
                            </a:rPr>
                            <m:t> ∈</m:t>
                          </m:r>
                          <m:sSub>
                            <m:sSubPr>
                              <m:ctrlPr>
                                <a:rPr lang="en-US" altLang="ja-JP" sz="2300" i="1">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2</m:t>
                              </m:r>
                            </m:sub>
                          </m:sSub>
                          <m:r>
                            <a:rPr lang="en-US" altLang="ja-JP" sz="2300" i="1">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sub>
                          </m:sSub>
                          <m:r>
                            <a:rPr lang="en-US" altLang="ja-JP" sz="2300" i="1">
                              <a:latin typeface="Cambria Math" panose="02040503050406030204" pitchFamily="18" charset="0"/>
                            </a:rPr>
                            <m:t> ∈</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𝑉</m:t>
                              </m:r>
                            </m:e>
                            <m:sub>
                              <m:r>
                                <a:rPr lang="en-US" altLang="ja-JP" sz="2300" b="0" i="1" smtClean="0">
                                  <a:latin typeface="Cambria Math" panose="02040503050406030204" pitchFamily="18" charset="0"/>
                                </a:rPr>
                                <m:t>3</m:t>
                              </m:r>
                            </m:sub>
                          </m:sSub>
                        </m:e>
                      </m:d>
                      <m:r>
                        <a:rPr lang="en-US" altLang="ja-JP" sz="2300" b="0" i="1" smtClean="0">
                          <a:latin typeface="Cambria Math" panose="02040503050406030204" pitchFamily="18" charset="0"/>
                        </a:rPr>
                        <m:t> </m:t>
                      </m:r>
                    </m:oMath>
                  </m:oMathPara>
                </a14:m>
                <a:endParaRPr lang="en-US" altLang="ja-JP" sz="2300" dirty="0"/>
              </a:p>
            </p:txBody>
          </p:sp>
        </mc:Choice>
        <mc:Fallback xmlns="">
          <p:sp>
            <p:nvSpPr>
              <p:cNvPr id="19" name="テキスト ボックス 18">
                <a:extLst>
                  <a:ext uri="{FF2B5EF4-FFF2-40B4-BE49-F238E27FC236}">
                    <a16:creationId xmlns:a16="http://schemas.microsoft.com/office/drawing/2014/main" id="{2774C8B1-8AF9-92ED-F4FC-21C143B21E85}"/>
                  </a:ext>
                </a:extLst>
              </p:cNvPr>
              <p:cNvSpPr txBox="1">
                <a:spLocks noRot="1" noChangeAspect="1" noMove="1" noResize="1" noEditPoints="1" noAdjustHandles="1" noChangeArrowheads="1" noChangeShapeType="1" noTextEdit="1"/>
              </p:cNvSpPr>
              <p:nvPr/>
            </p:nvSpPr>
            <p:spPr>
              <a:xfrm>
                <a:off x="606690" y="3968995"/>
                <a:ext cx="4224426" cy="500137"/>
              </a:xfrm>
              <a:prstGeom prst="rect">
                <a:avLst/>
              </a:prstGeom>
              <a:blipFill>
                <a:blip r:embed="rId5"/>
                <a:stretch>
                  <a:fillRect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2BCF6EB0-75BA-E9C2-75E2-604CD910C680}"/>
                  </a:ext>
                </a:extLst>
              </p:cNvPr>
              <p:cNvSpPr txBox="1"/>
              <p:nvPr/>
            </p:nvSpPr>
            <p:spPr>
              <a:xfrm>
                <a:off x="7654670" y="5407008"/>
                <a:ext cx="1519327" cy="707886"/>
              </a:xfrm>
              <a:prstGeom prst="rect">
                <a:avLst/>
              </a:prstGeom>
              <a:noFill/>
            </p:spPr>
            <p:txBody>
              <a:bodyPr wrap="none" rtlCol="0">
                <a:spAutoFit/>
              </a:bodyPr>
              <a:lstStyle/>
              <a:p>
                <a:r>
                  <a:rPr kumimoji="1" lang="en-US" altLang="ja-JP" sz="2000" dirty="0"/>
                  <a:t>× </a:t>
                </a:r>
                <a14:m>
                  <m:oMath xmlns:m="http://schemas.openxmlformats.org/officeDocument/2006/math">
                    <m:d>
                      <m:dPr>
                        <m:ctrlPr>
                          <a:rPr kumimoji="1" lang="en-US" altLang="ja-JP" sz="2000" b="0" i="1" smtClean="0">
                            <a:latin typeface="Cambria Math" panose="02040503050406030204" pitchFamily="18" charset="0"/>
                          </a:rPr>
                        </m:ctrlPr>
                      </m:dPr>
                      <m:e>
                        <m:d>
                          <m:dPr>
                            <m:begChr m:val="|"/>
                            <m:endChr m:val="|"/>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𝑉</m:t>
                                </m:r>
                              </m:e>
                              <m:sub>
                                <m:r>
                                  <a:rPr kumimoji="1" lang="en-US" altLang="ja-JP" sz="2000" b="0" i="1" smtClean="0">
                                    <a:latin typeface="Cambria Math" panose="02040503050406030204" pitchFamily="18" charset="0"/>
                                  </a:rPr>
                                  <m:t>3</m:t>
                                </m:r>
                              </m:sub>
                            </m:sSub>
                          </m:e>
                        </m:d>
                        <m:r>
                          <a:rPr kumimoji="1" lang="en-US" altLang="ja-JP" sz="2000" b="0" i="1" smtClean="0">
                            <a:latin typeface="Cambria Math" panose="02040503050406030204" pitchFamily="18" charset="0"/>
                          </a:rPr>
                          <m:t>+1</m:t>
                        </m:r>
                      </m:e>
                    </m:d>
                  </m:oMath>
                </a14:m>
                <a:endParaRPr kumimoji="1" lang="en-US" altLang="ja-JP" sz="2000" dirty="0"/>
              </a:p>
              <a:p>
                <a:r>
                  <a:rPr kumimoji="1" lang="en-US" altLang="ja-JP" sz="2000" dirty="0"/>
                  <a:t>     tables</a:t>
                </a:r>
                <a:endParaRPr kumimoji="1" lang="ja-JP" altLang="en-US" sz="2000"/>
              </a:p>
            </p:txBody>
          </p:sp>
        </mc:Choice>
        <mc:Fallback xmlns="">
          <p:sp>
            <p:nvSpPr>
              <p:cNvPr id="43" name="テキスト ボックス 42">
                <a:extLst>
                  <a:ext uri="{FF2B5EF4-FFF2-40B4-BE49-F238E27FC236}">
                    <a16:creationId xmlns:a16="http://schemas.microsoft.com/office/drawing/2014/main" id="{2BCF6EB0-75BA-E9C2-75E2-604CD910C680}"/>
                  </a:ext>
                </a:extLst>
              </p:cNvPr>
              <p:cNvSpPr txBox="1">
                <a:spLocks noRot="1" noChangeAspect="1" noMove="1" noResize="1" noEditPoints="1" noAdjustHandles="1" noChangeArrowheads="1" noChangeShapeType="1" noTextEdit="1"/>
              </p:cNvSpPr>
              <p:nvPr/>
            </p:nvSpPr>
            <p:spPr>
              <a:xfrm>
                <a:off x="7654670" y="5407008"/>
                <a:ext cx="1519327" cy="707886"/>
              </a:xfrm>
              <a:prstGeom prst="rect">
                <a:avLst/>
              </a:prstGeom>
              <a:blipFill>
                <a:blip r:embed="rId6"/>
                <a:stretch>
                  <a:fillRect l="-4132" t="-1754" b="-14035"/>
                </a:stretch>
              </a:blipFill>
            </p:spPr>
            <p:txBody>
              <a:bodyPr/>
              <a:lstStyle/>
              <a:p>
                <a:r>
                  <a:rPr lang="ja-JP" altLang="en-US">
                    <a:noFill/>
                  </a:rPr>
                  <a:t> </a:t>
                </a:r>
              </a:p>
            </p:txBody>
          </p:sp>
        </mc:Fallback>
      </mc:AlternateContent>
      <p:pic>
        <p:nvPicPr>
          <p:cNvPr id="3" name="図 2" descr="ダイアグラム が含まれている画像&#10;&#10;自動的に生成された説明">
            <a:extLst>
              <a:ext uri="{FF2B5EF4-FFF2-40B4-BE49-F238E27FC236}">
                <a16:creationId xmlns:a16="http://schemas.microsoft.com/office/drawing/2014/main" id="{778F2172-F2AE-B882-9A76-EFC704C591B0}"/>
              </a:ext>
            </a:extLst>
          </p:cNvPr>
          <p:cNvPicPr>
            <a:picLocks noChangeAspect="1"/>
          </p:cNvPicPr>
          <p:nvPr/>
        </p:nvPicPr>
        <p:blipFill>
          <a:blip r:embed="rId7"/>
          <a:stretch>
            <a:fillRect/>
          </a:stretch>
        </p:blipFill>
        <p:spPr>
          <a:xfrm>
            <a:off x="4718961" y="3984603"/>
            <a:ext cx="3143737" cy="2897636"/>
          </a:xfrm>
          <a:prstGeom prst="rect">
            <a:avLst/>
          </a:prstGeom>
        </p:spPr>
      </p:pic>
      <mc:AlternateContent xmlns:mc="http://schemas.openxmlformats.org/markup-compatibility/2006" xmlns:a14="http://schemas.microsoft.com/office/drawing/2010/main">
        <mc:Choice Requires="a14">
          <p:sp>
            <p:nvSpPr>
              <p:cNvPr id="2" name="コンテンツ プレースホルダー 2">
                <a:extLst>
                  <a:ext uri="{FF2B5EF4-FFF2-40B4-BE49-F238E27FC236}">
                    <a16:creationId xmlns:a16="http://schemas.microsoft.com/office/drawing/2014/main" id="{7B1B3EF1-EF7B-24C6-3A89-F1461B8265C2}"/>
                  </a:ext>
                </a:extLst>
              </p:cNvPr>
              <p:cNvSpPr txBox="1">
                <a:spLocks/>
              </p:cNvSpPr>
              <p:nvPr/>
            </p:nvSpPr>
            <p:spPr>
              <a:xfrm>
                <a:off x="628650" y="2559103"/>
                <a:ext cx="8496346" cy="13018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300" dirty="0"/>
                  <a:t>Let 𝐶 denote the three-dimensional table which stored the length of  the SEQ-IC-LCS of </a:t>
                </a:r>
                <a14:m>
                  <m:oMath xmlns:m="http://schemas.openxmlformats.org/officeDocument/2006/math">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𝐿</m:t>
                            </m:r>
                          </m:e>
                        </m:acc>
                      </m:e>
                      <m:sub>
                        <m:r>
                          <a:rPr lang="en-US" altLang="ja-JP" sz="2300" b="0" i="1" smtClean="0">
                            <a:latin typeface="Cambria Math" panose="02040503050406030204" pitchFamily="18" charset="0"/>
                          </a:rPr>
                          <m:t>1</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e>
                        </m:d>
                      </m:e>
                    </m:d>
                    <m:r>
                      <a:rPr lang="en-US" altLang="ja-JP" sz="2300" i="1" smtClean="0">
                        <a:latin typeface="Cambria Math" panose="02040503050406030204" pitchFamily="18" charset="0"/>
                      </a:rPr>
                      <m:t>,</m:t>
                    </m:r>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𝐿</m:t>
                            </m:r>
                          </m:e>
                        </m:acc>
                      </m:e>
                      <m:sub>
                        <m:r>
                          <a:rPr lang="en-US" altLang="ja-JP" sz="2300" b="0" i="1" smtClean="0">
                            <a:latin typeface="Cambria Math" panose="02040503050406030204" pitchFamily="18" charset="0"/>
                          </a:rPr>
                          <m:t>2</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2,</m:t>
                                </m:r>
                                <m:r>
                                  <a:rPr lang="en-US" altLang="ja-JP" sz="2300" b="0" i="1" smtClean="0">
                                    <a:latin typeface="Cambria Math" panose="02040503050406030204" pitchFamily="18" charset="0"/>
                                  </a:rPr>
                                  <m:t>𝑗</m:t>
                                </m:r>
                              </m:sub>
                            </m:sSub>
                          </m:e>
                        </m:d>
                      </m:e>
                    </m:d>
                  </m:oMath>
                </a14:m>
                <a:r>
                  <a:rPr lang="en-US" altLang="ja-JP" sz="2300" dirty="0"/>
                  <a:t> and </a:t>
                </a:r>
                <a14:m>
                  <m:oMath xmlns:m="http://schemas.openxmlformats.org/officeDocument/2006/math">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𝐿</m:t>
                        </m:r>
                      </m:e>
                      <m:sub>
                        <m:r>
                          <a:rPr lang="en-US" altLang="ja-JP" sz="2300" b="0" i="0" smtClean="0">
                            <a:latin typeface="Cambria Math" panose="02040503050406030204" pitchFamily="18" charset="0"/>
                          </a:rPr>
                          <m:t>3</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b="0" i="1" smtClean="0">
                                    <a:latin typeface="Cambria Math" panose="02040503050406030204" pitchFamily="18" charset="0"/>
                                  </a:rPr>
                                  <m:t>𝑘</m:t>
                                </m:r>
                              </m:sub>
                            </m:sSub>
                          </m:e>
                        </m:d>
                      </m:e>
                    </m:d>
                  </m:oMath>
                </a14:m>
                <a:r>
                  <a:rPr lang="en-US" altLang="ja-JP" sz="2300" dirty="0"/>
                  <a:t> in  𝐶</a:t>
                </a:r>
                <a:r>
                  <a:rPr lang="en-US" altLang="ja-JP" sz="2300" dirty="0">
                    <a:latin typeface="Times New Roman" panose="02020603050405020304" pitchFamily="18" charset="0"/>
                    <a:cs typeface="Times New Roman" panose="02020603050405020304" pitchFamily="18" charset="0"/>
                  </a:rPr>
                  <a:t>(</a:t>
                </a:r>
                <a:r>
                  <a:rPr lang="en-US" altLang="ja-JP" sz="2300" dirty="0"/>
                  <a:t>𝑖,𝑗,𝑘</a:t>
                </a:r>
                <a:r>
                  <a:rPr lang="en-US" altLang="ja-JP" sz="2300" dirty="0">
                    <a:latin typeface="Times New Roman" panose="02020603050405020304" pitchFamily="18" charset="0"/>
                    <a:cs typeface="Times New Roman" panose="02020603050405020304" pitchFamily="18" charset="0"/>
                  </a:rPr>
                  <a:t>)</a:t>
                </a:r>
                <a:r>
                  <a:rPr lang="en-US" altLang="ja-JP" sz="2300" dirty="0"/>
                  <a:t> for any </a:t>
                </a:r>
                <a14:m>
                  <m:oMath xmlns:m="http://schemas.openxmlformats.org/officeDocument/2006/math">
                    <m:r>
                      <a:rPr lang="en-US" altLang="ja-JP" sz="230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𝑖</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1</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2</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0</m:t>
                    </m:r>
                    <m:r>
                      <a:rPr lang="en-US" altLang="ja-JP" sz="2300" i="1">
                        <a:latin typeface="Cambria Math" panose="02040503050406030204" pitchFamily="18" charset="0"/>
                      </a:rPr>
                      <m:t>≤</m:t>
                    </m:r>
                    <m:r>
                      <a:rPr lang="en-US" altLang="ja-JP" sz="2300" i="1">
                        <a:latin typeface="Cambria Math" panose="02040503050406030204" pitchFamily="18" charset="0"/>
                      </a:rPr>
                      <m:t>𝑘</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3</m:t>
                            </m:r>
                          </m:sub>
                        </m:sSub>
                      </m:e>
                    </m:d>
                  </m:oMath>
                </a14:m>
                <a:r>
                  <a:rPr lang="en-US" altLang="ja-JP" sz="2300" dirty="0"/>
                  <a:t> . </a:t>
                </a:r>
              </a:p>
            </p:txBody>
          </p:sp>
        </mc:Choice>
        <mc:Fallback xmlns="">
          <p:sp>
            <p:nvSpPr>
              <p:cNvPr id="2" name="コンテンツ プレースホルダー 2">
                <a:extLst>
                  <a:ext uri="{FF2B5EF4-FFF2-40B4-BE49-F238E27FC236}">
                    <a16:creationId xmlns:a16="http://schemas.microsoft.com/office/drawing/2014/main" id="{7B1B3EF1-EF7B-24C6-3A89-F1461B8265C2}"/>
                  </a:ext>
                </a:extLst>
              </p:cNvPr>
              <p:cNvSpPr txBox="1">
                <a:spLocks noRot="1" noChangeAspect="1" noMove="1" noResize="1" noEditPoints="1" noAdjustHandles="1" noChangeArrowheads="1" noChangeShapeType="1" noTextEdit="1"/>
              </p:cNvSpPr>
              <p:nvPr/>
            </p:nvSpPr>
            <p:spPr>
              <a:xfrm>
                <a:off x="628650" y="2559103"/>
                <a:ext cx="8496346" cy="1301895"/>
              </a:xfrm>
              <a:prstGeom prst="rect">
                <a:avLst/>
              </a:prstGeom>
              <a:blipFill>
                <a:blip r:embed="rId8"/>
                <a:stretch>
                  <a:fillRect l="-1045" t="-2913" r="-149" b="-2330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5049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38</a:t>
            </a:fld>
            <a:endParaRPr kumimoji="1" lang="ja-JP" altLang="en-US"/>
          </a:p>
        </p:txBody>
      </p:sp>
      <p:sp>
        <p:nvSpPr>
          <p:cNvPr id="10" name="タイトル 1">
            <a:extLst>
              <a:ext uri="{FF2B5EF4-FFF2-40B4-BE49-F238E27FC236}">
                <a16:creationId xmlns:a16="http://schemas.microsoft.com/office/drawing/2014/main" id="{37C5E2DA-FD01-093A-D72B-5037A10D580A}"/>
              </a:ext>
            </a:extLst>
          </p:cNvPr>
          <p:cNvSpPr txBox="1">
            <a:spLocks/>
          </p:cNvSpPr>
          <p:nvPr/>
        </p:nvSpPr>
        <p:spPr>
          <a:xfrm>
            <a:off x="628650" y="365127"/>
            <a:ext cx="7886700" cy="647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200" dirty="0"/>
              <a:t>Main Idea of the Algorithm for SEQ-IC-LCS of Cyclic Labeled Graphs</a:t>
            </a: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66A38527-43F3-F804-A030-8FE43F5CDA38}"/>
                  </a:ext>
                </a:extLst>
              </p:cNvPr>
              <p:cNvSpPr txBox="1"/>
              <p:nvPr/>
            </p:nvSpPr>
            <p:spPr>
              <a:xfrm>
                <a:off x="628650" y="4513845"/>
                <a:ext cx="7886700" cy="830997"/>
              </a:xfrm>
              <a:prstGeom prst="rect">
                <a:avLst/>
              </a:prstGeom>
              <a:noFill/>
              <a:ln w="28575">
                <a:solidFill>
                  <a:srgbClr val="FFC000"/>
                </a:solidFill>
              </a:ln>
            </p:spPr>
            <p:txBody>
              <a:bodyPr wrap="square" rtlCol="0">
                <a:spAutoFit/>
              </a:bodyPr>
              <a:lstStyle/>
              <a:p>
                <a:r>
                  <a:rPr kumimoji="1" lang="en" altLang="ja-JP" sz="2400" dirty="0"/>
                  <a:t>3. Precompute the result of conditional expression of </a:t>
                </a:r>
                <a:r>
                  <a:rPr lang="en" altLang="ja-JP" sz="2400" dirty="0"/>
                  <a:t>recurrence for all </a:t>
                </a:r>
                <a14:m>
                  <m:oMath xmlns:m="http://schemas.openxmlformats.org/officeDocument/2006/math">
                    <m:r>
                      <a:rPr lang="en-US" altLang="ja-JP" sz="2000" i="1" smtClean="0">
                        <a:latin typeface="Cambria Math" panose="02040503050406030204" pitchFamily="18" charset="0"/>
                      </a:rPr>
                      <m:t>1</m:t>
                    </m:r>
                    <m:r>
                      <a:rPr lang="en-US" altLang="ja-JP" sz="2000" i="1">
                        <a:latin typeface="Cambria Math" panose="02040503050406030204" pitchFamily="18" charset="0"/>
                      </a:rPr>
                      <m:t>≤</m:t>
                    </m:r>
                    <m:r>
                      <a:rPr lang="en-US" altLang="ja-JP" sz="2000" i="1">
                        <a:latin typeface="Cambria Math" panose="02040503050406030204" pitchFamily="18" charset="0"/>
                      </a:rPr>
                      <m:t>𝑖</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1</m:t>
                            </m:r>
                          </m:sub>
                        </m:sSub>
                      </m:e>
                    </m:d>
                    <m:r>
                      <a:rPr lang="en-US" altLang="ja-JP" sz="2000" i="1">
                        <a:latin typeface="Cambria Math" panose="02040503050406030204" pitchFamily="18" charset="0"/>
                      </a:rPr>
                      <m:t>, </m:t>
                    </m:r>
                    <m:r>
                      <a:rPr lang="en-US" altLang="ja-JP" sz="2000" b="0" i="1" smtClean="0">
                        <a:latin typeface="Cambria Math" panose="02040503050406030204" pitchFamily="18" charset="0"/>
                      </a:rPr>
                      <m:t>1</m:t>
                    </m:r>
                    <m:r>
                      <a:rPr lang="en-US" altLang="ja-JP" sz="2000" i="1">
                        <a:latin typeface="Cambria Math" panose="02040503050406030204" pitchFamily="18" charset="0"/>
                      </a:rPr>
                      <m:t>≤</m:t>
                    </m:r>
                    <m:r>
                      <a:rPr lang="en-US" altLang="ja-JP" sz="2000" i="1">
                        <a:latin typeface="Cambria Math" panose="02040503050406030204" pitchFamily="18" charset="0"/>
                      </a:rPr>
                      <m:t>𝑗</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2</m:t>
                            </m:r>
                          </m:sub>
                        </m:sSub>
                      </m:e>
                    </m:d>
                    <m:r>
                      <a:rPr lang="en-US" altLang="ja-JP" sz="2000" i="1">
                        <a:latin typeface="Cambria Math" panose="02040503050406030204" pitchFamily="18" charset="0"/>
                      </a:rPr>
                      <m:t>, </m:t>
                    </m:r>
                    <m:r>
                      <a:rPr lang="en-US" altLang="ja-JP" sz="2000" b="0" i="1" smtClean="0">
                        <a:latin typeface="Cambria Math" panose="02040503050406030204" pitchFamily="18" charset="0"/>
                      </a:rPr>
                      <m:t>0</m:t>
                    </m:r>
                    <m:r>
                      <a:rPr lang="en-US" altLang="ja-JP" sz="2000" i="1">
                        <a:latin typeface="Cambria Math" panose="02040503050406030204" pitchFamily="18" charset="0"/>
                      </a:rPr>
                      <m:t>≤</m:t>
                    </m:r>
                    <m:r>
                      <a:rPr lang="en-US" altLang="ja-JP" sz="2000" i="1">
                        <a:latin typeface="Cambria Math" panose="02040503050406030204" pitchFamily="18" charset="0"/>
                      </a:rPr>
                      <m:t>𝑘</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3</m:t>
                            </m:r>
                          </m:sub>
                        </m:sSub>
                      </m:e>
                    </m:d>
                  </m:oMath>
                </a14:m>
                <a:r>
                  <a:rPr kumimoji="1" lang="en-US" altLang="ja-JP" sz="2000" dirty="0"/>
                  <a:t>.</a:t>
                </a:r>
                <a:endParaRPr kumimoji="1" lang="ja-JP" altLang="en-US" sz="2000"/>
              </a:p>
            </p:txBody>
          </p:sp>
        </mc:Choice>
        <mc:Fallback xmlns="">
          <p:sp>
            <p:nvSpPr>
              <p:cNvPr id="7" name="テキスト ボックス 6">
                <a:extLst>
                  <a:ext uri="{FF2B5EF4-FFF2-40B4-BE49-F238E27FC236}">
                    <a16:creationId xmlns:a16="http://schemas.microsoft.com/office/drawing/2014/main" id="{66A38527-43F3-F804-A030-8FE43F5CDA38}"/>
                  </a:ext>
                </a:extLst>
              </p:cNvPr>
              <p:cNvSpPr txBox="1">
                <a:spLocks noRot="1" noChangeAspect="1" noMove="1" noResize="1" noEditPoints="1" noAdjustHandles="1" noChangeArrowheads="1" noChangeShapeType="1" noTextEdit="1"/>
              </p:cNvSpPr>
              <p:nvPr/>
            </p:nvSpPr>
            <p:spPr>
              <a:xfrm>
                <a:off x="628650" y="4513845"/>
                <a:ext cx="7886700" cy="830997"/>
              </a:xfrm>
              <a:prstGeom prst="rect">
                <a:avLst/>
              </a:prstGeom>
              <a:blipFill>
                <a:blip r:embed="rId3"/>
                <a:stretch>
                  <a:fillRect l="-1122" t="-4348" b="-11594"/>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0D8DC1FC-F58A-26A8-BF84-873EF23E4A96}"/>
                  </a:ext>
                </a:extLst>
              </p:cNvPr>
              <p:cNvSpPr txBox="1"/>
              <p:nvPr/>
            </p:nvSpPr>
            <p:spPr>
              <a:xfrm>
                <a:off x="628650" y="2021172"/>
                <a:ext cx="7886700" cy="473976"/>
              </a:xfrm>
              <a:prstGeom prst="rect">
                <a:avLst/>
              </a:prstGeom>
              <a:noFill/>
              <a:ln w="28575">
                <a:solidFill>
                  <a:srgbClr val="FFC000"/>
                </a:solidFill>
              </a:ln>
            </p:spPr>
            <p:txBody>
              <a:bodyPr wrap="square" rtlCol="0">
                <a:spAutoFit/>
              </a:bodyPr>
              <a:lstStyle/>
              <a:p>
                <a:r>
                  <a:rPr kumimoji="1" lang="en" altLang="ja-JP" sz="2400" dirty="0"/>
                  <a:t>2. Sort vertices of</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 </m:t>
                        </m:r>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kumimoji="1" lang="en-US" altLang="ja-JP" sz="2400" dirty="0"/>
                  <a:t> and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𝐺</m:t>
                        </m:r>
                      </m:e>
                      <m:sub>
                        <m:r>
                          <a:rPr lang="en-US" altLang="ja-JP" sz="2400" i="1">
                            <a:latin typeface="Cambria Math" panose="02040503050406030204" pitchFamily="18" charset="0"/>
                          </a:rPr>
                          <m:t>3</m:t>
                        </m:r>
                      </m:sub>
                    </m:sSub>
                    <m:r>
                      <a:rPr lang="en-US" altLang="ja-JP" sz="2400" i="1">
                        <a:latin typeface="Cambria Math" panose="02040503050406030204" pitchFamily="18" charset="0"/>
                      </a:rPr>
                      <m:t> </m:t>
                    </m:r>
                  </m:oMath>
                </a14:m>
                <a:r>
                  <a:rPr kumimoji="1" lang="en" altLang="ja-JP" sz="2400" dirty="0"/>
                  <a:t>in topological order.</a:t>
                </a:r>
                <a:endParaRPr kumimoji="1" lang="ja-JP" altLang="en-US" sz="2400"/>
              </a:p>
            </p:txBody>
          </p:sp>
        </mc:Choice>
        <mc:Fallback xmlns="">
          <p:sp>
            <p:nvSpPr>
              <p:cNvPr id="2" name="テキスト ボックス 1">
                <a:extLst>
                  <a:ext uri="{FF2B5EF4-FFF2-40B4-BE49-F238E27FC236}">
                    <a16:creationId xmlns:a16="http://schemas.microsoft.com/office/drawing/2014/main" id="{0D8DC1FC-F58A-26A8-BF84-873EF23E4A96}"/>
                  </a:ext>
                </a:extLst>
              </p:cNvPr>
              <p:cNvSpPr txBox="1">
                <a:spLocks noRot="1" noChangeAspect="1" noMove="1" noResize="1" noEditPoints="1" noAdjustHandles="1" noChangeArrowheads="1" noChangeShapeType="1" noTextEdit="1"/>
              </p:cNvSpPr>
              <p:nvPr/>
            </p:nvSpPr>
            <p:spPr>
              <a:xfrm>
                <a:off x="628650" y="2021172"/>
                <a:ext cx="7886700" cy="473976"/>
              </a:xfrm>
              <a:prstGeom prst="rect">
                <a:avLst/>
              </a:prstGeom>
              <a:blipFill>
                <a:blip r:embed="rId4"/>
                <a:stretch>
                  <a:fillRect l="-1122" t="-5000" b="-25000"/>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CA8A6784-A72C-6E40-7237-979D33E62679}"/>
                  </a:ext>
                </a:extLst>
              </p:cNvPr>
              <p:cNvSpPr txBox="1"/>
              <p:nvPr/>
            </p:nvSpPr>
            <p:spPr>
              <a:xfrm>
                <a:off x="628650" y="1113909"/>
                <a:ext cx="7886700" cy="843308"/>
              </a:xfrm>
              <a:prstGeom prst="rect">
                <a:avLst/>
              </a:prstGeom>
              <a:noFill/>
              <a:ln w="28575">
                <a:solidFill>
                  <a:srgbClr val="FFC000"/>
                </a:solidFill>
              </a:ln>
            </p:spPr>
            <p:txBody>
              <a:bodyPr wrap="square" rtlCol="0">
                <a:spAutoFit/>
              </a:bodyPr>
              <a:lstStyle/>
              <a:p>
                <a:r>
                  <a:rPr lang="en-US" altLang="ja-JP" sz="2400" dirty="0">
                    <a:solidFill>
                      <a:srgbClr val="000000"/>
                    </a:solidFill>
                  </a:rPr>
                  <a:t>1. Transform </a:t>
                </a:r>
                <a14:m>
                  <m:oMath xmlns:m="http://schemas.openxmlformats.org/officeDocument/2006/math">
                    <m:sSub>
                      <m:sSubPr>
                        <m:ctrlPr>
                          <a:rPr lang="en-US" altLang="ja-JP" sz="2400" b="0" i="1" smtClean="0">
                            <a:solidFill>
                              <a:srgbClr val="000000"/>
                            </a:solidFill>
                            <a:latin typeface="Cambria Math" panose="02040503050406030204" pitchFamily="18" charset="0"/>
                          </a:rPr>
                        </m:ctrlPr>
                      </m:sSubPr>
                      <m:e>
                        <m:r>
                          <a:rPr lang="en-US" altLang="ja-JP" sz="2400" b="0" i="1" smtClean="0">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i="1">
                            <a:solidFill>
                              <a:srgbClr val="000000"/>
                            </a:solidFill>
                            <a:latin typeface="Cambria Math" panose="02040503050406030204" pitchFamily="18" charset="0"/>
                          </a:rPr>
                        </m:ctrlPr>
                      </m:sSubPr>
                      <m:e>
                        <m:r>
                          <a:rPr lang="en-US" altLang="ja-JP" sz="2400" i="1">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2</m:t>
                        </m:r>
                      </m:sub>
                    </m:sSub>
                  </m:oMath>
                </a14:m>
                <a:r>
                  <a:rPr lang="en-US" altLang="ja-JP" sz="2400" dirty="0">
                    <a:solidFill>
                      <a:srgbClr val="000000"/>
                    </a:solidFill>
                  </a:rPr>
                  <a:t> into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 </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i="1">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lang="en-US" altLang="ja-JP" sz="2400" dirty="0">
                    <a:solidFill>
                      <a:srgbClr val="000000"/>
                    </a:solidFill>
                  </a:rPr>
                  <a:t> based on the </a:t>
                </a:r>
                <a:r>
                  <a:rPr lang="en-US" altLang="ja-JP" sz="2400" dirty="0"/>
                  <a:t>strongly </a:t>
                </a:r>
              </a:p>
              <a:p>
                <a:r>
                  <a:rPr lang="en-US" altLang="ja-JP" sz="2400" dirty="0"/>
                  <a:t>connected components</a:t>
                </a:r>
                <a:r>
                  <a:rPr lang="en-US" altLang="ja-JP" sz="2400" dirty="0">
                    <a:solidFill>
                      <a:srgbClr val="000000"/>
                    </a:solidFill>
                  </a:rPr>
                  <a:t>.</a:t>
                </a:r>
              </a:p>
            </p:txBody>
          </p:sp>
        </mc:Choice>
        <mc:Fallback xmlns="">
          <p:sp>
            <p:nvSpPr>
              <p:cNvPr id="3" name="テキスト ボックス 2">
                <a:extLst>
                  <a:ext uri="{FF2B5EF4-FFF2-40B4-BE49-F238E27FC236}">
                    <a16:creationId xmlns:a16="http://schemas.microsoft.com/office/drawing/2014/main" id="{CA8A6784-A72C-6E40-7237-979D33E62679}"/>
                  </a:ext>
                </a:extLst>
              </p:cNvPr>
              <p:cNvSpPr txBox="1">
                <a:spLocks noRot="1" noChangeAspect="1" noMove="1" noResize="1" noEditPoints="1" noAdjustHandles="1" noChangeArrowheads="1" noChangeShapeType="1" noTextEdit="1"/>
              </p:cNvSpPr>
              <p:nvPr/>
            </p:nvSpPr>
            <p:spPr>
              <a:xfrm>
                <a:off x="628650" y="1113909"/>
                <a:ext cx="7886700" cy="843308"/>
              </a:xfrm>
              <a:prstGeom prst="rect">
                <a:avLst/>
              </a:prstGeom>
              <a:blipFill>
                <a:blip r:embed="rId5"/>
                <a:stretch>
                  <a:fillRect l="-1122" t="-2857" b="-12857"/>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6BB35474-1B12-8E82-6F3E-0C9E2F20203B}"/>
                  </a:ext>
                </a:extLst>
              </p:cNvPr>
              <p:cNvSpPr txBox="1"/>
              <p:nvPr/>
            </p:nvSpPr>
            <p:spPr>
              <a:xfrm>
                <a:off x="606690" y="3968995"/>
                <a:ext cx="4224426" cy="500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r>
                            <a:rPr lang="en-US" altLang="ja-JP" sz="2300" b="0" i="1" smtClean="0">
                              <a:latin typeface="Cambria Math" panose="02040503050406030204" pitchFamily="18" charset="0"/>
                            </a:rPr>
                            <m:t> ∈</m:t>
                          </m:r>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1</m:t>
                              </m:r>
                            </m:sub>
                          </m:sSub>
                          <m:r>
                            <a:rPr lang="en-US" altLang="ja-JP" sz="2300" b="0" i="1" smtClean="0">
                              <a:latin typeface="Cambria Math" panose="02040503050406030204" pitchFamily="18" charset="0"/>
                            </a:rPr>
                            <m:t>,</m:t>
                          </m:r>
                          <m:sSub>
                            <m:sSubPr>
                              <m:ctrlPr>
                                <a:rPr lang="en-US" altLang="ja-JP" sz="2300" i="1">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2</m:t>
                              </m:r>
                              <m:r>
                                <a:rPr lang="en-US" altLang="ja-JP" sz="2300" i="1">
                                  <a:latin typeface="Cambria Math" panose="02040503050406030204" pitchFamily="18" charset="0"/>
                                </a:rPr>
                                <m:t>,</m:t>
                              </m:r>
                              <m:r>
                                <a:rPr lang="en-US" altLang="ja-JP" sz="2300" b="0" i="1" smtClean="0">
                                  <a:latin typeface="Cambria Math" panose="02040503050406030204" pitchFamily="18" charset="0"/>
                                </a:rPr>
                                <m:t>𝑗</m:t>
                              </m:r>
                            </m:sub>
                          </m:sSub>
                          <m:r>
                            <a:rPr lang="en-US" altLang="ja-JP" sz="2300" i="1">
                              <a:latin typeface="Cambria Math" panose="02040503050406030204" pitchFamily="18" charset="0"/>
                            </a:rPr>
                            <m:t> ∈</m:t>
                          </m:r>
                          <m:sSub>
                            <m:sSubPr>
                              <m:ctrlPr>
                                <a:rPr lang="en-US" altLang="ja-JP" sz="2300" i="1">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2</m:t>
                              </m:r>
                            </m:sub>
                          </m:sSub>
                          <m:r>
                            <a:rPr lang="en-US" altLang="ja-JP" sz="2300" i="1">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sub>
                          </m:sSub>
                          <m:r>
                            <a:rPr lang="en-US" altLang="ja-JP" sz="2300" i="1">
                              <a:latin typeface="Cambria Math" panose="02040503050406030204" pitchFamily="18" charset="0"/>
                            </a:rPr>
                            <m:t> ∈</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𝑉</m:t>
                              </m:r>
                            </m:e>
                            <m:sub>
                              <m:r>
                                <a:rPr lang="en-US" altLang="ja-JP" sz="2300" b="0" i="1" smtClean="0">
                                  <a:latin typeface="Cambria Math" panose="02040503050406030204" pitchFamily="18" charset="0"/>
                                </a:rPr>
                                <m:t>3</m:t>
                              </m:r>
                            </m:sub>
                          </m:sSub>
                        </m:e>
                      </m:d>
                      <m:r>
                        <a:rPr lang="en-US" altLang="ja-JP" sz="2300" b="0" i="1" smtClean="0">
                          <a:latin typeface="Cambria Math" panose="02040503050406030204" pitchFamily="18" charset="0"/>
                        </a:rPr>
                        <m:t> </m:t>
                      </m:r>
                    </m:oMath>
                  </m:oMathPara>
                </a14:m>
                <a:endParaRPr lang="en-US" altLang="ja-JP" sz="2300" dirty="0"/>
              </a:p>
            </p:txBody>
          </p:sp>
        </mc:Choice>
        <mc:Fallback xmlns="">
          <p:sp>
            <p:nvSpPr>
              <p:cNvPr id="8" name="テキスト ボックス 7">
                <a:extLst>
                  <a:ext uri="{FF2B5EF4-FFF2-40B4-BE49-F238E27FC236}">
                    <a16:creationId xmlns:a16="http://schemas.microsoft.com/office/drawing/2014/main" id="{6BB35474-1B12-8E82-6F3E-0C9E2F20203B}"/>
                  </a:ext>
                </a:extLst>
              </p:cNvPr>
              <p:cNvSpPr txBox="1">
                <a:spLocks noRot="1" noChangeAspect="1" noMove="1" noResize="1" noEditPoints="1" noAdjustHandles="1" noChangeArrowheads="1" noChangeShapeType="1" noTextEdit="1"/>
              </p:cNvSpPr>
              <p:nvPr/>
            </p:nvSpPr>
            <p:spPr>
              <a:xfrm>
                <a:off x="606690" y="3968995"/>
                <a:ext cx="4224426" cy="500137"/>
              </a:xfrm>
              <a:prstGeom prst="rect">
                <a:avLst/>
              </a:prstGeom>
              <a:blipFill>
                <a:blip r:embed="rId6"/>
                <a:stretch>
                  <a:fillRect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コンテンツ プレースホルダー 2">
                <a:extLst>
                  <a:ext uri="{FF2B5EF4-FFF2-40B4-BE49-F238E27FC236}">
                    <a16:creationId xmlns:a16="http://schemas.microsoft.com/office/drawing/2014/main" id="{3F049FE3-A421-6F15-5273-D5378E38CE39}"/>
                  </a:ext>
                </a:extLst>
              </p:cNvPr>
              <p:cNvSpPr txBox="1">
                <a:spLocks/>
              </p:cNvSpPr>
              <p:nvPr/>
            </p:nvSpPr>
            <p:spPr>
              <a:xfrm>
                <a:off x="628650" y="2559103"/>
                <a:ext cx="8496346" cy="13018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300" dirty="0"/>
                  <a:t>Let 𝐶 denote the three-dimensional table which stored the length of  the SEQ-IC-LCS of </a:t>
                </a:r>
                <a14:m>
                  <m:oMath xmlns:m="http://schemas.openxmlformats.org/officeDocument/2006/math">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𝐿</m:t>
                            </m:r>
                          </m:e>
                        </m:acc>
                      </m:e>
                      <m:sub>
                        <m:r>
                          <a:rPr lang="en-US" altLang="ja-JP" sz="2300" b="0" i="1" smtClean="0">
                            <a:latin typeface="Cambria Math" panose="02040503050406030204" pitchFamily="18" charset="0"/>
                          </a:rPr>
                          <m:t>1</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e>
                        </m:d>
                      </m:e>
                    </m:d>
                    <m:r>
                      <a:rPr lang="en-US" altLang="ja-JP" sz="2300" i="1" smtClean="0">
                        <a:latin typeface="Cambria Math" panose="02040503050406030204" pitchFamily="18" charset="0"/>
                      </a:rPr>
                      <m:t>,</m:t>
                    </m:r>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𝐿</m:t>
                            </m:r>
                          </m:e>
                        </m:acc>
                      </m:e>
                      <m:sub>
                        <m:r>
                          <a:rPr lang="en-US" altLang="ja-JP" sz="2300" b="0" i="1" smtClean="0">
                            <a:latin typeface="Cambria Math" panose="02040503050406030204" pitchFamily="18" charset="0"/>
                          </a:rPr>
                          <m:t>2</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2,</m:t>
                                </m:r>
                                <m:r>
                                  <a:rPr lang="en-US" altLang="ja-JP" sz="2300" b="0" i="1" smtClean="0">
                                    <a:latin typeface="Cambria Math" panose="02040503050406030204" pitchFamily="18" charset="0"/>
                                  </a:rPr>
                                  <m:t>𝑗</m:t>
                                </m:r>
                              </m:sub>
                            </m:sSub>
                          </m:e>
                        </m:d>
                      </m:e>
                    </m:d>
                  </m:oMath>
                </a14:m>
                <a:r>
                  <a:rPr lang="en-US" altLang="ja-JP" sz="2300" dirty="0"/>
                  <a:t> and </a:t>
                </a:r>
                <a14:m>
                  <m:oMath xmlns:m="http://schemas.openxmlformats.org/officeDocument/2006/math">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𝐿</m:t>
                        </m:r>
                      </m:e>
                      <m:sub>
                        <m:r>
                          <a:rPr lang="en-US" altLang="ja-JP" sz="2300" b="0" i="0" smtClean="0">
                            <a:latin typeface="Cambria Math" panose="02040503050406030204" pitchFamily="18" charset="0"/>
                          </a:rPr>
                          <m:t>3</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b="0" i="1" smtClean="0">
                                    <a:latin typeface="Cambria Math" panose="02040503050406030204" pitchFamily="18" charset="0"/>
                                  </a:rPr>
                                  <m:t>𝑘</m:t>
                                </m:r>
                              </m:sub>
                            </m:sSub>
                          </m:e>
                        </m:d>
                      </m:e>
                    </m:d>
                  </m:oMath>
                </a14:m>
                <a:r>
                  <a:rPr lang="en-US" altLang="ja-JP" sz="2300" dirty="0"/>
                  <a:t> in  𝐶</a:t>
                </a:r>
                <a:r>
                  <a:rPr lang="en-US" altLang="ja-JP" sz="2300" dirty="0">
                    <a:latin typeface="Times New Roman" panose="02020603050405020304" pitchFamily="18" charset="0"/>
                    <a:cs typeface="Times New Roman" panose="02020603050405020304" pitchFamily="18" charset="0"/>
                  </a:rPr>
                  <a:t>(</a:t>
                </a:r>
                <a:r>
                  <a:rPr lang="en-US" altLang="ja-JP" sz="2300" dirty="0"/>
                  <a:t>𝑖,𝑗,𝑘</a:t>
                </a:r>
                <a:r>
                  <a:rPr lang="en-US" altLang="ja-JP" sz="2300" dirty="0">
                    <a:latin typeface="Times New Roman" panose="02020603050405020304" pitchFamily="18" charset="0"/>
                    <a:cs typeface="Times New Roman" panose="02020603050405020304" pitchFamily="18" charset="0"/>
                  </a:rPr>
                  <a:t>)</a:t>
                </a:r>
                <a:r>
                  <a:rPr lang="en-US" altLang="ja-JP" sz="2300" dirty="0"/>
                  <a:t> for any </a:t>
                </a:r>
                <a14:m>
                  <m:oMath xmlns:m="http://schemas.openxmlformats.org/officeDocument/2006/math">
                    <m:r>
                      <a:rPr lang="en-US" altLang="ja-JP" sz="230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𝑖</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1</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2</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0</m:t>
                    </m:r>
                    <m:r>
                      <a:rPr lang="en-US" altLang="ja-JP" sz="2300" i="1">
                        <a:latin typeface="Cambria Math" panose="02040503050406030204" pitchFamily="18" charset="0"/>
                      </a:rPr>
                      <m:t>≤</m:t>
                    </m:r>
                    <m:r>
                      <a:rPr lang="en-US" altLang="ja-JP" sz="2300" i="1">
                        <a:latin typeface="Cambria Math" panose="02040503050406030204" pitchFamily="18" charset="0"/>
                      </a:rPr>
                      <m:t>𝑘</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3</m:t>
                            </m:r>
                          </m:sub>
                        </m:sSub>
                      </m:e>
                    </m:d>
                  </m:oMath>
                </a14:m>
                <a:r>
                  <a:rPr lang="en-US" altLang="ja-JP" sz="2300" dirty="0"/>
                  <a:t> . </a:t>
                </a:r>
              </a:p>
            </p:txBody>
          </p:sp>
        </mc:Choice>
        <mc:Fallback xmlns="">
          <p:sp>
            <p:nvSpPr>
              <p:cNvPr id="9" name="コンテンツ プレースホルダー 2">
                <a:extLst>
                  <a:ext uri="{FF2B5EF4-FFF2-40B4-BE49-F238E27FC236}">
                    <a16:creationId xmlns:a16="http://schemas.microsoft.com/office/drawing/2014/main" id="{3F049FE3-A421-6F15-5273-D5378E38CE39}"/>
                  </a:ext>
                </a:extLst>
              </p:cNvPr>
              <p:cNvSpPr txBox="1">
                <a:spLocks noRot="1" noChangeAspect="1" noMove="1" noResize="1" noEditPoints="1" noAdjustHandles="1" noChangeArrowheads="1" noChangeShapeType="1" noTextEdit="1"/>
              </p:cNvSpPr>
              <p:nvPr/>
            </p:nvSpPr>
            <p:spPr>
              <a:xfrm>
                <a:off x="628650" y="2559103"/>
                <a:ext cx="8496346" cy="1301895"/>
              </a:xfrm>
              <a:prstGeom prst="rect">
                <a:avLst/>
              </a:prstGeom>
              <a:blipFill>
                <a:blip r:embed="rId7"/>
                <a:stretch>
                  <a:fillRect l="-1045" t="-2913" r="-149" b="-2330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26115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699" cy="647966"/>
          </a:xfrm>
        </p:spPr>
        <p:txBody>
          <a:bodyPr>
            <a:noAutofit/>
          </a:bodyPr>
          <a:lstStyle/>
          <a:p>
            <a:r>
              <a:rPr kumimoji="1" lang="en" altLang="ja-JP" sz="2300" dirty="0"/>
              <a:t>Precompute the Result of Conditional </a:t>
            </a:r>
            <a:r>
              <a:rPr lang="en" altLang="ja-JP" sz="2300" dirty="0"/>
              <a:t>E</a:t>
            </a:r>
            <a:r>
              <a:rPr kumimoji="1" lang="en" altLang="ja-JP" sz="2300" dirty="0"/>
              <a:t>xpressions of R</a:t>
            </a:r>
            <a:r>
              <a:rPr lang="en" altLang="ja-JP" sz="2300" dirty="0"/>
              <a:t>ecurrence</a:t>
            </a:r>
            <a:endParaRPr kumimoji="1" lang="ja-JP" altLang="en-US" sz="230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39</a:t>
            </a:fld>
            <a:endParaRPr kumimoji="1" lang="ja-JP" altLang="en-US"/>
          </a:p>
        </p:txBody>
      </p:sp>
      <mc:AlternateContent xmlns:mc="http://schemas.openxmlformats.org/markup-compatibility/2006" xmlns:a14="http://schemas.microsoft.com/office/drawing/2010/main">
        <mc:Choice Requires="a14">
          <p:sp>
            <p:nvSpPr>
              <p:cNvPr id="109" name="テキスト ボックス 108">
                <a:extLst>
                  <a:ext uri="{FF2B5EF4-FFF2-40B4-BE49-F238E27FC236}">
                    <a16:creationId xmlns:a16="http://schemas.microsoft.com/office/drawing/2014/main" id="{013DC746-9906-7879-3183-1802B35B593E}"/>
                  </a:ext>
                </a:extLst>
              </p:cNvPr>
              <p:cNvSpPr txBox="1"/>
              <p:nvPr/>
            </p:nvSpPr>
            <p:spPr>
              <a:xfrm>
                <a:off x="391354" y="1158414"/>
                <a:ext cx="4402835" cy="3545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1</m:t>
                          </m:r>
                        </m:sub>
                      </m:sSub>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𝑣</m:t>
                                  </m:r>
                                </m:e>
                              </m:acc>
                            </m:e>
                            <m:sub>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𝑖</m:t>
                              </m:r>
                            </m:sub>
                          </m:sSub>
                        </m:e>
                      </m:d>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2</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𝑣</m:t>
                                  </m:r>
                                </m:e>
                              </m:acc>
                            </m:e>
                            <m:sub>
                              <m:r>
                                <a:rPr kumimoji="1" lang="en-US" altLang="ja-JP" sz="2000" b="0" i="1" smtClean="0">
                                  <a:latin typeface="Cambria Math" panose="02040503050406030204" pitchFamily="18" charset="0"/>
                                </a:rPr>
                                <m:t>2</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𝑗</m:t>
                              </m:r>
                            </m:sub>
                          </m:sSub>
                        </m:e>
                      </m:d>
                      <m:r>
                        <a:rPr kumimoji="1" lang="en-US" altLang="ja-JP" sz="2000" i="1">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en-US" altLang="ja-JP" sz="2000" b="0" i="1" smtClean="0">
                                  <a:latin typeface="Cambria Math" panose="02040503050406030204" pitchFamily="18" charset="0"/>
                                </a:rPr>
                                <m:t>3</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r>
                                    <a:rPr kumimoji="1" lang="en-US" altLang="ja-JP" sz="2000" b="0" i="1" smtClean="0">
                                      <a:latin typeface="Cambria Math" panose="02040503050406030204" pitchFamily="18" charset="0"/>
                                    </a:rPr>
                                    <m:t>𝑣</m:t>
                                  </m:r>
                                </m:e>
                                <m:sub>
                                  <m:r>
                                    <a:rPr kumimoji="1" lang="en-US" altLang="ja-JP" sz="2000" b="0" i="1" smtClean="0">
                                      <a:latin typeface="Cambria Math" panose="02040503050406030204" pitchFamily="18" charset="0"/>
                                    </a:rPr>
                                    <m:t>3</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𝑘</m:t>
                                  </m:r>
                                </m:sub>
                              </m:sSub>
                            </m:e>
                          </m:d>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m:t>
                      </m:r>
                    </m:oMath>
                  </m:oMathPara>
                </a14:m>
                <a:endParaRPr kumimoji="1" lang="en-US" altLang="ja-JP" b="0" dirty="0"/>
              </a:p>
            </p:txBody>
          </p:sp>
        </mc:Choice>
        <mc:Fallback xmlns="">
          <p:sp>
            <p:nvSpPr>
              <p:cNvPr id="109" name="テキスト ボックス 108">
                <a:extLst>
                  <a:ext uri="{FF2B5EF4-FFF2-40B4-BE49-F238E27FC236}">
                    <a16:creationId xmlns:a16="http://schemas.microsoft.com/office/drawing/2014/main" id="{013DC746-9906-7879-3183-1802B35B593E}"/>
                  </a:ext>
                </a:extLst>
              </p:cNvPr>
              <p:cNvSpPr txBox="1">
                <a:spLocks noRot="1" noChangeAspect="1" noMove="1" noResize="1" noEditPoints="1" noAdjustHandles="1" noChangeArrowheads="1" noChangeShapeType="1" noTextEdit="1"/>
              </p:cNvSpPr>
              <p:nvPr/>
            </p:nvSpPr>
            <p:spPr>
              <a:xfrm>
                <a:off x="391354" y="1158414"/>
                <a:ext cx="4402835" cy="354584"/>
              </a:xfrm>
              <a:prstGeom prst="rect">
                <a:avLst/>
              </a:prstGeom>
              <a:blipFill>
                <a:blip r:embed="rId3"/>
                <a:stretch>
                  <a:fillRect t="-13793" b="-241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0" name="テキスト ボックス 109">
                <a:extLst>
                  <a:ext uri="{FF2B5EF4-FFF2-40B4-BE49-F238E27FC236}">
                    <a16:creationId xmlns:a16="http://schemas.microsoft.com/office/drawing/2014/main" id="{2574DD32-BF58-0C2A-31C0-5C4D425E5231}"/>
                  </a:ext>
                </a:extLst>
              </p:cNvPr>
              <p:cNvSpPr txBox="1"/>
              <p:nvPr/>
            </p:nvSpPr>
            <p:spPr>
              <a:xfrm>
                <a:off x="653363" y="1557837"/>
                <a:ext cx="8757894" cy="354584"/>
              </a:xfrm>
              <a:prstGeom prst="rect">
                <a:avLst/>
              </a:prstGeom>
              <a:noFill/>
            </p:spPr>
            <p:txBody>
              <a:bodyPr wrap="square" lIns="0" tIns="0" rIns="0" bIns="0" rtlCol="0">
                <a:spAutoFit/>
              </a:bodyPr>
              <a:lstStyle/>
              <a:p>
                <a14:m>
                  <m:oMath xmlns:m="http://schemas.openxmlformats.org/officeDocument/2006/math">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1</m:t>
                        </m:r>
                      </m:sub>
                    </m:sSub>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𝑣</m:t>
                                </m:r>
                              </m:e>
                            </m:acc>
                          </m:e>
                          <m:sub>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𝑖</m:t>
                            </m:r>
                          </m:sub>
                        </m:sSub>
                      </m:e>
                    </m:d>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2</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𝑣</m:t>
                                </m:r>
                              </m:e>
                            </m:acc>
                          </m:e>
                          <m:sub>
                            <m:r>
                              <a:rPr kumimoji="1" lang="en-US" altLang="ja-JP" sz="2000" b="0" i="1" smtClean="0">
                                <a:latin typeface="Cambria Math" panose="02040503050406030204" pitchFamily="18" charset="0"/>
                              </a:rPr>
                              <m:t>2</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𝑗</m:t>
                            </m:r>
                          </m:sub>
                        </m:sSub>
                      </m:e>
                    </m:d>
                    <m:r>
                      <a:rPr kumimoji="1" lang="en-US" altLang="ja-JP" sz="2000" i="1">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en-US" altLang="ja-JP" sz="2000" b="0" i="1" smtClean="0">
                                <a:latin typeface="Cambria Math" panose="02040503050406030204" pitchFamily="18" charset="0"/>
                              </a:rPr>
                              <m:t>3</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r>
                                  <a:rPr kumimoji="1" lang="en-US" altLang="ja-JP" sz="2000" b="0" i="1" smtClean="0">
                                    <a:latin typeface="Cambria Math" panose="02040503050406030204" pitchFamily="18" charset="0"/>
                                  </a:rPr>
                                  <m:t>𝑣</m:t>
                                </m:r>
                              </m:e>
                              <m:sub>
                                <m:r>
                                  <a:rPr kumimoji="1" lang="en-US" altLang="ja-JP" sz="2000" b="0" i="1" smtClean="0">
                                    <a:latin typeface="Cambria Math" panose="02040503050406030204" pitchFamily="18" charset="0"/>
                                  </a:rPr>
                                  <m:t>3</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𝑘</m:t>
                                </m:r>
                              </m:sub>
                            </m:sSub>
                          </m:e>
                        </m:d>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m:t>
                    </m:r>
                  </m:oMath>
                </a14:m>
                <a:r>
                  <a:rPr kumimoji="1" lang="en-US" altLang="ja-JP" b="0" dirty="0"/>
                  <a:t> and </a:t>
                </a:r>
                <a14:m>
                  <m:oMath xmlns:m="http://schemas.openxmlformats.org/officeDocument/2006/math">
                    <m:sSub>
                      <m:sSubPr>
                        <m:ctrlPr>
                          <a:rPr kumimoji="1" lang="en-US" altLang="ja-JP" i="1">
                            <a:latin typeface="Cambria Math" panose="02040503050406030204" pitchFamily="18" charset="0"/>
                          </a:rPr>
                        </m:ctrlPr>
                      </m:sSubPr>
                      <m:e>
                        <m:acc>
                          <m:accPr>
                            <m:chr m:val="̂"/>
                            <m:ctrlPr>
                              <a:rPr kumimoji="1" lang="en-US" altLang="ja-JP" i="1">
                                <a:latin typeface="Cambria Math" panose="02040503050406030204" pitchFamily="18" charset="0"/>
                              </a:rPr>
                            </m:ctrlPr>
                          </m:accPr>
                          <m:e>
                            <m:r>
                              <a:rPr kumimoji="1" lang="en-US" altLang="ja-JP" i="1">
                                <a:latin typeface="Cambria Math" panose="02040503050406030204" pitchFamily="18" charset="0"/>
                              </a:rPr>
                              <m:t>𝐿</m:t>
                            </m:r>
                          </m:e>
                        </m:acc>
                      </m:e>
                      <m:sub>
                        <m:r>
                          <a:rPr kumimoji="1" lang="en-US" altLang="ja-JP" i="1">
                            <a:latin typeface="Cambria Math" panose="02040503050406030204" pitchFamily="18" charset="0"/>
                          </a:rPr>
                          <m:t>1</m:t>
                        </m:r>
                      </m:sub>
                    </m:sSub>
                    <m:d>
                      <m:dPr>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acc>
                              <m:accPr>
                                <m:chr m:val="̂"/>
                                <m:ctrlPr>
                                  <a:rPr kumimoji="1" lang="en-US" altLang="ja-JP" i="1">
                                    <a:latin typeface="Cambria Math" panose="02040503050406030204" pitchFamily="18" charset="0"/>
                                  </a:rPr>
                                </m:ctrlPr>
                              </m:accPr>
                              <m:e>
                                <m:r>
                                  <a:rPr kumimoji="1" lang="en-US" altLang="ja-JP" i="1">
                                    <a:latin typeface="Cambria Math" panose="02040503050406030204" pitchFamily="18" charset="0"/>
                                  </a:rPr>
                                  <m:t>𝑣</m:t>
                                </m:r>
                              </m:e>
                            </m:acc>
                          </m:e>
                          <m:sub>
                            <m:r>
                              <a:rPr kumimoji="1" lang="en-US" altLang="ja-JP" i="1">
                                <a:latin typeface="Cambria Math" panose="02040503050406030204" pitchFamily="18" charset="0"/>
                              </a:rPr>
                              <m:t>1,</m:t>
                            </m:r>
                            <m:r>
                              <a:rPr kumimoji="1" lang="en-US" altLang="ja-JP" i="1">
                                <a:latin typeface="Cambria Math" panose="02040503050406030204" pitchFamily="18" charset="0"/>
                              </a:rPr>
                              <m:t>𝑖</m:t>
                            </m:r>
                          </m:sub>
                        </m:sSub>
                      </m:e>
                    </m:d>
                    <m:r>
                      <a:rPr kumimoji="1" lang="en-US" altLang="ja-JP" i="1">
                        <a:latin typeface="Cambria Math" panose="02040503050406030204" pitchFamily="18" charset="0"/>
                      </a:rPr>
                      <m:t>∩</m:t>
                    </m:r>
                    <m:sSub>
                      <m:sSubPr>
                        <m:ctrlPr>
                          <a:rPr kumimoji="1" lang="en-US" altLang="ja-JP" i="1">
                            <a:latin typeface="Cambria Math" panose="02040503050406030204" pitchFamily="18" charset="0"/>
                          </a:rPr>
                        </m:ctrlPr>
                      </m:sSubPr>
                      <m:e>
                        <m:acc>
                          <m:accPr>
                            <m:chr m:val="̂"/>
                            <m:ctrlPr>
                              <a:rPr kumimoji="1" lang="en-US" altLang="ja-JP" i="1">
                                <a:latin typeface="Cambria Math" panose="02040503050406030204" pitchFamily="18" charset="0"/>
                              </a:rPr>
                            </m:ctrlPr>
                          </m:accPr>
                          <m:e>
                            <m:r>
                              <a:rPr kumimoji="1" lang="en-US" altLang="ja-JP" i="1">
                                <a:latin typeface="Cambria Math" panose="02040503050406030204" pitchFamily="18" charset="0"/>
                              </a:rPr>
                              <m:t>𝐿</m:t>
                            </m:r>
                          </m:e>
                        </m:acc>
                      </m:e>
                      <m:sub>
                        <m:r>
                          <a:rPr kumimoji="1" lang="en-US" altLang="ja-JP" i="1">
                            <a:latin typeface="Cambria Math" panose="02040503050406030204" pitchFamily="18" charset="0"/>
                          </a:rPr>
                          <m:t>2</m:t>
                        </m:r>
                      </m:sub>
                    </m:sSub>
                    <m:d>
                      <m:dPr>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acc>
                              <m:accPr>
                                <m:chr m:val="̂"/>
                                <m:ctrlPr>
                                  <a:rPr kumimoji="1" lang="en-US" altLang="ja-JP" i="1">
                                    <a:latin typeface="Cambria Math" panose="02040503050406030204" pitchFamily="18" charset="0"/>
                                  </a:rPr>
                                </m:ctrlPr>
                              </m:accPr>
                              <m:e>
                                <m:r>
                                  <a:rPr kumimoji="1" lang="en-US" altLang="ja-JP" i="1">
                                    <a:latin typeface="Cambria Math" panose="02040503050406030204" pitchFamily="18" charset="0"/>
                                  </a:rPr>
                                  <m:t>𝑣</m:t>
                                </m:r>
                              </m:e>
                            </m:acc>
                          </m:e>
                          <m:sub>
                            <m:r>
                              <a:rPr kumimoji="1" lang="en-US" altLang="ja-JP" i="1">
                                <a:latin typeface="Cambria Math" panose="02040503050406030204" pitchFamily="18" charset="0"/>
                              </a:rPr>
                              <m:t>2,</m:t>
                            </m:r>
                            <m:r>
                              <a:rPr kumimoji="1" lang="en-US" altLang="ja-JP" i="1">
                                <a:latin typeface="Cambria Math" panose="02040503050406030204" pitchFamily="18" charset="0"/>
                              </a:rPr>
                              <m:t>𝑗</m:t>
                            </m:r>
                          </m:sub>
                        </m:sSub>
                      </m:e>
                    </m:d>
                    <m:r>
                      <a:rPr kumimoji="1" lang="en-US" altLang="ja-JP" b="0" i="1" smtClean="0">
                        <a:latin typeface="Cambria Math" panose="02040503050406030204" pitchFamily="18" charset="0"/>
                      </a:rPr>
                      <m:t>≠</m:t>
                    </m:r>
                    <m:r>
                      <a:rPr kumimoji="1" lang="en-US" altLang="ja-JP" i="1">
                        <a:latin typeface="Cambria Math" panose="02040503050406030204" pitchFamily="18" charset="0"/>
                        <a:ea typeface="Cambria Math" panose="02040503050406030204" pitchFamily="18" charset="0"/>
                      </a:rPr>
                      <m:t>∅</m:t>
                    </m:r>
                  </m:oMath>
                </a14:m>
                <a:r>
                  <a:rPr kumimoji="1" lang="en-US" altLang="ja-JP" b="0" dirty="0"/>
                  <a:t> </a:t>
                </a:r>
              </a:p>
            </p:txBody>
          </p:sp>
        </mc:Choice>
        <mc:Fallback xmlns="">
          <p:sp>
            <p:nvSpPr>
              <p:cNvPr id="110" name="テキスト ボックス 109">
                <a:extLst>
                  <a:ext uri="{FF2B5EF4-FFF2-40B4-BE49-F238E27FC236}">
                    <a16:creationId xmlns:a16="http://schemas.microsoft.com/office/drawing/2014/main" id="{2574DD32-BF58-0C2A-31C0-5C4D425E5231}"/>
                  </a:ext>
                </a:extLst>
              </p:cNvPr>
              <p:cNvSpPr txBox="1">
                <a:spLocks noRot="1" noChangeAspect="1" noMove="1" noResize="1" noEditPoints="1" noAdjustHandles="1" noChangeArrowheads="1" noChangeShapeType="1" noTextEdit="1"/>
              </p:cNvSpPr>
              <p:nvPr/>
            </p:nvSpPr>
            <p:spPr>
              <a:xfrm>
                <a:off x="653363" y="1557837"/>
                <a:ext cx="8757894" cy="354584"/>
              </a:xfrm>
              <a:prstGeom prst="rect">
                <a:avLst/>
              </a:prstGeom>
              <a:blipFill>
                <a:blip r:embed="rId4"/>
                <a:stretch>
                  <a:fillRect l="-1013" t="-10345" b="-310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1" name="テキスト ボックス 110">
                <a:extLst>
                  <a:ext uri="{FF2B5EF4-FFF2-40B4-BE49-F238E27FC236}">
                    <a16:creationId xmlns:a16="http://schemas.microsoft.com/office/drawing/2014/main" id="{CFDD120D-4281-805D-017C-8E075A180E9D}"/>
                  </a:ext>
                </a:extLst>
              </p:cNvPr>
              <p:cNvSpPr txBox="1"/>
              <p:nvPr/>
            </p:nvSpPr>
            <p:spPr>
              <a:xfrm>
                <a:off x="645636" y="1983288"/>
                <a:ext cx="8757894" cy="354584"/>
              </a:xfrm>
              <a:prstGeom prst="rect">
                <a:avLst/>
              </a:prstGeom>
              <a:noFill/>
            </p:spPr>
            <p:txBody>
              <a:bodyPr wrap="square" lIns="0" tIns="0" rIns="0" bIns="0" rtlCol="0">
                <a:spAutoFit/>
              </a:bodyPr>
              <a:lstStyle/>
              <a:p>
                <a14:m>
                  <m:oMath xmlns:m="http://schemas.openxmlformats.org/officeDocument/2006/math">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1</m:t>
                        </m:r>
                      </m:sub>
                    </m:sSub>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𝑣</m:t>
                                </m:r>
                              </m:e>
                            </m:acc>
                          </m:e>
                          <m:sub>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𝑖</m:t>
                            </m:r>
                          </m:sub>
                        </m:sSub>
                      </m:e>
                    </m:d>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2</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𝑣</m:t>
                                </m:r>
                              </m:e>
                            </m:acc>
                          </m:e>
                          <m:sub>
                            <m:r>
                              <a:rPr kumimoji="1" lang="en-US" altLang="ja-JP" sz="2000" b="0" i="1" smtClean="0">
                                <a:latin typeface="Cambria Math" panose="02040503050406030204" pitchFamily="18" charset="0"/>
                              </a:rPr>
                              <m:t>2</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𝑗</m:t>
                            </m:r>
                          </m:sub>
                        </m:sSub>
                      </m:e>
                    </m:d>
                    <m:r>
                      <a:rPr kumimoji="1" lang="en-US" altLang="ja-JP" sz="2000" i="1">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en-US" altLang="ja-JP" sz="2000" b="0" i="1" smtClean="0">
                                <a:latin typeface="Cambria Math" panose="02040503050406030204" pitchFamily="18" charset="0"/>
                              </a:rPr>
                              <m:t>3</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r>
                                  <a:rPr kumimoji="1" lang="en-US" altLang="ja-JP" sz="2000" b="0" i="1" smtClean="0">
                                    <a:latin typeface="Cambria Math" panose="02040503050406030204" pitchFamily="18" charset="0"/>
                                  </a:rPr>
                                  <m:t>𝑣</m:t>
                                </m:r>
                              </m:e>
                              <m:sub>
                                <m:r>
                                  <a:rPr kumimoji="1" lang="en-US" altLang="ja-JP" sz="2000" b="0" i="1" smtClean="0">
                                    <a:latin typeface="Cambria Math" panose="02040503050406030204" pitchFamily="18" charset="0"/>
                                  </a:rPr>
                                  <m:t>3</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𝑘</m:t>
                                </m:r>
                              </m:sub>
                            </m:sSub>
                          </m:e>
                        </m:d>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m:t>
                    </m:r>
                  </m:oMath>
                </a14:m>
                <a:r>
                  <a:rPr kumimoji="1" lang="en-US" altLang="ja-JP" b="0" dirty="0"/>
                  <a:t> and </a:t>
                </a:r>
                <a14:m>
                  <m:oMath xmlns:m="http://schemas.openxmlformats.org/officeDocument/2006/math">
                    <m:sSub>
                      <m:sSubPr>
                        <m:ctrlPr>
                          <a:rPr kumimoji="1" lang="en-US" altLang="ja-JP" i="1">
                            <a:latin typeface="Cambria Math" panose="02040503050406030204" pitchFamily="18" charset="0"/>
                          </a:rPr>
                        </m:ctrlPr>
                      </m:sSubPr>
                      <m:e>
                        <m:acc>
                          <m:accPr>
                            <m:chr m:val="̂"/>
                            <m:ctrlPr>
                              <a:rPr kumimoji="1" lang="en-US" altLang="ja-JP" i="1">
                                <a:latin typeface="Cambria Math" panose="02040503050406030204" pitchFamily="18" charset="0"/>
                              </a:rPr>
                            </m:ctrlPr>
                          </m:accPr>
                          <m:e>
                            <m:r>
                              <a:rPr kumimoji="1" lang="en-US" altLang="ja-JP" i="1">
                                <a:latin typeface="Cambria Math" panose="02040503050406030204" pitchFamily="18" charset="0"/>
                              </a:rPr>
                              <m:t>𝐿</m:t>
                            </m:r>
                          </m:e>
                        </m:acc>
                      </m:e>
                      <m:sub>
                        <m:r>
                          <a:rPr kumimoji="1" lang="en-US" altLang="ja-JP" i="1">
                            <a:latin typeface="Cambria Math" panose="02040503050406030204" pitchFamily="18" charset="0"/>
                          </a:rPr>
                          <m:t>1</m:t>
                        </m:r>
                      </m:sub>
                    </m:sSub>
                    <m:d>
                      <m:dPr>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acc>
                              <m:accPr>
                                <m:chr m:val="̂"/>
                                <m:ctrlPr>
                                  <a:rPr kumimoji="1" lang="en-US" altLang="ja-JP" i="1">
                                    <a:latin typeface="Cambria Math" panose="02040503050406030204" pitchFamily="18" charset="0"/>
                                  </a:rPr>
                                </m:ctrlPr>
                              </m:accPr>
                              <m:e>
                                <m:r>
                                  <a:rPr kumimoji="1" lang="en-US" altLang="ja-JP" i="1">
                                    <a:latin typeface="Cambria Math" panose="02040503050406030204" pitchFamily="18" charset="0"/>
                                  </a:rPr>
                                  <m:t>𝑣</m:t>
                                </m:r>
                              </m:e>
                            </m:acc>
                          </m:e>
                          <m:sub>
                            <m:r>
                              <a:rPr kumimoji="1" lang="en-US" altLang="ja-JP" i="1">
                                <a:latin typeface="Cambria Math" panose="02040503050406030204" pitchFamily="18" charset="0"/>
                              </a:rPr>
                              <m:t>1,</m:t>
                            </m:r>
                            <m:r>
                              <a:rPr kumimoji="1" lang="en-US" altLang="ja-JP" i="1">
                                <a:latin typeface="Cambria Math" panose="02040503050406030204" pitchFamily="18" charset="0"/>
                              </a:rPr>
                              <m:t>𝑖</m:t>
                            </m:r>
                          </m:sub>
                        </m:sSub>
                      </m:e>
                    </m:d>
                    <m:r>
                      <a:rPr kumimoji="1" lang="en-US" altLang="ja-JP" i="1">
                        <a:latin typeface="Cambria Math" panose="02040503050406030204" pitchFamily="18" charset="0"/>
                      </a:rPr>
                      <m:t>∩</m:t>
                    </m:r>
                    <m:sSub>
                      <m:sSubPr>
                        <m:ctrlPr>
                          <a:rPr kumimoji="1" lang="en-US" altLang="ja-JP" i="1">
                            <a:latin typeface="Cambria Math" panose="02040503050406030204" pitchFamily="18" charset="0"/>
                          </a:rPr>
                        </m:ctrlPr>
                      </m:sSubPr>
                      <m:e>
                        <m:acc>
                          <m:accPr>
                            <m:chr m:val="̂"/>
                            <m:ctrlPr>
                              <a:rPr kumimoji="1" lang="en-US" altLang="ja-JP" i="1">
                                <a:latin typeface="Cambria Math" panose="02040503050406030204" pitchFamily="18" charset="0"/>
                              </a:rPr>
                            </m:ctrlPr>
                          </m:accPr>
                          <m:e>
                            <m:r>
                              <a:rPr kumimoji="1" lang="en-US" altLang="ja-JP" i="1">
                                <a:latin typeface="Cambria Math" panose="02040503050406030204" pitchFamily="18" charset="0"/>
                              </a:rPr>
                              <m:t>𝐿</m:t>
                            </m:r>
                          </m:e>
                        </m:acc>
                      </m:e>
                      <m:sub>
                        <m:r>
                          <a:rPr kumimoji="1" lang="en-US" altLang="ja-JP" i="1">
                            <a:latin typeface="Cambria Math" panose="02040503050406030204" pitchFamily="18" charset="0"/>
                          </a:rPr>
                          <m:t>2</m:t>
                        </m:r>
                      </m:sub>
                    </m:sSub>
                    <m:d>
                      <m:dPr>
                        <m:ctrlPr>
                          <a:rPr kumimoji="1" lang="en-US" altLang="ja-JP" i="1">
                            <a:latin typeface="Cambria Math" panose="02040503050406030204" pitchFamily="18" charset="0"/>
                          </a:rPr>
                        </m:ctrlPr>
                      </m:dPr>
                      <m:e>
                        <m:sSub>
                          <m:sSubPr>
                            <m:ctrlPr>
                              <a:rPr kumimoji="1" lang="en-US" altLang="ja-JP" i="1">
                                <a:latin typeface="Cambria Math" panose="02040503050406030204" pitchFamily="18" charset="0"/>
                              </a:rPr>
                            </m:ctrlPr>
                          </m:sSubPr>
                          <m:e>
                            <m:acc>
                              <m:accPr>
                                <m:chr m:val="̂"/>
                                <m:ctrlPr>
                                  <a:rPr kumimoji="1" lang="en-US" altLang="ja-JP" i="1">
                                    <a:latin typeface="Cambria Math" panose="02040503050406030204" pitchFamily="18" charset="0"/>
                                  </a:rPr>
                                </m:ctrlPr>
                              </m:accPr>
                              <m:e>
                                <m:r>
                                  <a:rPr kumimoji="1" lang="en-US" altLang="ja-JP" i="1">
                                    <a:latin typeface="Cambria Math" panose="02040503050406030204" pitchFamily="18" charset="0"/>
                                  </a:rPr>
                                  <m:t>𝑣</m:t>
                                </m:r>
                              </m:e>
                            </m:acc>
                          </m:e>
                          <m:sub>
                            <m:r>
                              <a:rPr kumimoji="1" lang="en-US" altLang="ja-JP" i="1">
                                <a:latin typeface="Cambria Math" panose="02040503050406030204" pitchFamily="18" charset="0"/>
                              </a:rPr>
                              <m:t>2,</m:t>
                            </m:r>
                            <m:r>
                              <a:rPr kumimoji="1" lang="en-US" altLang="ja-JP" i="1">
                                <a:latin typeface="Cambria Math" panose="02040503050406030204" pitchFamily="18" charset="0"/>
                              </a:rPr>
                              <m:t>𝑗</m:t>
                            </m:r>
                          </m:sub>
                        </m:sSub>
                      </m:e>
                    </m:d>
                    <m:r>
                      <a:rPr kumimoji="1" lang="en-US" altLang="ja-JP" b="0" i="1" smtClean="0">
                        <a:latin typeface="Cambria Math" panose="02040503050406030204" pitchFamily="18" charset="0"/>
                      </a:rPr>
                      <m:t>=</m:t>
                    </m:r>
                    <m:r>
                      <a:rPr kumimoji="1" lang="en-US" altLang="ja-JP" i="1">
                        <a:latin typeface="Cambria Math" panose="02040503050406030204" pitchFamily="18" charset="0"/>
                        <a:ea typeface="Cambria Math" panose="02040503050406030204" pitchFamily="18" charset="0"/>
                      </a:rPr>
                      <m:t>∅</m:t>
                    </m:r>
                  </m:oMath>
                </a14:m>
                <a:r>
                  <a:rPr kumimoji="1" lang="en-US" altLang="ja-JP" b="0" dirty="0"/>
                  <a:t> </a:t>
                </a:r>
              </a:p>
            </p:txBody>
          </p:sp>
        </mc:Choice>
        <mc:Fallback xmlns="">
          <p:sp>
            <p:nvSpPr>
              <p:cNvPr id="111" name="テキスト ボックス 110">
                <a:extLst>
                  <a:ext uri="{FF2B5EF4-FFF2-40B4-BE49-F238E27FC236}">
                    <a16:creationId xmlns:a16="http://schemas.microsoft.com/office/drawing/2014/main" id="{CFDD120D-4281-805D-017C-8E075A180E9D}"/>
                  </a:ext>
                </a:extLst>
              </p:cNvPr>
              <p:cNvSpPr txBox="1">
                <a:spLocks noRot="1" noChangeAspect="1" noMove="1" noResize="1" noEditPoints="1" noAdjustHandles="1" noChangeArrowheads="1" noChangeShapeType="1" noTextEdit="1"/>
              </p:cNvSpPr>
              <p:nvPr/>
            </p:nvSpPr>
            <p:spPr>
              <a:xfrm>
                <a:off x="645636" y="1983288"/>
                <a:ext cx="8757894" cy="354584"/>
              </a:xfrm>
              <a:prstGeom prst="rect">
                <a:avLst/>
              </a:prstGeom>
              <a:blipFill>
                <a:blip r:embed="rId5"/>
                <a:stretch>
                  <a:fillRect l="-868" t="-10345" b="-310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D073A710-2CD9-90F3-DABE-11410EDC6A83}"/>
                  </a:ext>
                </a:extLst>
              </p:cNvPr>
              <p:cNvSpPr txBox="1"/>
              <p:nvPr/>
            </p:nvSpPr>
            <p:spPr>
              <a:xfrm>
                <a:off x="522633" y="3030941"/>
                <a:ext cx="7513486" cy="400110"/>
              </a:xfrm>
              <a:prstGeom prst="rect">
                <a:avLst/>
              </a:prstGeom>
              <a:noFill/>
            </p:spPr>
            <p:txBody>
              <a:bodyPr wrap="square" rtlCol="0">
                <a:spAutoFit/>
              </a:bodyPr>
              <a:lstStyle/>
              <a:p>
                <a14:m>
                  <m:oMath xmlns:m="http://schemas.openxmlformats.org/officeDocument/2006/math">
                    <m:r>
                      <a:rPr kumimoji="1" lang="en-US" altLang="ja-JP" sz="2000" b="0" i="1" smtClean="0">
                        <a:latin typeface="Cambria Math" panose="02040503050406030204" pitchFamily="18" charset="0"/>
                        <a:cs typeface="Times New Roman"/>
                      </a:rPr>
                      <m:t>𝐿</m:t>
                    </m:r>
                    <m:d>
                      <m:dPr>
                        <m:ctrlPr>
                          <a:rPr kumimoji="1" lang="en-US" altLang="ja-JP" sz="2000" b="0" i="1" smtClean="0">
                            <a:latin typeface="Cambria Math" panose="02040503050406030204" pitchFamily="18" charset="0"/>
                            <a:cs typeface="Times New Roman"/>
                          </a:rPr>
                        </m:ctrlPr>
                      </m:dPr>
                      <m:e>
                        <m:r>
                          <a:rPr kumimoji="1" lang="en-US" altLang="ja-JP" sz="2000" b="0" i="1" smtClean="0">
                            <a:latin typeface="Cambria Math" panose="02040503050406030204" pitchFamily="18" charset="0"/>
                            <a:cs typeface="Times New Roman"/>
                          </a:rPr>
                          <m:t>𝑣</m:t>
                        </m:r>
                      </m:e>
                    </m:d>
                  </m:oMath>
                </a14:m>
                <a:r>
                  <a:rPr kumimoji="1" lang="en-US" altLang="ja-JP" sz="2000" dirty="0"/>
                  <a:t> : the character label of vertex </a:t>
                </a:r>
                <a14:m>
                  <m:oMath xmlns:m="http://schemas.openxmlformats.org/officeDocument/2006/math">
                    <m:r>
                      <a:rPr kumimoji="1" lang="en-US" altLang="ja-JP" sz="2000" i="1" smtClean="0">
                        <a:latin typeface="Cambria Math" panose="02040503050406030204" pitchFamily="18" charset="0"/>
                        <a:cs typeface="Times New Roman"/>
                      </a:rPr>
                      <m:t>𝑣</m:t>
                    </m:r>
                  </m:oMath>
                </a14:m>
                <a:r>
                  <a:rPr kumimoji="1" lang="en-US" altLang="ja-JP" sz="2000" i="1" dirty="0">
                    <a:latin typeface="Times New Roman"/>
                    <a:cs typeface="Times New Roman"/>
                  </a:rPr>
                  <a:t> .</a:t>
                </a:r>
              </a:p>
            </p:txBody>
          </p:sp>
        </mc:Choice>
        <mc:Fallback xmlns="">
          <p:sp>
            <p:nvSpPr>
              <p:cNvPr id="3" name="テキスト ボックス 2">
                <a:extLst>
                  <a:ext uri="{FF2B5EF4-FFF2-40B4-BE49-F238E27FC236}">
                    <a16:creationId xmlns:a16="http://schemas.microsoft.com/office/drawing/2014/main" id="{D073A710-2CD9-90F3-DABE-11410EDC6A83}"/>
                  </a:ext>
                </a:extLst>
              </p:cNvPr>
              <p:cNvSpPr txBox="1">
                <a:spLocks noRot="1" noChangeAspect="1" noMove="1" noResize="1" noEditPoints="1" noAdjustHandles="1" noChangeArrowheads="1" noChangeShapeType="1" noTextEdit="1"/>
              </p:cNvSpPr>
              <p:nvPr/>
            </p:nvSpPr>
            <p:spPr>
              <a:xfrm>
                <a:off x="522633" y="3030941"/>
                <a:ext cx="7513486" cy="400110"/>
              </a:xfrm>
              <a:prstGeom prst="rect">
                <a:avLst/>
              </a:prstGeom>
              <a:blipFill>
                <a:blip r:embed="rId6"/>
                <a:stretch>
                  <a:fillRect t="-6061" b="-242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2738ACDA-DB96-150A-6013-6A8DDB1994BA}"/>
                  </a:ext>
                </a:extLst>
              </p:cNvPr>
              <p:cNvSpPr txBox="1"/>
              <p:nvPr/>
            </p:nvSpPr>
            <p:spPr>
              <a:xfrm>
                <a:off x="522633" y="3789555"/>
                <a:ext cx="7513486" cy="408445"/>
              </a:xfrm>
              <a:prstGeom prst="rect">
                <a:avLst/>
              </a:prstGeom>
              <a:noFill/>
            </p:spPr>
            <p:txBody>
              <a:bodyPr wrap="square" rtlCol="0">
                <a:spAutoFit/>
              </a:bodyPr>
              <a:lstStyle/>
              <a:p>
                <a14:m>
                  <m:oMath xmlns:m="http://schemas.openxmlformats.org/officeDocument/2006/math">
                    <m:acc>
                      <m:accPr>
                        <m:chr m:val="̂"/>
                        <m:ctrlPr>
                          <a:rPr kumimoji="1" lang="en-US" altLang="ja-JP" sz="2000" b="0" i="1" smtClean="0">
                            <a:latin typeface="Cambria Math" panose="02040503050406030204" pitchFamily="18" charset="0"/>
                            <a:cs typeface="Times New Roman"/>
                          </a:rPr>
                        </m:ctrlPr>
                      </m:accPr>
                      <m:e>
                        <m:r>
                          <a:rPr kumimoji="1" lang="en-US" altLang="ja-JP" sz="2000" b="0" i="1" smtClean="0">
                            <a:latin typeface="Cambria Math" panose="02040503050406030204" pitchFamily="18" charset="0"/>
                            <a:cs typeface="Times New Roman"/>
                          </a:rPr>
                          <m:t>𝐿</m:t>
                        </m:r>
                      </m:e>
                    </m:acc>
                    <m:d>
                      <m:dPr>
                        <m:ctrlPr>
                          <a:rPr kumimoji="1" lang="en-US" altLang="ja-JP" sz="2000" b="0" i="1" smtClean="0">
                            <a:latin typeface="Cambria Math" panose="02040503050406030204" pitchFamily="18" charset="0"/>
                            <a:cs typeface="Times New Roman"/>
                          </a:rPr>
                        </m:ctrlPr>
                      </m:dPr>
                      <m:e>
                        <m:acc>
                          <m:accPr>
                            <m:chr m:val="̂"/>
                            <m:ctrlPr>
                              <a:rPr kumimoji="1" lang="en-US" altLang="ja-JP" sz="2000" b="0" i="1" smtClean="0">
                                <a:latin typeface="Cambria Math" panose="02040503050406030204" pitchFamily="18" charset="0"/>
                                <a:cs typeface="Times New Roman"/>
                              </a:rPr>
                            </m:ctrlPr>
                          </m:accPr>
                          <m:e>
                            <m:r>
                              <a:rPr kumimoji="1" lang="en-US" altLang="ja-JP" sz="2000" b="0" i="1" smtClean="0">
                                <a:latin typeface="Cambria Math" panose="02040503050406030204" pitchFamily="18" charset="0"/>
                                <a:cs typeface="Times New Roman"/>
                              </a:rPr>
                              <m:t>𝑣</m:t>
                            </m:r>
                          </m:e>
                        </m:acc>
                      </m:e>
                    </m:d>
                  </m:oMath>
                </a14:m>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set of characters labeled to vertex </a:t>
                </a:r>
                <a14:m>
                  <m:oMath xmlns:m="http://schemas.openxmlformats.org/officeDocument/2006/math">
                    <m:acc>
                      <m:accPr>
                        <m:chr m:val="̂"/>
                        <m:ctrlPr>
                          <a:rPr kumimoji="1" lang="en-US" altLang="ja-JP" sz="2000" i="1" smtClean="0">
                            <a:latin typeface="Cambria Math" panose="02040503050406030204" pitchFamily="18" charset="0"/>
                            <a:cs typeface="Times New Roman"/>
                          </a:rPr>
                        </m:ctrlPr>
                      </m:accPr>
                      <m:e>
                        <m:r>
                          <a:rPr kumimoji="1" lang="en-US" altLang="ja-JP" sz="2000" b="0" i="1" smtClean="0">
                            <a:latin typeface="Cambria Math" panose="02040503050406030204" pitchFamily="18" charset="0"/>
                            <a:cs typeface="Times New Roman"/>
                          </a:rPr>
                          <m:t>𝑣</m:t>
                        </m:r>
                      </m:e>
                    </m:acc>
                  </m:oMath>
                </a14:m>
                <a:r>
                  <a:rPr kumimoji="1" lang="en-US" altLang="ja-JP" sz="2000" i="1" dirty="0">
                    <a:latin typeface="Times New Roman"/>
                    <a:cs typeface="Times New Roman"/>
                  </a:rPr>
                  <a:t> .</a:t>
                </a:r>
              </a:p>
            </p:txBody>
          </p:sp>
        </mc:Choice>
        <mc:Fallback xmlns="">
          <p:sp>
            <p:nvSpPr>
              <p:cNvPr id="8" name="テキスト ボックス 7">
                <a:extLst>
                  <a:ext uri="{FF2B5EF4-FFF2-40B4-BE49-F238E27FC236}">
                    <a16:creationId xmlns:a16="http://schemas.microsoft.com/office/drawing/2014/main" id="{2738ACDA-DB96-150A-6013-6A8DDB1994BA}"/>
                  </a:ext>
                </a:extLst>
              </p:cNvPr>
              <p:cNvSpPr txBox="1">
                <a:spLocks noRot="1" noChangeAspect="1" noMove="1" noResize="1" noEditPoints="1" noAdjustHandles="1" noChangeArrowheads="1" noChangeShapeType="1" noTextEdit="1"/>
              </p:cNvSpPr>
              <p:nvPr/>
            </p:nvSpPr>
            <p:spPr>
              <a:xfrm>
                <a:off x="522633" y="3789555"/>
                <a:ext cx="7513486" cy="408445"/>
              </a:xfrm>
              <a:prstGeom prst="rect">
                <a:avLst/>
              </a:prstGeom>
              <a:blipFill>
                <a:blip r:embed="rId7"/>
                <a:stretch>
                  <a:fillRect t="-6061" b="-2727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B830D30-A457-70A9-2893-BF7DAEA6B032}"/>
                  </a:ext>
                </a:extLst>
              </p:cNvPr>
              <p:cNvSpPr txBox="1"/>
              <p:nvPr/>
            </p:nvSpPr>
            <p:spPr>
              <a:xfrm>
                <a:off x="522633" y="3430364"/>
                <a:ext cx="8199089" cy="400110"/>
              </a:xfrm>
              <a:prstGeom prst="rect">
                <a:avLst/>
              </a:prstGeom>
              <a:noFill/>
            </p:spPr>
            <p:txBody>
              <a:bodyPr wrap="square" rtlCol="0">
                <a:spAutoFit/>
              </a:bodyPr>
              <a:lstStyle/>
              <a:p>
                <a14:m>
                  <m:oMath xmlns:m="http://schemas.openxmlformats.org/officeDocument/2006/math">
                    <m:acc>
                      <m:accPr>
                        <m:chr m:val="̂"/>
                        <m:ctrlPr>
                          <a:rPr kumimoji="1" lang="en-US" altLang="ja-JP" sz="2000" i="1" smtClean="0">
                            <a:latin typeface="Cambria Math" panose="02040503050406030204" pitchFamily="18" charset="0"/>
                            <a:cs typeface="Times New Roman"/>
                          </a:rPr>
                        </m:ctrlPr>
                      </m:accPr>
                      <m:e>
                        <m:r>
                          <a:rPr kumimoji="1" lang="en-US" altLang="ja-JP" sz="2000" b="0" i="1" smtClean="0">
                            <a:latin typeface="Cambria Math" panose="02040503050406030204" pitchFamily="18" charset="0"/>
                            <a:cs typeface="Times New Roman"/>
                          </a:rPr>
                          <m:t>𝑣</m:t>
                        </m:r>
                      </m:e>
                    </m:acc>
                  </m:oMath>
                </a14:m>
                <a:r>
                  <a:rPr kumimoji="1" lang="en-US" altLang="ja-JP" sz="2000" dirty="0"/>
                  <a:t> : the vertex </a:t>
                </a:r>
                <a:r>
                  <a:rPr lang="en-US" altLang="ja-JP" sz="2000" dirty="0">
                    <a:solidFill>
                      <a:srgbClr val="000000"/>
                    </a:solidFill>
                  </a:rPr>
                  <a:t>transformed </a:t>
                </a:r>
                <a14:m>
                  <m:oMath xmlns:m="http://schemas.openxmlformats.org/officeDocument/2006/math">
                    <m:sSub>
                      <m:sSubPr>
                        <m:ctrlPr>
                          <a:rPr lang="en-US" altLang="ja-JP" sz="2000" i="1">
                            <a:solidFill>
                              <a:srgbClr val="000000"/>
                            </a:solidFill>
                            <a:latin typeface="Cambria Math" panose="02040503050406030204" pitchFamily="18" charset="0"/>
                          </a:rPr>
                        </m:ctrlPr>
                      </m:sSubPr>
                      <m:e>
                        <m:r>
                          <a:rPr lang="en-US" altLang="ja-JP" sz="2000" i="1">
                            <a:solidFill>
                              <a:srgbClr val="000000"/>
                            </a:solidFill>
                            <a:latin typeface="Cambria Math" panose="02040503050406030204" pitchFamily="18" charset="0"/>
                          </a:rPr>
                          <m:t>𝐺</m:t>
                        </m:r>
                      </m:e>
                      <m:sub>
                        <m:r>
                          <a:rPr lang="en-US" altLang="ja-JP" sz="2000" i="1">
                            <a:solidFill>
                              <a:srgbClr val="000000"/>
                            </a:solidFill>
                            <a:latin typeface="Cambria Math" panose="02040503050406030204" pitchFamily="18" charset="0"/>
                          </a:rPr>
                          <m:t>1</m:t>
                        </m:r>
                      </m:sub>
                    </m:sSub>
                  </m:oMath>
                </a14:m>
                <a:r>
                  <a:rPr lang="en-US" altLang="ja-JP" sz="2000" dirty="0">
                    <a:solidFill>
                      <a:srgbClr val="000000"/>
                    </a:solidFill>
                  </a:rPr>
                  <a:t> based on the </a:t>
                </a:r>
                <a:r>
                  <a:rPr lang="en-US" altLang="ja-JP" sz="2000" dirty="0"/>
                  <a:t>strongly connected components. </a:t>
                </a:r>
                <a:endParaRPr kumimoji="1" lang="ja-JP" altLang="en-US" sz="2000"/>
              </a:p>
            </p:txBody>
          </p:sp>
        </mc:Choice>
        <mc:Fallback xmlns="">
          <p:sp>
            <p:nvSpPr>
              <p:cNvPr id="9" name="テキスト ボックス 8">
                <a:extLst>
                  <a:ext uri="{FF2B5EF4-FFF2-40B4-BE49-F238E27FC236}">
                    <a16:creationId xmlns:a16="http://schemas.microsoft.com/office/drawing/2014/main" id="{5B830D30-A457-70A9-2893-BF7DAEA6B032}"/>
                  </a:ext>
                </a:extLst>
              </p:cNvPr>
              <p:cNvSpPr txBox="1">
                <a:spLocks noRot="1" noChangeAspect="1" noMove="1" noResize="1" noEditPoints="1" noAdjustHandles="1" noChangeArrowheads="1" noChangeShapeType="1" noTextEdit="1"/>
              </p:cNvSpPr>
              <p:nvPr/>
            </p:nvSpPr>
            <p:spPr>
              <a:xfrm>
                <a:off x="522633" y="3430364"/>
                <a:ext cx="8199089" cy="400110"/>
              </a:xfrm>
              <a:prstGeom prst="rect">
                <a:avLst/>
              </a:prstGeom>
              <a:blipFill>
                <a:blip r:embed="rId8"/>
                <a:stretch>
                  <a:fillRect t="-9375" b="-28125"/>
                </a:stretch>
              </a:blipFill>
            </p:spPr>
            <p:txBody>
              <a:bodyPr/>
              <a:lstStyle/>
              <a:p>
                <a:r>
                  <a:rPr lang="ja-JP" altLang="en-US">
                    <a:noFill/>
                  </a:rPr>
                  <a:t> </a:t>
                </a:r>
              </a:p>
            </p:txBody>
          </p:sp>
        </mc:Fallback>
      </mc:AlternateContent>
      <p:sp>
        <p:nvSpPr>
          <p:cNvPr id="21" name="テキスト ボックス 20">
            <a:extLst>
              <a:ext uri="{FF2B5EF4-FFF2-40B4-BE49-F238E27FC236}">
                <a16:creationId xmlns:a16="http://schemas.microsoft.com/office/drawing/2014/main" id="{B3C9169B-FB49-6967-63AD-528C7557F7DE}"/>
              </a:ext>
            </a:extLst>
          </p:cNvPr>
          <p:cNvSpPr txBox="1"/>
          <p:nvPr/>
        </p:nvSpPr>
        <p:spPr>
          <a:xfrm>
            <a:off x="522633" y="4292636"/>
            <a:ext cx="481222" cy="584775"/>
          </a:xfrm>
          <a:prstGeom prst="rect">
            <a:avLst/>
          </a:prstGeom>
          <a:noFill/>
        </p:spPr>
        <p:txBody>
          <a:bodyPr wrap="none" rtlCol="0">
            <a:spAutoFit/>
          </a:bodyPr>
          <a:lstStyle/>
          <a:p>
            <a:r>
              <a:rPr kumimoji="1" lang="en-US" altLang="ja-JP" sz="3200" i="1" dirty="0">
                <a:latin typeface="Times New Roman" panose="02020603050405020304" pitchFamily="18" charset="0"/>
                <a:cs typeface="Times New Roman" panose="02020603050405020304" pitchFamily="18" charset="0"/>
              </a:rPr>
              <a:t>G</a:t>
            </a:r>
            <a:endParaRPr kumimoji="1" lang="ja-JP" altLang="en-US" sz="3200">
              <a:latin typeface="Times New Roman" panose="02020603050405020304" pitchFamily="18" charset="0"/>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402B3380-BF5C-CFC8-5696-1321A6FF5E8C}"/>
              </a:ext>
            </a:extLst>
          </p:cNvPr>
          <p:cNvSpPr txBox="1"/>
          <p:nvPr/>
        </p:nvSpPr>
        <p:spPr>
          <a:xfrm>
            <a:off x="791351" y="5123546"/>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1</a:t>
            </a:r>
            <a:endParaRPr kumimoji="1" lang="ja-JP" altLang="en-US">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815ADB0B-4DA6-1C32-4295-CC0A824549D6}"/>
              </a:ext>
            </a:extLst>
          </p:cNvPr>
          <p:cNvSpPr txBox="1"/>
          <p:nvPr/>
        </p:nvSpPr>
        <p:spPr>
          <a:xfrm>
            <a:off x="2244212" y="5123546"/>
            <a:ext cx="300082"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a:t>
            </a:r>
            <a:endParaRPr kumimoji="1" lang="ja-JP" altLang="en-US">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74988301-2746-278D-0A91-FDF72D9EDD8B}"/>
              </a:ext>
            </a:extLst>
          </p:cNvPr>
          <p:cNvSpPr txBox="1"/>
          <p:nvPr/>
        </p:nvSpPr>
        <p:spPr>
          <a:xfrm>
            <a:off x="3748742" y="5124059"/>
            <a:ext cx="300082"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3</a:t>
            </a:r>
            <a:endParaRPr kumimoji="1" lang="ja-JP" altLang="en-US">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812BC864-0B50-C033-EBDE-A4AE8EE9AED0}"/>
              </a:ext>
            </a:extLst>
          </p:cNvPr>
          <p:cNvSpPr txBox="1"/>
          <p:nvPr/>
        </p:nvSpPr>
        <p:spPr>
          <a:xfrm>
            <a:off x="2544294" y="6294435"/>
            <a:ext cx="300082"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4</a:t>
            </a:r>
            <a:endParaRPr kumimoji="1" lang="ja-JP" altLang="en-US">
              <a:latin typeface="Times New Roman" panose="02020603050405020304" pitchFamily="18" charset="0"/>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B750C13C-63B4-D00B-4496-4313802ECB0B}"/>
              </a:ext>
            </a:extLst>
          </p:cNvPr>
          <p:cNvSpPr txBox="1"/>
          <p:nvPr/>
        </p:nvSpPr>
        <p:spPr>
          <a:xfrm>
            <a:off x="522633" y="4250801"/>
            <a:ext cx="543739" cy="523220"/>
          </a:xfrm>
          <a:prstGeom prst="rect">
            <a:avLst/>
          </a:prstGeom>
          <a:noFill/>
        </p:spPr>
        <p:txBody>
          <a:bodyPr wrap="none" rtlCol="0">
            <a:spAutoFit/>
          </a:bodyPr>
          <a:lstStyle/>
          <a:p>
            <a:r>
              <a:rPr kumimoji="1" lang="ja-JP" altLang="en-US" sz="280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C13C4E67-DED7-8665-25BA-7F2E27DBE7C2}"/>
                  </a:ext>
                </a:extLst>
              </p:cNvPr>
              <p:cNvSpPr txBox="1"/>
              <p:nvPr/>
            </p:nvSpPr>
            <p:spPr>
              <a:xfrm>
                <a:off x="5341246" y="4774755"/>
                <a:ext cx="2694873" cy="471539"/>
              </a:xfrm>
              <a:prstGeom prst="rect">
                <a:avLst/>
              </a:prstGeom>
              <a:noFill/>
            </p:spPr>
            <p:txBody>
              <a:bodyPr wrap="square" rtlCol="0">
                <a:spAutoFit/>
              </a:bodyPr>
              <a:lstStyle/>
              <a:p>
                <a14:m>
                  <m:oMath xmlns:m="http://schemas.openxmlformats.org/officeDocument/2006/math">
                    <m:acc>
                      <m:accPr>
                        <m:chr m:val="̂"/>
                        <m:ctrlPr>
                          <a:rPr kumimoji="1" lang="en-US" altLang="ja-JP" sz="2400" b="0" i="1" smtClean="0">
                            <a:latin typeface="Cambria Math" panose="02040503050406030204" pitchFamily="18" charset="0"/>
                            <a:cs typeface="Times New Roman"/>
                          </a:rPr>
                        </m:ctrlPr>
                      </m:accPr>
                      <m:e>
                        <m:r>
                          <a:rPr kumimoji="1" lang="en-US" altLang="ja-JP" sz="2400" b="0" i="1" smtClean="0">
                            <a:latin typeface="Cambria Math" panose="02040503050406030204" pitchFamily="18" charset="0"/>
                            <a:cs typeface="Times New Roman"/>
                          </a:rPr>
                          <m:t>𝐿</m:t>
                        </m:r>
                      </m:e>
                    </m:acc>
                    <m:d>
                      <m:dPr>
                        <m:ctrlPr>
                          <a:rPr kumimoji="1" lang="en-US" altLang="ja-JP" sz="2400" b="0" i="1" smtClean="0">
                            <a:latin typeface="Cambria Math" panose="02040503050406030204" pitchFamily="18" charset="0"/>
                            <a:cs typeface="Times New Roman"/>
                          </a:rPr>
                        </m:ctrlPr>
                      </m:dPr>
                      <m:e>
                        <m:sSub>
                          <m:sSubPr>
                            <m:ctrlPr>
                              <a:rPr kumimoji="1" lang="en-US" altLang="ja-JP" sz="2400" b="0" i="1" smtClean="0">
                                <a:latin typeface="Cambria Math" panose="02040503050406030204" pitchFamily="18" charset="0"/>
                                <a:cs typeface="Times New Roman"/>
                              </a:rPr>
                            </m:ctrlPr>
                          </m:sSubPr>
                          <m:e>
                            <m:acc>
                              <m:accPr>
                                <m:chr m:val="̂"/>
                                <m:ctrlPr>
                                  <a:rPr kumimoji="1" lang="en-US" altLang="ja-JP" sz="2400" b="0" i="1" smtClean="0">
                                    <a:latin typeface="Cambria Math" panose="02040503050406030204" pitchFamily="18" charset="0"/>
                                    <a:cs typeface="Times New Roman"/>
                                  </a:rPr>
                                </m:ctrlPr>
                              </m:accPr>
                              <m:e>
                                <m:r>
                                  <a:rPr kumimoji="1" lang="en-US" altLang="ja-JP" sz="2400" b="0" i="1" smtClean="0">
                                    <a:latin typeface="Cambria Math" panose="02040503050406030204" pitchFamily="18" charset="0"/>
                                    <a:cs typeface="Times New Roman"/>
                                  </a:rPr>
                                  <m:t>𝑣</m:t>
                                </m:r>
                              </m:e>
                            </m:acc>
                          </m:e>
                          <m:sub>
                            <m:r>
                              <a:rPr kumimoji="1" lang="en-US" altLang="ja-JP" sz="2400" b="0" i="1" smtClean="0">
                                <a:latin typeface="Cambria Math" panose="02040503050406030204" pitchFamily="18" charset="0"/>
                                <a:cs typeface="Times New Roman"/>
                              </a:rPr>
                              <m:t>1</m:t>
                            </m:r>
                          </m:sub>
                        </m:sSub>
                      </m:e>
                    </m:d>
                  </m:oMath>
                </a14:m>
                <a:r>
                  <a:rPr kumimoji="1" lang="en-US" altLang="ja-JP" sz="2400" dirty="0">
                    <a:latin typeface="Times New Roman" panose="02020603050405020304" pitchFamily="18" charset="0"/>
                    <a:cs typeface="Times New Roman" panose="02020603050405020304" pitchFamily="18" charset="0"/>
                  </a:rPr>
                  <a:t> = { </a:t>
                </a:r>
                <a:r>
                  <a:rPr kumimoji="1" lang="en-US" altLang="ja-JP" sz="2400" dirty="0">
                    <a:latin typeface="Courier New" panose="02070309020205020404" pitchFamily="49" charset="0"/>
                    <a:cs typeface="Courier New" panose="02070309020205020404" pitchFamily="49" charset="0"/>
                  </a:rPr>
                  <a:t>a</a:t>
                </a:r>
                <a:r>
                  <a:rPr kumimoji="1" lang="en-US" altLang="ja-JP" sz="2400" dirty="0"/>
                  <a:t> </a:t>
                </a:r>
                <a:r>
                  <a:rPr kumimoji="1" lang="en-US" altLang="ja-JP" sz="2400" dirty="0">
                    <a:latin typeface="Times New Roman" panose="02020603050405020304" pitchFamily="18" charset="0"/>
                    <a:cs typeface="Times New Roman" panose="02020603050405020304" pitchFamily="18" charset="0"/>
                  </a:rPr>
                  <a:t>}</a:t>
                </a:r>
                <a:endParaRPr kumimoji="1" lang="en-US" altLang="ja-JP" sz="2000" i="1" dirty="0">
                  <a:latin typeface="Times New Roman" panose="02020603050405020304" pitchFamily="18" charset="0"/>
                  <a:cs typeface="Times New Roman" panose="02020603050405020304" pitchFamily="18" charset="0"/>
                </a:endParaRPr>
              </a:p>
            </p:txBody>
          </p:sp>
        </mc:Choice>
        <mc:Fallback xmlns="">
          <p:sp>
            <p:nvSpPr>
              <p:cNvPr id="31" name="テキスト ボックス 30">
                <a:extLst>
                  <a:ext uri="{FF2B5EF4-FFF2-40B4-BE49-F238E27FC236}">
                    <a16:creationId xmlns:a16="http://schemas.microsoft.com/office/drawing/2014/main" id="{C13C4E67-DED7-8665-25BA-7F2E27DBE7C2}"/>
                  </a:ext>
                </a:extLst>
              </p:cNvPr>
              <p:cNvSpPr txBox="1">
                <a:spLocks noRot="1" noChangeAspect="1" noMove="1" noResize="1" noEditPoints="1" noAdjustHandles="1" noChangeArrowheads="1" noChangeShapeType="1" noTextEdit="1"/>
              </p:cNvSpPr>
              <p:nvPr/>
            </p:nvSpPr>
            <p:spPr>
              <a:xfrm>
                <a:off x="5341246" y="4774755"/>
                <a:ext cx="2694873" cy="471539"/>
              </a:xfrm>
              <a:prstGeom prst="rect">
                <a:avLst/>
              </a:prstGeom>
              <a:blipFill>
                <a:blip r:embed="rId9"/>
                <a:stretch>
                  <a:fillRect l="-469" t="-12821" b="-28205"/>
                </a:stretch>
              </a:blipFill>
            </p:spPr>
            <p:txBody>
              <a:bodyPr/>
              <a:lstStyle/>
              <a:p>
                <a:r>
                  <a:rPr lang="ja-JP" altLang="en-US">
                    <a:noFill/>
                  </a:rPr>
                  <a:t> </a:t>
                </a:r>
              </a:p>
            </p:txBody>
          </p:sp>
        </mc:Fallback>
      </mc:AlternateContent>
      <p:grpSp>
        <p:nvGrpSpPr>
          <p:cNvPr id="35" name="図形グループ 89">
            <a:extLst>
              <a:ext uri="{FF2B5EF4-FFF2-40B4-BE49-F238E27FC236}">
                <a16:creationId xmlns:a16="http://schemas.microsoft.com/office/drawing/2014/main" id="{99FC25BC-EFE2-F5B9-6893-444484026C9B}"/>
              </a:ext>
            </a:extLst>
          </p:cNvPr>
          <p:cNvGrpSpPr/>
          <p:nvPr/>
        </p:nvGrpSpPr>
        <p:grpSpPr>
          <a:xfrm>
            <a:off x="1003855" y="4695518"/>
            <a:ext cx="3560308" cy="1783583"/>
            <a:chOff x="1393161" y="873288"/>
            <a:chExt cx="3560308" cy="1783583"/>
          </a:xfrm>
          <a:noFill/>
        </p:grpSpPr>
        <p:sp>
          <p:nvSpPr>
            <p:cNvPr id="36" name="円/楕円 35">
              <a:extLst>
                <a:ext uri="{FF2B5EF4-FFF2-40B4-BE49-F238E27FC236}">
                  <a16:creationId xmlns:a16="http://schemas.microsoft.com/office/drawing/2014/main" id="{F26299A3-5218-C59D-CB56-CA3E5815626A}"/>
                </a:ext>
              </a:extLst>
            </p:cNvPr>
            <p:cNvSpPr/>
            <p:nvPr/>
          </p:nvSpPr>
          <p:spPr>
            <a:xfrm>
              <a:off x="1393161" y="873288"/>
              <a:ext cx="886888" cy="612694"/>
            </a:xfrm>
            <a:prstGeom prst="ellipse">
              <a:avLst/>
            </a:prstGeom>
            <a:solidFill>
              <a:srgbClr val="8FEBFF"/>
            </a:solidFill>
            <a:ln w="19050">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Times New Roman" panose="02020603050405020304" pitchFamily="18" charset="0"/>
                  <a:ea typeface="Meiryo UI" panose="020B0604030504040204" pitchFamily="34" charset="-128"/>
                  <a:cs typeface="Times New Roman" panose="02020603050405020304" pitchFamily="18" charset="0"/>
                </a:rPr>
                <a:t>{</a:t>
              </a:r>
              <a:r>
                <a:rPr lang="en-US" altLang="ja-JP" sz="28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r>
                <a:rPr lang="en-US" altLang="ja-JP" sz="2800" dirty="0">
                  <a:solidFill>
                    <a:srgbClr val="000000"/>
                  </a:solidFill>
                  <a:latin typeface="Times New Roman" panose="02020603050405020304" pitchFamily="18" charset="0"/>
                  <a:ea typeface="Meiryo UI" panose="020B0604030504040204" pitchFamily="34" charset="-128"/>
                  <a:cs typeface="Times New Roman" panose="02020603050405020304" pitchFamily="18" charset="0"/>
                </a:rPr>
                <a:t>}</a:t>
              </a:r>
              <a:endParaRPr kumimoji="1" lang="ja-JP" altLang="en-US" sz="2800">
                <a:solidFill>
                  <a:srgbClr val="000000"/>
                </a:solidFill>
                <a:latin typeface="Times New Roman" panose="02020603050405020304" pitchFamily="18" charset="0"/>
                <a:ea typeface="Meiryo UI" panose="020B0604030504040204" pitchFamily="34" charset="-128"/>
                <a:cs typeface="Times New Roman" panose="02020603050405020304" pitchFamily="18" charset="0"/>
              </a:endParaRPr>
            </a:p>
          </p:txBody>
        </p:sp>
        <p:sp>
          <p:nvSpPr>
            <p:cNvPr id="37" name="円/楕円 36">
              <a:extLst>
                <a:ext uri="{FF2B5EF4-FFF2-40B4-BE49-F238E27FC236}">
                  <a16:creationId xmlns:a16="http://schemas.microsoft.com/office/drawing/2014/main" id="{1EB58CF8-102D-0E93-2BB0-75FBAAFC4BAB}"/>
                </a:ext>
              </a:extLst>
            </p:cNvPr>
            <p:cNvSpPr/>
            <p:nvPr/>
          </p:nvSpPr>
          <p:spPr>
            <a:xfrm>
              <a:off x="2851952"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c</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sp>
          <p:nvSpPr>
            <p:cNvPr id="38" name="円/楕円 37">
              <a:extLst>
                <a:ext uri="{FF2B5EF4-FFF2-40B4-BE49-F238E27FC236}">
                  <a16:creationId xmlns:a16="http://schemas.microsoft.com/office/drawing/2014/main" id="{308B3AC5-0636-0D8A-5781-145CE99A29B1}"/>
                </a:ext>
              </a:extLst>
            </p:cNvPr>
            <p:cNvSpPr/>
            <p:nvPr/>
          </p:nvSpPr>
          <p:spPr>
            <a:xfrm>
              <a:off x="3134347" y="2044177"/>
              <a:ext cx="1498645" cy="612694"/>
            </a:xfrm>
            <a:prstGeom prst="ellipse">
              <a:avLst/>
            </a:prstGeom>
            <a:solidFill>
              <a:srgbClr val="8FEBFF"/>
            </a:solidFill>
            <a:ln w="19050">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Times New Roman" panose="02020603050405020304" pitchFamily="18" charset="0"/>
                  <a:ea typeface="Meiryo UI" panose="020B0604030504040204" pitchFamily="34" charset="-128"/>
                  <a:cs typeface="Times New Roman" panose="02020603050405020304" pitchFamily="18" charset="0"/>
                </a:rPr>
                <a:t>{</a:t>
              </a:r>
              <a:r>
                <a:rPr lang="en-US" altLang="ja-JP" sz="28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a</a:t>
              </a:r>
              <a:r>
                <a:rPr lang="en-US" altLang="ja-JP" sz="2800" dirty="0">
                  <a:solidFill>
                    <a:srgbClr val="000000"/>
                  </a:solidFill>
                  <a:latin typeface="Times New Roman" panose="02020603050405020304" pitchFamily="18" charset="0"/>
                  <a:ea typeface="Meiryo UI" panose="020B0604030504040204" pitchFamily="34" charset="-128"/>
                  <a:cs typeface="Times New Roman" panose="02020603050405020304" pitchFamily="18" charset="0"/>
                </a:rPr>
                <a:t>, </a:t>
              </a:r>
              <a:r>
                <a:rPr lang="en-US" altLang="ja-JP" sz="28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b</a:t>
              </a:r>
              <a:r>
                <a:rPr lang="en-US" altLang="ja-JP" sz="2800" dirty="0">
                  <a:solidFill>
                    <a:srgbClr val="000000"/>
                  </a:solidFill>
                  <a:latin typeface="Times New Roman" panose="02020603050405020304" pitchFamily="18" charset="0"/>
                  <a:ea typeface="Meiryo UI" panose="020B0604030504040204" pitchFamily="34" charset="-128"/>
                  <a:cs typeface="Times New Roman" panose="02020603050405020304" pitchFamily="18" charset="0"/>
                </a:rPr>
                <a:t>}</a:t>
              </a:r>
              <a:endParaRPr kumimoji="1" lang="ja-JP" altLang="en-US" sz="2800">
                <a:solidFill>
                  <a:srgbClr val="000000"/>
                </a:solidFill>
                <a:latin typeface="Times New Roman" panose="02020603050405020304" pitchFamily="18" charset="0"/>
                <a:ea typeface="Meiryo UI" panose="020B0604030504040204" pitchFamily="34" charset="-128"/>
                <a:cs typeface="Times New Roman" panose="02020603050405020304" pitchFamily="18" charset="0"/>
              </a:endParaRPr>
            </a:p>
          </p:txBody>
        </p:sp>
        <p:cxnSp>
          <p:nvCxnSpPr>
            <p:cNvPr id="39" name="直線矢印コネクタ 38">
              <a:extLst>
                <a:ext uri="{FF2B5EF4-FFF2-40B4-BE49-F238E27FC236}">
                  <a16:creationId xmlns:a16="http://schemas.microsoft.com/office/drawing/2014/main" id="{97DAB74D-4DD9-80E1-63CB-CF2A8FDE6E3C}"/>
                </a:ext>
              </a:extLst>
            </p:cNvPr>
            <p:cNvCxnSpPr>
              <a:cxnSpLocks/>
              <a:stCxn id="36" idx="6"/>
              <a:endCxn id="37" idx="2"/>
            </p:cNvCxnSpPr>
            <p:nvPr/>
          </p:nvCxnSpPr>
          <p:spPr>
            <a:xfrm>
              <a:off x="2280049" y="1179635"/>
              <a:ext cx="571903"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0" name="直線矢印コネクタ 39">
              <a:extLst>
                <a:ext uri="{FF2B5EF4-FFF2-40B4-BE49-F238E27FC236}">
                  <a16:creationId xmlns:a16="http://schemas.microsoft.com/office/drawing/2014/main" id="{3C962460-93A8-F8F0-46A0-40F7B72B7E7C}"/>
                </a:ext>
              </a:extLst>
            </p:cNvPr>
            <p:cNvCxnSpPr>
              <a:cxnSpLocks/>
              <a:stCxn id="37" idx="6"/>
              <a:endCxn id="42" idx="2"/>
            </p:cNvCxnSpPr>
            <p:nvPr/>
          </p:nvCxnSpPr>
          <p:spPr>
            <a:xfrm>
              <a:off x="3454814" y="1179635"/>
              <a:ext cx="895793" cy="0"/>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1" name="直線矢印コネクタ 40">
              <a:extLst>
                <a:ext uri="{FF2B5EF4-FFF2-40B4-BE49-F238E27FC236}">
                  <a16:creationId xmlns:a16="http://schemas.microsoft.com/office/drawing/2014/main" id="{F0730778-741C-CCE6-5E3E-D901C1140659}"/>
                </a:ext>
              </a:extLst>
            </p:cNvPr>
            <p:cNvCxnSpPr>
              <a:cxnSpLocks/>
              <a:stCxn id="42" idx="4"/>
              <a:endCxn id="38" idx="7"/>
            </p:cNvCxnSpPr>
            <p:nvPr/>
          </p:nvCxnSpPr>
          <p:spPr>
            <a:xfrm flipH="1">
              <a:off x="4413521" y="1485982"/>
              <a:ext cx="238517" cy="647922"/>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2" name="円/楕円 41">
              <a:extLst>
                <a:ext uri="{FF2B5EF4-FFF2-40B4-BE49-F238E27FC236}">
                  <a16:creationId xmlns:a16="http://schemas.microsoft.com/office/drawing/2014/main" id="{98D60356-C87E-BC0A-F130-209F02A918DE}"/>
                </a:ext>
              </a:extLst>
            </p:cNvPr>
            <p:cNvSpPr/>
            <p:nvPr/>
          </p:nvSpPr>
          <p:spPr>
            <a:xfrm>
              <a:off x="4350607" y="873288"/>
              <a:ext cx="602862" cy="612694"/>
            </a:xfrm>
            <a:prstGeom prst="ellipse">
              <a:avLst/>
            </a:prstGeom>
            <a:solidFill>
              <a:srgbClr val="8FEBFF"/>
            </a:solidFill>
            <a:ln w="12700">
              <a:solidFill>
                <a:srgbClr val="00B0F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3200" dirty="0">
                  <a:solidFill>
                    <a:srgbClr val="000000"/>
                  </a:solidFill>
                  <a:latin typeface="Courier New" panose="02070309020205020404" pitchFamily="49" charset="0"/>
                  <a:ea typeface="Meiryo UI" panose="020B0604030504040204" pitchFamily="34" charset="-128"/>
                  <a:cs typeface="Courier New" panose="02070309020205020404" pitchFamily="49" charset="0"/>
                </a:rPr>
                <a:t>d</a:t>
              </a:r>
              <a:endParaRPr kumimoji="1" lang="ja-JP" altLang="en-US" sz="3200">
                <a:solidFill>
                  <a:srgbClr val="000000"/>
                </a:solidFill>
                <a:latin typeface="Courier New" panose="02070309020205020404" pitchFamily="49" charset="0"/>
                <a:ea typeface="Meiryo UI" panose="020B0604030504040204" pitchFamily="34" charset="-128"/>
                <a:cs typeface="Courier New" panose="02070309020205020404" pitchFamily="49" charset="0"/>
              </a:endParaRPr>
            </a:p>
          </p:txBody>
        </p:sp>
        <p:cxnSp>
          <p:nvCxnSpPr>
            <p:cNvPr id="43" name="直線矢印コネクタ 42">
              <a:extLst>
                <a:ext uri="{FF2B5EF4-FFF2-40B4-BE49-F238E27FC236}">
                  <a16:creationId xmlns:a16="http://schemas.microsoft.com/office/drawing/2014/main" id="{EA2BF628-B1FA-6EA3-D382-CED4911F7B82}"/>
                </a:ext>
              </a:extLst>
            </p:cNvPr>
            <p:cNvCxnSpPr>
              <a:cxnSpLocks/>
              <a:stCxn id="37" idx="4"/>
              <a:endCxn id="38" idx="1"/>
            </p:cNvCxnSpPr>
            <p:nvPr/>
          </p:nvCxnSpPr>
          <p:spPr>
            <a:xfrm>
              <a:off x="3153383" y="1485982"/>
              <a:ext cx="200435" cy="647922"/>
            </a:xfrm>
            <a:prstGeom prst="straightConnector1">
              <a:avLst/>
            </a:prstGeom>
            <a:grpFill/>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44" name="曲線コネクタ 43">
            <a:extLst>
              <a:ext uri="{FF2B5EF4-FFF2-40B4-BE49-F238E27FC236}">
                <a16:creationId xmlns:a16="http://schemas.microsoft.com/office/drawing/2014/main" id="{BC3FFDF2-890D-BA50-D4EE-2C9E749E8619}"/>
              </a:ext>
            </a:extLst>
          </p:cNvPr>
          <p:cNvCxnSpPr>
            <a:cxnSpLocks/>
            <a:stCxn id="36" idx="3"/>
            <a:endCxn id="36" idx="5"/>
          </p:cNvCxnSpPr>
          <p:nvPr/>
        </p:nvCxnSpPr>
        <p:spPr>
          <a:xfrm rot="16200000" flipH="1">
            <a:off x="1447299" y="4904923"/>
            <a:ext cx="12700" cy="627124"/>
          </a:xfrm>
          <a:prstGeom prst="curvedConnector3">
            <a:avLst>
              <a:gd name="adj1" fmla="val 2506512"/>
            </a:avLst>
          </a:prstGeom>
          <a:ln w="28575">
            <a:solidFill>
              <a:srgbClr val="00B0F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7061C625-0A4A-BF8A-7C59-0E0E456B563F}"/>
                  </a:ext>
                </a:extLst>
              </p:cNvPr>
              <p:cNvSpPr txBox="1"/>
              <p:nvPr/>
            </p:nvSpPr>
            <p:spPr>
              <a:xfrm>
                <a:off x="5341246" y="5341663"/>
                <a:ext cx="2694873" cy="471539"/>
              </a:xfrm>
              <a:prstGeom prst="rect">
                <a:avLst/>
              </a:prstGeom>
              <a:noFill/>
            </p:spPr>
            <p:txBody>
              <a:bodyPr wrap="square" rtlCol="0">
                <a:spAutoFit/>
              </a:bodyPr>
              <a:lstStyle/>
              <a:p>
                <a14:m>
                  <m:oMath xmlns:m="http://schemas.openxmlformats.org/officeDocument/2006/math">
                    <m:acc>
                      <m:accPr>
                        <m:chr m:val="̂"/>
                        <m:ctrlPr>
                          <a:rPr kumimoji="1" lang="en-US" altLang="ja-JP" sz="2400" b="0" i="1" smtClean="0">
                            <a:latin typeface="Cambria Math" panose="02040503050406030204" pitchFamily="18" charset="0"/>
                            <a:cs typeface="Times New Roman"/>
                          </a:rPr>
                        </m:ctrlPr>
                      </m:accPr>
                      <m:e>
                        <m:r>
                          <a:rPr kumimoji="1" lang="en-US" altLang="ja-JP" sz="2400" b="0" i="1" smtClean="0">
                            <a:latin typeface="Cambria Math" panose="02040503050406030204" pitchFamily="18" charset="0"/>
                            <a:cs typeface="Times New Roman"/>
                          </a:rPr>
                          <m:t>𝐿</m:t>
                        </m:r>
                      </m:e>
                    </m:acc>
                    <m:d>
                      <m:dPr>
                        <m:ctrlPr>
                          <a:rPr kumimoji="1" lang="en-US" altLang="ja-JP" sz="2400" b="0" i="1" smtClean="0">
                            <a:latin typeface="Cambria Math" panose="02040503050406030204" pitchFamily="18" charset="0"/>
                            <a:cs typeface="Times New Roman"/>
                          </a:rPr>
                        </m:ctrlPr>
                      </m:dPr>
                      <m:e>
                        <m:sSub>
                          <m:sSubPr>
                            <m:ctrlPr>
                              <a:rPr kumimoji="1" lang="en-US" altLang="ja-JP" sz="2400" b="0" i="1" smtClean="0">
                                <a:latin typeface="Cambria Math" panose="02040503050406030204" pitchFamily="18" charset="0"/>
                                <a:cs typeface="Times New Roman"/>
                              </a:rPr>
                            </m:ctrlPr>
                          </m:sSubPr>
                          <m:e>
                            <m:acc>
                              <m:accPr>
                                <m:chr m:val="̂"/>
                                <m:ctrlPr>
                                  <a:rPr kumimoji="1" lang="en-US" altLang="ja-JP" sz="2400" b="0" i="1" smtClean="0">
                                    <a:latin typeface="Cambria Math" panose="02040503050406030204" pitchFamily="18" charset="0"/>
                                    <a:cs typeface="Times New Roman"/>
                                  </a:rPr>
                                </m:ctrlPr>
                              </m:accPr>
                              <m:e>
                                <m:r>
                                  <a:rPr kumimoji="1" lang="en-US" altLang="ja-JP" sz="2400" b="0" i="1" smtClean="0">
                                    <a:latin typeface="Cambria Math" panose="02040503050406030204" pitchFamily="18" charset="0"/>
                                    <a:cs typeface="Times New Roman"/>
                                  </a:rPr>
                                  <m:t>𝑣</m:t>
                                </m:r>
                              </m:e>
                            </m:acc>
                          </m:e>
                          <m:sub>
                            <m:r>
                              <a:rPr kumimoji="1" lang="en-US" altLang="ja-JP" sz="2400" b="0" i="1" smtClean="0">
                                <a:latin typeface="Cambria Math" panose="02040503050406030204" pitchFamily="18" charset="0"/>
                                <a:cs typeface="Times New Roman"/>
                              </a:rPr>
                              <m:t>4</m:t>
                            </m:r>
                          </m:sub>
                        </m:sSub>
                      </m:e>
                    </m:d>
                  </m:oMath>
                </a14:m>
                <a:r>
                  <a:rPr kumimoji="1" lang="en-US" altLang="ja-JP" sz="2400" dirty="0">
                    <a:latin typeface="Times New Roman" panose="02020603050405020304" pitchFamily="18" charset="0"/>
                    <a:cs typeface="Times New Roman" panose="02020603050405020304" pitchFamily="18" charset="0"/>
                  </a:rPr>
                  <a:t> = { </a:t>
                </a:r>
                <a:r>
                  <a:rPr kumimoji="1" lang="en-US" altLang="ja-JP" sz="2400" dirty="0">
                    <a:latin typeface="Courier New" panose="02070309020205020404" pitchFamily="49" charset="0"/>
                    <a:cs typeface="Courier New" panose="02070309020205020404" pitchFamily="49" charset="0"/>
                  </a:rPr>
                  <a:t>a</a:t>
                </a:r>
                <a:r>
                  <a:rPr kumimoji="1" lang="en-US" altLang="ja-JP" sz="2400" dirty="0">
                    <a:cs typeface="Courier New" panose="02070309020205020404" pitchFamily="49" charset="0"/>
                  </a:rPr>
                  <a:t>, </a:t>
                </a:r>
                <a:r>
                  <a:rPr kumimoji="1" lang="en-US" altLang="ja-JP" sz="2400" dirty="0">
                    <a:latin typeface="Courier New" panose="02070309020205020404" pitchFamily="49" charset="0"/>
                    <a:cs typeface="Courier New" panose="02070309020205020404" pitchFamily="49" charset="0"/>
                  </a:rPr>
                  <a:t>b</a:t>
                </a:r>
                <a:r>
                  <a:rPr kumimoji="1" lang="en-US" altLang="ja-JP" sz="2400" dirty="0"/>
                  <a:t> </a:t>
                </a:r>
                <a:r>
                  <a:rPr kumimoji="1" lang="en-US" altLang="ja-JP" sz="2400" dirty="0">
                    <a:latin typeface="Times New Roman" panose="02020603050405020304" pitchFamily="18" charset="0"/>
                    <a:cs typeface="Times New Roman" panose="02020603050405020304" pitchFamily="18" charset="0"/>
                  </a:rPr>
                  <a:t>}</a:t>
                </a:r>
                <a:endParaRPr kumimoji="1" lang="en-US" altLang="ja-JP" sz="2400" i="1" dirty="0">
                  <a:latin typeface="Times New Roman" panose="02020603050405020304" pitchFamily="18" charset="0"/>
                  <a:cs typeface="Times New Roman" panose="02020603050405020304" pitchFamily="18" charset="0"/>
                </a:endParaRPr>
              </a:p>
            </p:txBody>
          </p:sp>
        </mc:Choice>
        <mc:Fallback xmlns="">
          <p:sp>
            <p:nvSpPr>
              <p:cNvPr id="45" name="テキスト ボックス 44">
                <a:extLst>
                  <a:ext uri="{FF2B5EF4-FFF2-40B4-BE49-F238E27FC236}">
                    <a16:creationId xmlns:a16="http://schemas.microsoft.com/office/drawing/2014/main" id="{7061C625-0A4A-BF8A-7C59-0E0E456B563F}"/>
                  </a:ext>
                </a:extLst>
              </p:cNvPr>
              <p:cNvSpPr txBox="1">
                <a:spLocks noRot="1" noChangeAspect="1" noMove="1" noResize="1" noEditPoints="1" noAdjustHandles="1" noChangeArrowheads="1" noChangeShapeType="1" noTextEdit="1"/>
              </p:cNvSpPr>
              <p:nvPr/>
            </p:nvSpPr>
            <p:spPr>
              <a:xfrm>
                <a:off x="5341246" y="5341663"/>
                <a:ext cx="2694873" cy="471539"/>
              </a:xfrm>
              <a:prstGeom prst="rect">
                <a:avLst/>
              </a:prstGeom>
              <a:blipFill>
                <a:blip r:embed="rId10"/>
                <a:stretch>
                  <a:fillRect l="-469" t="-13158"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53BE6D5C-665C-2135-41EA-3FEE2735B7D1}"/>
                  </a:ext>
                </a:extLst>
              </p:cNvPr>
              <p:cNvSpPr txBox="1"/>
              <p:nvPr/>
            </p:nvSpPr>
            <p:spPr>
              <a:xfrm>
                <a:off x="5303389" y="5899954"/>
                <a:ext cx="3619872" cy="471539"/>
              </a:xfrm>
              <a:prstGeom prst="rect">
                <a:avLst/>
              </a:prstGeom>
              <a:noFill/>
            </p:spPr>
            <p:txBody>
              <a:bodyPr wrap="square" rtlCol="0">
                <a:spAutoFit/>
              </a:bodyPr>
              <a:lstStyle/>
              <a:p>
                <a14:m>
                  <m:oMath xmlns:m="http://schemas.openxmlformats.org/officeDocument/2006/math">
                    <m:acc>
                      <m:accPr>
                        <m:chr m:val="̂"/>
                        <m:ctrlPr>
                          <a:rPr kumimoji="1" lang="en-US" altLang="ja-JP" sz="2400" b="0" i="1" smtClean="0">
                            <a:latin typeface="Cambria Math" panose="02040503050406030204" pitchFamily="18" charset="0"/>
                            <a:cs typeface="Times New Roman"/>
                          </a:rPr>
                        </m:ctrlPr>
                      </m:accPr>
                      <m:e>
                        <m:r>
                          <a:rPr kumimoji="1" lang="en-US" altLang="ja-JP" sz="2400" b="0" i="1" smtClean="0">
                            <a:latin typeface="Cambria Math" panose="02040503050406030204" pitchFamily="18" charset="0"/>
                            <a:cs typeface="Times New Roman"/>
                          </a:rPr>
                          <m:t>𝐿</m:t>
                        </m:r>
                      </m:e>
                    </m:acc>
                    <m:d>
                      <m:dPr>
                        <m:ctrlPr>
                          <a:rPr kumimoji="1" lang="en-US" altLang="ja-JP" sz="2400" b="0" i="1" smtClean="0">
                            <a:latin typeface="Cambria Math" panose="02040503050406030204" pitchFamily="18" charset="0"/>
                            <a:cs typeface="Times New Roman"/>
                          </a:rPr>
                        </m:ctrlPr>
                      </m:dPr>
                      <m:e>
                        <m:sSub>
                          <m:sSubPr>
                            <m:ctrlPr>
                              <a:rPr kumimoji="1" lang="en-US" altLang="ja-JP" sz="2400" b="0" i="1" smtClean="0">
                                <a:latin typeface="Cambria Math" panose="02040503050406030204" pitchFamily="18" charset="0"/>
                                <a:cs typeface="Times New Roman"/>
                              </a:rPr>
                            </m:ctrlPr>
                          </m:sSubPr>
                          <m:e>
                            <m:acc>
                              <m:accPr>
                                <m:chr m:val="̂"/>
                                <m:ctrlPr>
                                  <a:rPr kumimoji="1" lang="en-US" altLang="ja-JP" sz="2400" b="0" i="1" smtClean="0">
                                    <a:latin typeface="Cambria Math" panose="02040503050406030204" pitchFamily="18" charset="0"/>
                                    <a:cs typeface="Times New Roman"/>
                                  </a:rPr>
                                </m:ctrlPr>
                              </m:accPr>
                              <m:e>
                                <m:r>
                                  <a:rPr kumimoji="1" lang="en-US" altLang="ja-JP" sz="2400" b="0" i="1" smtClean="0">
                                    <a:latin typeface="Cambria Math" panose="02040503050406030204" pitchFamily="18" charset="0"/>
                                    <a:cs typeface="Times New Roman"/>
                                  </a:rPr>
                                  <m:t>𝑣</m:t>
                                </m:r>
                              </m:e>
                            </m:acc>
                          </m:e>
                          <m:sub>
                            <m:r>
                              <a:rPr kumimoji="1" lang="en-US" altLang="ja-JP" sz="2400" b="0" i="1" smtClean="0">
                                <a:latin typeface="Cambria Math" panose="02040503050406030204" pitchFamily="18" charset="0"/>
                                <a:cs typeface="Times New Roman"/>
                              </a:rPr>
                              <m:t>1</m:t>
                            </m:r>
                          </m:sub>
                        </m:sSub>
                      </m:e>
                    </m:d>
                    <m:r>
                      <a:rPr kumimoji="1" lang="en-US" altLang="ja-JP" sz="2400" b="0" i="1" smtClean="0">
                        <a:latin typeface="Cambria Math" panose="02040503050406030204" pitchFamily="18" charset="0"/>
                        <a:cs typeface="Times New Roman"/>
                      </a:rPr>
                      <m:t>∩</m:t>
                    </m:r>
                    <m:acc>
                      <m:accPr>
                        <m:chr m:val="̂"/>
                        <m:ctrlPr>
                          <a:rPr kumimoji="1" lang="en-US" altLang="ja-JP" sz="2400" i="1">
                            <a:latin typeface="Cambria Math" panose="02040503050406030204" pitchFamily="18" charset="0"/>
                            <a:cs typeface="Times New Roman"/>
                          </a:rPr>
                        </m:ctrlPr>
                      </m:accPr>
                      <m:e>
                        <m:r>
                          <a:rPr kumimoji="1" lang="en-US" altLang="ja-JP" sz="2400" i="1">
                            <a:latin typeface="Cambria Math" panose="02040503050406030204" pitchFamily="18" charset="0"/>
                            <a:cs typeface="Times New Roman"/>
                          </a:rPr>
                          <m:t>𝐿</m:t>
                        </m:r>
                      </m:e>
                    </m:acc>
                    <m:d>
                      <m:dPr>
                        <m:ctrlPr>
                          <a:rPr kumimoji="1" lang="en-US" altLang="ja-JP" sz="2400" i="1">
                            <a:latin typeface="Cambria Math" panose="02040503050406030204" pitchFamily="18" charset="0"/>
                            <a:cs typeface="Times New Roman"/>
                          </a:rPr>
                        </m:ctrlPr>
                      </m:dPr>
                      <m:e>
                        <m:sSub>
                          <m:sSubPr>
                            <m:ctrlPr>
                              <a:rPr kumimoji="1" lang="en-US" altLang="ja-JP" sz="2400" i="1">
                                <a:latin typeface="Cambria Math" panose="02040503050406030204" pitchFamily="18" charset="0"/>
                                <a:cs typeface="Times New Roman"/>
                              </a:rPr>
                            </m:ctrlPr>
                          </m:sSubPr>
                          <m:e>
                            <m:acc>
                              <m:accPr>
                                <m:chr m:val="̂"/>
                                <m:ctrlPr>
                                  <a:rPr kumimoji="1" lang="en-US" altLang="ja-JP" sz="2400" i="1">
                                    <a:latin typeface="Cambria Math" panose="02040503050406030204" pitchFamily="18" charset="0"/>
                                    <a:cs typeface="Times New Roman"/>
                                  </a:rPr>
                                </m:ctrlPr>
                              </m:accPr>
                              <m:e>
                                <m:r>
                                  <a:rPr kumimoji="1" lang="en-US" altLang="ja-JP" sz="2400" i="1">
                                    <a:latin typeface="Cambria Math" panose="02040503050406030204" pitchFamily="18" charset="0"/>
                                    <a:cs typeface="Times New Roman"/>
                                  </a:rPr>
                                  <m:t>𝑣</m:t>
                                </m:r>
                              </m:e>
                            </m:acc>
                          </m:e>
                          <m:sub>
                            <m:r>
                              <a:rPr kumimoji="1" lang="en-US" altLang="ja-JP" sz="2400" i="1">
                                <a:latin typeface="Cambria Math" panose="02040503050406030204" pitchFamily="18" charset="0"/>
                                <a:cs typeface="Times New Roman"/>
                              </a:rPr>
                              <m:t>4</m:t>
                            </m:r>
                          </m:sub>
                        </m:sSub>
                      </m:e>
                    </m:d>
                  </m:oMath>
                </a14:m>
                <a:r>
                  <a:rPr kumimoji="1" lang="en-US" altLang="ja-JP" sz="2400" dirty="0">
                    <a:latin typeface="Times New Roman" panose="02020603050405020304" pitchFamily="18" charset="0"/>
                    <a:cs typeface="Times New Roman" panose="02020603050405020304" pitchFamily="18" charset="0"/>
                  </a:rPr>
                  <a:t> = { </a:t>
                </a:r>
                <a:r>
                  <a:rPr kumimoji="1" lang="en-US" altLang="ja-JP" sz="2400" dirty="0">
                    <a:latin typeface="Courier New" panose="02070309020205020404" pitchFamily="49" charset="0"/>
                    <a:cs typeface="Courier New" panose="02070309020205020404" pitchFamily="49" charset="0"/>
                  </a:rPr>
                  <a:t>a</a:t>
                </a:r>
                <a:r>
                  <a:rPr kumimoji="1" lang="en-US" altLang="ja-JP" sz="2400" dirty="0">
                    <a:cs typeface="Courier New" panose="02070309020205020404" pitchFamily="49" charset="0"/>
                  </a:rPr>
                  <a:t> </a:t>
                </a:r>
                <a:r>
                  <a:rPr kumimoji="1" lang="en-US" altLang="ja-JP" sz="2400" dirty="0">
                    <a:latin typeface="Times New Roman" panose="02020603050405020304" pitchFamily="18" charset="0"/>
                    <a:cs typeface="Times New Roman" panose="02020603050405020304" pitchFamily="18" charset="0"/>
                  </a:rPr>
                  <a:t>} </a:t>
                </a:r>
                <a:endParaRPr kumimoji="1" lang="en-US" altLang="ja-JP" sz="2400" i="1" dirty="0">
                  <a:latin typeface="Times New Roman" panose="02020603050405020304" pitchFamily="18" charset="0"/>
                  <a:cs typeface="Times New Roman" panose="02020603050405020304" pitchFamily="18" charset="0"/>
                </a:endParaRPr>
              </a:p>
            </p:txBody>
          </p:sp>
        </mc:Choice>
        <mc:Fallback xmlns="">
          <p:sp>
            <p:nvSpPr>
              <p:cNvPr id="46" name="テキスト ボックス 45">
                <a:extLst>
                  <a:ext uri="{FF2B5EF4-FFF2-40B4-BE49-F238E27FC236}">
                    <a16:creationId xmlns:a16="http://schemas.microsoft.com/office/drawing/2014/main" id="{53BE6D5C-665C-2135-41EA-3FEE2735B7D1}"/>
                  </a:ext>
                </a:extLst>
              </p:cNvPr>
              <p:cNvSpPr txBox="1">
                <a:spLocks noRot="1" noChangeAspect="1" noMove="1" noResize="1" noEditPoints="1" noAdjustHandles="1" noChangeArrowheads="1" noChangeShapeType="1" noTextEdit="1"/>
              </p:cNvSpPr>
              <p:nvPr/>
            </p:nvSpPr>
            <p:spPr>
              <a:xfrm>
                <a:off x="5303389" y="5899954"/>
                <a:ext cx="3619872" cy="471539"/>
              </a:xfrm>
              <a:prstGeom prst="rect">
                <a:avLst/>
              </a:prstGeom>
              <a:blipFill>
                <a:blip r:embed="rId11"/>
                <a:stretch>
                  <a:fillRect l="-350" t="-13158" b="-3157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4250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rmAutofit/>
          </a:bodyPr>
          <a:lstStyle/>
          <a:p>
            <a:r>
              <a:rPr lang="en-US" altLang="ja-JP" sz="4000" dirty="0"/>
              <a:t>Labeled Graphs</a:t>
            </a:r>
            <a:endParaRPr kumimoji="1" lang="ja-JP" altLang="en-US"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2C1D408E-B289-CB4A-A397-B385FF602559}"/>
              </a:ext>
            </a:extLst>
          </p:cNvPr>
          <p:cNvSpPr>
            <a:spLocks noGrp="1"/>
          </p:cNvSpPr>
          <p:nvPr>
            <p:ph type="sldNum" sz="quarter" idx="12"/>
          </p:nvPr>
        </p:nvSpPr>
        <p:spPr/>
        <p:txBody>
          <a:bodyPr/>
          <a:lstStyle/>
          <a:p>
            <a:fld id="{C95ACDE2-68C5-7347-A52E-B41B8375C727}" type="slidenum">
              <a:rPr kumimoji="1" lang="ja-JP" altLang="en-US" smtClean="0"/>
              <a:t>4</a:t>
            </a:fld>
            <a:endParaRPr kumimoji="1" lang="ja-JP" altLang="en-US"/>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EB139D6-10C1-2D73-1180-22C939231BB2}"/>
                  </a:ext>
                </a:extLst>
              </p:cNvPr>
              <p:cNvSpPr txBox="1"/>
              <p:nvPr/>
            </p:nvSpPr>
            <p:spPr>
              <a:xfrm>
                <a:off x="1250791" y="3218313"/>
                <a:ext cx="9915889" cy="1200329"/>
              </a:xfrm>
              <a:prstGeom prst="rect">
                <a:avLst/>
              </a:prstGeom>
              <a:noFill/>
            </p:spPr>
            <p:txBody>
              <a:bodyPr wrap="square">
                <a:spAutoFit/>
              </a:bodyPr>
              <a:lstStyle/>
              <a:p>
                <a14:m>
                  <m:oMath xmlns:m="http://schemas.openxmlformats.org/officeDocument/2006/math">
                    <m:r>
                      <a:rPr lang="en-US" altLang="ja-JP" sz="2400" b="0" i="1" smtClean="0">
                        <a:latin typeface="Cambria Math" panose="02040503050406030204" pitchFamily="18" charset="0"/>
                      </a:rPr>
                      <m:t>𝑉</m:t>
                    </m:r>
                    <m:r>
                      <a:rPr lang="en-US" altLang="ja-JP" sz="2400" b="0" i="1" smtClean="0">
                        <a:latin typeface="Cambria Math" panose="02040503050406030204" pitchFamily="18" charset="0"/>
                      </a:rPr>
                      <m:t>= </m:t>
                    </m:r>
                  </m:oMath>
                </a14:m>
                <a:r>
                  <a:rPr lang="en-US" altLang="ja-JP" sz="2400" b="0" dirty="0">
                    <a:latin typeface="Cambria Math" panose="02040503050406030204" pitchFamily="18" charset="0"/>
                  </a:rPr>
                  <a:t>{ </a:t>
                </a:r>
                <a:r>
                  <a:rPr lang="en-US" altLang="ja-JP" sz="2400" b="0" i="1" dirty="0">
                    <a:latin typeface="Cambria" panose="02040503050406030204" pitchFamily="18" charset="0"/>
                  </a:rPr>
                  <a:t>v</a:t>
                </a:r>
                <a:r>
                  <a:rPr lang="en-US" altLang="ja-JP" sz="2400" b="0" baseline="-25000" dirty="0">
                    <a:latin typeface="Cambria" panose="02040503050406030204" pitchFamily="18" charset="0"/>
                  </a:rPr>
                  <a:t>1</a:t>
                </a:r>
                <a:r>
                  <a:rPr lang="en-US" altLang="ja-JP" sz="2400" b="0" dirty="0">
                    <a:latin typeface="Cambria Math" panose="02040503050406030204" pitchFamily="18" charset="0"/>
                  </a:rPr>
                  <a:t>,</a:t>
                </a:r>
                <a:r>
                  <a:rPr lang="en-US" altLang="ja-JP" sz="2400" i="1" dirty="0">
                    <a:latin typeface="Cambria" panose="02040503050406030204" pitchFamily="18" charset="0"/>
                  </a:rPr>
                  <a:t> c</a:t>
                </a:r>
                <a:r>
                  <a:rPr lang="en-US" altLang="ja-JP" sz="2400" baseline="-25000" dirty="0">
                    <a:latin typeface="Cambria" panose="02040503050406030204" pitchFamily="18" charset="0"/>
                  </a:rPr>
                  <a:t>2</a:t>
                </a:r>
                <a14:m>
                  <m:oMath xmlns:m="http://schemas.openxmlformats.org/officeDocument/2006/math">
                    <m:r>
                      <a:rPr lang="en-US" altLang="ja-JP" sz="2400" i="1">
                        <a:latin typeface="Cambria Math" panose="02040503050406030204" pitchFamily="18" charset="0"/>
                      </a:rPr>
                      <m:t>,</m:t>
                    </m:r>
                  </m:oMath>
                </a14:m>
                <a:r>
                  <a:rPr lang="en-US" altLang="ja-JP" sz="2400" b="0" dirty="0">
                    <a:latin typeface="Cambria Math" panose="02040503050406030204" pitchFamily="18" charset="0"/>
                  </a:rPr>
                  <a:t> </a:t>
                </a:r>
                <a:r>
                  <a:rPr lang="en-US" altLang="ja-JP" sz="2400" i="1" dirty="0">
                    <a:latin typeface="Cambria" panose="02040503050406030204" pitchFamily="18" charset="0"/>
                  </a:rPr>
                  <a:t>v</a:t>
                </a:r>
                <a:r>
                  <a:rPr lang="en-US" altLang="ja-JP" sz="2400" baseline="-25000" dirty="0">
                    <a:latin typeface="Cambria" panose="02040503050406030204" pitchFamily="18" charset="0"/>
                  </a:rPr>
                  <a:t>3</a:t>
                </a:r>
                <a14:m>
                  <m:oMath xmlns:m="http://schemas.openxmlformats.org/officeDocument/2006/math">
                    <m:r>
                      <a:rPr lang="en-US" altLang="ja-JP" sz="2400" i="1">
                        <a:latin typeface="Cambria Math" panose="02040503050406030204" pitchFamily="18" charset="0"/>
                      </a:rPr>
                      <m:t>,</m:t>
                    </m:r>
                  </m:oMath>
                </a14:m>
                <a:r>
                  <a:rPr lang="en-US" altLang="ja-JP" sz="2400" b="0" dirty="0">
                    <a:latin typeface="Cambria Math" panose="02040503050406030204" pitchFamily="18" charset="0"/>
                  </a:rPr>
                  <a:t> </a:t>
                </a:r>
                <a:r>
                  <a:rPr lang="en-US" altLang="ja-JP" sz="2400" i="1" dirty="0">
                    <a:latin typeface="Cambria" panose="02040503050406030204" pitchFamily="18" charset="0"/>
                  </a:rPr>
                  <a:t>v</a:t>
                </a:r>
                <a:r>
                  <a:rPr lang="en-US" altLang="ja-JP" sz="2400" baseline="-25000" dirty="0">
                    <a:latin typeface="Cambria" panose="02040503050406030204" pitchFamily="18" charset="0"/>
                  </a:rPr>
                  <a:t>4</a:t>
                </a:r>
                <a14:m>
                  <m:oMath xmlns:m="http://schemas.openxmlformats.org/officeDocument/2006/math">
                    <m:r>
                      <a:rPr lang="en-US" altLang="ja-JP" sz="2400" i="1">
                        <a:latin typeface="Cambria Math" panose="02040503050406030204" pitchFamily="18" charset="0"/>
                      </a:rPr>
                      <m:t>,</m:t>
                    </m:r>
                  </m:oMath>
                </a14:m>
                <a:r>
                  <a:rPr lang="en-US" altLang="ja-JP" sz="2400" b="0" dirty="0">
                    <a:latin typeface="Cambria Math" panose="02040503050406030204" pitchFamily="18" charset="0"/>
                  </a:rPr>
                  <a:t> </a:t>
                </a:r>
                <a:r>
                  <a:rPr lang="en-US" altLang="ja-JP" sz="2400" i="1" dirty="0">
                    <a:latin typeface="Cambria" panose="02040503050406030204" pitchFamily="18" charset="0"/>
                  </a:rPr>
                  <a:t>v</a:t>
                </a:r>
                <a:r>
                  <a:rPr lang="en-US" altLang="ja-JP" sz="2400" baseline="-25000" dirty="0">
                    <a:latin typeface="Cambria" panose="02040503050406030204" pitchFamily="18" charset="0"/>
                  </a:rPr>
                  <a:t>5</a:t>
                </a:r>
                <a14:m>
                  <m:oMath xmlns:m="http://schemas.openxmlformats.org/officeDocument/2006/math">
                    <m:r>
                      <a:rPr lang="en-US" altLang="ja-JP" sz="2400" i="1">
                        <a:latin typeface="Cambria Math" panose="02040503050406030204" pitchFamily="18" charset="0"/>
                      </a:rPr>
                      <m:t>,</m:t>
                    </m:r>
                  </m:oMath>
                </a14:m>
                <a:r>
                  <a:rPr lang="en-US" altLang="ja-JP" sz="2400" b="0" dirty="0">
                    <a:latin typeface="Cambria Math" panose="02040503050406030204" pitchFamily="18" charset="0"/>
                  </a:rPr>
                  <a:t> </a:t>
                </a:r>
                <a:r>
                  <a:rPr lang="en-US" altLang="ja-JP" sz="2400" i="1" dirty="0">
                    <a:latin typeface="Cambria" panose="02040503050406030204" pitchFamily="18" charset="0"/>
                  </a:rPr>
                  <a:t>v</a:t>
                </a:r>
                <a:r>
                  <a:rPr lang="en-US" altLang="ja-JP" sz="2400" baseline="-25000" dirty="0">
                    <a:latin typeface="Cambria" panose="02040503050406030204" pitchFamily="18" charset="0"/>
                  </a:rPr>
                  <a:t>6</a:t>
                </a:r>
                <a14:m>
                  <m:oMath xmlns:m="http://schemas.openxmlformats.org/officeDocument/2006/math">
                    <m:r>
                      <a:rPr lang="en-US" altLang="ja-JP" sz="2400" i="1">
                        <a:latin typeface="Cambria Math" panose="02040503050406030204" pitchFamily="18" charset="0"/>
                      </a:rPr>
                      <m:t>,</m:t>
                    </m:r>
                  </m:oMath>
                </a14:m>
                <a:r>
                  <a:rPr lang="en-US" altLang="ja-JP" sz="2400" b="0" dirty="0">
                    <a:latin typeface="Cambria Math" panose="02040503050406030204" pitchFamily="18" charset="0"/>
                  </a:rPr>
                  <a:t> </a:t>
                </a:r>
                <a:r>
                  <a:rPr lang="en-US" altLang="ja-JP" sz="2400" i="1" dirty="0">
                    <a:latin typeface="Cambria" panose="02040503050406030204" pitchFamily="18" charset="0"/>
                  </a:rPr>
                  <a:t>v</a:t>
                </a:r>
                <a:r>
                  <a:rPr lang="en-US" altLang="ja-JP" sz="2400" baseline="-25000" dirty="0">
                    <a:latin typeface="Cambria" panose="02040503050406030204" pitchFamily="18" charset="0"/>
                  </a:rPr>
                  <a:t>7</a:t>
                </a:r>
                <a14:m>
                  <m:oMath xmlns:m="http://schemas.openxmlformats.org/officeDocument/2006/math">
                    <m:r>
                      <a:rPr lang="en-US" altLang="ja-JP" sz="2400" i="1">
                        <a:latin typeface="Cambria Math" panose="02040503050406030204" pitchFamily="18" charset="0"/>
                      </a:rPr>
                      <m:t>,</m:t>
                    </m:r>
                  </m:oMath>
                </a14:m>
                <a:r>
                  <a:rPr lang="en-US" altLang="ja-JP" sz="2400" b="0" dirty="0">
                    <a:latin typeface="Cambria Math" panose="02040503050406030204" pitchFamily="18" charset="0"/>
                  </a:rPr>
                  <a:t> </a:t>
                </a:r>
                <a:r>
                  <a:rPr lang="en-US" altLang="ja-JP" sz="2400" i="1" dirty="0">
                    <a:latin typeface="Cambria" panose="02040503050406030204" pitchFamily="18" charset="0"/>
                  </a:rPr>
                  <a:t>v</a:t>
                </a:r>
                <a:r>
                  <a:rPr lang="en-US" altLang="ja-JP" sz="2400" baseline="-25000" dirty="0">
                    <a:latin typeface="Cambria" panose="02040503050406030204" pitchFamily="18" charset="0"/>
                  </a:rPr>
                  <a:t>8</a:t>
                </a:r>
                <a14:m>
                  <m:oMath xmlns:m="http://schemas.openxmlformats.org/officeDocument/2006/math">
                    <m:r>
                      <a:rPr lang="en-US" altLang="ja-JP" sz="2400" i="1">
                        <a:latin typeface="Cambria Math" panose="02040503050406030204" pitchFamily="18" charset="0"/>
                      </a:rPr>
                      <m:t>,</m:t>
                    </m:r>
                  </m:oMath>
                </a14:m>
                <a:r>
                  <a:rPr lang="en-US" altLang="ja-JP" sz="2400" b="0" dirty="0">
                    <a:latin typeface="Cambria Math" panose="02040503050406030204" pitchFamily="18" charset="0"/>
                  </a:rPr>
                  <a:t> </a:t>
                </a:r>
                <a:r>
                  <a:rPr lang="en-US" altLang="ja-JP" sz="2400" i="1" dirty="0">
                    <a:latin typeface="Cambria" panose="02040503050406030204" pitchFamily="18" charset="0"/>
                  </a:rPr>
                  <a:t>v</a:t>
                </a:r>
                <a:r>
                  <a:rPr lang="en-US" altLang="ja-JP" sz="2400" baseline="-25000" dirty="0">
                    <a:latin typeface="Cambria" panose="02040503050406030204" pitchFamily="18" charset="0"/>
                  </a:rPr>
                  <a:t>9</a:t>
                </a:r>
                <a:r>
                  <a:rPr lang="en-US" altLang="ja-JP" sz="2400" dirty="0">
                    <a:latin typeface="Cambria" panose="02040503050406030204" pitchFamily="18" charset="0"/>
                  </a:rPr>
                  <a:t> </a:t>
                </a:r>
                <a:r>
                  <a:rPr lang="en-US" altLang="ja-JP" sz="2400" b="0" dirty="0">
                    <a:latin typeface="Cambria Math" panose="02040503050406030204" pitchFamily="18" charset="0"/>
                  </a:rPr>
                  <a:t>} </a:t>
                </a:r>
              </a:p>
              <a:p>
                <a14:m>
                  <m:oMath xmlns:m="http://schemas.openxmlformats.org/officeDocument/2006/math">
                    <m:r>
                      <a:rPr lang="en-US" altLang="ja-JP" sz="2400" b="0" i="1" smtClean="0">
                        <a:latin typeface="Cambria Math" panose="02040503050406030204" pitchFamily="18" charset="0"/>
                      </a:rPr>
                      <m:t>𝐸</m:t>
                    </m:r>
                    <m:r>
                      <a:rPr lang="en-US" altLang="ja-JP" sz="2400" b="0" i="1" smtClean="0">
                        <a:latin typeface="Cambria Math" panose="02040503050406030204" pitchFamily="18" charset="0"/>
                      </a:rPr>
                      <m:t>=</m:t>
                    </m:r>
                  </m:oMath>
                </a14:m>
                <a:r>
                  <a:rPr lang="en-US" altLang="ja-JP" sz="2400" dirty="0">
                    <a:latin typeface="Cambria" panose="02040503050406030204" pitchFamily="18" charset="0"/>
                    <a:ea typeface="Cambria Math" panose="02040503050406030204" pitchFamily="18" charset="0"/>
                  </a:rPr>
                  <a:t>{ </a:t>
                </a:r>
                <a:r>
                  <a:rPr kumimoji="1" lang="en-US" altLang="ja-JP" sz="2400" dirty="0">
                    <a:latin typeface="Times New Roman" panose="02020603050405020304" pitchFamily="18" charset="0"/>
                    <a:cs typeface="Times New Roman" panose="02020603050405020304" pitchFamily="18" charset="0"/>
                  </a:rPr>
                  <a:t>(</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1</a:t>
                </a:r>
                <a:r>
                  <a:rPr kumimoji="1" lang="en-US" altLang="ja-JP" sz="2400" dirty="0">
                    <a:latin typeface="Cambria" panose="02040503050406030204" pitchFamily="18" charset="0"/>
                    <a:cs typeface="BKM-cmmi12"/>
                  </a:rPr>
                  <a:t>, </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2</a:t>
                </a:r>
                <a:r>
                  <a:rPr kumimoji="1" lang="en-US" altLang="ja-JP" sz="2400" dirty="0">
                    <a:latin typeface="Times New Roman" panose="02020603050405020304" pitchFamily="18" charset="0"/>
                    <a:cs typeface="Times New Roman" panose="02020603050405020304" pitchFamily="18" charset="0"/>
                  </a:rPr>
                  <a:t>)</a:t>
                </a:r>
                <a:r>
                  <a:rPr kumimoji="1" lang="en-US" altLang="ja-JP" sz="2400" dirty="0">
                    <a:latin typeface="Cambria" panose="02040503050406030204" pitchFamily="18" charset="0"/>
                    <a:cs typeface="Times New Roman" panose="02020603050405020304" pitchFamily="18" charset="0"/>
                  </a:rPr>
                  <a:t>, </a:t>
                </a:r>
                <a:r>
                  <a:rPr kumimoji="1" lang="en-US" altLang="ja-JP" sz="2400" dirty="0">
                    <a:latin typeface="Times New Roman" panose="02020603050405020304" pitchFamily="18" charset="0"/>
                    <a:cs typeface="Times New Roman" panose="02020603050405020304" pitchFamily="18" charset="0"/>
                  </a:rPr>
                  <a:t>(</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2</a:t>
                </a:r>
                <a:r>
                  <a:rPr kumimoji="1" lang="en-US" altLang="ja-JP" sz="2400" dirty="0">
                    <a:latin typeface="Cambria" panose="02040503050406030204" pitchFamily="18" charset="0"/>
                    <a:cs typeface="BKM-cmmi12"/>
                  </a:rPr>
                  <a:t>, </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3</a:t>
                </a:r>
                <a:r>
                  <a:rPr kumimoji="1" lang="en-US" altLang="ja-JP" sz="2400" dirty="0">
                    <a:latin typeface="Times New Roman" panose="02020603050405020304" pitchFamily="18" charset="0"/>
                    <a:cs typeface="Times New Roman" panose="02020603050405020304" pitchFamily="18" charset="0"/>
                  </a:rPr>
                  <a:t>)</a:t>
                </a:r>
                <a:r>
                  <a:rPr kumimoji="1" lang="en-US" altLang="ja-JP" sz="2400" dirty="0">
                    <a:latin typeface="Cambria" panose="02040503050406030204" pitchFamily="18" charset="0"/>
                    <a:cs typeface="Times New Roman" panose="02020603050405020304" pitchFamily="18" charset="0"/>
                  </a:rPr>
                  <a:t>, </a:t>
                </a:r>
                <a:r>
                  <a:rPr kumimoji="1" lang="en-US" altLang="ja-JP" sz="2400" dirty="0">
                    <a:latin typeface="Times New Roman" panose="02020603050405020304" pitchFamily="18" charset="0"/>
                    <a:cs typeface="Times New Roman" panose="02020603050405020304" pitchFamily="18" charset="0"/>
                  </a:rPr>
                  <a:t>(</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2</a:t>
                </a:r>
                <a:r>
                  <a:rPr kumimoji="1" lang="en-US" altLang="ja-JP" sz="2400" dirty="0">
                    <a:latin typeface="Cambria" panose="02040503050406030204" pitchFamily="18" charset="0"/>
                    <a:cs typeface="BKM-cmmi12"/>
                  </a:rPr>
                  <a:t>, </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7</a:t>
                </a:r>
                <a:r>
                  <a:rPr kumimoji="1" lang="en-US" altLang="ja-JP" sz="2400" dirty="0">
                    <a:latin typeface="Times New Roman" panose="02020603050405020304" pitchFamily="18" charset="0"/>
                    <a:cs typeface="Times New Roman" panose="02020603050405020304" pitchFamily="18" charset="0"/>
                  </a:rPr>
                  <a:t>)</a:t>
                </a:r>
                <a:r>
                  <a:rPr kumimoji="1" lang="en-US" altLang="ja-JP" sz="2400" dirty="0">
                    <a:latin typeface="Cambria" panose="02040503050406030204" pitchFamily="18" charset="0"/>
                    <a:cs typeface="BKM-cmmi12"/>
                  </a:rPr>
                  <a:t>, </a:t>
                </a:r>
                <a:r>
                  <a:rPr kumimoji="1" lang="en-US" altLang="ja-JP" sz="2400" dirty="0">
                    <a:latin typeface="Times New Roman" panose="02020603050405020304" pitchFamily="18" charset="0"/>
                    <a:cs typeface="Times New Roman" panose="02020603050405020304" pitchFamily="18" charset="0"/>
                  </a:rPr>
                  <a:t>(</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3</a:t>
                </a:r>
                <a:r>
                  <a:rPr kumimoji="1" lang="en-US" altLang="ja-JP" sz="2400" dirty="0">
                    <a:latin typeface="Cambria" panose="02040503050406030204" pitchFamily="18" charset="0"/>
                    <a:cs typeface="BKM-cmmi12"/>
                  </a:rPr>
                  <a:t>, </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4</a:t>
                </a:r>
                <a:r>
                  <a:rPr kumimoji="1" lang="en-US" altLang="ja-JP" sz="2400" dirty="0">
                    <a:latin typeface="Times New Roman" panose="02020603050405020304" pitchFamily="18" charset="0"/>
                    <a:cs typeface="Times New Roman" panose="02020603050405020304" pitchFamily="18" charset="0"/>
                  </a:rPr>
                  <a:t>)</a:t>
                </a:r>
                <a:r>
                  <a:rPr kumimoji="1" lang="en-US" altLang="ja-JP" sz="2400" dirty="0">
                    <a:latin typeface="Cambria" panose="02040503050406030204" pitchFamily="18" charset="0"/>
                    <a:cs typeface="BKM-cmmi12"/>
                  </a:rPr>
                  <a:t>, </a:t>
                </a:r>
                <a:r>
                  <a:rPr kumimoji="1" lang="en-US" altLang="ja-JP" sz="2400" dirty="0">
                    <a:latin typeface="Times New Roman" panose="02020603050405020304" pitchFamily="18" charset="0"/>
                    <a:cs typeface="Times New Roman" panose="02020603050405020304" pitchFamily="18" charset="0"/>
                  </a:rPr>
                  <a:t>(</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4</a:t>
                </a:r>
                <a:r>
                  <a:rPr kumimoji="1" lang="en-US" altLang="ja-JP" sz="2400" dirty="0">
                    <a:latin typeface="Cambria" panose="02040503050406030204" pitchFamily="18" charset="0"/>
                    <a:cs typeface="BKM-cmmi12"/>
                  </a:rPr>
                  <a:t>, </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5</a:t>
                </a:r>
                <a:r>
                  <a:rPr kumimoji="1" lang="en-US" altLang="ja-JP" sz="2400" dirty="0">
                    <a:latin typeface="Times New Roman" panose="02020603050405020304" pitchFamily="18" charset="0"/>
                    <a:cs typeface="Times New Roman" panose="02020603050405020304" pitchFamily="18" charset="0"/>
                  </a:rPr>
                  <a:t>)</a:t>
                </a:r>
                <a:r>
                  <a:rPr lang="en-US" altLang="ja-JP" sz="2400" dirty="0">
                    <a:latin typeface="Cambria" panose="02040503050406030204" pitchFamily="18" charset="0"/>
                    <a:cs typeface="BKM-cmmi12"/>
                  </a:rPr>
                  <a:t>,</a:t>
                </a:r>
              </a:p>
              <a:p>
                <a:r>
                  <a:rPr lang="en-US" altLang="ja-JP" sz="2400" dirty="0">
                    <a:latin typeface="Cambria" panose="02040503050406030204" pitchFamily="18" charset="0"/>
                    <a:cs typeface="BKM-cmmi12"/>
                  </a:rPr>
                  <a:t>	    </a:t>
                </a:r>
                <a:r>
                  <a:rPr kumimoji="1" lang="en-US" altLang="ja-JP" sz="2400" dirty="0">
                    <a:latin typeface="Times New Roman" panose="02020603050405020304" pitchFamily="18" charset="0"/>
                    <a:cs typeface="Times New Roman" panose="02020603050405020304" pitchFamily="18" charset="0"/>
                  </a:rPr>
                  <a:t>(</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5</a:t>
                </a:r>
                <a:r>
                  <a:rPr lang="en-US" altLang="ja-JP" sz="2400" dirty="0">
                    <a:latin typeface="Cambria" panose="02040503050406030204" pitchFamily="18" charset="0"/>
                    <a:cs typeface="BKM-cmmi12"/>
                  </a:rPr>
                  <a:t>, </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6</a:t>
                </a:r>
                <a:r>
                  <a:rPr kumimoji="1" lang="en-US" altLang="ja-JP" sz="2400" dirty="0">
                    <a:latin typeface="Times New Roman" panose="02020603050405020304" pitchFamily="18" charset="0"/>
                    <a:cs typeface="Times New Roman" panose="02020603050405020304" pitchFamily="18" charset="0"/>
                  </a:rPr>
                  <a:t>)</a:t>
                </a:r>
                <a:r>
                  <a:rPr lang="en-US" altLang="ja-JP" sz="2400" dirty="0">
                    <a:latin typeface="Cambria" panose="02040503050406030204" pitchFamily="18" charset="0"/>
                    <a:cs typeface="BKM-cmmi12"/>
                  </a:rPr>
                  <a:t>, </a:t>
                </a:r>
                <a:r>
                  <a:rPr kumimoji="1" lang="en-US" altLang="ja-JP" sz="2400" dirty="0">
                    <a:latin typeface="Times New Roman" panose="02020603050405020304" pitchFamily="18" charset="0"/>
                    <a:cs typeface="Times New Roman" panose="02020603050405020304" pitchFamily="18" charset="0"/>
                  </a:rPr>
                  <a:t>(</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6</a:t>
                </a:r>
                <a:r>
                  <a:rPr lang="en-US" altLang="ja-JP" sz="2400" dirty="0">
                    <a:latin typeface="Cambria" panose="02040503050406030204" pitchFamily="18" charset="0"/>
                    <a:cs typeface="BKM-cmmi12"/>
                  </a:rPr>
                  <a:t>, </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7</a:t>
                </a:r>
                <a:r>
                  <a:rPr kumimoji="1" lang="en-US" altLang="ja-JP" sz="2400" dirty="0">
                    <a:latin typeface="Times New Roman" panose="02020603050405020304" pitchFamily="18" charset="0"/>
                    <a:cs typeface="Times New Roman" panose="02020603050405020304" pitchFamily="18" charset="0"/>
                  </a:rPr>
                  <a:t>)</a:t>
                </a:r>
                <a:r>
                  <a:rPr lang="en-US" altLang="ja-JP" sz="2400" dirty="0">
                    <a:latin typeface="Cambria" panose="02040503050406030204" pitchFamily="18" charset="0"/>
                    <a:cs typeface="BKM-cmmi12"/>
                  </a:rPr>
                  <a:t>, </a:t>
                </a:r>
                <a:r>
                  <a:rPr kumimoji="1" lang="en-US" altLang="ja-JP" sz="2400" dirty="0">
                    <a:latin typeface="Times New Roman" panose="02020603050405020304" pitchFamily="18" charset="0"/>
                    <a:cs typeface="Times New Roman" panose="02020603050405020304" pitchFamily="18" charset="0"/>
                  </a:rPr>
                  <a:t>(</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6</a:t>
                </a:r>
                <a:r>
                  <a:rPr lang="en-US" altLang="ja-JP" sz="2400" dirty="0">
                    <a:latin typeface="Cambria" panose="02040503050406030204" pitchFamily="18" charset="0"/>
                    <a:cs typeface="BKM-cmmi12"/>
                  </a:rPr>
                  <a:t>, </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8</a:t>
                </a:r>
                <a:r>
                  <a:rPr kumimoji="1" lang="en-US" altLang="ja-JP" sz="2400" dirty="0">
                    <a:latin typeface="Times New Roman" panose="02020603050405020304" pitchFamily="18" charset="0"/>
                    <a:cs typeface="Times New Roman" panose="02020603050405020304" pitchFamily="18" charset="0"/>
                  </a:rPr>
                  <a:t>)</a:t>
                </a:r>
                <a:r>
                  <a:rPr lang="en-US" altLang="ja-JP" sz="2400" dirty="0">
                    <a:latin typeface="Cambria" panose="02040503050406030204" pitchFamily="18" charset="0"/>
                    <a:cs typeface="BKM-cmmi12"/>
                  </a:rPr>
                  <a:t>, </a:t>
                </a:r>
                <a:r>
                  <a:rPr kumimoji="1" lang="en-US" altLang="ja-JP" sz="2400" dirty="0">
                    <a:latin typeface="Times New Roman" panose="02020603050405020304" pitchFamily="18" charset="0"/>
                    <a:cs typeface="Times New Roman" panose="02020603050405020304" pitchFamily="18" charset="0"/>
                  </a:rPr>
                  <a:t>(</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7</a:t>
                </a:r>
                <a:r>
                  <a:rPr lang="en-US" altLang="ja-JP" sz="2400" dirty="0">
                    <a:latin typeface="Cambria" panose="02040503050406030204" pitchFamily="18" charset="0"/>
                    <a:cs typeface="BKM-cmmi12"/>
                  </a:rPr>
                  <a:t>, </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8</a:t>
                </a:r>
                <a:r>
                  <a:rPr kumimoji="1" lang="en-US" altLang="ja-JP" sz="2400" dirty="0">
                    <a:latin typeface="Times New Roman" panose="02020603050405020304" pitchFamily="18" charset="0"/>
                    <a:cs typeface="Times New Roman" panose="02020603050405020304" pitchFamily="18" charset="0"/>
                  </a:rPr>
                  <a:t>)</a:t>
                </a:r>
                <a:r>
                  <a:rPr lang="en-US" altLang="ja-JP" sz="2400" dirty="0">
                    <a:latin typeface="Cambria" panose="02040503050406030204" pitchFamily="18" charset="0"/>
                    <a:cs typeface="BKM-cmmi12"/>
                  </a:rPr>
                  <a:t>, </a:t>
                </a:r>
                <a:r>
                  <a:rPr kumimoji="1" lang="en-US" altLang="ja-JP" sz="2400" dirty="0">
                    <a:latin typeface="Times New Roman" panose="02020603050405020304" pitchFamily="18" charset="0"/>
                    <a:cs typeface="Times New Roman" panose="02020603050405020304" pitchFamily="18" charset="0"/>
                  </a:rPr>
                  <a:t>(</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8</a:t>
                </a:r>
                <a:r>
                  <a:rPr lang="en-US" altLang="ja-JP" sz="2400" dirty="0">
                    <a:latin typeface="Cambria" panose="02040503050406030204" pitchFamily="18" charset="0"/>
                    <a:cs typeface="BKM-cmmi12"/>
                  </a:rPr>
                  <a:t>, </a:t>
                </a:r>
                <a:r>
                  <a:rPr lang="en-US" altLang="ja-JP" sz="2400" i="1" dirty="0">
                    <a:latin typeface="Cambria" panose="02040503050406030204" pitchFamily="18" charset="0"/>
                    <a:cs typeface="Times New Roman"/>
                  </a:rPr>
                  <a:t>v</a:t>
                </a:r>
                <a:r>
                  <a:rPr lang="en-US" altLang="ja-JP" sz="2400" baseline="-25000" dirty="0">
                    <a:latin typeface="Cambria" panose="02040503050406030204" pitchFamily="18" charset="0"/>
                    <a:cs typeface="Times New Roman"/>
                  </a:rPr>
                  <a:t>9</a:t>
                </a:r>
                <a:r>
                  <a:rPr kumimoji="1" lang="en-US" altLang="ja-JP" sz="2400" dirty="0">
                    <a:latin typeface="Times New Roman" panose="02020603050405020304" pitchFamily="18" charset="0"/>
                    <a:cs typeface="Times New Roman" panose="02020603050405020304" pitchFamily="18" charset="0"/>
                  </a:rPr>
                  <a:t>)</a:t>
                </a:r>
                <a:r>
                  <a:rPr kumimoji="1" lang="en-US" altLang="ja-JP" sz="2400" dirty="0">
                    <a:latin typeface="Cambria" panose="02040503050406030204" pitchFamily="18" charset="0"/>
                    <a:cs typeface="Times New Roman" panose="02020603050405020304" pitchFamily="18" charset="0"/>
                  </a:rPr>
                  <a:t> </a:t>
                </a:r>
                <a:r>
                  <a:rPr lang="en-US" altLang="ja-JP" sz="2400" dirty="0">
                    <a:latin typeface="Cambria Math" panose="02040503050406030204" pitchFamily="18" charset="0"/>
                    <a:ea typeface="Cambria Math" panose="02040503050406030204" pitchFamily="18" charset="0"/>
                  </a:rPr>
                  <a:t>}</a:t>
                </a:r>
                <a:endParaRPr lang="ja-JP" altLang="en-US" sz="2400">
                  <a:latin typeface="Cambria Math" panose="02040503050406030204" pitchFamily="18" charset="0"/>
                </a:endParaRPr>
              </a:p>
            </p:txBody>
          </p:sp>
        </mc:Choice>
        <mc:Fallback xmlns="">
          <p:sp>
            <p:nvSpPr>
              <p:cNvPr id="6" name="テキスト ボックス 5">
                <a:extLst>
                  <a:ext uri="{FF2B5EF4-FFF2-40B4-BE49-F238E27FC236}">
                    <a16:creationId xmlns:a16="http://schemas.microsoft.com/office/drawing/2014/main" id="{AEB139D6-10C1-2D73-1180-22C939231BB2}"/>
                  </a:ext>
                </a:extLst>
              </p:cNvPr>
              <p:cNvSpPr txBox="1">
                <a:spLocks noRot="1" noChangeAspect="1" noMove="1" noResize="1" noEditPoints="1" noAdjustHandles="1" noChangeArrowheads="1" noChangeShapeType="1" noTextEdit="1"/>
              </p:cNvSpPr>
              <p:nvPr/>
            </p:nvSpPr>
            <p:spPr>
              <a:xfrm>
                <a:off x="1250791" y="3218313"/>
                <a:ext cx="9915889" cy="1200329"/>
              </a:xfrm>
              <a:prstGeom prst="rect">
                <a:avLst/>
              </a:prstGeom>
              <a:blipFill>
                <a:blip r:embed="rId3"/>
                <a:stretch>
                  <a:fillRect l="-128" t="-4211" b="-10526"/>
                </a:stretch>
              </a:blipFill>
            </p:spPr>
            <p:txBody>
              <a:bodyPr/>
              <a:lstStyle/>
              <a:p>
                <a:r>
                  <a:rPr lang="ja-JP" altLang="en-US">
                    <a:noFill/>
                  </a:rPr>
                  <a:t> </a:t>
                </a:r>
              </a:p>
            </p:txBody>
          </p:sp>
        </mc:Fallback>
      </mc:AlternateContent>
      <p:grpSp>
        <p:nvGrpSpPr>
          <p:cNvPr id="29" name="グループ化 28">
            <a:extLst>
              <a:ext uri="{FF2B5EF4-FFF2-40B4-BE49-F238E27FC236}">
                <a16:creationId xmlns:a16="http://schemas.microsoft.com/office/drawing/2014/main" id="{34FFD59A-BA1B-C757-3E3A-A378646A1CE5}"/>
              </a:ext>
            </a:extLst>
          </p:cNvPr>
          <p:cNvGrpSpPr/>
          <p:nvPr/>
        </p:nvGrpSpPr>
        <p:grpSpPr>
          <a:xfrm>
            <a:off x="660400" y="1167900"/>
            <a:ext cx="7854950" cy="1944267"/>
            <a:chOff x="628650" y="1269970"/>
            <a:chExt cx="7854950" cy="1944267"/>
          </a:xfrm>
        </p:grpSpPr>
        <p:sp>
          <p:nvSpPr>
            <p:cNvPr id="17" name="テキスト ボックス 16">
              <a:extLst>
                <a:ext uri="{FF2B5EF4-FFF2-40B4-BE49-F238E27FC236}">
                  <a16:creationId xmlns:a16="http://schemas.microsoft.com/office/drawing/2014/main" id="{23D8A4D5-BBEA-BC2E-6698-9E8A801FA36B}"/>
                </a:ext>
              </a:extLst>
            </p:cNvPr>
            <p:cNvSpPr txBox="1"/>
            <p:nvPr/>
          </p:nvSpPr>
          <p:spPr>
            <a:xfrm>
              <a:off x="628650" y="1454636"/>
              <a:ext cx="7854950" cy="1754326"/>
            </a:xfrm>
            <a:prstGeom prst="rect">
              <a:avLst/>
            </a:prstGeom>
            <a:solidFill>
              <a:schemeClr val="accent2">
                <a:lumMod val="20000"/>
                <a:lumOff val="80000"/>
              </a:schemeClr>
            </a:solidFill>
            <a:ln w="19050">
              <a:solidFill>
                <a:srgbClr val="FF0000"/>
              </a:solidFill>
            </a:ln>
          </p:spPr>
          <p:txBody>
            <a:bodyPr wrap="square" rtlCol="0">
              <a:spAutoFit/>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3A290A9-3960-190C-AA65-4AA81BDF7FDE}"/>
                    </a:ext>
                  </a:extLst>
                </p:cNvPr>
                <p:cNvSpPr txBox="1"/>
                <p:nvPr/>
              </p:nvSpPr>
              <p:spPr>
                <a:xfrm>
                  <a:off x="764721" y="1269970"/>
                  <a:ext cx="3266028" cy="400110"/>
                </a:xfrm>
                <a:prstGeom prst="rect">
                  <a:avLst/>
                </a:prstGeom>
                <a:solidFill>
                  <a:schemeClr val="bg1"/>
                </a:solidFill>
                <a:ln w="19050">
                  <a:solidFill>
                    <a:srgbClr val="FF0000"/>
                  </a:solidFill>
                </a:ln>
              </p:spPr>
              <p:txBody>
                <a:bodyPr wrap="square">
                  <a:spAutoFit/>
                </a:bodyPr>
                <a:lstStyle/>
                <a:p>
                  <a:r>
                    <a:rPr lang="en-US" altLang="ja-JP" sz="2000" dirty="0"/>
                    <a:t>Labeled Graph </a:t>
                  </a:r>
                  <a14:m>
                    <m:oMath xmlns:m="http://schemas.openxmlformats.org/officeDocument/2006/math">
                      <m:r>
                        <a:rPr lang="en-US" altLang="ja-JP" sz="2000" b="0" i="1" smtClean="0">
                          <a:latin typeface="Cambria Math" panose="02040503050406030204" pitchFamily="18" charset="0"/>
                        </a:rPr>
                        <m:t>𝐺</m:t>
                      </m:r>
                      <m:r>
                        <a:rPr lang="en-US" altLang="ja-JP" sz="2000" b="0" i="1" smtClean="0">
                          <a:latin typeface="Cambria Math" panose="02040503050406030204" pitchFamily="18" charset="0"/>
                        </a:rPr>
                        <m:t>=</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𝑉</m:t>
                          </m:r>
                          <m:r>
                            <a:rPr lang="en-US" altLang="ja-JP" sz="2000" i="1">
                              <a:latin typeface="Cambria Math" panose="02040503050406030204" pitchFamily="18" charset="0"/>
                            </a:rPr>
                            <m:t>, </m:t>
                          </m:r>
                          <m:r>
                            <a:rPr lang="en-US" altLang="ja-JP" sz="2000" i="1">
                              <a:latin typeface="Cambria Math" panose="02040503050406030204" pitchFamily="18" charset="0"/>
                            </a:rPr>
                            <m:t>𝐸</m:t>
                          </m:r>
                          <m:r>
                            <a:rPr lang="en-US" altLang="ja-JP" sz="2000" i="1">
                              <a:latin typeface="Cambria Math" panose="02040503050406030204" pitchFamily="18" charset="0"/>
                            </a:rPr>
                            <m:t>,</m:t>
                          </m:r>
                          <m:r>
                            <a:rPr lang="en-US" altLang="ja-JP" sz="2000" i="1">
                              <a:latin typeface="Cambria Math" panose="02040503050406030204" pitchFamily="18" charset="0"/>
                            </a:rPr>
                            <m:t>𝐿</m:t>
                          </m:r>
                        </m:e>
                      </m:d>
                    </m:oMath>
                  </a14:m>
                  <a:endParaRPr lang="en-US" altLang="ja-JP" sz="2000" b="0" dirty="0"/>
                </a:p>
              </p:txBody>
            </p:sp>
          </mc:Choice>
          <mc:Fallback xmlns="">
            <p:sp>
              <p:nvSpPr>
                <p:cNvPr id="19" name="テキスト ボックス 18">
                  <a:extLst>
                    <a:ext uri="{FF2B5EF4-FFF2-40B4-BE49-F238E27FC236}">
                      <a16:creationId xmlns:a16="http://schemas.microsoft.com/office/drawing/2014/main" id="{53A290A9-3960-190C-AA65-4AA81BDF7FDE}"/>
                    </a:ext>
                  </a:extLst>
                </p:cNvPr>
                <p:cNvSpPr txBox="1">
                  <a:spLocks noRot="1" noChangeAspect="1" noMove="1" noResize="1" noEditPoints="1" noAdjustHandles="1" noChangeArrowheads="1" noChangeShapeType="1" noTextEdit="1"/>
                </p:cNvSpPr>
                <p:nvPr/>
              </p:nvSpPr>
              <p:spPr>
                <a:xfrm>
                  <a:off x="764721" y="1269970"/>
                  <a:ext cx="3266028" cy="400110"/>
                </a:xfrm>
                <a:prstGeom prst="rect">
                  <a:avLst/>
                </a:prstGeom>
                <a:blipFill>
                  <a:blip r:embed="rId4"/>
                  <a:stretch>
                    <a:fillRect l="-1931" t="-5882" b="-20588"/>
                  </a:stretch>
                </a:blipFill>
                <a:ln w="19050">
                  <a:solidFill>
                    <a:srgbClr val="FF0000"/>
                  </a:solidFill>
                </a:ln>
              </p:spPr>
              <p:txBody>
                <a:bodyPr/>
                <a:lstStyle/>
                <a:p>
                  <a:r>
                    <a:rPr lang="ja-JP" altLang="en-US">
                      <a:noFill/>
                    </a:rPr>
                    <a:t> </a:t>
                  </a:r>
                </a:p>
              </p:txBody>
            </p:sp>
          </mc:Fallback>
        </mc:AlternateContent>
        <p:sp>
          <p:nvSpPr>
            <p:cNvPr id="20" name="テキスト ボックス 19">
              <a:extLst>
                <a:ext uri="{FF2B5EF4-FFF2-40B4-BE49-F238E27FC236}">
                  <a16:creationId xmlns:a16="http://schemas.microsoft.com/office/drawing/2014/main" id="{A2712DE4-BF72-2A59-F294-C5F1520142C1}"/>
                </a:ext>
              </a:extLst>
            </p:cNvPr>
            <p:cNvSpPr txBox="1"/>
            <p:nvPr/>
          </p:nvSpPr>
          <p:spPr>
            <a:xfrm>
              <a:off x="844851" y="1692664"/>
              <a:ext cx="6883400" cy="430887"/>
            </a:xfrm>
            <a:prstGeom prst="rect">
              <a:avLst/>
            </a:prstGeom>
            <a:noFill/>
          </p:spPr>
          <p:txBody>
            <a:bodyPr wrap="square" rtlCol="0">
              <a:spAutoFit/>
            </a:bodyPr>
            <a:lstStyle/>
            <a:p>
              <a:r>
                <a:rPr lang="en-US" altLang="ja-JP" sz="2200" dirty="0"/>
                <a:t>A directed graph with vertices labeled by characters.</a:t>
              </a:r>
              <a:endParaRPr kumimoji="1" lang="ja-JP" altLang="en-US" sz="2200"/>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57B56619-413D-C209-8B35-3D8E6458DC67}"/>
                    </a:ext>
                  </a:extLst>
                </p:cNvPr>
                <p:cNvSpPr txBox="1"/>
                <p:nvPr/>
              </p:nvSpPr>
              <p:spPr>
                <a:xfrm>
                  <a:off x="1433861" y="2783350"/>
                  <a:ext cx="4188118" cy="430887"/>
                </a:xfrm>
                <a:prstGeom prst="rect">
                  <a:avLst/>
                </a:prstGeom>
                <a:noFill/>
              </p:spPr>
              <p:txBody>
                <a:bodyPr wrap="square">
                  <a:spAutoFit/>
                </a:bodyPr>
                <a:lstStyle/>
                <a:p>
                  <a14:m>
                    <m:oMath xmlns:m="http://schemas.openxmlformats.org/officeDocument/2006/math">
                      <m:r>
                        <a:rPr lang="en-US" altLang="ja-JP" sz="2200" b="0" i="1" smtClean="0">
                          <a:latin typeface="Cambria Math" panose="02040503050406030204" pitchFamily="18" charset="0"/>
                        </a:rPr>
                        <m:t>𝐿</m:t>
                      </m:r>
                      <m:r>
                        <a:rPr lang="en-US" altLang="ja-JP" sz="2200" b="0" i="1" smtClean="0">
                          <a:latin typeface="Cambria Math" panose="02040503050406030204" pitchFamily="18" charset="0"/>
                        </a:rPr>
                        <m:t> :</m:t>
                      </m:r>
                      <m:r>
                        <a:rPr lang="en-US" altLang="ja-JP" sz="2200" b="0" i="1" smtClean="0">
                          <a:latin typeface="Cambria Math" panose="02040503050406030204" pitchFamily="18" charset="0"/>
                        </a:rPr>
                        <m:t>𝑉</m:t>
                      </m:r>
                      <m:r>
                        <a:rPr lang="ja-JP" altLang="en-US" sz="2200" i="1">
                          <a:latin typeface="Cambria Math" panose="02040503050406030204" pitchFamily="18" charset="0"/>
                        </a:rPr>
                        <m:t>→</m:t>
                      </m:r>
                      <m:r>
                        <m:rPr>
                          <m:sty m:val="p"/>
                        </m:rPr>
                        <a:rPr lang="en-US" altLang="ja-JP" sz="2200" i="1">
                          <a:latin typeface="Cambria Math" panose="02040503050406030204" pitchFamily="18" charset="0"/>
                        </a:rPr>
                        <m:t>Σ</m:t>
                      </m:r>
                      <m:r>
                        <a:rPr lang="en-US" altLang="ja-JP" sz="2200" b="0" i="1" smtClean="0">
                          <a:latin typeface="Cambria Math" panose="02040503050406030204" pitchFamily="18" charset="0"/>
                        </a:rPr>
                        <m:t> :</m:t>
                      </m:r>
                    </m:oMath>
                  </a14:m>
                  <a:r>
                    <a:rPr lang="en-US" altLang="ja-JP" sz="2200" b="0" dirty="0">
                      <a:latin typeface="+mj-ea"/>
                      <a:ea typeface="+mj-ea"/>
                    </a:rPr>
                    <a:t> </a:t>
                  </a:r>
                  <a:r>
                    <a:rPr lang="en-US" altLang="ja-JP" sz="2200" b="0" dirty="0">
                      <a:ea typeface="+mj-ea"/>
                    </a:rPr>
                    <a:t>a labeling function </a:t>
                  </a:r>
                </a:p>
              </p:txBody>
            </p:sp>
          </mc:Choice>
          <mc:Fallback xmlns="">
            <p:sp>
              <p:nvSpPr>
                <p:cNvPr id="24" name="テキスト ボックス 23">
                  <a:extLst>
                    <a:ext uri="{FF2B5EF4-FFF2-40B4-BE49-F238E27FC236}">
                      <a16:creationId xmlns:a16="http://schemas.microsoft.com/office/drawing/2014/main" id="{57B56619-413D-C209-8B35-3D8E6458DC67}"/>
                    </a:ext>
                  </a:extLst>
                </p:cNvPr>
                <p:cNvSpPr txBox="1">
                  <a:spLocks noRot="1" noChangeAspect="1" noMove="1" noResize="1" noEditPoints="1" noAdjustHandles="1" noChangeArrowheads="1" noChangeShapeType="1" noTextEdit="1"/>
                </p:cNvSpPr>
                <p:nvPr/>
              </p:nvSpPr>
              <p:spPr>
                <a:xfrm>
                  <a:off x="1433861" y="2783350"/>
                  <a:ext cx="4188118" cy="430887"/>
                </a:xfrm>
                <a:prstGeom prst="rect">
                  <a:avLst/>
                </a:prstGeom>
                <a:blipFill>
                  <a:blip r:embed="rId5"/>
                  <a:stretch>
                    <a:fillRect l="-303" t="-17143"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33FA1A56-5153-70E7-8130-827678F8C1C9}"/>
                    </a:ext>
                  </a:extLst>
                </p:cNvPr>
                <p:cNvSpPr txBox="1"/>
                <p:nvPr/>
              </p:nvSpPr>
              <p:spPr>
                <a:xfrm>
                  <a:off x="1433861" y="2435706"/>
                  <a:ext cx="5227606" cy="430887"/>
                </a:xfrm>
                <a:prstGeom prst="rect">
                  <a:avLst/>
                </a:prstGeom>
                <a:noFill/>
              </p:spPr>
              <p:txBody>
                <a:bodyPr wrap="square">
                  <a:spAutoFit/>
                </a:bodyPr>
                <a:lstStyle/>
                <a:p>
                  <a:pPr marL="0" indent="0">
                    <a:buNone/>
                  </a:pPr>
                  <a:r>
                    <a:rPr lang="en-US" altLang="ja-JP" sz="2200" b="0" i="1" dirty="0">
                      <a:latin typeface="Times New Roman" panose="02020603050405020304" pitchFamily="18" charset="0"/>
                      <a:cs typeface="Times New Roman" panose="02020603050405020304" pitchFamily="18" charset="0"/>
                    </a:rPr>
                    <a:t>E</a:t>
                  </a:r>
                  <a:r>
                    <a:rPr lang="en-US" altLang="ja-JP" sz="2200" b="0" dirty="0"/>
                    <a:t> </a:t>
                  </a:r>
                  <a14:m>
                    <m:oMath xmlns:m="http://schemas.openxmlformats.org/officeDocument/2006/math">
                      <m:r>
                        <a:rPr lang="en-US" altLang="ja-JP" sz="2200" b="0" i="1" smtClean="0">
                          <a:latin typeface="Cambria Math" panose="02040503050406030204" pitchFamily="18" charset="0"/>
                        </a:rPr>
                        <m:t>:</m:t>
                      </m:r>
                    </m:oMath>
                  </a14:m>
                  <a:r>
                    <a:rPr lang="en-US" altLang="ja-JP" sz="2200" b="0" dirty="0">
                      <a:latin typeface="+mj-ea"/>
                      <a:ea typeface="+mj-ea"/>
                    </a:rPr>
                    <a:t> </a:t>
                  </a:r>
                  <a:r>
                    <a:rPr lang="en-US" altLang="ja-JP" sz="2200" b="0" dirty="0">
                      <a:ea typeface="+mj-ea"/>
                    </a:rPr>
                    <a:t>the set of edges</a:t>
                  </a:r>
                </a:p>
              </p:txBody>
            </p:sp>
          </mc:Choice>
          <mc:Fallback xmlns="">
            <p:sp>
              <p:nvSpPr>
                <p:cNvPr id="25" name="テキスト ボックス 24">
                  <a:extLst>
                    <a:ext uri="{FF2B5EF4-FFF2-40B4-BE49-F238E27FC236}">
                      <a16:creationId xmlns:a16="http://schemas.microsoft.com/office/drawing/2014/main" id="{33FA1A56-5153-70E7-8130-827678F8C1C9}"/>
                    </a:ext>
                  </a:extLst>
                </p:cNvPr>
                <p:cNvSpPr txBox="1">
                  <a:spLocks noRot="1" noChangeAspect="1" noMove="1" noResize="1" noEditPoints="1" noAdjustHandles="1" noChangeArrowheads="1" noChangeShapeType="1" noTextEdit="1"/>
                </p:cNvSpPr>
                <p:nvPr/>
              </p:nvSpPr>
              <p:spPr>
                <a:xfrm>
                  <a:off x="1433861" y="2435706"/>
                  <a:ext cx="5227606" cy="430887"/>
                </a:xfrm>
                <a:prstGeom prst="rect">
                  <a:avLst/>
                </a:prstGeom>
                <a:blipFill>
                  <a:blip r:embed="rId6"/>
                  <a:stretch>
                    <a:fillRect l="-1453" t="-14286" b="-228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F9397C1F-ADBF-176F-1BFB-F89996738664}"/>
                    </a:ext>
                  </a:extLst>
                </p:cNvPr>
                <p:cNvSpPr txBox="1"/>
                <p:nvPr/>
              </p:nvSpPr>
              <p:spPr>
                <a:xfrm>
                  <a:off x="1416946" y="2103769"/>
                  <a:ext cx="5227606" cy="430887"/>
                </a:xfrm>
                <a:prstGeom prst="rect">
                  <a:avLst/>
                </a:prstGeom>
                <a:noFill/>
              </p:spPr>
              <p:txBody>
                <a:bodyPr wrap="square">
                  <a:spAutoFit/>
                </a:bodyPr>
                <a:lstStyle/>
                <a:p>
                  <a:pPr marL="0" indent="0">
                    <a:buNone/>
                  </a:pPr>
                  <a:r>
                    <a:rPr lang="en-US" altLang="ja-JP" sz="2200" b="0" i="1" dirty="0">
                      <a:latin typeface="Times New Roman" panose="02020603050405020304" pitchFamily="18" charset="0"/>
                      <a:cs typeface="Times New Roman" panose="02020603050405020304" pitchFamily="18" charset="0"/>
                    </a:rPr>
                    <a:t>V</a:t>
                  </a:r>
                  <a:r>
                    <a:rPr lang="en-US" altLang="ja-JP" sz="2200" b="0" dirty="0"/>
                    <a:t> </a:t>
                  </a:r>
                  <a14:m>
                    <m:oMath xmlns:m="http://schemas.openxmlformats.org/officeDocument/2006/math">
                      <m:r>
                        <a:rPr lang="en-US" altLang="ja-JP" sz="2200" b="0" i="1" smtClean="0">
                          <a:latin typeface="Cambria Math" panose="02040503050406030204" pitchFamily="18" charset="0"/>
                        </a:rPr>
                        <m:t>:</m:t>
                      </m:r>
                    </m:oMath>
                  </a14:m>
                  <a:r>
                    <a:rPr lang="en-US" altLang="ja-JP" sz="2200" b="0" dirty="0">
                      <a:latin typeface="+mj-ea"/>
                      <a:ea typeface="+mj-ea"/>
                    </a:rPr>
                    <a:t> </a:t>
                  </a:r>
                  <a:r>
                    <a:rPr lang="en-US" altLang="ja-JP" sz="2200" b="0" dirty="0">
                      <a:ea typeface="+mj-ea"/>
                    </a:rPr>
                    <a:t>the set of vertices</a:t>
                  </a:r>
                </a:p>
              </p:txBody>
            </p:sp>
          </mc:Choice>
          <mc:Fallback xmlns="">
            <p:sp>
              <p:nvSpPr>
                <p:cNvPr id="27" name="テキスト ボックス 26">
                  <a:extLst>
                    <a:ext uri="{FF2B5EF4-FFF2-40B4-BE49-F238E27FC236}">
                      <a16:creationId xmlns:a16="http://schemas.microsoft.com/office/drawing/2014/main" id="{F9397C1F-ADBF-176F-1BFB-F89996738664}"/>
                    </a:ext>
                  </a:extLst>
                </p:cNvPr>
                <p:cNvSpPr txBox="1">
                  <a:spLocks noRot="1" noChangeAspect="1" noMove="1" noResize="1" noEditPoints="1" noAdjustHandles="1" noChangeArrowheads="1" noChangeShapeType="1" noTextEdit="1"/>
                </p:cNvSpPr>
                <p:nvPr/>
              </p:nvSpPr>
              <p:spPr>
                <a:xfrm>
                  <a:off x="1416946" y="2103769"/>
                  <a:ext cx="5227606" cy="430887"/>
                </a:xfrm>
                <a:prstGeom prst="rect">
                  <a:avLst/>
                </a:prstGeom>
                <a:blipFill>
                  <a:blip r:embed="rId7"/>
                  <a:stretch>
                    <a:fillRect l="-1456" t="-14286" b="-22857"/>
                  </a:stretch>
                </a:blipFill>
              </p:spPr>
              <p:txBody>
                <a:bodyPr/>
                <a:lstStyle/>
                <a:p>
                  <a:r>
                    <a:rPr lang="ja-JP" altLang="en-US">
                      <a:noFill/>
                    </a:rPr>
                    <a:t> </a:t>
                  </a:r>
                </a:p>
              </p:txBody>
            </p:sp>
          </mc:Fallback>
        </mc:AlternateContent>
      </p:grpSp>
      <p:sp>
        <p:nvSpPr>
          <p:cNvPr id="28" name="テキスト ボックス 27">
            <a:extLst>
              <a:ext uri="{FF2B5EF4-FFF2-40B4-BE49-F238E27FC236}">
                <a16:creationId xmlns:a16="http://schemas.microsoft.com/office/drawing/2014/main" id="{2205C33D-2032-523E-1FC5-EA2C48A6BACE}"/>
              </a:ext>
            </a:extLst>
          </p:cNvPr>
          <p:cNvSpPr txBox="1"/>
          <p:nvPr/>
        </p:nvSpPr>
        <p:spPr>
          <a:xfrm>
            <a:off x="570843" y="3163766"/>
            <a:ext cx="640047" cy="461665"/>
          </a:xfrm>
          <a:prstGeom prst="rect">
            <a:avLst/>
          </a:prstGeom>
          <a:noFill/>
        </p:spPr>
        <p:txBody>
          <a:bodyPr wrap="none" rtlCol="0">
            <a:spAutoFit/>
          </a:bodyPr>
          <a:lstStyle/>
          <a:p>
            <a:r>
              <a:rPr kumimoji="1" lang="en-US" altLang="ja-JP" sz="2400" dirty="0"/>
              <a:t>e.g.</a:t>
            </a:r>
            <a:endParaRPr kumimoji="1" lang="ja-JP" altLang="en-US" sz="2400"/>
          </a:p>
        </p:txBody>
      </p:sp>
      <p:grpSp>
        <p:nvGrpSpPr>
          <p:cNvPr id="65" name="グループ化 64">
            <a:extLst>
              <a:ext uri="{FF2B5EF4-FFF2-40B4-BE49-F238E27FC236}">
                <a16:creationId xmlns:a16="http://schemas.microsoft.com/office/drawing/2014/main" id="{DC3CB5EB-42E0-1F1E-2A8F-475710BBBB2A}"/>
              </a:ext>
            </a:extLst>
          </p:cNvPr>
          <p:cNvGrpSpPr/>
          <p:nvPr/>
        </p:nvGrpSpPr>
        <p:grpSpPr>
          <a:xfrm>
            <a:off x="1735550" y="4650716"/>
            <a:ext cx="5672899" cy="2078767"/>
            <a:chOff x="1280017" y="4811273"/>
            <a:chExt cx="5672899" cy="2078767"/>
          </a:xfrm>
        </p:grpSpPr>
        <p:grpSp>
          <p:nvGrpSpPr>
            <p:cNvPr id="40" name="図形グループ 34">
              <a:extLst>
                <a:ext uri="{FF2B5EF4-FFF2-40B4-BE49-F238E27FC236}">
                  <a16:creationId xmlns:a16="http://schemas.microsoft.com/office/drawing/2014/main" id="{E8B4EE54-236A-73E1-91C0-341CE6C378DE}"/>
                </a:ext>
              </a:extLst>
            </p:cNvPr>
            <p:cNvGrpSpPr/>
            <p:nvPr/>
          </p:nvGrpSpPr>
          <p:grpSpPr>
            <a:xfrm>
              <a:off x="1280017" y="4811273"/>
              <a:ext cx="5497695" cy="1959146"/>
              <a:chOff x="772679" y="3919176"/>
              <a:chExt cx="5497695" cy="1959146"/>
            </a:xfrm>
          </p:grpSpPr>
          <p:sp>
            <p:nvSpPr>
              <p:cNvPr id="42" name="円/楕円 41">
                <a:extLst>
                  <a:ext uri="{FF2B5EF4-FFF2-40B4-BE49-F238E27FC236}">
                    <a16:creationId xmlns:a16="http://schemas.microsoft.com/office/drawing/2014/main" id="{5509DB23-BACA-E97D-3FFC-D0A0773867D7}"/>
                  </a:ext>
                </a:extLst>
              </p:cNvPr>
              <p:cNvSpPr/>
              <p:nvPr/>
            </p:nvSpPr>
            <p:spPr>
              <a:xfrm>
                <a:off x="5754657" y="4925370"/>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a:solidFill>
                      <a:schemeClr val="tx1"/>
                    </a:solidFill>
                    <a:latin typeface="Courier New" panose="02070309020205020404" pitchFamily="49" charset="0"/>
                    <a:cs typeface="Courier New" panose="02070309020205020404" pitchFamily="49" charset="0"/>
                  </a:rPr>
                  <a:t>c</a:t>
                </a:r>
                <a:endParaRPr kumimoji="1" lang="ja-JP" altLang="en-US" sz="2800">
                  <a:solidFill>
                    <a:schemeClr val="tx1"/>
                  </a:solidFill>
                  <a:latin typeface="Courier New" panose="02070309020205020404" pitchFamily="49" charset="0"/>
                  <a:cs typeface="Courier New" panose="02070309020205020404" pitchFamily="49" charset="0"/>
                </a:endParaRPr>
              </a:p>
            </p:txBody>
          </p:sp>
          <p:sp>
            <p:nvSpPr>
              <p:cNvPr id="43" name="円/楕円 42">
                <a:extLst>
                  <a:ext uri="{FF2B5EF4-FFF2-40B4-BE49-F238E27FC236}">
                    <a16:creationId xmlns:a16="http://schemas.microsoft.com/office/drawing/2014/main" id="{316E4FC2-0BC0-1246-7306-5F98B6A1FEFD}"/>
                  </a:ext>
                </a:extLst>
              </p:cNvPr>
              <p:cNvSpPr/>
              <p:nvPr/>
            </p:nvSpPr>
            <p:spPr>
              <a:xfrm>
                <a:off x="4888533" y="4925370"/>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a:solidFill>
                      <a:schemeClr val="tx1"/>
                    </a:solidFill>
                    <a:latin typeface="Courier New" panose="02070309020205020404" pitchFamily="49" charset="0"/>
                    <a:cs typeface="Courier New" panose="02070309020205020404" pitchFamily="49" charset="0"/>
                  </a:rPr>
                  <a:t>a</a:t>
                </a:r>
                <a:endParaRPr kumimoji="1" lang="ja-JP" altLang="en-US" sz="2800">
                  <a:solidFill>
                    <a:schemeClr val="tx1"/>
                  </a:solidFill>
                  <a:latin typeface="Courier New" panose="02070309020205020404" pitchFamily="49" charset="0"/>
                  <a:cs typeface="Courier New" panose="02070309020205020404" pitchFamily="49" charset="0"/>
                </a:endParaRPr>
              </a:p>
            </p:txBody>
          </p:sp>
          <p:sp>
            <p:nvSpPr>
              <p:cNvPr id="44" name="円/楕円 43">
                <a:extLst>
                  <a:ext uri="{FF2B5EF4-FFF2-40B4-BE49-F238E27FC236}">
                    <a16:creationId xmlns:a16="http://schemas.microsoft.com/office/drawing/2014/main" id="{B81FF2CF-2A14-9F58-5C4A-B97140178B9E}"/>
                  </a:ext>
                </a:extLst>
              </p:cNvPr>
              <p:cNvSpPr/>
              <p:nvPr/>
            </p:nvSpPr>
            <p:spPr>
              <a:xfrm>
                <a:off x="3190170" y="5355949"/>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a:solidFill>
                      <a:schemeClr val="tx1"/>
                    </a:solidFill>
                    <a:latin typeface="Courier New" panose="02070309020205020404" pitchFamily="49" charset="0"/>
                    <a:cs typeface="Courier New" panose="02070309020205020404" pitchFamily="49" charset="0"/>
                  </a:rPr>
                  <a:t>b</a:t>
                </a:r>
                <a:endParaRPr kumimoji="1" lang="ja-JP" altLang="en-US" sz="2800">
                  <a:solidFill>
                    <a:schemeClr val="tx1"/>
                  </a:solidFill>
                  <a:latin typeface="Courier New" panose="02070309020205020404" pitchFamily="49" charset="0"/>
                  <a:cs typeface="Courier New" panose="02070309020205020404" pitchFamily="49" charset="0"/>
                </a:endParaRPr>
              </a:p>
            </p:txBody>
          </p:sp>
          <p:sp>
            <p:nvSpPr>
              <p:cNvPr id="45" name="円/楕円 44">
                <a:extLst>
                  <a:ext uri="{FF2B5EF4-FFF2-40B4-BE49-F238E27FC236}">
                    <a16:creationId xmlns:a16="http://schemas.microsoft.com/office/drawing/2014/main" id="{94006303-BE55-2314-96FE-82ADE4102215}"/>
                  </a:ext>
                </a:extLst>
              </p:cNvPr>
              <p:cNvSpPr/>
              <p:nvPr/>
            </p:nvSpPr>
            <p:spPr>
              <a:xfrm>
                <a:off x="4655255" y="3919176"/>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a:solidFill>
                      <a:schemeClr val="tx1"/>
                    </a:solidFill>
                    <a:latin typeface="Courier New" panose="02070309020205020404" pitchFamily="49" charset="0"/>
                    <a:cs typeface="Courier New" panose="02070309020205020404" pitchFamily="49" charset="0"/>
                  </a:rPr>
                  <a:t>b</a:t>
                </a:r>
                <a:endParaRPr kumimoji="1" lang="ja-JP" altLang="en-US" sz="2800">
                  <a:solidFill>
                    <a:schemeClr val="tx1"/>
                  </a:solidFill>
                  <a:latin typeface="Courier New" panose="02070309020205020404" pitchFamily="49" charset="0"/>
                  <a:cs typeface="Courier New" panose="02070309020205020404" pitchFamily="49" charset="0"/>
                </a:endParaRPr>
              </a:p>
            </p:txBody>
          </p:sp>
          <p:sp>
            <p:nvSpPr>
              <p:cNvPr id="46" name="円/楕円 45">
                <a:extLst>
                  <a:ext uri="{FF2B5EF4-FFF2-40B4-BE49-F238E27FC236}">
                    <a16:creationId xmlns:a16="http://schemas.microsoft.com/office/drawing/2014/main" id="{E17E09DA-3880-167F-AD82-77C71A8D84C9}"/>
                  </a:ext>
                </a:extLst>
              </p:cNvPr>
              <p:cNvSpPr/>
              <p:nvPr/>
            </p:nvSpPr>
            <p:spPr>
              <a:xfrm>
                <a:off x="3898485" y="3919176"/>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a:solidFill>
                      <a:schemeClr val="tx1"/>
                    </a:solidFill>
                    <a:latin typeface="Courier New" panose="02070309020205020404" pitchFamily="49" charset="0"/>
                    <a:cs typeface="Courier New" panose="02070309020205020404" pitchFamily="49" charset="0"/>
                  </a:rPr>
                  <a:t>a</a:t>
                </a:r>
                <a:endParaRPr kumimoji="1" lang="ja-JP" altLang="en-US" sz="2800">
                  <a:solidFill>
                    <a:schemeClr val="tx1"/>
                  </a:solidFill>
                  <a:latin typeface="Courier New" panose="02070309020205020404" pitchFamily="49" charset="0"/>
                  <a:cs typeface="Courier New" panose="02070309020205020404" pitchFamily="49" charset="0"/>
                </a:endParaRPr>
              </a:p>
            </p:txBody>
          </p:sp>
          <p:sp>
            <p:nvSpPr>
              <p:cNvPr id="47" name="円/楕円 46">
                <a:extLst>
                  <a:ext uri="{FF2B5EF4-FFF2-40B4-BE49-F238E27FC236}">
                    <a16:creationId xmlns:a16="http://schemas.microsoft.com/office/drawing/2014/main" id="{432D3AF4-21BA-B0BC-E922-660888D7698B}"/>
                  </a:ext>
                </a:extLst>
              </p:cNvPr>
              <p:cNvSpPr/>
              <p:nvPr/>
            </p:nvSpPr>
            <p:spPr>
              <a:xfrm>
                <a:off x="3067752" y="3919176"/>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a:solidFill>
                      <a:schemeClr val="tx1"/>
                    </a:solidFill>
                    <a:latin typeface="Courier New" panose="02070309020205020404" pitchFamily="49" charset="0"/>
                    <a:cs typeface="Courier New" panose="02070309020205020404" pitchFamily="49" charset="0"/>
                  </a:rPr>
                  <a:t>a</a:t>
                </a:r>
                <a:endParaRPr kumimoji="1" lang="ja-JP" altLang="en-US" sz="2800">
                  <a:solidFill>
                    <a:schemeClr val="tx1"/>
                  </a:solidFill>
                  <a:latin typeface="Courier New" panose="02070309020205020404" pitchFamily="49" charset="0"/>
                  <a:cs typeface="Courier New" panose="02070309020205020404" pitchFamily="49" charset="0"/>
                </a:endParaRPr>
              </a:p>
            </p:txBody>
          </p:sp>
          <p:sp>
            <p:nvSpPr>
              <p:cNvPr id="48" name="円/楕円 47">
                <a:extLst>
                  <a:ext uri="{FF2B5EF4-FFF2-40B4-BE49-F238E27FC236}">
                    <a16:creationId xmlns:a16="http://schemas.microsoft.com/office/drawing/2014/main" id="{B30C4ABB-409B-99D2-CE8F-892378F547E2}"/>
                  </a:ext>
                </a:extLst>
              </p:cNvPr>
              <p:cNvSpPr/>
              <p:nvPr/>
            </p:nvSpPr>
            <p:spPr>
              <a:xfrm>
                <a:off x="2200122" y="3919176"/>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a:solidFill>
                      <a:schemeClr val="tx1"/>
                    </a:solidFill>
                    <a:latin typeface="Courier New" panose="02070309020205020404" pitchFamily="49" charset="0"/>
                    <a:cs typeface="Courier New" panose="02070309020205020404" pitchFamily="49" charset="0"/>
                  </a:rPr>
                  <a:t>c</a:t>
                </a:r>
                <a:endParaRPr kumimoji="1" lang="ja-JP" altLang="en-US" sz="2800">
                  <a:solidFill>
                    <a:schemeClr val="tx1"/>
                  </a:solidFill>
                  <a:latin typeface="Courier New" panose="02070309020205020404" pitchFamily="49" charset="0"/>
                  <a:cs typeface="Courier New" panose="02070309020205020404" pitchFamily="49" charset="0"/>
                </a:endParaRPr>
              </a:p>
            </p:txBody>
          </p:sp>
          <p:sp>
            <p:nvSpPr>
              <p:cNvPr id="49" name="円/楕円 48">
                <a:extLst>
                  <a:ext uri="{FF2B5EF4-FFF2-40B4-BE49-F238E27FC236}">
                    <a16:creationId xmlns:a16="http://schemas.microsoft.com/office/drawing/2014/main" id="{FD2DFCB7-FC2C-98B3-9EDF-A3D2811F1D35}"/>
                  </a:ext>
                </a:extLst>
              </p:cNvPr>
              <p:cNvSpPr/>
              <p:nvPr/>
            </p:nvSpPr>
            <p:spPr>
              <a:xfrm>
                <a:off x="1621568" y="4833576"/>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a:solidFill>
                      <a:schemeClr val="tx1"/>
                    </a:solidFill>
                    <a:latin typeface="Courier New" panose="02070309020205020404" pitchFamily="49" charset="0"/>
                    <a:cs typeface="Courier New" panose="02070309020205020404" pitchFamily="49" charset="0"/>
                  </a:rPr>
                  <a:t>b</a:t>
                </a:r>
                <a:endParaRPr kumimoji="1" lang="ja-JP" altLang="en-US" sz="2800">
                  <a:solidFill>
                    <a:schemeClr val="tx1"/>
                  </a:solidFill>
                  <a:latin typeface="Courier New" panose="02070309020205020404" pitchFamily="49" charset="0"/>
                  <a:cs typeface="Courier New" panose="02070309020205020404" pitchFamily="49" charset="0"/>
                </a:endParaRPr>
              </a:p>
            </p:txBody>
          </p:sp>
          <p:sp>
            <p:nvSpPr>
              <p:cNvPr id="50" name="円/楕円 49">
                <a:extLst>
                  <a:ext uri="{FF2B5EF4-FFF2-40B4-BE49-F238E27FC236}">
                    <a16:creationId xmlns:a16="http://schemas.microsoft.com/office/drawing/2014/main" id="{B10C860D-E4E5-B1DE-D11B-E88AA3599704}"/>
                  </a:ext>
                </a:extLst>
              </p:cNvPr>
              <p:cNvSpPr/>
              <p:nvPr/>
            </p:nvSpPr>
            <p:spPr>
              <a:xfrm>
                <a:off x="772679" y="4833576"/>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a:solidFill>
                      <a:schemeClr val="tx1"/>
                    </a:solidFill>
                    <a:latin typeface="Courier New" panose="02070309020205020404" pitchFamily="49" charset="0"/>
                    <a:cs typeface="Courier New" panose="02070309020205020404" pitchFamily="49" charset="0"/>
                  </a:rPr>
                  <a:t>a</a:t>
                </a:r>
                <a:endParaRPr kumimoji="1" lang="ja-JP" altLang="en-US" sz="2800">
                  <a:solidFill>
                    <a:schemeClr val="tx1"/>
                  </a:solidFill>
                  <a:latin typeface="Courier New" panose="02070309020205020404" pitchFamily="49" charset="0"/>
                  <a:cs typeface="Courier New" panose="02070309020205020404" pitchFamily="49" charset="0"/>
                </a:endParaRPr>
              </a:p>
            </p:txBody>
          </p:sp>
          <p:cxnSp>
            <p:nvCxnSpPr>
              <p:cNvPr id="51" name="直線矢印コネクタ 50">
                <a:extLst>
                  <a:ext uri="{FF2B5EF4-FFF2-40B4-BE49-F238E27FC236}">
                    <a16:creationId xmlns:a16="http://schemas.microsoft.com/office/drawing/2014/main" id="{66EBDBBB-055B-5A12-8619-DF7224F8BF5A}"/>
                  </a:ext>
                </a:extLst>
              </p:cNvPr>
              <p:cNvCxnSpPr>
                <a:stCxn id="50" idx="6"/>
                <a:endCxn id="49" idx="2"/>
              </p:cNvCxnSpPr>
              <p:nvPr/>
            </p:nvCxnSpPr>
            <p:spPr>
              <a:xfrm>
                <a:off x="1288396" y="5094763"/>
                <a:ext cx="333172" cy="1588"/>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2" name="直線矢印コネクタ 51">
                <a:extLst>
                  <a:ext uri="{FF2B5EF4-FFF2-40B4-BE49-F238E27FC236}">
                    <a16:creationId xmlns:a16="http://schemas.microsoft.com/office/drawing/2014/main" id="{0259345A-8B61-B3CC-A37F-D37F76E90DA6}"/>
                  </a:ext>
                </a:extLst>
              </p:cNvPr>
              <p:cNvCxnSpPr>
                <a:stCxn id="47" idx="6"/>
                <a:endCxn id="46" idx="2"/>
              </p:cNvCxnSpPr>
              <p:nvPr/>
            </p:nvCxnSpPr>
            <p:spPr>
              <a:xfrm>
                <a:off x="3583469" y="4180363"/>
                <a:ext cx="315016" cy="1588"/>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3" name="直線矢印コネクタ 52">
                <a:extLst>
                  <a:ext uri="{FF2B5EF4-FFF2-40B4-BE49-F238E27FC236}">
                    <a16:creationId xmlns:a16="http://schemas.microsoft.com/office/drawing/2014/main" id="{3E187813-39B8-7C56-65E0-E990911296EF}"/>
                  </a:ext>
                </a:extLst>
              </p:cNvPr>
              <p:cNvCxnSpPr>
                <a:stCxn id="46" idx="6"/>
                <a:endCxn id="45" idx="2"/>
              </p:cNvCxnSpPr>
              <p:nvPr/>
            </p:nvCxnSpPr>
            <p:spPr>
              <a:xfrm>
                <a:off x="4414202" y="4180363"/>
                <a:ext cx="241053" cy="1588"/>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4" name="直線矢印コネクタ 53">
                <a:extLst>
                  <a:ext uri="{FF2B5EF4-FFF2-40B4-BE49-F238E27FC236}">
                    <a16:creationId xmlns:a16="http://schemas.microsoft.com/office/drawing/2014/main" id="{9AACE2AA-BFEC-4015-5E5E-C06CFEDDE7A9}"/>
                  </a:ext>
                </a:extLst>
              </p:cNvPr>
              <p:cNvCxnSpPr>
                <a:stCxn id="49" idx="6"/>
                <a:endCxn id="44" idx="2"/>
              </p:cNvCxnSpPr>
              <p:nvPr/>
            </p:nvCxnSpPr>
            <p:spPr>
              <a:xfrm>
                <a:off x="2137285" y="5094763"/>
                <a:ext cx="1052885" cy="522373"/>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5" name="直線矢印コネクタ 54">
                <a:extLst>
                  <a:ext uri="{FF2B5EF4-FFF2-40B4-BE49-F238E27FC236}">
                    <a16:creationId xmlns:a16="http://schemas.microsoft.com/office/drawing/2014/main" id="{4694B9A0-FFE5-EFE5-5A04-420BC5D09E85}"/>
                  </a:ext>
                </a:extLst>
              </p:cNvPr>
              <p:cNvCxnSpPr>
                <a:stCxn id="49" idx="7"/>
                <a:endCxn id="48" idx="3"/>
              </p:cNvCxnSpPr>
              <p:nvPr/>
            </p:nvCxnSpPr>
            <p:spPr>
              <a:xfrm rot="5400000" flipH="1" flipV="1">
                <a:off x="1896190" y="4530620"/>
                <a:ext cx="545027" cy="213887"/>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6" name="直線矢印コネクタ 55">
                <a:extLst>
                  <a:ext uri="{FF2B5EF4-FFF2-40B4-BE49-F238E27FC236}">
                    <a16:creationId xmlns:a16="http://schemas.microsoft.com/office/drawing/2014/main" id="{03F89D79-28CC-3789-0B86-E51960A9DCFD}"/>
                  </a:ext>
                </a:extLst>
              </p:cNvPr>
              <p:cNvCxnSpPr>
                <a:stCxn id="43" idx="6"/>
              </p:cNvCxnSpPr>
              <p:nvPr/>
            </p:nvCxnSpPr>
            <p:spPr>
              <a:xfrm>
                <a:off x="5404250" y="5186557"/>
                <a:ext cx="350407" cy="1588"/>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8" name="直線矢印コネクタ 57">
                <a:extLst>
                  <a:ext uri="{FF2B5EF4-FFF2-40B4-BE49-F238E27FC236}">
                    <a16:creationId xmlns:a16="http://schemas.microsoft.com/office/drawing/2014/main" id="{E15B5370-020E-A0C4-D1B8-AF5B327C866F}"/>
                  </a:ext>
                </a:extLst>
              </p:cNvPr>
              <p:cNvCxnSpPr>
                <a:stCxn id="44" idx="6"/>
                <a:endCxn id="43" idx="2"/>
              </p:cNvCxnSpPr>
              <p:nvPr/>
            </p:nvCxnSpPr>
            <p:spPr>
              <a:xfrm flipV="1">
                <a:off x="3705887" y="5186557"/>
                <a:ext cx="1182646" cy="430579"/>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9" name="直線矢印コネクタ 58">
                <a:extLst>
                  <a:ext uri="{FF2B5EF4-FFF2-40B4-BE49-F238E27FC236}">
                    <a16:creationId xmlns:a16="http://schemas.microsoft.com/office/drawing/2014/main" id="{09D998A2-DD00-A5F6-45B4-B03D3D73CD83}"/>
                  </a:ext>
                </a:extLst>
              </p:cNvPr>
              <p:cNvCxnSpPr>
                <a:stCxn id="45" idx="4"/>
                <a:endCxn id="44" idx="7"/>
              </p:cNvCxnSpPr>
              <p:nvPr/>
            </p:nvCxnSpPr>
            <p:spPr>
              <a:xfrm rot="5400000">
                <a:off x="3776288" y="4295623"/>
                <a:ext cx="990900" cy="1282752"/>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60" name="直線矢印コネクタ 59">
                <a:extLst>
                  <a:ext uri="{FF2B5EF4-FFF2-40B4-BE49-F238E27FC236}">
                    <a16:creationId xmlns:a16="http://schemas.microsoft.com/office/drawing/2014/main" id="{135B7707-B1E3-57C4-F7B3-59F87457D5B9}"/>
                  </a:ext>
                </a:extLst>
              </p:cNvPr>
              <p:cNvCxnSpPr>
                <a:stCxn id="48" idx="6"/>
                <a:endCxn id="47" idx="2"/>
              </p:cNvCxnSpPr>
              <p:nvPr/>
            </p:nvCxnSpPr>
            <p:spPr>
              <a:xfrm>
                <a:off x="2715839" y="4180363"/>
                <a:ext cx="351913" cy="1588"/>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61" name="直線矢印コネクタ 60">
                <a:extLst>
                  <a:ext uri="{FF2B5EF4-FFF2-40B4-BE49-F238E27FC236}">
                    <a16:creationId xmlns:a16="http://schemas.microsoft.com/office/drawing/2014/main" id="{3D139D18-1B95-E8DB-B4F2-F045E1D4A779}"/>
                  </a:ext>
                </a:extLst>
              </p:cNvPr>
              <p:cNvCxnSpPr>
                <a:stCxn id="45" idx="5"/>
                <a:endCxn id="43" idx="0"/>
              </p:cNvCxnSpPr>
              <p:nvPr/>
            </p:nvCxnSpPr>
            <p:spPr>
              <a:xfrm rot="16200000" flipH="1">
                <a:off x="4840759" y="4619736"/>
                <a:ext cx="560321" cy="50945"/>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grpSp>
        <p:sp>
          <p:nvSpPr>
            <p:cNvPr id="30" name="テキスト ボックス 29">
              <a:extLst>
                <a:ext uri="{FF2B5EF4-FFF2-40B4-BE49-F238E27FC236}">
                  <a16:creationId xmlns:a16="http://schemas.microsoft.com/office/drawing/2014/main" id="{634F46BF-582F-AD2F-F469-942168ED742F}"/>
                </a:ext>
              </a:extLst>
            </p:cNvPr>
            <p:cNvSpPr txBox="1"/>
            <p:nvPr/>
          </p:nvSpPr>
          <p:spPr>
            <a:xfrm>
              <a:off x="1638615" y="6123541"/>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1</a:t>
              </a:r>
              <a:endParaRPr kumimoji="1" lang="ja-JP" altLang="en-US">
                <a:latin typeface="Times New Roman" panose="02020603050405020304" pitchFamily="18" charset="0"/>
                <a:cs typeface="Times New Roman" panose="02020603050405020304" pitchFamily="18" charset="0"/>
              </a:endParaRPr>
            </a:p>
          </p:txBody>
        </p:sp>
        <p:sp>
          <p:nvSpPr>
            <p:cNvPr id="31" name="テキスト ボックス 30">
              <a:extLst>
                <a:ext uri="{FF2B5EF4-FFF2-40B4-BE49-F238E27FC236}">
                  <a16:creationId xmlns:a16="http://schemas.microsoft.com/office/drawing/2014/main" id="{1FC33642-DE64-C150-14D4-1E7455574DD8}"/>
                </a:ext>
              </a:extLst>
            </p:cNvPr>
            <p:cNvSpPr txBox="1"/>
            <p:nvPr/>
          </p:nvSpPr>
          <p:spPr>
            <a:xfrm>
              <a:off x="2447935" y="6123541"/>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a:t>
              </a:r>
              <a:endParaRPr kumimoji="1" lang="ja-JP" altLang="en-US">
                <a:latin typeface="Times New Roman" panose="02020603050405020304" pitchFamily="18" charset="0"/>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A0D068EE-A0F7-06D8-B06E-C170FDECC4D6}"/>
                </a:ext>
              </a:extLst>
            </p:cNvPr>
            <p:cNvSpPr txBox="1"/>
            <p:nvPr/>
          </p:nvSpPr>
          <p:spPr>
            <a:xfrm>
              <a:off x="3102746" y="5137530"/>
              <a:ext cx="301686"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3</a:t>
              </a:r>
              <a:endParaRPr kumimoji="1" lang="ja-JP" altLang="en-US">
                <a:latin typeface="Times New Roman" panose="02020603050405020304" pitchFamily="18" charset="0"/>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DBF05E88-A74A-B541-F16E-F229487FDC20}"/>
                </a:ext>
              </a:extLst>
            </p:cNvPr>
            <p:cNvSpPr txBox="1"/>
            <p:nvPr/>
          </p:nvSpPr>
          <p:spPr>
            <a:xfrm>
              <a:off x="3946629" y="5150959"/>
              <a:ext cx="301686"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4</a:t>
              </a:r>
              <a:endParaRPr kumimoji="1" lang="ja-JP" altLang="en-US">
                <a:latin typeface="Times New Roman" panose="02020603050405020304" pitchFamily="18" charset="0"/>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63026038-5151-3807-C504-DEF370689C18}"/>
                </a:ext>
              </a:extLst>
            </p:cNvPr>
            <p:cNvSpPr txBox="1"/>
            <p:nvPr/>
          </p:nvSpPr>
          <p:spPr>
            <a:xfrm>
              <a:off x="4808723" y="5152152"/>
              <a:ext cx="301686"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5</a:t>
              </a:r>
              <a:endParaRPr kumimoji="1" lang="ja-JP" altLang="en-US">
                <a:latin typeface="Times New Roman" panose="02020603050405020304" pitchFamily="18" charset="0"/>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3649C5AA-CE73-446C-3B9D-E142E72D448A}"/>
                </a:ext>
              </a:extLst>
            </p:cNvPr>
            <p:cNvSpPr txBox="1"/>
            <p:nvPr/>
          </p:nvSpPr>
          <p:spPr>
            <a:xfrm>
              <a:off x="5636311" y="5137530"/>
              <a:ext cx="301686"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6</a:t>
              </a:r>
              <a:endParaRPr kumimoji="1" lang="ja-JP" altLang="en-US">
                <a:latin typeface="Times New Roman" panose="02020603050405020304" pitchFamily="18" charset="0"/>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35DF546D-AC68-5637-1E3E-83CCDB851F94}"/>
                </a:ext>
              </a:extLst>
            </p:cNvPr>
            <p:cNvSpPr txBox="1"/>
            <p:nvPr/>
          </p:nvSpPr>
          <p:spPr>
            <a:xfrm>
              <a:off x="4137700" y="6520708"/>
              <a:ext cx="301686"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7</a:t>
              </a:r>
              <a:endParaRPr kumimoji="1" lang="ja-JP" altLang="en-US">
                <a:latin typeface="Times New Roman" panose="02020603050405020304" pitchFamily="18" charset="0"/>
                <a:cs typeface="Times New Roman" panose="02020603050405020304" pitchFamily="18" charset="0"/>
              </a:endParaRPr>
            </a:p>
          </p:txBody>
        </p:sp>
        <p:sp>
          <p:nvSpPr>
            <p:cNvPr id="63" name="テキスト ボックス 62">
              <a:extLst>
                <a:ext uri="{FF2B5EF4-FFF2-40B4-BE49-F238E27FC236}">
                  <a16:creationId xmlns:a16="http://schemas.microsoft.com/office/drawing/2014/main" id="{36EA7EB6-0B69-2863-0D6A-268C36D9D3F8}"/>
                </a:ext>
              </a:extLst>
            </p:cNvPr>
            <p:cNvSpPr txBox="1"/>
            <p:nvPr/>
          </p:nvSpPr>
          <p:spPr>
            <a:xfrm>
              <a:off x="6651230" y="6174815"/>
              <a:ext cx="301686"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9</a:t>
              </a:r>
              <a:endParaRPr kumimoji="1" lang="ja-JP" altLang="en-US">
                <a:latin typeface="Times New Roman" panose="02020603050405020304" pitchFamily="18" charset="0"/>
                <a:cs typeface="Times New Roman" panose="02020603050405020304" pitchFamily="18" charset="0"/>
              </a:endParaRPr>
            </a:p>
          </p:txBody>
        </p:sp>
        <p:sp>
          <p:nvSpPr>
            <p:cNvPr id="64" name="テキスト ボックス 63">
              <a:extLst>
                <a:ext uri="{FF2B5EF4-FFF2-40B4-BE49-F238E27FC236}">
                  <a16:creationId xmlns:a16="http://schemas.microsoft.com/office/drawing/2014/main" id="{7EF717ED-04DF-9232-A653-525DBCB930DB}"/>
                </a:ext>
              </a:extLst>
            </p:cNvPr>
            <p:cNvSpPr txBox="1"/>
            <p:nvPr/>
          </p:nvSpPr>
          <p:spPr>
            <a:xfrm>
              <a:off x="5785105" y="6174815"/>
              <a:ext cx="301686"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8</a:t>
              </a:r>
              <a:endParaRPr kumimoji="1" lang="ja-JP" altLang="en-US">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8C121862-AF99-0DF8-3920-C003ED6F1613}"/>
                  </a:ext>
                </a:extLst>
              </p:cNvPr>
              <p:cNvSpPr txBox="1"/>
              <p:nvPr/>
            </p:nvSpPr>
            <p:spPr>
              <a:xfrm>
                <a:off x="1122368" y="4637806"/>
                <a:ext cx="68648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rPr>
                        <m:t>𝐺</m:t>
                      </m:r>
                    </m:oMath>
                  </m:oMathPara>
                </a14:m>
                <a:endParaRPr lang="ja-JP" altLang="en-US" sz="3200"/>
              </a:p>
            </p:txBody>
          </p:sp>
        </mc:Choice>
        <mc:Fallback xmlns="">
          <p:sp>
            <p:nvSpPr>
              <p:cNvPr id="68" name="テキスト ボックス 67">
                <a:extLst>
                  <a:ext uri="{FF2B5EF4-FFF2-40B4-BE49-F238E27FC236}">
                    <a16:creationId xmlns:a16="http://schemas.microsoft.com/office/drawing/2014/main" id="{8C121862-AF99-0DF8-3920-C003ED6F1613}"/>
                  </a:ext>
                </a:extLst>
              </p:cNvPr>
              <p:cNvSpPr txBox="1">
                <a:spLocks noRot="1" noChangeAspect="1" noMove="1" noResize="1" noEditPoints="1" noAdjustHandles="1" noChangeArrowheads="1" noChangeShapeType="1" noTextEdit="1"/>
              </p:cNvSpPr>
              <p:nvPr/>
            </p:nvSpPr>
            <p:spPr>
              <a:xfrm>
                <a:off x="1122368" y="4637806"/>
                <a:ext cx="686485" cy="584775"/>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047277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699" cy="647966"/>
          </a:xfrm>
        </p:spPr>
        <p:txBody>
          <a:bodyPr>
            <a:noAutofit/>
          </a:bodyPr>
          <a:lstStyle/>
          <a:p>
            <a:r>
              <a:rPr kumimoji="1" lang="en" altLang="ja-JP" sz="2300" dirty="0"/>
              <a:t>Precompute the Result of Conditional </a:t>
            </a:r>
            <a:r>
              <a:rPr lang="en" altLang="ja-JP" sz="2300" dirty="0"/>
              <a:t>E</a:t>
            </a:r>
            <a:r>
              <a:rPr kumimoji="1" lang="en" altLang="ja-JP" sz="2300" dirty="0"/>
              <a:t>xpressions of R</a:t>
            </a:r>
            <a:r>
              <a:rPr lang="en" altLang="ja-JP" sz="2300" dirty="0"/>
              <a:t>ecurrence</a:t>
            </a:r>
            <a:endParaRPr kumimoji="1" lang="ja-JP" altLang="en-US" sz="230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40</a:t>
            </a:fld>
            <a:endParaRPr kumimoji="1" lang="ja-JP" altLang="en-US"/>
          </a:p>
        </p:txBody>
      </p:sp>
      <p:sp>
        <p:nvSpPr>
          <p:cNvPr id="154" name="テキスト ボックス 153">
            <a:extLst>
              <a:ext uri="{FF2B5EF4-FFF2-40B4-BE49-F238E27FC236}">
                <a16:creationId xmlns:a16="http://schemas.microsoft.com/office/drawing/2014/main" id="{9A578E94-C631-BBA5-F797-D7E18E8AA7DE}"/>
              </a:ext>
            </a:extLst>
          </p:cNvPr>
          <p:cNvSpPr txBox="1"/>
          <p:nvPr/>
        </p:nvSpPr>
        <p:spPr>
          <a:xfrm>
            <a:off x="7133507" y="4748683"/>
            <a:ext cx="184731" cy="369332"/>
          </a:xfrm>
          <a:prstGeom prst="rect">
            <a:avLst/>
          </a:prstGeom>
          <a:noFill/>
        </p:spPr>
        <p:txBody>
          <a:bodyPr wrap="none" rtlCol="0">
            <a:spAutoFit/>
          </a:bodyPr>
          <a:lstStyle/>
          <a:p>
            <a:endParaRPr kumimoji="1" lang="ja-JP" altLang="en-US"/>
          </a:p>
        </p:txBody>
      </p:sp>
      <p:graphicFrame>
        <p:nvGraphicFramePr>
          <p:cNvPr id="54" name="表 53">
            <a:extLst>
              <a:ext uri="{FF2B5EF4-FFF2-40B4-BE49-F238E27FC236}">
                <a16:creationId xmlns:a16="http://schemas.microsoft.com/office/drawing/2014/main" id="{8C20C5A5-0011-1390-DB3D-B9CE82710818}"/>
              </a:ext>
            </a:extLst>
          </p:cNvPr>
          <p:cNvGraphicFramePr>
            <a:graphicFrameLocks noGrp="1"/>
          </p:cNvGraphicFramePr>
          <p:nvPr>
            <p:extLst>
              <p:ext uri="{D42A27DB-BD31-4B8C-83A1-F6EECF244321}">
                <p14:modId xmlns:p14="http://schemas.microsoft.com/office/powerpoint/2010/main" val="3210098496"/>
              </p:ext>
            </p:extLst>
          </p:nvPr>
        </p:nvGraphicFramePr>
        <p:xfrm>
          <a:off x="5092578" y="2898269"/>
          <a:ext cx="3768812" cy="3943402"/>
        </p:xfrm>
        <a:graphic>
          <a:graphicData uri="http://schemas.openxmlformats.org/drawingml/2006/table">
            <a:tbl>
              <a:tblPr/>
              <a:tblGrid>
                <a:gridCol w="482512">
                  <a:extLst>
                    <a:ext uri="{9D8B030D-6E8A-4147-A177-3AD203B41FA5}">
                      <a16:colId xmlns:a16="http://schemas.microsoft.com/office/drawing/2014/main" val="20000"/>
                    </a:ext>
                  </a:extLst>
                </a:gridCol>
                <a:gridCol w="339063">
                  <a:extLst>
                    <a:ext uri="{9D8B030D-6E8A-4147-A177-3AD203B41FA5}">
                      <a16:colId xmlns:a16="http://schemas.microsoft.com/office/drawing/2014/main" val="20001"/>
                    </a:ext>
                  </a:extLst>
                </a:gridCol>
                <a:gridCol w="482512">
                  <a:extLst>
                    <a:ext uri="{9D8B030D-6E8A-4147-A177-3AD203B41FA5}">
                      <a16:colId xmlns:a16="http://schemas.microsoft.com/office/drawing/2014/main" val="20002"/>
                    </a:ext>
                  </a:extLst>
                </a:gridCol>
                <a:gridCol w="339063">
                  <a:extLst>
                    <a:ext uri="{9D8B030D-6E8A-4147-A177-3AD203B41FA5}">
                      <a16:colId xmlns:a16="http://schemas.microsoft.com/office/drawing/2014/main" val="20003"/>
                    </a:ext>
                  </a:extLst>
                </a:gridCol>
                <a:gridCol w="482512">
                  <a:extLst>
                    <a:ext uri="{9D8B030D-6E8A-4147-A177-3AD203B41FA5}">
                      <a16:colId xmlns:a16="http://schemas.microsoft.com/office/drawing/2014/main" val="20004"/>
                    </a:ext>
                  </a:extLst>
                </a:gridCol>
                <a:gridCol w="339063">
                  <a:extLst>
                    <a:ext uri="{9D8B030D-6E8A-4147-A177-3AD203B41FA5}">
                      <a16:colId xmlns:a16="http://schemas.microsoft.com/office/drawing/2014/main" val="20005"/>
                    </a:ext>
                  </a:extLst>
                </a:gridCol>
                <a:gridCol w="482512">
                  <a:extLst>
                    <a:ext uri="{9D8B030D-6E8A-4147-A177-3AD203B41FA5}">
                      <a16:colId xmlns:a16="http://schemas.microsoft.com/office/drawing/2014/main" val="20006"/>
                    </a:ext>
                  </a:extLst>
                </a:gridCol>
                <a:gridCol w="339063">
                  <a:extLst>
                    <a:ext uri="{9D8B030D-6E8A-4147-A177-3AD203B41FA5}">
                      <a16:colId xmlns:a16="http://schemas.microsoft.com/office/drawing/2014/main" val="20007"/>
                    </a:ext>
                  </a:extLst>
                </a:gridCol>
                <a:gridCol w="482512">
                  <a:extLst>
                    <a:ext uri="{9D8B030D-6E8A-4147-A177-3AD203B41FA5}">
                      <a16:colId xmlns:a16="http://schemas.microsoft.com/office/drawing/2014/main" val="20008"/>
                    </a:ext>
                  </a:extLst>
                </a:gridCol>
              </a:tblGrid>
              <a:tr h="428042">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a:noFill/>
                    </a:lnB>
                  </a:tcPr>
                </a:tc>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3</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4</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0787">
                <a:tc>
                  <a:txBody>
                    <a:bodyPr/>
                    <a:lstStyle/>
                    <a:p>
                      <a:pPr algn="r" fontAlgn="b"/>
                      <a:endParaRPr lang="ja-JP" altLang="en-US" sz="2000" b="0" i="0" u="none" strike="noStrike">
                        <a:latin typeface="ＭＳ Ｐゴシック"/>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1800" b="1" i="0" u="none" strike="noStrike">
                          <a:solidFill>
                            <a:srgbClr val="FF0000"/>
                          </a:solidFill>
                          <a:latin typeface="ＭＳ Ｐゴシック"/>
                        </a:rPr>
                        <a:t>○</a:t>
                      </a: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00B0F0"/>
                          </a:solidFill>
                          <a:latin typeface="ＭＳ Ｐゴシック"/>
                        </a:rPr>
                        <a:t>×</a:t>
                      </a: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00B0F0"/>
                          </a:solidFill>
                          <a:latin typeface="ＭＳ Ｐゴシック"/>
                        </a:rPr>
                        <a:t>×</a:t>
                      </a: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800" b="1" i="0" u="none" strike="noStrike" dirty="0">
                          <a:solidFill>
                            <a:srgbClr val="FF0000"/>
                          </a:solidFill>
                          <a:latin typeface="ＭＳ Ｐゴシック"/>
                        </a:rPr>
                        <a:t> </a:t>
                      </a:r>
                      <a:r>
                        <a:rPr lang="ja-JP" altLang="en-US" sz="1800" b="1" i="0" u="none" strike="noStrike">
                          <a:solidFill>
                            <a:srgbClr val="FF0000"/>
                          </a:solidFill>
                          <a:latin typeface="ＭＳ Ｐゴシック"/>
                        </a:rPr>
                        <a:t>○</a:t>
                      </a: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529037">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1</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00787">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1800" b="1" i="0" u="none" strike="noStrike">
                          <a:solidFill>
                            <a:srgbClr val="FF0000"/>
                          </a:solidFill>
                          <a:latin typeface="ＭＳ Ｐゴシック"/>
                        </a:rPr>
                        <a:t>○</a:t>
                      </a:r>
                      <a:endParaRPr lang="ja-JP" altLang="en-US" sz="18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00B0F0"/>
                          </a:solidFill>
                          <a:latin typeface="ＭＳ Ｐゴシック"/>
                        </a:rPr>
                        <a:t>×</a:t>
                      </a: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00B0F0"/>
                          </a:solidFill>
                          <a:latin typeface="ＭＳ Ｐゴシック"/>
                        </a:rPr>
                        <a:t>×</a:t>
                      </a: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FF0000"/>
                          </a:solidFill>
                          <a:latin typeface="ＭＳ Ｐゴシック"/>
                        </a:rPr>
                        <a:t>  </a:t>
                      </a:r>
                      <a:r>
                        <a:rPr lang="ja-JP" altLang="en-US" sz="1800" b="1" i="0" u="none" strike="noStrike">
                          <a:solidFill>
                            <a:srgbClr val="FF0000"/>
                          </a:solidFill>
                          <a:latin typeface="ＭＳ Ｐゴシック"/>
                        </a:rPr>
                        <a:t>○</a:t>
                      </a: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3"/>
                  </a:ext>
                </a:extLst>
              </a:tr>
              <a:tr h="529037">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2</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00787">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altLang="ja-JP" sz="2000" b="1" i="0" u="none" strike="noStrike" dirty="0">
                          <a:solidFill>
                            <a:srgbClr val="00B0F0"/>
                          </a:solidFill>
                          <a:latin typeface="ＭＳ Ｐゴシック"/>
                        </a:rPr>
                        <a:t>×</a:t>
                      </a:r>
                      <a:endParaRPr lang="ja-JP" altLang="en-US" sz="2000" b="0" i="0" u="none" strike="noStrike">
                        <a:solidFill>
                          <a:srgbClr val="00B0F0"/>
                        </a:solidFill>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00B0F0"/>
                          </a:solidFill>
                          <a:latin typeface="ＭＳ Ｐゴシック"/>
                        </a:rPr>
                        <a:t>×</a:t>
                      </a:r>
                      <a:endParaRPr lang="ja-JP" altLang="en-US" sz="2000" b="0" i="0" u="none" strike="noStrike">
                        <a:solidFill>
                          <a:srgbClr val="00B0F0"/>
                        </a:solidFill>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00B0F0"/>
                          </a:solidFill>
                          <a:latin typeface="ＭＳ Ｐゴシック"/>
                        </a:rPr>
                        <a:t>×</a:t>
                      </a: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FF0000"/>
                          </a:solidFill>
                          <a:latin typeface="ＭＳ Ｐゴシック"/>
                        </a:rPr>
                        <a:t>  </a:t>
                      </a:r>
                      <a:r>
                        <a:rPr lang="ja-JP" altLang="en-US" sz="1800" b="1" i="0" u="none" strike="noStrike">
                          <a:solidFill>
                            <a:srgbClr val="FF0000"/>
                          </a:solidFill>
                          <a:latin typeface="ＭＳ Ｐゴシック"/>
                        </a:rPr>
                        <a:t>○</a:t>
                      </a: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5"/>
                  </a:ext>
                </a:extLst>
              </a:tr>
              <a:tr h="529037">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3</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00787">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1800" b="0" i="0" u="none" strike="noStrike">
                          <a:solidFill>
                            <a:srgbClr val="FF0000"/>
                          </a:solidFill>
                          <a:latin typeface="ＭＳ Ｐゴシック"/>
                        </a:rPr>
                        <a:t>○</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00B0F0"/>
                          </a:solidFill>
                          <a:latin typeface="ＭＳ Ｐゴシック"/>
                        </a:rPr>
                        <a:t>×</a:t>
                      </a:r>
                      <a:endParaRPr lang="ja-JP" altLang="en-US" sz="2000" b="0" i="0" u="none" strike="noStrike">
                        <a:solidFill>
                          <a:srgbClr val="00B0F0"/>
                        </a:solidFill>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800" b="1" i="0" u="none" strike="noStrike">
                          <a:solidFill>
                            <a:srgbClr val="FF0000"/>
                          </a:solidFill>
                          <a:latin typeface="ＭＳ Ｐゴシック"/>
                        </a:rPr>
                        <a:t>○</a:t>
                      </a:r>
                      <a:endParaRPr lang="ja-JP" altLang="en-US" sz="18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altLang="ja-JP" sz="1400" b="0" i="0" u="none" strike="noStrike" dirty="0">
                          <a:solidFill>
                            <a:srgbClr val="FF0000"/>
                          </a:solidFill>
                          <a:latin typeface="ＭＳ Ｐゴシック"/>
                        </a:rPr>
                        <a:t> </a:t>
                      </a:r>
                      <a:r>
                        <a:rPr lang="ja-JP" altLang="en-US" sz="1800" b="0" i="0" u="none" strike="noStrike">
                          <a:solidFill>
                            <a:srgbClr val="FF0000"/>
                          </a:solidFill>
                          <a:latin typeface="ＭＳ Ｐゴシック"/>
                        </a:rPr>
                        <a:t>○</a:t>
                      </a:r>
                      <a:endParaRPr lang="ja-JP" altLang="en-US" sz="1400" b="0" i="0" u="none" strike="noStrike">
                        <a:solidFill>
                          <a:srgbClr val="FF0000"/>
                        </a:solidFill>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7"/>
                  </a:ext>
                </a:extLst>
              </a:tr>
              <a:tr h="529037">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4</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cxnSp>
        <p:nvCxnSpPr>
          <p:cNvPr id="59" name="曲線コネクタ 58">
            <a:extLst>
              <a:ext uri="{FF2B5EF4-FFF2-40B4-BE49-F238E27FC236}">
                <a16:creationId xmlns:a16="http://schemas.microsoft.com/office/drawing/2014/main" id="{7DAC0C2E-E7E3-D401-A4AE-7E2E0B369A65}"/>
              </a:ext>
            </a:extLst>
          </p:cNvPr>
          <p:cNvCxnSpPr>
            <a:cxnSpLocks/>
          </p:cNvCxnSpPr>
          <p:nvPr/>
        </p:nvCxnSpPr>
        <p:spPr>
          <a:xfrm rot="10800000" flipV="1">
            <a:off x="4360691" y="6350540"/>
            <a:ext cx="25692" cy="240486"/>
          </a:xfrm>
          <a:prstGeom prst="curvedConnector3">
            <a:avLst>
              <a:gd name="adj1" fmla="val 1171135"/>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nvGrpSpPr>
          <p:cNvPr id="60" name="図形グループ 69">
            <a:extLst>
              <a:ext uri="{FF2B5EF4-FFF2-40B4-BE49-F238E27FC236}">
                <a16:creationId xmlns:a16="http://schemas.microsoft.com/office/drawing/2014/main" id="{6157AD31-B133-283D-685D-7C5E3EF325B1}"/>
              </a:ext>
            </a:extLst>
          </p:cNvPr>
          <p:cNvGrpSpPr/>
          <p:nvPr/>
        </p:nvGrpSpPr>
        <p:grpSpPr>
          <a:xfrm>
            <a:off x="4319611" y="3492279"/>
            <a:ext cx="1148013" cy="3247645"/>
            <a:chOff x="3661715" y="2953427"/>
            <a:chExt cx="1148105" cy="2971567"/>
          </a:xfrm>
        </p:grpSpPr>
        <p:sp>
          <p:nvSpPr>
            <p:cNvPr id="73" name="円/楕円 72">
              <a:extLst>
                <a:ext uri="{FF2B5EF4-FFF2-40B4-BE49-F238E27FC236}">
                  <a16:creationId xmlns:a16="http://schemas.microsoft.com/office/drawing/2014/main" id="{974D8345-5700-ED68-3AFB-A1B9F2D71D51}"/>
                </a:ext>
              </a:extLst>
            </p:cNvPr>
            <p:cNvSpPr/>
            <p:nvPr/>
          </p:nvSpPr>
          <p:spPr>
            <a:xfrm>
              <a:off x="3999401" y="2953427"/>
              <a:ext cx="494282" cy="469670"/>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a</a:t>
              </a:r>
              <a:endParaRPr kumimoji="1" lang="ja-JP" altLang="en-US" sz="2800">
                <a:solidFill>
                  <a:srgbClr val="000000"/>
                </a:solidFill>
                <a:latin typeface="Courier New" panose="02070309020205020404" pitchFamily="49" charset="0"/>
                <a:cs typeface="Courier New" panose="02070309020205020404" pitchFamily="49" charset="0"/>
              </a:endParaRPr>
            </a:p>
          </p:txBody>
        </p:sp>
        <p:sp>
          <p:nvSpPr>
            <p:cNvPr id="74" name="円/楕円 73">
              <a:extLst>
                <a:ext uri="{FF2B5EF4-FFF2-40B4-BE49-F238E27FC236}">
                  <a16:creationId xmlns:a16="http://schemas.microsoft.com/office/drawing/2014/main" id="{BC54A5F3-95F4-83EB-5EC5-82A77AB817AD}"/>
                </a:ext>
              </a:extLst>
            </p:cNvPr>
            <p:cNvSpPr/>
            <p:nvPr/>
          </p:nvSpPr>
          <p:spPr>
            <a:xfrm>
              <a:off x="3996492" y="3792614"/>
              <a:ext cx="494281" cy="475190"/>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a</a:t>
              </a:r>
              <a:endParaRPr kumimoji="1" lang="ja-JP" altLang="en-US" sz="2800">
                <a:solidFill>
                  <a:srgbClr val="000000"/>
                </a:solidFill>
                <a:latin typeface="Courier New" panose="02070309020205020404" pitchFamily="49" charset="0"/>
                <a:cs typeface="Courier New" panose="02070309020205020404" pitchFamily="49" charset="0"/>
              </a:endParaRPr>
            </a:p>
          </p:txBody>
        </p:sp>
        <p:sp>
          <p:nvSpPr>
            <p:cNvPr id="76" name="円/楕円 75">
              <a:extLst>
                <a:ext uri="{FF2B5EF4-FFF2-40B4-BE49-F238E27FC236}">
                  <a16:creationId xmlns:a16="http://schemas.microsoft.com/office/drawing/2014/main" id="{BC8939AC-549E-28AD-91B4-338B69CA3521}"/>
                </a:ext>
              </a:extLst>
            </p:cNvPr>
            <p:cNvSpPr/>
            <p:nvPr/>
          </p:nvSpPr>
          <p:spPr>
            <a:xfrm>
              <a:off x="3987172" y="4606179"/>
              <a:ext cx="494282" cy="47519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b</a:t>
              </a:r>
              <a:endParaRPr kumimoji="1" lang="ja-JP" altLang="en-US" sz="2800">
                <a:solidFill>
                  <a:srgbClr val="000000"/>
                </a:solidFill>
                <a:latin typeface="Courier New" panose="02070309020205020404" pitchFamily="49" charset="0"/>
                <a:cs typeface="Courier New" panose="02070309020205020404" pitchFamily="49" charset="0"/>
              </a:endParaRPr>
            </a:p>
          </p:txBody>
        </p:sp>
        <p:sp>
          <p:nvSpPr>
            <p:cNvPr id="77" name="円/楕円 76">
              <a:extLst>
                <a:ext uri="{FF2B5EF4-FFF2-40B4-BE49-F238E27FC236}">
                  <a16:creationId xmlns:a16="http://schemas.microsoft.com/office/drawing/2014/main" id="{3D317014-E2E5-9E35-A39E-3FC17CC30513}"/>
                </a:ext>
              </a:extLst>
            </p:cNvPr>
            <p:cNvSpPr/>
            <p:nvPr/>
          </p:nvSpPr>
          <p:spPr>
            <a:xfrm>
              <a:off x="3661715" y="5421032"/>
              <a:ext cx="1148105" cy="503962"/>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a:solidFill>
                    <a:srgbClr val="000000"/>
                  </a:solidFill>
                  <a:latin typeface="Times New Roman" panose="02020603050405020304" pitchFamily="18" charset="0"/>
                  <a:cs typeface="Times New Roman" panose="02020603050405020304" pitchFamily="18" charset="0"/>
                </a:rPr>
                <a:t>{</a:t>
              </a:r>
              <a:r>
                <a:rPr lang="en-US" altLang="ja-JP" sz="2400" dirty="0">
                  <a:solidFill>
                    <a:srgbClr val="000000"/>
                  </a:solidFill>
                  <a:latin typeface="Courier New" panose="02070309020205020404" pitchFamily="49" charset="0"/>
                  <a:cs typeface="Courier New" panose="02070309020205020404" pitchFamily="49" charset="0"/>
                </a:rPr>
                <a:t>a</a:t>
              </a:r>
              <a:r>
                <a:rPr lang="en-US" altLang="ja-JP" sz="2400" dirty="0">
                  <a:solidFill>
                    <a:srgbClr val="000000"/>
                  </a:solidFill>
                  <a:latin typeface="Times New Roman" panose="02020603050405020304" pitchFamily="18" charset="0"/>
                  <a:cs typeface="Times New Roman" panose="02020603050405020304" pitchFamily="18" charset="0"/>
                </a:rPr>
                <a:t>,</a:t>
              </a:r>
              <a:r>
                <a:rPr lang="en-US" altLang="ja-JP" sz="2400" dirty="0">
                  <a:solidFill>
                    <a:srgbClr val="000000"/>
                  </a:solidFill>
                  <a:latin typeface="Courier New" panose="02070309020205020404" pitchFamily="49" charset="0"/>
                  <a:cs typeface="Courier New" panose="02070309020205020404" pitchFamily="49" charset="0"/>
                </a:rPr>
                <a:t>d</a:t>
              </a:r>
              <a:r>
                <a:rPr lang="en-US" altLang="ja-JP" sz="2400" dirty="0">
                  <a:solidFill>
                    <a:srgbClr val="000000"/>
                  </a:solidFill>
                  <a:latin typeface="Times New Roman" panose="02020603050405020304" pitchFamily="18" charset="0"/>
                  <a:cs typeface="Times New Roman" panose="02020603050405020304" pitchFamily="18" charset="0"/>
                </a:rPr>
                <a:t>}</a:t>
              </a:r>
              <a:endParaRPr kumimoji="1" lang="ja-JP" altLang="en-US" sz="3200">
                <a:solidFill>
                  <a:srgbClr val="000000"/>
                </a:solidFill>
                <a:latin typeface="Times New Roman" panose="02020603050405020304" pitchFamily="18" charset="0"/>
                <a:cs typeface="Times New Roman" panose="02020603050405020304" pitchFamily="18" charset="0"/>
              </a:endParaRPr>
            </a:p>
          </p:txBody>
        </p:sp>
        <p:cxnSp>
          <p:nvCxnSpPr>
            <p:cNvPr id="78" name="曲線コネクタ 77">
              <a:extLst>
                <a:ext uri="{FF2B5EF4-FFF2-40B4-BE49-F238E27FC236}">
                  <a16:creationId xmlns:a16="http://schemas.microsoft.com/office/drawing/2014/main" id="{8FE76226-E5D8-1581-8623-A982881B1C7A}"/>
                </a:ext>
              </a:extLst>
            </p:cNvPr>
            <p:cNvCxnSpPr>
              <a:cxnSpLocks/>
              <a:stCxn id="73" idx="4"/>
              <a:endCxn id="74" idx="0"/>
            </p:cNvCxnSpPr>
            <p:nvPr/>
          </p:nvCxnSpPr>
          <p:spPr>
            <a:xfrm rot="5400000">
              <a:off x="4060329" y="3606401"/>
              <a:ext cx="369517" cy="2909"/>
            </a:xfrm>
            <a:prstGeom prst="curvedConnector3">
              <a:avLst>
                <a:gd name="adj1" fmla="val 5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79" name="曲線コネクタ 78">
              <a:extLst>
                <a:ext uri="{FF2B5EF4-FFF2-40B4-BE49-F238E27FC236}">
                  <a16:creationId xmlns:a16="http://schemas.microsoft.com/office/drawing/2014/main" id="{C68AFEA0-0238-77E1-5B1D-530BDE58F9EC}"/>
                </a:ext>
              </a:extLst>
            </p:cNvPr>
            <p:cNvCxnSpPr>
              <a:cxnSpLocks/>
              <a:stCxn id="73" idx="2"/>
              <a:endCxn id="76" idx="2"/>
            </p:cNvCxnSpPr>
            <p:nvPr/>
          </p:nvCxnSpPr>
          <p:spPr>
            <a:xfrm rot="10800000" flipV="1">
              <a:off x="3987172" y="3188262"/>
              <a:ext cx="12229" cy="1655512"/>
            </a:xfrm>
            <a:prstGeom prst="curvedConnector3">
              <a:avLst>
                <a:gd name="adj1" fmla="val 196948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80" name="曲線コネクタ 79">
              <a:extLst>
                <a:ext uri="{FF2B5EF4-FFF2-40B4-BE49-F238E27FC236}">
                  <a16:creationId xmlns:a16="http://schemas.microsoft.com/office/drawing/2014/main" id="{B87611A9-E001-95B7-81C0-79DA4FB39557}"/>
                </a:ext>
              </a:extLst>
            </p:cNvPr>
            <p:cNvCxnSpPr>
              <a:cxnSpLocks/>
              <a:stCxn id="74" idx="4"/>
              <a:endCxn id="76" idx="0"/>
            </p:cNvCxnSpPr>
            <p:nvPr/>
          </p:nvCxnSpPr>
          <p:spPr>
            <a:xfrm rot="5400000">
              <a:off x="4069786" y="4432332"/>
              <a:ext cx="338375" cy="9320"/>
            </a:xfrm>
            <a:prstGeom prst="curvedConnector3">
              <a:avLst>
                <a:gd name="adj1" fmla="val 5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96" name="Shape 49">
              <a:extLst>
                <a:ext uri="{FF2B5EF4-FFF2-40B4-BE49-F238E27FC236}">
                  <a16:creationId xmlns:a16="http://schemas.microsoft.com/office/drawing/2014/main" id="{E5DEB837-9908-60D2-7715-EC879D29A9DD}"/>
                </a:ext>
              </a:extLst>
            </p:cNvPr>
            <p:cNvCxnSpPr>
              <a:cxnSpLocks/>
              <a:stCxn id="74" idx="2"/>
              <a:endCxn id="77" idx="1"/>
            </p:cNvCxnSpPr>
            <p:nvPr/>
          </p:nvCxnSpPr>
          <p:spPr>
            <a:xfrm rot="10800000" flipV="1">
              <a:off x="3829852" y="4030209"/>
              <a:ext cx="166640" cy="1464627"/>
            </a:xfrm>
            <a:prstGeom prst="curvedConnector2">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97" name="直線矢印コネクタ 96">
              <a:extLst>
                <a:ext uri="{FF2B5EF4-FFF2-40B4-BE49-F238E27FC236}">
                  <a16:creationId xmlns:a16="http://schemas.microsoft.com/office/drawing/2014/main" id="{6B268781-2D1B-C260-37F3-778A1663BC15}"/>
                </a:ext>
              </a:extLst>
            </p:cNvPr>
            <p:cNvCxnSpPr>
              <a:cxnSpLocks/>
              <a:stCxn id="76" idx="4"/>
              <a:endCxn id="77" idx="0"/>
            </p:cNvCxnSpPr>
            <p:nvPr/>
          </p:nvCxnSpPr>
          <p:spPr>
            <a:xfrm>
              <a:off x="4234313" y="5081369"/>
              <a:ext cx="1455" cy="339663"/>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cxnSp>
        <p:nvCxnSpPr>
          <p:cNvPr id="98" name="曲線コネクタ 97">
            <a:extLst>
              <a:ext uri="{FF2B5EF4-FFF2-40B4-BE49-F238E27FC236}">
                <a16:creationId xmlns:a16="http://schemas.microsoft.com/office/drawing/2014/main" id="{2D9AE9B3-BE58-811F-001A-1993819FAAB7}"/>
              </a:ext>
            </a:extLst>
          </p:cNvPr>
          <p:cNvCxnSpPr>
            <a:cxnSpLocks/>
          </p:cNvCxnSpPr>
          <p:nvPr/>
        </p:nvCxnSpPr>
        <p:spPr>
          <a:xfrm rot="5400000" flipH="1" flipV="1">
            <a:off x="8466203" y="2396200"/>
            <a:ext cx="1" cy="415279"/>
          </a:xfrm>
          <a:prstGeom prst="curvedConnector3">
            <a:avLst>
              <a:gd name="adj1" fmla="val 2286010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99" name="曲線コネクタ 98">
            <a:extLst>
              <a:ext uri="{FF2B5EF4-FFF2-40B4-BE49-F238E27FC236}">
                <a16:creationId xmlns:a16="http://schemas.microsoft.com/office/drawing/2014/main" id="{5342694D-D58D-70D0-2286-AF177AB15332}"/>
              </a:ext>
            </a:extLst>
          </p:cNvPr>
          <p:cNvCxnSpPr>
            <a:cxnSpLocks/>
          </p:cNvCxnSpPr>
          <p:nvPr/>
        </p:nvCxnSpPr>
        <p:spPr>
          <a:xfrm rot="5400000" flipH="1" flipV="1">
            <a:off x="5987393" y="2459062"/>
            <a:ext cx="12700" cy="306658"/>
          </a:xfrm>
          <a:prstGeom prst="curvedConnector3">
            <a:avLst>
              <a:gd name="adj1" fmla="val 180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nvGrpSpPr>
          <p:cNvPr id="6" name="図形グループ 68">
            <a:extLst>
              <a:ext uri="{FF2B5EF4-FFF2-40B4-BE49-F238E27FC236}">
                <a16:creationId xmlns:a16="http://schemas.microsoft.com/office/drawing/2014/main" id="{89226D63-B952-A9AF-8581-BC93B0A35460}"/>
              </a:ext>
            </a:extLst>
          </p:cNvPr>
          <p:cNvGrpSpPr/>
          <p:nvPr/>
        </p:nvGrpSpPr>
        <p:grpSpPr>
          <a:xfrm>
            <a:off x="5602902" y="2596669"/>
            <a:ext cx="3358216" cy="443113"/>
            <a:chOff x="4832840" y="1894152"/>
            <a:chExt cx="3969785" cy="511311"/>
          </a:xfrm>
        </p:grpSpPr>
        <p:sp>
          <p:nvSpPr>
            <p:cNvPr id="7" name="円/楕円 18">
              <a:extLst>
                <a:ext uri="{FF2B5EF4-FFF2-40B4-BE49-F238E27FC236}">
                  <a16:creationId xmlns:a16="http://schemas.microsoft.com/office/drawing/2014/main" id="{7E17C5D6-D825-7962-3C60-CA77A8CB4BDF}"/>
                </a:ext>
              </a:extLst>
            </p:cNvPr>
            <p:cNvSpPr/>
            <p:nvPr/>
          </p:nvSpPr>
          <p:spPr>
            <a:xfrm>
              <a:off x="4832840" y="1894152"/>
              <a:ext cx="869248"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a:solidFill>
                    <a:srgbClr val="000000"/>
                  </a:solidFill>
                  <a:latin typeface="Times New Roman" panose="02020603050405020304" pitchFamily="18" charset="0"/>
                  <a:cs typeface="Times New Roman" panose="02020603050405020304" pitchFamily="18" charset="0"/>
                </a:rPr>
                <a:t>{</a:t>
              </a:r>
              <a:r>
                <a:rPr lang="en-US" altLang="ja-JP" sz="2400" dirty="0">
                  <a:solidFill>
                    <a:srgbClr val="000000"/>
                  </a:solidFill>
                  <a:latin typeface="Courier New" panose="02070309020205020404" pitchFamily="49" charset="0"/>
                  <a:cs typeface="Courier New" panose="02070309020205020404" pitchFamily="49" charset="0"/>
                </a:rPr>
                <a:t>a</a:t>
              </a:r>
              <a:r>
                <a:rPr lang="en-US" altLang="ja-JP" sz="2400" dirty="0">
                  <a:solidFill>
                    <a:srgbClr val="000000"/>
                  </a:solidFill>
                  <a:latin typeface="Times New Roman" panose="02020603050405020304" pitchFamily="18" charset="0"/>
                  <a:cs typeface="Times New Roman" panose="02020603050405020304" pitchFamily="18" charset="0"/>
                </a:rPr>
                <a:t>}</a:t>
              </a:r>
              <a:endParaRPr kumimoji="1" lang="ja-JP" altLang="en-US" sz="3200">
                <a:solidFill>
                  <a:srgbClr val="000000"/>
                </a:solidFill>
                <a:latin typeface="Times New Roman" panose="02020603050405020304" pitchFamily="18" charset="0"/>
                <a:cs typeface="Times New Roman" panose="02020603050405020304" pitchFamily="18" charset="0"/>
              </a:endParaRPr>
            </a:p>
          </p:txBody>
        </p:sp>
        <p:sp>
          <p:nvSpPr>
            <p:cNvPr id="11" name="円/楕円 10">
              <a:extLst>
                <a:ext uri="{FF2B5EF4-FFF2-40B4-BE49-F238E27FC236}">
                  <a16:creationId xmlns:a16="http://schemas.microsoft.com/office/drawing/2014/main" id="{818E5CD9-5114-C42F-B783-39111C155EF6}"/>
                </a:ext>
              </a:extLst>
            </p:cNvPr>
            <p:cNvSpPr/>
            <p:nvPr/>
          </p:nvSpPr>
          <p:spPr>
            <a:xfrm>
              <a:off x="6008796" y="1894152"/>
              <a:ext cx="494282"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2" name="円/楕円 11">
              <a:extLst>
                <a:ext uri="{FF2B5EF4-FFF2-40B4-BE49-F238E27FC236}">
                  <a16:creationId xmlns:a16="http://schemas.microsoft.com/office/drawing/2014/main" id="{37B3D37F-58B8-5BD3-699F-179179B2054A}"/>
                </a:ext>
              </a:extLst>
            </p:cNvPr>
            <p:cNvSpPr/>
            <p:nvPr/>
          </p:nvSpPr>
          <p:spPr>
            <a:xfrm>
              <a:off x="7573890" y="1894152"/>
              <a:ext cx="1228735"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a:solidFill>
                    <a:srgbClr val="000000"/>
                  </a:solidFill>
                  <a:latin typeface="Times New Roman" panose="02020603050405020304" pitchFamily="18" charset="0"/>
                  <a:cs typeface="Times New Roman" panose="02020603050405020304" pitchFamily="18" charset="0"/>
                </a:rPr>
                <a:t>{</a:t>
              </a:r>
              <a:r>
                <a:rPr lang="en-US" altLang="ja-JP" sz="2400" dirty="0">
                  <a:solidFill>
                    <a:srgbClr val="000000"/>
                  </a:solidFill>
                  <a:latin typeface="Courier New" panose="02070309020205020404" pitchFamily="49" charset="0"/>
                  <a:cs typeface="Courier New" panose="02070309020205020404" pitchFamily="49" charset="0"/>
                </a:rPr>
                <a:t>a</a:t>
              </a:r>
              <a:r>
                <a:rPr lang="en-US" altLang="ja-JP" sz="2400" dirty="0">
                  <a:solidFill>
                    <a:srgbClr val="000000"/>
                  </a:solidFill>
                  <a:latin typeface="Times New Roman" panose="02020603050405020304" pitchFamily="18" charset="0"/>
                  <a:cs typeface="Times New Roman" panose="02020603050405020304" pitchFamily="18" charset="0"/>
                </a:rPr>
                <a:t>,</a:t>
              </a:r>
              <a:r>
                <a:rPr lang="en-US" altLang="ja-JP" sz="2400" dirty="0">
                  <a:solidFill>
                    <a:srgbClr val="000000"/>
                  </a:solidFill>
                  <a:latin typeface="Courier New" panose="02070309020205020404" pitchFamily="49" charset="0"/>
                  <a:cs typeface="Courier New" panose="02070309020205020404" pitchFamily="49" charset="0"/>
                </a:rPr>
                <a:t>b</a:t>
              </a:r>
              <a:r>
                <a:rPr lang="en-US" altLang="ja-JP" sz="2400" dirty="0">
                  <a:solidFill>
                    <a:srgbClr val="000000"/>
                  </a:solidFill>
                  <a:latin typeface="Times New Roman" panose="02020603050405020304" pitchFamily="18" charset="0"/>
                  <a:cs typeface="Times New Roman" panose="02020603050405020304" pitchFamily="18" charset="0"/>
                </a:rPr>
                <a:t>}</a:t>
              </a:r>
              <a:endParaRPr kumimoji="1" lang="ja-JP" altLang="en-US" sz="2400">
                <a:solidFill>
                  <a:srgbClr val="000000"/>
                </a:solidFill>
                <a:latin typeface="Times New Roman" panose="02020603050405020304" pitchFamily="18" charset="0"/>
                <a:cs typeface="Times New Roman" panose="02020603050405020304" pitchFamily="18" charset="0"/>
              </a:endParaRPr>
            </a:p>
          </p:txBody>
        </p:sp>
        <p:sp>
          <p:nvSpPr>
            <p:cNvPr id="15" name="円/楕円 14">
              <a:extLst>
                <a:ext uri="{FF2B5EF4-FFF2-40B4-BE49-F238E27FC236}">
                  <a16:creationId xmlns:a16="http://schemas.microsoft.com/office/drawing/2014/main" id="{851572AE-8913-D2DD-8389-4D468BE1207A}"/>
                </a:ext>
              </a:extLst>
            </p:cNvPr>
            <p:cNvSpPr/>
            <p:nvPr/>
          </p:nvSpPr>
          <p:spPr>
            <a:xfrm>
              <a:off x="6865582" y="1894152"/>
              <a:ext cx="494282"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47" name="曲線コネクタ 46">
              <a:extLst>
                <a:ext uri="{FF2B5EF4-FFF2-40B4-BE49-F238E27FC236}">
                  <a16:creationId xmlns:a16="http://schemas.microsoft.com/office/drawing/2014/main" id="{BA70E7A0-F65C-373B-1F2C-3A5544F5A2E6}"/>
                </a:ext>
              </a:extLst>
            </p:cNvPr>
            <p:cNvCxnSpPr>
              <a:stCxn id="7" idx="6"/>
              <a:endCxn id="11" idx="2"/>
            </p:cNvCxnSpPr>
            <p:nvPr/>
          </p:nvCxnSpPr>
          <p:spPr>
            <a:xfrm>
              <a:off x="5702088" y="2149808"/>
              <a:ext cx="306708" cy="1588"/>
            </a:xfrm>
            <a:prstGeom prst="curvedConnector3">
              <a:avLst>
                <a:gd name="adj1" fmla="val 5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49" name="曲線コネクタ 48">
              <a:extLst>
                <a:ext uri="{FF2B5EF4-FFF2-40B4-BE49-F238E27FC236}">
                  <a16:creationId xmlns:a16="http://schemas.microsoft.com/office/drawing/2014/main" id="{FF2DF33F-0581-AAE3-23DA-64C0B9782B52}"/>
                </a:ext>
              </a:extLst>
            </p:cNvPr>
            <p:cNvCxnSpPr>
              <a:stCxn id="11" idx="6"/>
            </p:cNvCxnSpPr>
            <p:nvPr/>
          </p:nvCxnSpPr>
          <p:spPr>
            <a:xfrm>
              <a:off x="6503078" y="2149808"/>
              <a:ext cx="389814" cy="1588"/>
            </a:xfrm>
            <a:prstGeom prst="curvedConnector3">
              <a:avLst>
                <a:gd name="adj1" fmla="val 5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50" name="曲線コネクタ 49">
              <a:extLst>
                <a:ext uri="{FF2B5EF4-FFF2-40B4-BE49-F238E27FC236}">
                  <a16:creationId xmlns:a16="http://schemas.microsoft.com/office/drawing/2014/main" id="{86AF998D-E242-7778-A8B2-B25A68BF2D8D}"/>
                </a:ext>
              </a:extLst>
            </p:cNvPr>
            <p:cNvCxnSpPr>
              <a:stCxn id="11" idx="7"/>
              <a:endCxn id="12" idx="1"/>
            </p:cNvCxnSpPr>
            <p:nvPr/>
          </p:nvCxnSpPr>
          <p:spPr>
            <a:xfrm rot="5400000" flipH="1" flipV="1">
              <a:off x="7092263" y="1307461"/>
              <a:ext cx="1588" cy="1323142"/>
            </a:xfrm>
            <a:prstGeom prst="curvedConnector3">
              <a:avLst>
                <a:gd name="adj1" fmla="val 1911083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53" name="曲線コネクタ 52">
              <a:extLst>
                <a:ext uri="{FF2B5EF4-FFF2-40B4-BE49-F238E27FC236}">
                  <a16:creationId xmlns:a16="http://schemas.microsoft.com/office/drawing/2014/main" id="{3538792D-4F04-EA52-21BF-4CCA4545EA2B}"/>
                </a:ext>
              </a:extLst>
            </p:cNvPr>
            <p:cNvCxnSpPr>
              <a:stCxn id="15" idx="6"/>
              <a:endCxn id="12" idx="2"/>
            </p:cNvCxnSpPr>
            <p:nvPr/>
          </p:nvCxnSpPr>
          <p:spPr>
            <a:xfrm>
              <a:off x="7359864" y="2149808"/>
              <a:ext cx="214026" cy="1588"/>
            </a:xfrm>
            <a:prstGeom prst="curvedConnector3">
              <a:avLst>
                <a:gd name="adj1" fmla="val 5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grpSp>
        <p:nvGrpSpPr>
          <p:cNvPr id="102" name="グループ化 101">
            <a:extLst>
              <a:ext uri="{FF2B5EF4-FFF2-40B4-BE49-F238E27FC236}">
                <a16:creationId xmlns:a16="http://schemas.microsoft.com/office/drawing/2014/main" id="{C57BAA8D-BB3D-6C32-ECD6-2A5E8EA6797C}"/>
              </a:ext>
            </a:extLst>
          </p:cNvPr>
          <p:cNvGrpSpPr/>
          <p:nvPr/>
        </p:nvGrpSpPr>
        <p:grpSpPr>
          <a:xfrm>
            <a:off x="4647518" y="2910101"/>
            <a:ext cx="723106" cy="599287"/>
            <a:chOff x="4090155" y="4591035"/>
            <a:chExt cx="723106" cy="599287"/>
          </a:xfrm>
        </p:grpSpPr>
        <p:sp>
          <p:nvSpPr>
            <p:cNvPr id="103" name="テキスト ボックス 102">
              <a:extLst>
                <a:ext uri="{FF2B5EF4-FFF2-40B4-BE49-F238E27FC236}">
                  <a16:creationId xmlns:a16="http://schemas.microsoft.com/office/drawing/2014/main" id="{138799D0-7A6D-ABDA-DC11-C2B9F9C3F33B}"/>
                </a:ext>
              </a:extLst>
            </p:cNvPr>
            <p:cNvSpPr txBox="1"/>
            <p:nvPr/>
          </p:nvSpPr>
          <p:spPr>
            <a:xfrm>
              <a:off x="4094221" y="4605547"/>
              <a:ext cx="617477" cy="584775"/>
            </a:xfrm>
            <a:prstGeom prst="rect">
              <a:avLst/>
            </a:prstGeom>
            <a:noFill/>
          </p:spPr>
          <p:txBody>
            <a:bodyPr wrap="none" rtlCol="0">
              <a:spAutoFit/>
            </a:bodyPr>
            <a:lstStyle/>
            <a:p>
              <a:r>
                <a:rPr kumimoji="1" lang="en-US" altLang="ja-JP" sz="3200" i="1" dirty="0">
                  <a:latin typeface="Times New Roman" panose="02020603050405020304" pitchFamily="18" charset="0"/>
                  <a:cs typeface="Times New Roman" panose="02020603050405020304" pitchFamily="18" charset="0"/>
                </a:rPr>
                <a:t>G</a:t>
              </a:r>
              <a:r>
                <a:rPr kumimoji="1" lang="en-US" altLang="ja-JP" sz="3200" baseline="-25000" dirty="0">
                  <a:latin typeface="Times New Roman" panose="02020603050405020304" pitchFamily="18" charset="0"/>
                  <a:cs typeface="Times New Roman" panose="02020603050405020304" pitchFamily="18" charset="0"/>
                </a:rPr>
                <a:t>2</a:t>
              </a:r>
              <a:endParaRPr kumimoji="1" lang="ja-JP" altLang="en-US" sz="3200">
                <a:latin typeface="Times New Roman" panose="02020603050405020304" pitchFamily="18" charset="0"/>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id="{826AE339-47E2-49B7-E67C-ACA8B96D8DF0}"/>
                </a:ext>
              </a:extLst>
            </p:cNvPr>
            <p:cNvSpPr txBox="1"/>
            <p:nvPr/>
          </p:nvSpPr>
          <p:spPr>
            <a:xfrm>
              <a:off x="4090155" y="4591035"/>
              <a:ext cx="723106" cy="523220"/>
            </a:xfrm>
            <a:prstGeom prst="rect">
              <a:avLst/>
            </a:prstGeom>
            <a:noFill/>
          </p:spPr>
          <p:txBody>
            <a:bodyPr wrap="square" rtlCol="0">
              <a:spAutoFit/>
            </a:bodyPr>
            <a:lstStyle/>
            <a:p>
              <a:r>
                <a:rPr kumimoji="1" lang="ja-JP" altLang="en-US" sz="2800"/>
                <a:t>＾</a:t>
              </a:r>
            </a:p>
          </p:txBody>
        </p:sp>
      </p:grpSp>
      <p:grpSp>
        <p:nvGrpSpPr>
          <p:cNvPr id="112" name="グループ化 111">
            <a:extLst>
              <a:ext uri="{FF2B5EF4-FFF2-40B4-BE49-F238E27FC236}">
                <a16:creationId xmlns:a16="http://schemas.microsoft.com/office/drawing/2014/main" id="{4ED9B9DF-8CA5-046F-496F-0DAA11E210C1}"/>
              </a:ext>
            </a:extLst>
          </p:cNvPr>
          <p:cNvGrpSpPr/>
          <p:nvPr/>
        </p:nvGrpSpPr>
        <p:grpSpPr>
          <a:xfrm>
            <a:off x="4992850" y="2513071"/>
            <a:ext cx="617477" cy="584775"/>
            <a:chOff x="4550180" y="2181531"/>
            <a:chExt cx="617477" cy="584775"/>
          </a:xfrm>
        </p:grpSpPr>
        <p:sp>
          <p:nvSpPr>
            <p:cNvPr id="105" name="テキスト ボックス 104">
              <a:extLst>
                <a:ext uri="{FF2B5EF4-FFF2-40B4-BE49-F238E27FC236}">
                  <a16:creationId xmlns:a16="http://schemas.microsoft.com/office/drawing/2014/main" id="{DD9A5BAB-5926-9181-FA6C-16AF6FCEBF8B}"/>
                </a:ext>
              </a:extLst>
            </p:cNvPr>
            <p:cNvSpPr txBox="1"/>
            <p:nvPr/>
          </p:nvSpPr>
          <p:spPr>
            <a:xfrm>
              <a:off x="4550180" y="2181531"/>
              <a:ext cx="617477" cy="584775"/>
            </a:xfrm>
            <a:prstGeom prst="rect">
              <a:avLst/>
            </a:prstGeom>
            <a:noFill/>
          </p:spPr>
          <p:txBody>
            <a:bodyPr wrap="none" rtlCol="0">
              <a:spAutoFit/>
            </a:bodyPr>
            <a:lstStyle/>
            <a:p>
              <a:r>
                <a:rPr kumimoji="1" lang="en-US" altLang="ja-JP" sz="3200" i="1" dirty="0">
                  <a:latin typeface="Times New Roman" panose="02020603050405020304" pitchFamily="18" charset="0"/>
                  <a:cs typeface="Times New Roman" panose="02020603050405020304" pitchFamily="18" charset="0"/>
                </a:rPr>
                <a:t>G</a:t>
              </a:r>
              <a:r>
                <a:rPr kumimoji="1" lang="en-US" altLang="ja-JP" sz="3200" baseline="-25000" dirty="0">
                  <a:latin typeface="Times New Roman" panose="02020603050405020304" pitchFamily="18" charset="0"/>
                  <a:cs typeface="Times New Roman" panose="02020603050405020304" pitchFamily="18" charset="0"/>
                </a:rPr>
                <a:t>1</a:t>
              </a:r>
              <a:endParaRPr kumimoji="1" lang="ja-JP" altLang="en-US" sz="3200">
                <a:latin typeface="Times New Roman" panose="02020603050405020304" pitchFamily="18" charset="0"/>
                <a:cs typeface="Times New Roman" panose="02020603050405020304" pitchFamily="18" charset="0"/>
              </a:endParaRPr>
            </a:p>
          </p:txBody>
        </p:sp>
        <p:sp>
          <p:nvSpPr>
            <p:cNvPr id="101" name="テキスト ボックス 100">
              <a:extLst>
                <a:ext uri="{FF2B5EF4-FFF2-40B4-BE49-F238E27FC236}">
                  <a16:creationId xmlns:a16="http://schemas.microsoft.com/office/drawing/2014/main" id="{A49617E9-1D94-239E-F8DC-0388D6109D34}"/>
                </a:ext>
              </a:extLst>
            </p:cNvPr>
            <p:cNvSpPr txBox="1"/>
            <p:nvPr/>
          </p:nvSpPr>
          <p:spPr>
            <a:xfrm>
              <a:off x="4555440" y="2182242"/>
              <a:ext cx="543739" cy="523220"/>
            </a:xfrm>
            <a:prstGeom prst="rect">
              <a:avLst/>
            </a:prstGeom>
            <a:noFill/>
          </p:spPr>
          <p:txBody>
            <a:bodyPr wrap="none" rtlCol="0">
              <a:spAutoFit/>
            </a:bodyPr>
            <a:lstStyle/>
            <a:p>
              <a:r>
                <a:rPr kumimoji="1" lang="ja-JP" altLang="en-US" sz="2800"/>
                <a:t>＾</a:t>
              </a:r>
            </a:p>
          </p:txBody>
        </p:sp>
      </p:grpSp>
      <mc:AlternateContent xmlns:mc="http://schemas.openxmlformats.org/markup-compatibility/2006" xmlns:a14="http://schemas.microsoft.com/office/drawing/2010/main">
        <mc:Choice Requires="a14">
          <p:sp>
            <p:nvSpPr>
              <p:cNvPr id="109" name="テキスト ボックス 108">
                <a:extLst>
                  <a:ext uri="{FF2B5EF4-FFF2-40B4-BE49-F238E27FC236}">
                    <a16:creationId xmlns:a16="http://schemas.microsoft.com/office/drawing/2014/main" id="{013DC746-9906-7879-3183-1802B35B593E}"/>
                  </a:ext>
                </a:extLst>
              </p:cNvPr>
              <p:cNvSpPr txBox="1"/>
              <p:nvPr/>
            </p:nvSpPr>
            <p:spPr>
              <a:xfrm>
                <a:off x="391354" y="1158414"/>
                <a:ext cx="4402835" cy="3545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1</m:t>
                          </m:r>
                        </m:sub>
                      </m:sSub>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𝑣</m:t>
                                  </m:r>
                                </m:e>
                              </m:acc>
                            </m:e>
                            <m:sub>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𝑖</m:t>
                              </m:r>
                            </m:sub>
                          </m:sSub>
                        </m:e>
                      </m:d>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2</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𝑣</m:t>
                                  </m:r>
                                </m:e>
                              </m:acc>
                            </m:e>
                            <m:sub>
                              <m:r>
                                <a:rPr kumimoji="1" lang="en-US" altLang="ja-JP" sz="2000" b="0" i="1" smtClean="0">
                                  <a:latin typeface="Cambria Math" panose="02040503050406030204" pitchFamily="18" charset="0"/>
                                </a:rPr>
                                <m:t>2</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𝑗</m:t>
                              </m:r>
                            </m:sub>
                          </m:sSub>
                        </m:e>
                      </m:d>
                      <m:r>
                        <a:rPr kumimoji="1" lang="en-US" altLang="ja-JP" sz="2000" i="1">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en-US" altLang="ja-JP" sz="2000" b="0" i="1" smtClean="0">
                                  <a:latin typeface="Cambria Math" panose="02040503050406030204" pitchFamily="18" charset="0"/>
                                </a:rPr>
                                <m:t>3</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r>
                                    <a:rPr kumimoji="1" lang="en-US" altLang="ja-JP" sz="2000" b="0" i="1" smtClean="0">
                                      <a:latin typeface="Cambria Math" panose="02040503050406030204" pitchFamily="18" charset="0"/>
                                    </a:rPr>
                                    <m:t>𝑣</m:t>
                                  </m:r>
                                </m:e>
                                <m:sub>
                                  <m:r>
                                    <a:rPr kumimoji="1" lang="en-US" altLang="ja-JP" sz="2000" b="0" i="1" smtClean="0">
                                      <a:latin typeface="Cambria Math" panose="02040503050406030204" pitchFamily="18" charset="0"/>
                                    </a:rPr>
                                    <m:t>3</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𝑘</m:t>
                                  </m:r>
                                </m:sub>
                              </m:sSub>
                            </m:e>
                          </m:d>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m:t>
                      </m:r>
                    </m:oMath>
                  </m:oMathPara>
                </a14:m>
                <a:endParaRPr kumimoji="1" lang="en-US" altLang="ja-JP" b="0" dirty="0"/>
              </a:p>
            </p:txBody>
          </p:sp>
        </mc:Choice>
        <mc:Fallback xmlns="">
          <p:sp>
            <p:nvSpPr>
              <p:cNvPr id="109" name="テキスト ボックス 108">
                <a:extLst>
                  <a:ext uri="{FF2B5EF4-FFF2-40B4-BE49-F238E27FC236}">
                    <a16:creationId xmlns:a16="http://schemas.microsoft.com/office/drawing/2014/main" id="{013DC746-9906-7879-3183-1802B35B593E}"/>
                  </a:ext>
                </a:extLst>
              </p:cNvPr>
              <p:cNvSpPr txBox="1">
                <a:spLocks noRot="1" noChangeAspect="1" noMove="1" noResize="1" noEditPoints="1" noAdjustHandles="1" noChangeArrowheads="1" noChangeShapeType="1" noTextEdit="1"/>
              </p:cNvSpPr>
              <p:nvPr/>
            </p:nvSpPr>
            <p:spPr>
              <a:xfrm>
                <a:off x="391354" y="1158414"/>
                <a:ext cx="4402835" cy="354584"/>
              </a:xfrm>
              <a:prstGeom prst="rect">
                <a:avLst/>
              </a:prstGeom>
              <a:blipFill>
                <a:blip r:embed="rId3"/>
                <a:stretch>
                  <a:fillRect t="-13793" b="-241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0" name="テキスト ボックス 109">
                <a:extLst>
                  <a:ext uri="{FF2B5EF4-FFF2-40B4-BE49-F238E27FC236}">
                    <a16:creationId xmlns:a16="http://schemas.microsoft.com/office/drawing/2014/main" id="{2574DD32-BF58-0C2A-31C0-5C4D425E5231}"/>
                  </a:ext>
                </a:extLst>
              </p:cNvPr>
              <p:cNvSpPr txBox="1"/>
              <p:nvPr/>
            </p:nvSpPr>
            <p:spPr>
              <a:xfrm>
                <a:off x="653363" y="1557837"/>
                <a:ext cx="8757894" cy="354584"/>
              </a:xfrm>
              <a:prstGeom prst="rect">
                <a:avLst/>
              </a:prstGeom>
              <a:noFill/>
            </p:spPr>
            <p:txBody>
              <a:bodyPr wrap="square" lIns="0" tIns="0" rIns="0" bIns="0" rtlCol="0">
                <a:spAutoFit/>
              </a:bodyPr>
              <a:lstStyle/>
              <a:p>
                <a14:m>
                  <m:oMath xmlns:m="http://schemas.openxmlformats.org/officeDocument/2006/math">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1</m:t>
                        </m:r>
                      </m:sub>
                    </m:sSub>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𝑣</m:t>
                                </m:r>
                              </m:e>
                            </m:acc>
                          </m:e>
                          <m:sub>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𝑖</m:t>
                            </m:r>
                          </m:sub>
                        </m:sSub>
                      </m:e>
                    </m:d>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2</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𝑣</m:t>
                                </m:r>
                              </m:e>
                            </m:acc>
                          </m:e>
                          <m:sub>
                            <m:r>
                              <a:rPr kumimoji="1" lang="en-US" altLang="ja-JP" sz="2000" b="0" i="1" smtClean="0">
                                <a:latin typeface="Cambria Math" panose="02040503050406030204" pitchFamily="18" charset="0"/>
                              </a:rPr>
                              <m:t>2</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𝑗</m:t>
                            </m:r>
                          </m:sub>
                        </m:sSub>
                      </m:e>
                    </m:d>
                    <m:r>
                      <a:rPr kumimoji="1" lang="en-US" altLang="ja-JP" sz="2000" i="1">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en-US" altLang="ja-JP" sz="2000" b="0" i="1" smtClean="0">
                                <a:latin typeface="Cambria Math" panose="02040503050406030204" pitchFamily="18" charset="0"/>
                              </a:rPr>
                              <m:t>3</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r>
                                  <a:rPr kumimoji="1" lang="en-US" altLang="ja-JP" sz="2000" b="0" i="1" smtClean="0">
                                    <a:latin typeface="Cambria Math" panose="02040503050406030204" pitchFamily="18" charset="0"/>
                                  </a:rPr>
                                  <m:t>𝑣</m:t>
                                </m:r>
                              </m:e>
                              <m:sub>
                                <m:r>
                                  <a:rPr kumimoji="1" lang="en-US" altLang="ja-JP" sz="2000" b="0" i="1" smtClean="0">
                                    <a:latin typeface="Cambria Math" panose="02040503050406030204" pitchFamily="18" charset="0"/>
                                  </a:rPr>
                                  <m:t>3</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𝑘</m:t>
                                </m:r>
                              </m:sub>
                            </m:sSub>
                          </m:e>
                        </m:d>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m:t>
                    </m:r>
                  </m:oMath>
                </a14:m>
                <a:r>
                  <a:rPr kumimoji="1" lang="en-US" altLang="ja-JP" b="0" dirty="0"/>
                  <a:t> and </a:t>
                </a:r>
                <a14:m>
                  <m:oMath xmlns:m="http://schemas.openxmlformats.org/officeDocument/2006/math">
                    <m:sSub>
                      <m:sSubPr>
                        <m:ctrlPr>
                          <a:rPr kumimoji="1" lang="en-US" altLang="ja-JP" i="1" smtClean="0">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𝐿</m:t>
                            </m:r>
                          </m:e>
                        </m:acc>
                      </m:e>
                      <m:sub>
                        <m:r>
                          <a:rPr kumimoji="1" lang="en-US" altLang="ja-JP" i="1">
                            <a:solidFill>
                              <a:schemeClr val="tx1"/>
                            </a:solidFill>
                            <a:latin typeface="Cambria Math" panose="02040503050406030204" pitchFamily="18" charset="0"/>
                          </a:rPr>
                          <m:t>1</m:t>
                        </m:r>
                      </m:sub>
                    </m:sSub>
                    <m:d>
                      <m:dPr>
                        <m:ctrlPr>
                          <a:rPr kumimoji="1" lang="en-US" altLang="ja-JP" i="1">
                            <a:solidFill>
                              <a:schemeClr val="tx1"/>
                            </a:solidFill>
                            <a:latin typeface="Cambria Math" panose="02040503050406030204" pitchFamily="18" charset="0"/>
                          </a:rPr>
                        </m:ctrlPr>
                      </m:dPr>
                      <m:e>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𝑣</m:t>
                                </m:r>
                              </m:e>
                            </m:acc>
                          </m:e>
                          <m:sub>
                            <m:r>
                              <a:rPr kumimoji="1" lang="en-US" altLang="ja-JP" i="1">
                                <a:solidFill>
                                  <a:schemeClr val="tx1"/>
                                </a:solidFill>
                                <a:latin typeface="Cambria Math" panose="02040503050406030204" pitchFamily="18" charset="0"/>
                              </a:rPr>
                              <m:t>1,</m:t>
                            </m:r>
                            <m:r>
                              <a:rPr kumimoji="1" lang="en-US" altLang="ja-JP" i="1">
                                <a:solidFill>
                                  <a:schemeClr val="tx1"/>
                                </a:solidFill>
                                <a:latin typeface="Cambria Math" panose="02040503050406030204" pitchFamily="18" charset="0"/>
                              </a:rPr>
                              <m:t>𝑖</m:t>
                            </m:r>
                          </m:sub>
                        </m:sSub>
                      </m:e>
                    </m:d>
                    <m:r>
                      <a:rPr kumimoji="1" lang="en-US" altLang="ja-JP" i="1">
                        <a:solidFill>
                          <a:schemeClr val="tx1"/>
                        </a:solidFill>
                        <a:latin typeface="Cambria Math" panose="02040503050406030204" pitchFamily="18" charset="0"/>
                      </a:rPr>
                      <m:t>∩</m:t>
                    </m:r>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𝐿</m:t>
                            </m:r>
                          </m:e>
                        </m:acc>
                      </m:e>
                      <m:sub>
                        <m:r>
                          <a:rPr kumimoji="1" lang="en-US" altLang="ja-JP" i="1">
                            <a:solidFill>
                              <a:schemeClr val="tx1"/>
                            </a:solidFill>
                            <a:latin typeface="Cambria Math" panose="02040503050406030204" pitchFamily="18" charset="0"/>
                          </a:rPr>
                          <m:t>2</m:t>
                        </m:r>
                      </m:sub>
                    </m:sSub>
                    <m:d>
                      <m:dPr>
                        <m:ctrlPr>
                          <a:rPr kumimoji="1" lang="en-US" altLang="ja-JP" i="1">
                            <a:solidFill>
                              <a:schemeClr val="tx1"/>
                            </a:solidFill>
                            <a:latin typeface="Cambria Math" panose="02040503050406030204" pitchFamily="18" charset="0"/>
                          </a:rPr>
                        </m:ctrlPr>
                      </m:dPr>
                      <m:e>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𝑣</m:t>
                                </m:r>
                              </m:e>
                            </m:acc>
                          </m:e>
                          <m:sub>
                            <m:r>
                              <a:rPr kumimoji="1" lang="en-US" altLang="ja-JP" i="1">
                                <a:solidFill>
                                  <a:schemeClr val="tx1"/>
                                </a:solidFill>
                                <a:latin typeface="Cambria Math" panose="02040503050406030204" pitchFamily="18" charset="0"/>
                              </a:rPr>
                              <m:t>2,</m:t>
                            </m:r>
                            <m:r>
                              <a:rPr kumimoji="1" lang="en-US" altLang="ja-JP" i="1">
                                <a:solidFill>
                                  <a:schemeClr val="tx1"/>
                                </a:solidFill>
                                <a:latin typeface="Cambria Math" panose="02040503050406030204" pitchFamily="18" charset="0"/>
                              </a:rPr>
                              <m:t>𝑗</m:t>
                            </m:r>
                          </m:sub>
                        </m:sSub>
                      </m:e>
                    </m:d>
                    <m:r>
                      <a:rPr kumimoji="1" lang="en-US" altLang="ja-JP" b="0" i="1" smtClean="0">
                        <a:solidFill>
                          <a:schemeClr val="tx1"/>
                        </a:solidFill>
                        <a:latin typeface="Cambria Math" panose="02040503050406030204" pitchFamily="18" charset="0"/>
                      </a:rPr>
                      <m:t>≠</m:t>
                    </m:r>
                    <m:r>
                      <a:rPr kumimoji="1" lang="en-US" altLang="ja-JP" i="1">
                        <a:solidFill>
                          <a:schemeClr val="tx1"/>
                        </a:solidFill>
                        <a:latin typeface="Cambria Math" panose="02040503050406030204" pitchFamily="18" charset="0"/>
                        <a:ea typeface="Cambria Math" panose="02040503050406030204" pitchFamily="18" charset="0"/>
                      </a:rPr>
                      <m:t>∅</m:t>
                    </m:r>
                  </m:oMath>
                </a14:m>
                <a:r>
                  <a:rPr kumimoji="1" lang="en-US" altLang="ja-JP" b="0" dirty="0">
                    <a:solidFill>
                      <a:schemeClr val="tx1"/>
                    </a:solidFill>
                  </a:rPr>
                  <a:t> </a:t>
                </a:r>
                <a:endParaRPr kumimoji="1" lang="en-US" altLang="ja-JP" b="0" dirty="0"/>
              </a:p>
            </p:txBody>
          </p:sp>
        </mc:Choice>
        <mc:Fallback xmlns="">
          <p:sp>
            <p:nvSpPr>
              <p:cNvPr id="110" name="テキスト ボックス 109">
                <a:extLst>
                  <a:ext uri="{FF2B5EF4-FFF2-40B4-BE49-F238E27FC236}">
                    <a16:creationId xmlns:a16="http://schemas.microsoft.com/office/drawing/2014/main" id="{2574DD32-BF58-0C2A-31C0-5C4D425E5231}"/>
                  </a:ext>
                </a:extLst>
              </p:cNvPr>
              <p:cNvSpPr txBox="1">
                <a:spLocks noRot="1" noChangeAspect="1" noMove="1" noResize="1" noEditPoints="1" noAdjustHandles="1" noChangeArrowheads="1" noChangeShapeType="1" noTextEdit="1"/>
              </p:cNvSpPr>
              <p:nvPr/>
            </p:nvSpPr>
            <p:spPr>
              <a:xfrm>
                <a:off x="653363" y="1557837"/>
                <a:ext cx="8757894" cy="354584"/>
              </a:xfrm>
              <a:prstGeom prst="rect">
                <a:avLst/>
              </a:prstGeom>
              <a:blipFill>
                <a:blip r:embed="rId4"/>
                <a:stretch>
                  <a:fillRect l="-1013" t="-10345" b="-310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1" name="テキスト ボックス 110">
                <a:extLst>
                  <a:ext uri="{FF2B5EF4-FFF2-40B4-BE49-F238E27FC236}">
                    <a16:creationId xmlns:a16="http://schemas.microsoft.com/office/drawing/2014/main" id="{CFDD120D-4281-805D-017C-8E075A180E9D}"/>
                  </a:ext>
                </a:extLst>
              </p:cNvPr>
              <p:cNvSpPr txBox="1"/>
              <p:nvPr/>
            </p:nvSpPr>
            <p:spPr>
              <a:xfrm>
                <a:off x="645636" y="1983288"/>
                <a:ext cx="8757894" cy="354584"/>
              </a:xfrm>
              <a:prstGeom prst="rect">
                <a:avLst/>
              </a:prstGeom>
              <a:noFill/>
            </p:spPr>
            <p:txBody>
              <a:bodyPr wrap="square" lIns="0" tIns="0" rIns="0" bIns="0" rtlCol="0">
                <a:spAutoFit/>
              </a:bodyPr>
              <a:lstStyle/>
              <a:p>
                <a14:m>
                  <m:oMath xmlns:m="http://schemas.openxmlformats.org/officeDocument/2006/math">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1</m:t>
                        </m:r>
                      </m:sub>
                    </m:sSub>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𝑣</m:t>
                                </m:r>
                              </m:e>
                            </m:acc>
                          </m:e>
                          <m:sub>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𝑖</m:t>
                            </m:r>
                          </m:sub>
                        </m:sSub>
                      </m:e>
                    </m:d>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2</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𝑣</m:t>
                                </m:r>
                              </m:e>
                            </m:acc>
                          </m:e>
                          <m:sub>
                            <m:r>
                              <a:rPr kumimoji="1" lang="en-US" altLang="ja-JP" sz="2000" b="0" i="1" smtClean="0">
                                <a:latin typeface="Cambria Math" panose="02040503050406030204" pitchFamily="18" charset="0"/>
                              </a:rPr>
                              <m:t>2</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𝑗</m:t>
                            </m:r>
                          </m:sub>
                        </m:sSub>
                      </m:e>
                    </m:d>
                    <m:r>
                      <a:rPr kumimoji="1" lang="en-US" altLang="ja-JP" sz="2000" i="1">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en-US" altLang="ja-JP" sz="2000" b="0" i="1" smtClean="0">
                                <a:latin typeface="Cambria Math" panose="02040503050406030204" pitchFamily="18" charset="0"/>
                              </a:rPr>
                              <m:t>3</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r>
                                  <a:rPr kumimoji="1" lang="en-US" altLang="ja-JP" sz="2000" b="0" i="1" smtClean="0">
                                    <a:latin typeface="Cambria Math" panose="02040503050406030204" pitchFamily="18" charset="0"/>
                                  </a:rPr>
                                  <m:t>𝑣</m:t>
                                </m:r>
                              </m:e>
                              <m:sub>
                                <m:r>
                                  <a:rPr kumimoji="1" lang="en-US" altLang="ja-JP" sz="2000" b="0" i="1" smtClean="0">
                                    <a:latin typeface="Cambria Math" panose="02040503050406030204" pitchFamily="18" charset="0"/>
                                  </a:rPr>
                                  <m:t>3</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𝑘</m:t>
                                </m:r>
                              </m:sub>
                            </m:sSub>
                          </m:e>
                        </m:d>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m:t>
                    </m:r>
                  </m:oMath>
                </a14:m>
                <a:r>
                  <a:rPr kumimoji="1" lang="en-US" altLang="ja-JP" b="0" dirty="0"/>
                  <a:t> and </a:t>
                </a:r>
                <a14:m>
                  <m:oMath xmlns:m="http://schemas.openxmlformats.org/officeDocument/2006/math">
                    <m:sSub>
                      <m:sSubPr>
                        <m:ctrlPr>
                          <a:rPr kumimoji="1" lang="en-US" altLang="ja-JP" i="1" smtClean="0">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𝐿</m:t>
                            </m:r>
                          </m:e>
                        </m:acc>
                      </m:e>
                      <m:sub>
                        <m:r>
                          <a:rPr kumimoji="1" lang="en-US" altLang="ja-JP" i="1">
                            <a:solidFill>
                              <a:schemeClr val="tx1"/>
                            </a:solidFill>
                            <a:latin typeface="Cambria Math" panose="02040503050406030204" pitchFamily="18" charset="0"/>
                          </a:rPr>
                          <m:t>1</m:t>
                        </m:r>
                      </m:sub>
                    </m:sSub>
                    <m:d>
                      <m:dPr>
                        <m:ctrlPr>
                          <a:rPr kumimoji="1" lang="en-US" altLang="ja-JP" i="1">
                            <a:solidFill>
                              <a:schemeClr val="tx1"/>
                            </a:solidFill>
                            <a:latin typeface="Cambria Math" panose="02040503050406030204" pitchFamily="18" charset="0"/>
                          </a:rPr>
                        </m:ctrlPr>
                      </m:dPr>
                      <m:e>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𝑣</m:t>
                                </m:r>
                              </m:e>
                            </m:acc>
                          </m:e>
                          <m:sub>
                            <m:r>
                              <a:rPr kumimoji="1" lang="en-US" altLang="ja-JP" i="1">
                                <a:solidFill>
                                  <a:schemeClr val="tx1"/>
                                </a:solidFill>
                                <a:latin typeface="Cambria Math" panose="02040503050406030204" pitchFamily="18" charset="0"/>
                              </a:rPr>
                              <m:t>1,</m:t>
                            </m:r>
                            <m:r>
                              <a:rPr kumimoji="1" lang="en-US" altLang="ja-JP" i="1">
                                <a:solidFill>
                                  <a:schemeClr val="tx1"/>
                                </a:solidFill>
                                <a:latin typeface="Cambria Math" panose="02040503050406030204" pitchFamily="18" charset="0"/>
                              </a:rPr>
                              <m:t>𝑖</m:t>
                            </m:r>
                          </m:sub>
                        </m:sSub>
                      </m:e>
                    </m:d>
                    <m:r>
                      <a:rPr kumimoji="1" lang="en-US" altLang="ja-JP" i="1">
                        <a:solidFill>
                          <a:schemeClr val="tx1"/>
                        </a:solidFill>
                        <a:latin typeface="Cambria Math" panose="02040503050406030204" pitchFamily="18" charset="0"/>
                      </a:rPr>
                      <m:t>∩</m:t>
                    </m:r>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𝐿</m:t>
                            </m:r>
                          </m:e>
                        </m:acc>
                      </m:e>
                      <m:sub>
                        <m:r>
                          <a:rPr kumimoji="1" lang="en-US" altLang="ja-JP" i="1">
                            <a:solidFill>
                              <a:schemeClr val="tx1"/>
                            </a:solidFill>
                            <a:latin typeface="Cambria Math" panose="02040503050406030204" pitchFamily="18" charset="0"/>
                          </a:rPr>
                          <m:t>2</m:t>
                        </m:r>
                      </m:sub>
                    </m:sSub>
                    <m:d>
                      <m:dPr>
                        <m:ctrlPr>
                          <a:rPr kumimoji="1" lang="en-US" altLang="ja-JP" i="1">
                            <a:solidFill>
                              <a:schemeClr val="tx1"/>
                            </a:solidFill>
                            <a:latin typeface="Cambria Math" panose="02040503050406030204" pitchFamily="18" charset="0"/>
                          </a:rPr>
                        </m:ctrlPr>
                      </m:dPr>
                      <m:e>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𝑣</m:t>
                                </m:r>
                              </m:e>
                            </m:acc>
                          </m:e>
                          <m:sub>
                            <m:r>
                              <a:rPr kumimoji="1" lang="en-US" altLang="ja-JP" i="1">
                                <a:solidFill>
                                  <a:schemeClr val="tx1"/>
                                </a:solidFill>
                                <a:latin typeface="Cambria Math" panose="02040503050406030204" pitchFamily="18" charset="0"/>
                              </a:rPr>
                              <m:t>2,</m:t>
                            </m:r>
                            <m:r>
                              <a:rPr kumimoji="1" lang="en-US" altLang="ja-JP" i="1">
                                <a:solidFill>
                                  <a:schemeClr val="tx1"/>
                                </a:solidFill>
                                <a:latin typeface="Cambria Math" panose="02040503050406030204" pitchFamily="18" charset="0"/>
                              </a:rPr>
                              <m:t>𝑗</m:t>
                            </m:r>
                          </m:sub>
                        </m:sSub>
                      </m:e>
                    </m:d>
                    <m:r>
                      <a:rPr kumimoji="1" lang="en-US" altLang="ja-JP" b="0" i="1" smtClean="0">
                        <a:solidFill>
                          <a:schemeClr val="tx1"/>
                        </a:solidFill>
                        <a:latin typeface="Cambria Math" panose="02040503050406030204" pitchFamily="18" charset="0"/>
                      </a:rPr>
                      <m:t>=</m:t>
                    </m:r>
                    <m:r>
                      <a:rPr kumimoji="1" lang="en-US" altLang="ja-JP" i="1">
                        <a:solidFill>
                          <a:schemeClr val="tx1"/>
                        </a:solidFill>
                        <a:latin typeface="Cambria Math" panose="02040503050406030204" pitchFamily="18" charset="0"/>
                        <a:ea typeface="Cambria Math" panose="02040503050406030204" pitchFamily="18" charset="0"/>
                      </a:rPr>
                      <m:t>∅</m:t>
                    </m:r>
                  </m:oMath>
                </a14:m>
                <a:r>
                  <a:rPr kumimoji="1" lang="en-US" altLang="ja-JP" b="0" dirty="0">
                    <a:solidFill>
                      <a:schemeClr val="tx1"/>
                    </a:solidFill>
                  </a:rPr>
                  <a:t> </a:t>
                </a:r>
                <a:endParaRPr kumimoji="1" lang="en-US" altLang="ja-JP" b="0" dirty="0"/>
              </a:p>
            </p:txBody>
          </p:sp>
        </mc:Choice>
        <mc:Fallback xmlns="">
          <p:sp>
            <p:nvSpPr>
              <p:cNvPr id="111" name="テキスト ボックス 110">
                <a:extLst>
                  <a:ext uri="{FF2B5EF4-FFF2-40B4-BE49-F238E27FC236}">
                    <a16:creationId xmlns:a16="http://schemas.microsoft.com/office/drawing/2014/main" id="{CFDD120D-4281-805D-017C-8E075A180E9D}"/>
                  </a:ext>
                </a:extLst>
              </p:cNvPr>
              <p:cNvSpPr txBox="1">
                <a:spLocks noRot="1" noChangeAspect="1" noMove="1" noResize="1" noEditPoints="1" noAdjustHandles="1" noChangeArrowheads="1" noChangeShapeType="1" noTextEdit="1"/>
              </p:cNvSpPr>
              <p:nvPr/>
            </p:nvSpPr>
            <p:spPr>
              <a:xfrm>
                <a:off x="645636" y="1983288"/>
                <a:ext cx="8757894" cy="354584"/>
              </a:xfrm>
              <a:prstGeom prst="rect">
                <a:avLst/>
              </a:prstGeom>
              <a:blipFill>
                <a:blip r:embed="rId5"/>
                <a:stretch>
                  <a:fillRect l="-868" t="-10345" b="-31034"/>
                </a:stretch>
              </a:blipFill>
            </p:spPr>
            <p:txBody>
              <a:bodyPr/>
              <a:lstStyle/>
              <a:p>
                <a:r>
                  <a:rPr lang="ja-JP" altLang="en-US">
                    <a:noFill/>
                  </a:rPr>
                  <a:t> </a:t>
                </a:r>
              </a:p>
            </p:txBody>
          </p:sp>
        </mc:Fallback>
      </mc:AlternateContent>
      <p:sp>
        <p:nvSpPr>
          <p:cNvPr id="3" name="正方形/長方形 2">
            <a:extLst>
              <a:ext uri="{FF2B5EF4-FFF2-40B4-BE49-F238E27FC236}">
                <a16:creationId xmlns:a16="http://schemas.microsoft.com/office/drawing/2014/main" id="{B8540BEA-A136-EF94-FE68-97E916C7E3C0}"/>
              </a:ext>
            </a:extLst>
          </p:cNvPr>
          <p:cNvSpPr/>
          <p:nvPr/>
        </p:nvSpPr>
        <p:spPr>
          <a:xfrm>
            <a:off x="4909079" y="1958399"/>
            <a:ext cx="2392830" cy="413649"/>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F964A76-5BB7-CCC6-DA48-3C98E34F636A}"/>
              </a:ext>
            </a:extLst>
          </p:cNvPr>
          <p:cNvSpPr/>
          <p:nvPr/>
        </p:nvSpPr>
        <p:spPr>
          <a:xfrm>
            <a:off x="4912911" y="1523034"/>
            <a:ext cx="2392830" cy="4136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2A1F5DA5-A1C8-17E3-AD99-DD4115DAE074}"/>
                  </a:ext>
                </a:extLst>
              </p:cNvPr>
              <p:cNvSpPr txBox="1"/>
              <p:nvPr/>
            </p:nvSpPr>
            <p:spPr>
              <a:xfrm>
                <a:off x="172082" y="2924613"/>
                <a:ext cx="4395947" cy="1541576"/>
              </a:xfrm>
              <a:prstGeom prst="rect">
                <a:avLst/>
              </a:prstGeom>
              <a:noFill/>
            </p:spPr>
            <p:txBody>
              <a:bodyPr wrap="none" rtlCol="0">
                <a:spAutoFit/>
              </a:bodyPr>
              <a:lstStyle/>
              <a:p>
                <a:r>
                  <a:rPr kumimoji="1" lang="en-US" altLang="ja-JP" sz="2200" dirty="0"/>
                  <a:t>Compute </a:t>
                </a:r>
                <a14:m>
                  <m:oMath xmlns:m="http://schemas.openxmlformats.org/officeDocument/2006/math">
                    <m:sSub>
                      <m:sSubPr>
                        <m:ctrlPr>
                          <a:rPr kumimoji="1" lang="en-US" altLang="ja-JP" sz="2200" i="1" smtClean="0">
                            <a:solidFill>
                              <a:schemeClr val="tx1"/>
                            </a:solidFill>
                            <a:latin typeface="Cambria Math" panose="02040503050406030204" pitchFamily="18" charset="0"/>
                          </a:rPr>
                        </m:ctrlPr>
                      </m:sSubPr>
                      <m:e>
                        <m:acc>
                          <m:accPr>
                            <m:chr m:val="̂"/>
                            <m:ctrlPr>
                              <a:rPr kumimoji="1" lang="en-US" altLang="ja-JP" sz="2200" i="1">
                                <a:solidFill>
                                  <a:schemeClr val="tx1"/>
                                </a:solidFill>
                                <a:latin typeface="Cambria Math" panose="02040503050406030204" pitchFamily="18" charset="0"/>
                              </a:rPr>
                            </m:ctrlPr>
                          </m:accPr>
                          <m:e>
                            <m:r>
                              <a:rPr kumimoji="1" lang="en-US" altLang="ja-JP" sz="2200" i="1">
                                <a:solidFill>
                                  <a:schemeClr val="tx1"/>
                                </a:solidFill>
                                <a:latin typeface="Cambria Math" panose="02040503050406030204" pitchFamily="18" charset="0"/>
                              </a:rPr>
                              <m:t>𝐿</m:t>
                            </m:r>
                          </m:e>
                        </m:acc>
                      </m:e>
                      <m:sub>
                        <m:r>
                          <a:rPr kumimoji="1" lang="en-US" altLang="ja-JP" sz="2200" i="1">
                            <a:solidFill>
                              <a:schemeClr val="tx1"/>
                            </a:solidFill>
                            <a:latin typeface="Cambria Math" panose="02040503050406030204" pitchFamily="18" charset="0"/>
                          </a:rPr>
                          <m:t>1</m:t>
                        </m:r>
                      </m:sub>
                    </m:sSub>
                    <m:d>
                      <m:dPr>
                        <m:ctrlPr>
                          <a:rPr kumimoji="1" lang="en-US" altLang="ja-JP" sz="2200" i="1">
                            <a:solidFill>
                              <a:schemeClr val="tx1"/>
                            </a:solidFill>
                            <a:latin typeface="Cambria Math" panose="02040503050406030204" pitchFamily="18" charset="0"/>
                          </a:rPr>
                        </m:ctrlPr>
                      </m:dPr>
                      <m:e>
                        <m:sSub>
                          <m:sSubPr>
                            <m:ctrlPr>
                              <a:rPr kumimoji="1" lang="en-US" altLang="ja-JP" sz="2200" i="1">
                                <a:solidFill>
                                  <a:schemeClr val="tx1"/>
                                </a:solidFill>
                                <a:latin typeface="Cambria Math" panose="02040503050406030204" pitchFamily="18" charset="0"/>
                              </a:rPr>
                            </m:ctrlPr>
                          </m:sSubPr>
                          <m:e>
                            <m:acc>
                              <m:accPr>
                                <m:chr m:val="̂"/>
                                <m:ctrlPr>
                                  <a:rPr kumimoji="1" lang="en-US" altLang="ja-JP" sz="2200" i="1">
                                    <a:solidFill>
                                      <a:schemeClr val="tx1"/>
                                    </a:solidFill>
                                    <a:latin typeface="Cambria Math" panose="02040503050406030204" pitchFamily="18" charset="0"/>
                                  </a:rPr>
                                </m:ctrlPr>
                              </m:accPr>
                              <m:e>
                                <m:r>
                                  <a:rPr kumimoji="1" lang="en-US" altLang="ja-JP" sz="2200" i="1">
                                    <a:solidFill>
                                      <a:schemeClr val="tx1"/>
                                    </a:solidFill>
                                    <a:latin typeface="Cambria Math" panose="02040503050406030204" pitchFamily="18" charset="0"/>
                                  </a:rPr>
                                  <m:t>𝑣</m:t>
                                </m:r>
                              </m:e>
                            </m:acc>
                          </m:e>
                          <m:sub>
                            <m:r>
                              <a:rPr kumimoji="1" lang="en-US" altLang="ja-JP" sz="2200" i="1">
                                <a:solidFill>
                                  <a:schemeClr val="tx1"/>
                                </a:solidFill>
                                <a:latin typeface="Cambria Math" panose="02040503050406030204" pitchFamily="18" charset="0"/>
                              </a:rPr>
                              <m:t>1,</m:t>
                            </m:r>
                            <m:r>
                              <a:rPr kumimoji="1" lang="en-US" altLang="ja-JP" sz="2200" i="1">
                                <a:solidFill>
                                  <a:schemeClr val="tx1"/>
                                </a:solidFill>
                                <a:latin typeface="Cambria Math" panose="02040503050406030204" pitchFamily="18" charset="0"/>
                              </a:rPr>
                              <m:t>𝑖</m:t>
                            </m:r>
                          </m:sub>
                        </m:sSub>
                      </m:e>
                    </m:d>
                    <m:r>
                      <a:rPr kumimoji="1" lang="en-US" altLang="ja-JP" sz="2200" i="1">
                        <a:solidFill>
                          <a:schemeClr val="tx1"/>
                        </a:solidFill>
                        <a:latin typeface="Cambria Math" panose="02040503050406030204" pitchFamily="18" charset="0"/>
                      </a:rPr>
                      <m:t>∩</m:t>
                    </m:r>
                    <m:sSub>
                      <m:sSubPr>
                        <m:ctrlPr>
                          <a:rPr kumimoji="1" lang="en-US" altLang="ja-JP" sz="2200" i="1">
                            <a:solidFill>
                              <a:schemeClr val="tx1"/>
                            </a:solidFill>
                            <a:latin typeface="Cambria Math" panose="02040503050406030204" pitchFamily="18" charset="0"/>
                          </a:rPr>
                        </m:ctrlPr>
                      </m:sSubPr>
                      <m:e>
                        <m:acc>
                          <m:accPr>
                            <m:chr m:val="̂"/>
                            <m:ctrlPr>
                              <a:rPr kumimoji="1" lang="en-US" altLang="ja-JP" sz="2200" i="1">
                                <a:solidFill>
                                  <a:schemeClr val="tx1"/>
                                </a:solidFill>
                                <a:latin typeface="Cambria Math" panose="02040503050406030204" pitchFamily="18" charset="0"/>
                              </a:rPr>
                            </m:ctrlPr>
                          </m:accPr>
                          <m:e>
                            <m:r>
                              <a:rPr kumimoji="1" lang="en-US" altLang="ja-JP" sz="2200" i="1">
                                <a:solidFill>
                                  <a:schemeClr val="tx1"/>
                                </a:solidFill>
                                <a:latin typeface="Cambria Math" panose="02040503050406030204" pitchFamily="18" charset="0"/>
                              </a:rPr>
                              <m:t>𝐿</m:t>
                            </m:r>
                          </m:e>
                        </m:acc>
                      </m:e>
                      <m:sub>
                        <m:r>
                          <a:rPr kumimoji="1" lang="en-US" altLang="ja-JP" sz="2200" i="1">
                            <a:solidFill>
                              <a:schemeClr val="tx1"/>
                            </a:solidFill>
                            <a:latin typeface="Cambria Math" panose="02040503050406030204" pitchFamily="18" charset="0"/>
                          </a:rPr>
                          <m:t>2</m:t>
                        </m:r>
                      </m:sub>
                    </m:sSub>
                    <m:d>
                      <m:dPr>
                        <m:ctrlPr>
                          <a:rPr kumimoji="1" lang="en-US" altLang="ja-JP" sz="2200" i="1">
                            <a:solidFill>
                              <a:schemeClr val="tx1"/>
                            </a:solidFill>
                            <a:latin typeface="Cambria Math" panose="02040503050406030204" pitchFamily="18" charset="0"/>
                          </a:rPr>
                        </m:ctrlPr>
                      </m:dPr>
                      <m:e>
                        <m:sSub>
                          <m:sSubPr>
                            <m:ctrlPr>
                              <a:rPr kumimoji="1" lang="en-US" altLang="ja-JP" sz="2200" i="1">
                                <a:solidFill>
                                  <a:schemeClr val="tx1"/>
                                </a:solidFill>
                                <a:latin typeface="Cambria Math" panose="02040503050406030204" pitchFamily="18" charset="0"/>
                              </a:rPr>
                            </m:ctrlPr>
                          </m:sSubPr>
                          <m:e>
                            <m:acc>
                              <m:accPr>
                                <m:chr m:val="̂"/>
                                <m:ctrlPr>
                                  <a:rPr kumimoji="1" lang="en-US" altLang="ja-JP" sz="2200" i="1">
                                    <a:solidFill>
                                      <a:schemeClr val="tx1"/>
                                    </a:solidFill>
                                    <a:latin typeface="Cambria Math" panose="02040503050406030204" pitchFamily="18" charset="0"/>
                                  </a:rPr>
                                </m:ctrlPr>
                              </m:accPr>
                              <m:e>
                                <m:r>
                                  <a:rPr kumimoji="1" lang="en-US" altLang="ja-JP" sz="2200" i="1">
                                    <a:solidFill>
                                      <a:schemeClr val="tx1"/>
                                    </a:solidFill>
                                    <a:latin typeface="Cambria Math" panose="02040503050406030204" pitchFamily="18" charset="0"/>
                                  </a:rPr>
                                  <m:t>𝑣</m:t>
                                </m:r>
                              </m:e>
                            </m:acc>
                          </m:e>
                          <m:sub>
                            <m:r>
                              <a:rPr kumimoji="1" lang="en-US" altLang="ja-JP" sz="2200" i="1">
                                <a:solidFill>
                                  <a:schemeClr val="tx1"/>
                                </a:solidFill>
                                <a:latin typeface="Cambria Math" panose="02040503050406030204" pitchFamily="18" charset="0"/>
                              </a:rPr>
                              <m:t>2,</m:t>
                            </m:r>
                            <m:r>
                              <a:rPr kumimoji="1" lang="en-US" altLang="ja-JP" sz="2200" i="1">
                                <a:solidFill>
                                  <a:schemeClr val="tx1"/>
                                </a:solidFill>
                                <a:latin typeface="Cambria Math" panose="02040503050406030204" pitchFamily="18" charset="0"/>
                              </a:rPr>
                              <m:t>𝑗</m:t>
                            </m:r>
                          </m:sub>
                        </m:sSub>
                      </m:e>
                    </m:d>
                    <m:r>
                      <a:rPr kumimoji="1" lang="en-US" altLang="ja-JP" sz="2200" b="0" i="1" smtClean="0">
                        <a:solidFill>
                          <a:schemeClr val="tx1"/>
                        </a:solidFill>
                        <a:latin typeface="Cambria Math" panose="02040503050406030204" pitchFamily="18" charset="0"/>
                      </a:rPr>
                      <m:t> </m:t>
                    </m:r>
                  </m:oMath>
                </a14:m>
                <a:endParaRPr kumimoji="1" lang="en-US" altLang="ja-JP" sz="2200" dirty="0"/>
              </a:p>
              <a:p>
                <a:r>
                  <a:rPr kumimoji="1" lang="en-US" altLang="ja-JP" sz="2200" dirty="0"/>
                  <a:t>for all </a:t>
                </a:r>
                <a14:m>
                  <m:oMath xmlns:m="http://schemas.openxmlformats.org/officeDocument/2006/math">
                    <m:r>
                      <a:rPr kumimoji="1" lang="en-US" altLang="ja-JP" sz="2200" b="0" i="1" smtClean="0">
                        <a:latin typeface="Cambria Math" panose="02040503050406030204" pitchFamily="18" charset="0"/>
                      </a:rPr>
                      <m:t>1≤</m:t>
                    </m:r>
                    <m:r>
                      <a:rPr kumimoji="1" lang="en-US" altLang="ja-JP" sz="2200" b="0" i="1" smtClean="0">
                        <a:latin typeface="Cambria Math" panose="02040503050406030204" pitchFamily="18" charset="0"/>
                      </a:rPr>
                      <m:t>𝑖</m:t>
                    </m:r>
                    <m:r>
                      <a:rPr kumimoji="1" lang="en-US" altLang="ja-JP" sz="2200" b="0" i="1" smtClean="0">
                        <a:latin typeface="Cambria Math" panose="02040503050406030204" pitchFamily="18" charset="0"/>
                      </a:rPr>
                      <m:t>≤</m:t>
                    </m:r>
                    <m:d>
                      <m:dPr>
                        <m:begChr m:val="|"/>
                        <m:endChr m:val="|"/>
                        <m:ctrlPr>
                          <a:rPr kumimoji="1" lang="en-US" altLang="ja-JP" sz="2200" b="0" i="1" smtClean="0">
                            <a:latin typeface="Cambria Math" panose="02040503050406030204" pitchFamily="18" charset="0"/>
                          </a:rPr>
                        </m:ctrlPr>
                      </m:dPr>
                      <m:e>
                        <m:sSub>
                          <m:sSubPr>
                            <m:ctrlPr>
                              <a:rPr kumimoji="1" lang="en-US" altLang="ja-JP" sz="2200" b="0" i="1" smtClean="0">
                                <a:latin typeface="Cambria Math" panose="02040503050406030204" pitchFamily="18" charset="0"/>
                              </a:rPr>
                            </m:ctrlPr>
                          </m:sSubPr>
                          <m:e>
                            <m:acc>
                              <m:accPr>
                                <m:chr m:val="̂"/>
                                <m:ctrlPr>
                                  <a:rPr kumimoji="1" lang="en-US" altLang="ja-JP" sz="2200" b="0" i="1" smtClean="0">
                                    <a:latin typeface="Cambria Math" panose="02040503050406030204" pitchFamily="18" charset="0"/>
                                  </a:rPr>
                                </m:ctrlPr>
                              </m:accPr>
                              <m:e>
                                <m:r>
                                  <a:rPr kumimoji="1" lang="en-US" altLang="ja-JP" sz="2200" b="0" i="1" smtClean="0">
                                    <a:latin typeface="Cambria Math" panose="02040503050406030204" pitchFamily="18" charset="0"/>
                                  </a:rPr>
                                  <m:t>𝑉</m:t>
                                </m:r>
                              </m:e>
                            </m:acc>
                          </m:e>
                          <m:sub>
                            <m:r>
                              <a:rPr kumimoji="1" lang="en-US" altLang="ja-JP" sz="2200" b="0" i="1" smtClean="0">
                                <a:latin typeface="Cambria Math" panose="02040503050406030204" pitchFamily="18" charset="0"/>
                              </a:rPr>
                              <m:t>1</m:t>
                            </m:r>
                          </m:sub>
                        </m:sSub>
                      </m:e>
                    </m:d>
                  </m:oMath>
                </a14:m>
                <a:r>
                  <a:rPr kumimoji="1" lang="en-US" altLang="ja-JP" sz="2200" dirty="0"/>
                  <a:t> and </a:t>
                </a:r>
                <a14:m>
                  <m:oMath xmlns:m="http://schemas.openxmlformats.org/officeDocument/2006/math">
                    <m:r>
                      <a:rPr kumimoji="1" lang="en-US" altLang="ja-JP" sz="2200" i="1">
                        <a:latin typeface="Cambria Math" panose="02040503050406030204" pitchFamily="18" charset="0"/>
                      </a:rPr>
                      <m:t>1≤</m:t>
                    </m:r>
                    <m:r>
                      <a:rPr kumimoji="1" lang="en-US" altLang="ja-JP" sz="2200" i="1">
                        <a:latin typeface="Cambria Math" panose="02040503050406030204" pitchFamily="18" charset="0"/>
                      </a:rPr>
                      <m:t>𝑖</m:t>
                    </m:r>
                    <m:r>
                      <a:rPr kumimoji="1" lang="en-US" altLang="ja-JP" sz="2200" i="1">
                        <a:latin typeface="Cambria Math" panose="02040503050406030204" pitchFamily="18" charset="0"/>
                      </a:rPr>
                      <m:t>≤</m:t>
                    </m:r>
                    <m:d>
                      <m:dPr>
                        <m:begChr m:val="|"/>
                        <m:endChr m:val="|"/>
                        <m:ctrlPr>
                          <a:rPr kumimoji="1" lang="en-US" altLang="ja-JP" sz="2200" i="1">
                            <a:latin typeface="Cambria Math" panose="02040503050406030204" pitchFamily="18" charset="0"/>
                          </a:rPr>
                        </m:ctrlPr>
                      </m:dPr>
                      <m:e>
                        <m:sSub>
                          <m:sSubPr>
                            <m:ctrlPr>
                              <a:rPr kumimoji="1" lang="en-US" altLang="ja-JP" sz="2200" i="1">
                                <a:latin typeface="Cambria Math" panose="02040503050406030204" pitchFamily="18" charset="0"/>
                              </a:rPr>
                            </m:ctrlPr>
                          </m:sSubPr>
                          <m:e>
                            <m:acc>
                              <m:accPr>
                                <m:chr m:val="̂"/>
                                <m:ctrlPr>
                                  <a:rPr kumimoji="1" lang="en-US" altLang="ja-JP" sz="2200" i="1">
                                    <a:latin typeface="Cambria Math" panose="02040503050406030204" pitchFamily="18" charset="0"/>
                                  </a:rPr>
                                </m:ctrlPr>
                              </m:accPr>
                              <m:e>
                                <m:r>
                                  <a:rPr kumimoji="1" lang="en-US" altLang="ja-JP" sz="2200" i="1">
                                    <a:latin typeface="Cambria Math" panose="02040503050406030204" pitchFamily="18" charset="0"/>
                                  </a:rPr>
                                  <m:t>𝑉</m:t>
                                </m:r>
                              </m:e>
                            </m:acc>
                          </m:e>
                          <m:sub>
                            <m:r>
                              <a:rPr kumimoji="1" lang="en-US" altLang="ja-JP" sz="2200" b="0" i="1" smtClean="0">
                                <a:latin typeface="Cambria Math" panose="02040503050406030204" pitchFamily="18" charset="0"/>
                              </a:rPr>
                              <m:t>2</m:t>
                            </m:r>
                          </m:sub>
                        </m:sSub>
                      </m:e>
                    </m:d>
                  </m:oMath>
                </a14:m>
                <a:r>
                  <a:rPr kumimoji="1" lang="en-US" altLang="ja-JP" sz="2200" dirty="0"/>
                  <a:t> </a:t>
                </a:r>
              </a:p>
              <a:p>
                <a:r>
                  <a:rPr kumimoji="1" lang="en-US" altLang="ja-JP" sz="2200" dirty="0"/>
                  <a:t>using balanced tree.</a:t>
                </a:r>
              </a:p>
              <a:p>
                <a:endParaRPr kumimoji="1" lang="en-US" altLang="ja-JP" sz="2200" dirty="0"/>
              </a:p>
            </p:txBody>
          </p:sp>
        </mc:Choice>
        <mc:Fallback xmlns="">
          <p:sp>
            <p:nvSpPr>
              <p:cNvPr id="9" name="テキスト ボックス 8">
                <a:extLst>
                  <a:ext uri="{FF2B5EF4-FFF2-40B4-BE49-F238E27FC236}">
                    <a16:creationId xmlns:a16="http://schemas.microsoft.com/office/drawing/2014/main" id="{2A1F5DA5-A1C8-17E3-AD99-DD4115DAE074}"/>
                  </a:ext>
                </a:extLst>
              </p:cNvPr>
              <p:cNvSpPr txBox="1">
                <a:spLocks noRot="1" noChangeAspect="1" noMove="1" noResize="1" noEditPoints="1" noAdjustHandles="1" noChangeArrowheads="1" noChangeShapeType="1" noTextEdit="1"/>
              </p:cNvSpPr>
              <p:nvPr/>
            </p:nvSpPr>
            <p:spPr>
              <a:xfrm>
                <a:off x="172082" y="2924613"/>
                <a:ext cx="4395947" cy="1541576"/>
              </a:xfrm>
              <a:prstGeom prst="rect">
                <a:avLst/>
              </a:prstGeom>
              <a:blipFill>
                <a:blip r:embed="rId6"/>
                <a:stretch>
                  <a:fillRect l="-1729" t="-163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10847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699" cy="647966"/>
          </a:xfrm>
        </p:spPr>
        <p:txBody>
          <a:bodyPr>
            <a:noAutofit/>
          </a:bodyPr>
          <a:lstStyle/>
          <a:p>
            <a:r>
              <a:rPr kumimoji="1" lang="en" altLang="ja-JP" sz="2300" dirty="0"/>
              <a:t>Precompute the Result of Conditional </a:t>
            </a:r>
            <a:r>
              <a:rPr lang="en" altLang="ja-JP" sz="2300" dirty="0"/>
              <a:t>E</a:t>
            </a:r>
            <a:r>
              <a:rPr kumimoji="1" lang="en" altLang="ja-JP" sz="2300" dirty="0"/>
              <a:t>xpressions of R</a:t>
            </a:r>
            <a:r>
              <a:rPr lang="en" altLang="ja-JP" sz="2300" dirty="0"/>
              <a:t>ecurrence</a:t>
            </a:r>
            <a:endParaRPr kumimoji="1" lang="ja-JP" altLang="en-US" sz="230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41</a:t>
            </a:fld>
            <a:endParaRPr kumimoji="1" lang="ja-JP" altLang="en-US"/>
          </a:p>
        </p:txBody>
      </p:sp>
      <p:sp>
        <p:nvSpPr>
          <p:cNvPr id="154" name="テキスト ボックス 153">
            <a:extLst>
              <a:ext uri="{FF2B5EF4-FFF2-40B4-BE49-F238E27FC236}">
                <a16:creationId xmlns:a16="http://schemas.microsoft.com/office/drawing/2014/main" id="{9A578E94-C631-BBA5-F797-D7E18E8AA7DE}"/>
              </a:ext>
            </a:extLst>
          </p:cNvPr>
          <p:cNvSpPr txBox="1"/>
          <p:nvPr/>
        </p:nvSpPr>
        <p:spPr>
          <a:xfrm>
            <a:off x="7133507" y="4748683"/>
            <a:ext cx="184731" cy="369332"/>
          </a:xfrm>
          <a:prstGeom prst="rect">
            <a:avLst/>
          </a:prstGeom>
          <a:noFill/>
        </p:spPr>
        <p:txBody>
          <a:bodyPr wrap="none" rtlCol="0">
            <a:spAutoFit/>
          </a:bodyPr>
          <a:lstStyle/>
          <a:p>
            <a:endParaRPr kumimoji="1" lang="ja-JP" altLang="en-US"/>
          </a:p>
        </p:txBody>
      </p:sp>
      <p:graphicFrame>
        <p:nvGraphicFramePr>
          <p:cNvPr id="54" name="表 53">
            <a:extLst>
              <a:ext uri="{FF2B5EF4-FFF2-40B4-BE49-F238E27FC236}">
                <a16:creationId xmlns:a16="http://schemas.microsoft.com/office/drawing/2014/main" id="{8C20C5A5-0011-1390-DB3D-B9CE82710818}"/>
              </a:ext>
            </a:extLst>
          </p:cNvPr>
          <p:cNvGraphicFramePr>
            <a:graphicFrameLocks noGrp="1"/>
          </p:cNvGraphicFramePr>
          <p:nvPr>
            <p:extLst>
              <p:ext uri="{D42A27DB-BD31-4B8C-83A1-F6EECF244321}">
                <p14:modId xmlns:p14="http://schemas.microsoft.com/office/powerpoint/2010/main" val="1533797077"/>
              </p:ext>
            </p:extLst>
          </p:nvPr>
        </p:nvGraphicFramePr>
        <p:xfrm>
          <a:off x="5092578" y="2898269"/>
          <a:ext cx="3768812" cy="3943402"/>
        </p:xfrm>
        <a:graphic>
          <a:graphicData uri="http://schemas.openxmlformats.org/drawingml/2006/table">
            <a:tbl>
              <a:tblPr/>
              <a:tblGrid>
                <a:gridCol w="482512">
                  <a:extLst>
                    <a:ext uri="{9D8B030D-6E8A-4147-A177-3AD203B41FA5}">
                      <a16:colId xmlns:a16="http://schemas.microsoft.com/office/drawing/2014/main" val="20000"/>
                    </a:ext>
                  </a:extLst>
                </a:gridCol>
                <a:gridCol w="339063">
                  <a:extLst>
                    <a:ext uri="{9D8B030D-6E8A-4147-A177-3AD203B41FA5}">
                      <a16:colId xmlns:a16="http://schemas.microsoft.com/office/drawing/2014/main" val="20001"/>
                    </a:ext>
                  </a:extLst>
                </a:gridCol>
                <a:gridCol w="482512">
                  <a:extLst>
                    <a:ext uri="{9D8B030D-6E8A-4147-A177-3AD203B41FA5}">
                      <a16:colId xmlns:a16="http://schemas.microsoft.com/office/drawing/2014/main" val="20002"/>
                    </a:ext>
                  </a:extLst>
                </a:gridCol>
                <a:gridCol w="339063">
                  <a:extLst>
                    <a:ext uri="{9D8B030D-6E8A-4147-A177-3AD203B41FA5}">
                      <a16:colId xmlns:a16="http://schemas.microsoft.com/office/drawing/2014/main" val="20003"/>
                    </a:ext>
                  </a:extLst>
                </a:gridCol>
                <a:gridCol w="482512">
                  <a:extLst>
                    <a:ext uri="{9D8B030D-6E8A-4147-A177-3AD203B41FA5}">
                      <a16:colId xmlns:a16="http://schemas.microsoft.com/office/drawing/2014/main" val="20004"/>
                    </a:ext>
                  </a:extLst>
                </a:gridCol>
                <a:gridCol w="339063">
                  <a:extLst>
                    <a:ext uri="{9D8B030D-6E8A-4147-A177-3AD203B41FA5}">
                      <a16:colId xmlns:a16="http://schemas.microsoft.com/office/drawing/2014/main" val="20005"/>
                    </a:ext>
                  </a:extLst>
                </a:gridCol>
                <a:gridCol w="482512">
                  <a:extLst>
                    <a:ext uri="{9D8B030D-6E8A-4147-A177-3AD203B41FA5}">
                      <a16:colId xmlns:a16="http://schemas.microsoft.com/office/drawing/2014/main" val="20006"/>
                    </a:ext>
                  </a:extLst>
                </a:gridCol>
                <a:gridCol w="339063">
                  <a:extLst>
                    <a:ext uri="{9D8B030D-6E8A-4147-A177-3AD203B41FA5}">
                      <a16:colId xmlns:a16="http://schemas.microsoft.com/office/drawing/2014/main" val="20007"/>
                    </a:ext>
                  </a:extLst>
                </a:gridCol>
                <a:gridCol w="482512">
                  <a:extLst>
                    <a:ext uri="{9D8B030D-6E8A-4147-A177-3AD203B41FA5}">
                      <a16:colId xmlns:a16="http://schemas.microsoft.com/office/drawing/2014/main" val="20008"/>
                    </a:ext>
                  </a:extLst>
                </a:gridCol>
              </a:tblGrid>
              <a:tr h="428042">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a:noFill/>
                    </a:lnB>
                  </a:tcPr>
                </a:tc>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3</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4</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0787">
                <a:tc>
                  <a:txBody>
                    <a:bodyPr/>
                    <a:lstStyle/>
                    <a:p>
                      <a:pPr algn="r" fontAlgn="b"/>
                      <a:endParaRPr lang="ja-JP" altLang="en-US" sz="2000" b="0" i="0" u="none" strike="noStrike">
                        <a:latin typeface="ＭＳ Ｐゴシック"/>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1800" b="1" i="0" u="none" strike="noStrike">
                          <a:solidFill>
                            <a:srgbClr val="FF0000"/>
                          </a:solidFill>
                          <a:latin typeface="ＭＳ Ｐゴシック"/>
                        </a:rPr>
                        <a:t>○</a:t>
                      </a: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00B0F0"/>
                          </a:solidFill>
                          <a:latin typeface="ＭＳ Ｐゴシック"/>
                        </a:rPr>
                        <a:t>×</a:t>
                      </a: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00B0F0"/>
                          </a:solidFill>
                          <a:latin typeface="ＭＳ Ｐゴシック"/>
                        </a:rPr>
                        <a:t>×</a:t>
                      </a: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800" b="1" i="0" u="none" strike="noStrike" dirty="0">
                          <a:solidFill>
                            <a:srgbClr val="FF0000"/>
                          </a:solidFill>
                          <a:latin typeface="ＭＳ Ｐゴシック"/>
                        </a:rPr>
                        <a:t> </a:t>
                      </a:r>
                      <a:r>
                        <a:rPr lang="ja-JP" altLang="en-US" sz="1800" b="1" i="0" u="none" strike="noStrike">
                          <a:solidFill>
                            <a:srgbClr val="FF0000"/>
                          </a:solidFill>
                          <a:latin typeface="ＭＳ Ｐゴシック"/>
                        </a:rPr>
                        <a:t>○</a:t>
                      </a: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529037">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1</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00787">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1800" b="1" i="0" u="none" strike="noStrike">
                          <a:solidFill>
                            <a:srgbClr val="FF0000"/>
                          </a:solidFill>
                          <a:latin typeface="ＭＳ Ｐゴシック"/>
                        </a:rPr>
                        <a:t>○</a:t>
                      </a:r>
                      <a:endParaRPr lang="ja-JP" altLang="en-US" sz="18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00B0F0"/>
                          </a:solidFill>
                          <a:latin typeface="ＭＳ Ｐゴシック"/>
                        </a:rPr>
                        <a:t>×</a:t>
                      </a: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00B0F0"/>
                          </a:solidFill>
                          <a:latin typeface="ＭＳ Ｐゴシック"/>
                        </a:rPr>
                        <a:t>×</a:t>
                      </a: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FF0000"/>
                          </a:solidFill>
                          <a:latin typeface="ＭＳ Ｐゴシック"/>
                        </a:rPr>
                        <a:t>  </a:t>
                      </a:r>
                      <a:r>
                        <a:rPr lang="ja-JP" altLang="en-US" sz="1800" b="1" i="0" u="none" strike="noStrike">
                          <a:solidFill>
                            <a:srgbClr val="FF0000"/>
                          </a:solidFill>
                          <a:latin typeface="ＭＳ Ｐゴシック"/>
                        </a:rPr>
                        <a:t>○</a:t>
                      </a: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3"/>
                  </a:ext>
                </a:extLst>
              </a:tr>
              <a:tr h="529037">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2</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00787">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altLang="ja-JP" sz="2000" b="1" i="0" u="none" strike="noStrike" dirty="0">
                          <a:solidFill>
                            <a:srgbClr val="00B0F0"/>
                          </a:solidFill>
                          <a:latin typeface="ＭＳ Ｐゴシック"/>
                        </a:rPr>
                        <a:t>×</a:t>
                      </a:r>
                      <a:endParaRPr lang="ja-JP" altLang="en-US" sz="2000" b="0" i="0" u="none" strike="noStrike">
                        <a:solidFill>
                          <a:srgbClr val="00B0F0"/>
                        </a:solidFill>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00B0F0"/>
                          </a:solidFill>
                          <a:latin typeface="ＭＳ Ｐゴシック"/>
                        </a:rPr>
                        <a:t>×</a:t>
                      </a:r>
                      <a:endParaRPr lang="ja-JP" altLang="en-US" sz="2000" b="0" i="0" u="none" strike="noStrike">
                        <a:solidFill>
                          <a:srgbClr val="00B0F0"/>
                        </a:solidFill>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00B0F0"/>
                          </a:solidFill>
                          <a:latin typeface="ＭＳ Ｐゴシック"/>
                        </a:rPr>
                        <a:t>×</a:t>
                      </a:r>
                      <a:r>
                        <a:rPr lang="ja-JP" altLang="en-US" sz="1400" b="0" i="0" u="none" strike="noStrike">
                          <a:latin typeface="ＭＳ Ｐゴシック"/>
                        </a:rPr>
                        <a:t>　</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FF0000"/>
                          </a:solidFill>
                          <a:latin typeface="ＭＳ Ｐゴシック"/>
                        </a:rPr>
                        <a:t>  </a:t>
                      </a:r>
                      <a:r>
                        <a:rPr lang="ja-JP" altLang="en-US" sz="1800" b="1" i="0" u="none" strike="noStrike">
                          <a:solidFill>
                            <a:srgbClr val="FF0000"/>
                          </a:solidFill>
                          <a:latin typeface="ＭＳ Ｐゴシック"/>
                        </a:rPr>
                        <a:t>○</a:t>
                      </a: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5"/>
                  </a:ext>
                </a:extLst>
              </a:tr>
              <a:tr h="529037">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3</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00787">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ja-JP" altLang="en-US" sz="1800" b="0" i="0" u="none" strike="noStrike">
                          <a:solidFill>
                            <a:srgbClr val="FF0000"/>
                          </a:solidFill>
                          <a:latin typeface="ＭＳ Ｐゴシック"/>
                        </a:rPr>
                        <a:t>○</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00B0F0"/>
                          </a:solidFill>
                          <a:latin typeface="ＭＳ Ｐゴシック"/>
                        </a:rPr>
                        <a:t>×</a:t>
                      </a:r>
                      <a:endParaRPr lang="ja-JP" altLang="en-US" sz="2000" b="0" i="0" u="none" strike="noStrike">
                        <a:solidFill>
                          <a:srgbClr val="00B0F0"/>
                        </a:solidFill>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800" b="1" i="0" u="none" strike="noStrike">
                          <a:solidFill>
                            <a:srgbClr val="FF0000"/>
                          </a:solidFill>
                          <a:latin typeface="ＭＳ Ｐゴシック"/>
                        </a:rPr>
                        <a:t>○</a:t>
                      </a:r>
                      <a:endParaRPr lang="ja-JP" altLang="en-US" sz="18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altLang="ja-JP" sz="2000" b="0" i="0" u="none" strike="noStrike" dirty="0">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altLang="ja-JP" sz="1400" b="0" i="0" u="none" strike="noStrike" dirty="0">
                          <a:solidFill>
                            <a:srgbClr val="FF0000"/>
                          </a:solidFill>
                          <a:latin typeface="ＭＳ Ｐゴシック"/>
                        </a:rPr>
                        <a:t> </a:t>
                      </a:r>
                      <a:r>
                        <a:rPr lang="ja-JP" altLang="en-US" sz="1800" b="0" i="0" u="none" strike="noStrike">
                          <a:solidFill>
                            <a:srgbClr val="FF0000"/>
                          </a:solidFill>
                          <a:latin typeface="ＭＳ Ｐゴシック"/>
                        </a:rPr>
                        <a:t>○</a:t>
                      </a:r>
                      <a:endParaRPr lang="ja-JP" altLang="en-US" sz="1400" b="0" i="0" u="none" strike="noStrike">
                        <a:solidFill>
                          <a:srgbClr val="FF0000"/>
                        </a:solidFill>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7"/>
                  </a:ext>
                </a:extLst>
              </a:tr>
              <a:tr h="529037">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4</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cxnSp>
        <p:nvCxnSpPr>
          <p:cNvPr id="59" name="曲線コネクタ 58">
            <a:extLst>
              <a:ext uri="{FF2B5EF4-FFF2-40B4-BE49-F238E27FC236}">
                <a16:creationId xmlns:a16="http://schemas.microsoft.com/office/drawing/2014/main" id="{7DAC0C2E-E7E3-D401-A4AE-7E2E0B369A65}"/>
              </a:ext>
            </a:extLst>
          </p:cNvPr>
          <p:cNvCxnSpPr>
            <a:cxnSpLocks/>
          </p:cNvCxnSpPr>
          <p:nvPr/>
        </p:nvCxnSpPr>
        <p:spPr>
          <a:xfrm rot="10800000" flipV="1">
            <a:off x="4360691" y="6350540"/>
            <a:ext cx="25692" cy="240486"/>
          </a:xfrm>
          <a:prstGeom prst="curvedConnector3">
            <a:avLst>
              <a:gd name="adj1" fmla="val 1171135"/>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nvGrpSpPr>
          <p:cNvPr id="60" name="図形グループ 69">
            <a:extLst>
              <a:ext uri="{FF2B5EF4-FFF2-40B4-BE49-F238E27FC236}">
                <a16:creationId xmlns:a16="http://schemas.microsoft.com/office/drawing/2014/main" id="{6157AD31-B133-283D-685D-7C5E3EF325B1}"/>
              </a:ext>
            </a:extLst>
          </p:cNvPr>
          <p:cNvGrpSpPr/>
          <p:nvPr/>
        </p:nvGrpSpPr>
        <p:grpSpPr>
          <a:xfrm>
            <a:off x="4319611" y="3492279"/>
            <a:ext cx="1148013" cy="3247645"/>
            <a:chOff x="3661715" y="2953427"/>
            <a:chExt cx="1148105" cy="2971567"/>
          </a:xfrm>
        </p:grpSpPr>
        <p:sp>
          <p:nvSpPr>
            <p:cNvPr id="73" name="円/楕円 72">
              <a:extLst>
                <a:ext uri="{FF2B5EF4-FFF2-40B4-BE49-F238E27FC236}">
                  <a16:creationId xmlns:a16="http://schemas.microsoft.com/office/drawing/2014/main" id="{974D8345-5700-ED68-3AFB-A1B9F2D71D51}"/>
                </a:ext>
              </a:extLst>
            </p:cNvPr>
            <p:cNvSpPr/>
            <p:nvPr/>
          </p:nvSpPr>
          <p:spPr>
            <a:xfrm>
              <a:off x="3999401" y="2953427"/>
              <a:ext cx="494282" cy="469670"/>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a</a:t>
              </a:r>
              <a:endParaRPr kumimoji="1" lang="ja-JP" altLang="en-US" sz="2800">
                <a:solidFill>
                  <a:srgbClr val="000000"/>
                </a:solidFill>
                <a:latin typeface="Courier New" panose="02070309020205020404" pitchFamily="49" charset="0"/>
                <a:cs typeface="Courier New" panose="02070309020205020404" pitchFamily="49" charset="0"/>
              </a:endParaRPr>
            </a:p>
          </p:txBody>
        </p:sp>
        <p:sp>
          <p:nvSpPr>
            <p:cNvPr id="74" name="円/楕円 73">
              <a:extLst>
                <a:ext uri="{FF2B5EF4-FFF2-40B4-BE49-F238E27FC236}">
                  <a16:creationId xmlns:a16="http://schemas.microsoft.com/office/drawing/2014/main" id="{BC54A5F3-95F4-83EB-5EC5-82A77AB817AD}"/>
                </a:ext>
              </a:extLst>
            </p:cNvPr>
            <p:cNvSpPr/>
            <p:nvPr/>
          </p:nvSpPr>
          <p:spPr>
            <a:xfrm>
              <a:off x="3996492" y="3792614"/>
              <a:ext cx="494281" cy="475190"/>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a</a:t>
              </a:r>
              <a:endParaRPr kumimoji="1" lang="ja-JP" altLang="en-US" sz="2800">
                <a:solidFill>
                  <a:srgbClr val="000000"/>
                </a:solidFill>
                <a:latin typeface="Courier New" panose="02070309020205020404" pitchFamily="49" charset="0"/>
                <a:cs typeface="Courier New" panose="02070309020205020404" pitchFamily="49" charset="0"/>
              </a:endParaRPr>
            </a:p>
          </p:txBody>
        </p:sp>
        <p:sp>
          <p:nvSpPr>
            <p:cNvPr id="76" name="円/楕円 75">
              <a:extLst>
                <a:ext uri="{FF2B5EF4-FFF2-40B4-BE49-F238E27FC236}">
                  <a16:creationId xmlns:a16="http://schemas.microsoft.com/office/drawing/2014/main" id="{BC8939AC-549E-28AD-91B4-338B69CA3521}"/>
                </a:ext>
              </a:extLst>
            </p:cNvPr>
            <p:cNvSpPr/>
            <p:nvPr/>
          </p:nvSpPr>
          <p:spPr>
            <a:xfrm>
              <a:off x="3987172" y="4606179"/>
              <a:ext cx="494282" cy="47519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b</a:t>
              </a:r>
              <a:endParaRPr kumimoji="1" lang="ja-JP" altLang="en-US" sz="2800">
                <a:solidFill>
                  <a:srgbClr val="000000"/>
                </a:solidFill>
                <a:latin typeface="Courier New" panose="02070309020205020404" pitchFamily="49" charset="0"/>
                <a:cs typeface="Courier New" panose="02070309020205020404" pitchFamily="49" charset="0"/>
              </a:endParaRPr>
            </a:p>
          </p:txBody>
        </p:sp>
        <p:sp>
          <p:nvSpPr>
            <p:cNvPr id="77" name="円/楕円 76">
              <a:extLst>
                <a:ext uri="{FF2B5EF4-FFF2-40B4-BE49-F238E27FC236}">
                  <a16:creationId xmlns:a16="http://schemas.microsoft.com/office/drawing/2014/main" id="{3D317014-E2E5-9E35-A39E-3FC17CC30513}"/>
                </a:ext>
              </a:extLst>
            </p:cNvPr>
            <p:cNvSpPr/>
            <p:nvPr/>
          </p:nvSpPr>
          <p:spPr>
            <a:xfrm>
              <a:off x="3661715" y="5421032"/>
              <a:ext cx="1148105" cy="503962"/>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a:solidFill>
                    <a:srgbClr val="000000"/>
                  </a:solidFill>
                  <a:latin typeface="Times New Roman" panose="02020603050405020304" pitchFamily="18" charset="0"/>
                  <a:cs typeface="Times New Roman" panose="02020603050405020304" pitchFamily="18" charset="0"/>
                </a:rPr>
                <a:t>{</a:t>
              </a:r>
              <a:r>
                <a:rPr lang="en-US" altLang="ja-JP" sz="2400" b="1" dirty="0">
                  <a:solidFill>
                    <a:srgbClr val="FF0000"/>
                  </a:solidFill>
                  <a:latin typeface="Courier New" panose="02070309020205020404" pitchFamily="49" charset="0"/>
                  <a:cs typeface="Courier New" panose="02070309020205020404" pitchFamily="49" charset="0"/>
                </a:rPr>
                <a:t>a</a:t>
              </a:r>
              <a:r>
                <a:rPr lang="en-US" altLang="ja-JP" sz="2400" dirty="0">
                  <a:solidFill>
                    <a:srgbClr val="000000"/>
                  </a:solidFill>
                  <a:latin typeface="Times New Roman" panose="02020603050405020304" pitchFamily="18" charset="0"/>
                  <a:cs typeface="Times New Roman" panose="02020603050405020304" pitchFamily="18" charset="0"/>
                </a:rPr>
                <a:t>,</a:t>
              </a:r>
              <a:r>
                <a:rPr lang="en-US" altLang="ja-JP" sz="2400" dirty="0">
                  <a:solidFill>
                    <a:srgbClr val="000000"/>
                  </a:solidFill>
                  <a:latin typeface="Courier New" panose="02070309020205020404" pitchFamily="49" charset="0"/>
                  <a:cs typeface="Courier New" panose="02070309020205020404" pitchFamily="49" charset="0"/>
                </a:rPr>
                <a:t>d</a:t>
              </a:r>
              <a:r>
                <a:rPr lang="en-US" altLang="ja-JP" sz="2400" dirty="0">
                  <a:solidFill>
                    <a:srgbClr val="000000"/>
                  </a:solidFill>
                  <a:latin typeface="Times New Roman" panose="02020603050405020304" pitchFamily="18" charset="0"/>
                  <a:cs typeface="Times New Roman" panose="02020603050405020304" pitchFamily="18" charset="0"/>
                </a:rPr>
                <a:t>}</a:t>
              </a:r>
              <a:endParaRPr kumimoji="1" lang="ja-JP" altLang="en-US" sz="3200">
                <a:solidFill>
                  <a:srgbClr val="000000"/>
                </a:solidFill>
                <a:latin typeface="Times New Roman" panose="02020603050405020304" pitchFamily="18" charset="0"/>
                <a:cs typeface="Times New Roman" panose="02020603050405020304" pitchFamily="18" charset="0"/>
              </a:endParaRPr>
            </a:p>
          </p:txBody>
        </p:sp>
        <p:cxnSp>
          <p:nvCxnSpPr>
            <p:cNvPr id="78" name="曲線コネクタ 77">
              <a:extLst>
                <a:ext uri="{FF2B5EF4-FFF2-40B4-BE49-F238E27FC236}">
                  <a16:creationId xmlns:a16="http://schemas.microsoft.com/office/drawing/2014/main" id="{8FE76226-E5D8-1581-8623-A982881B1C7A}"/>
                </a:ext>
              </a:extLst>
            </p:cNvPr>
            <p:cNvCxnSpPr>
              <a:cxnSpLocks/>
              <a:stCxn id="73" idx="4"/>
              <a:endCxn id="74" idx="0"/>
            </p:cNvCxnSpPr>
            <p:nvPr/>
          </p:nvCxnSpPr>
          <p:spPr>
            <a:xfrm rot="5400000">
              <a:off x="4060329" y="3606401"/>
              <a:ext cx="369517" cy="2909"/>
            </a:xfrm>
            <a:prstGeom prst="curvedConnector3">
              <a:avLst>
                <a:gd name="adj1" fmla="val 5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79" name="曲線コネクタ 78">
              <a:extLst>
                <a:ext uri="{FF2B5EF4-FFF2-40B4-BE49-F238E27FC236}">
                  <a16:creationId xmlns:a16="http://schemas.microsoft.com/office/drawing/2014/main" id="{C68AFEA0-0238-77E1-5B1D-530BDE58F9EC}"/>
                </a:ext>
              </a:extLst>
            </p:cNvPr>
            <p:cNvCxnSpPr>
              <a:cxnSpLocks/>
              <a:stCxn id="73" idx="2"/>
              <a:endCxn id="76" idx="2"/>
            </p:cNvCxnSpPr>
            <p:nvPr/>
          </p:nvCxnSpPr>
          <p:spPr>
            <a:xfrm rot="10800000" flipV="1">
              <a:off x="3987172" y="3188262"/>
              <a:ext cx="12229" cy="1655512"/>
            </a:xfrm>
            <a:prstGeom prst="curvedConnector3">
              <a:avLst>
                <a:gd name="adj1" fmla="val 196948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80" name="曲線コネクタ 79">
              <a:extLst>
                <a:ext uri="{FF2B5EF4-FFF2-40B4-BE49-F238E27FC236}">
                  <a16:creationId xmlns:a16="http://schemas.microsoft.com/office/drawing/2014/main" id="{B87611A9-E001-95B7-81C0-79DA4FB39557}"/>
                </a:ext>
              </a:extLst>
            </p:cNvPr>
            <p:cNvCxnSpPr>
              <a:cxnSpLocks/>
              <a:stCxn id="74" idx="4"/>
              <a:endCxn id="76" idx="0"/>
            </p:cNvCxnSpPr>
            <p:nvPr/>
          </p:nvCxnSpPr>
          <p:spPr>
            <a:xfrm rot="5400000">
              <a:off x="4069786" y="4432332"/>
              <a:ext cx="338375" cy="9320"/>
            </a:xfrm>
            <a:prstGeom prst="curvedConnector3">
              <a:avLst>
                <a:gd name="adj1" fmla="val 5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96" name="Shape 49">
              <a:extLst>
                <a:ext uri="{FF2B5EF4-FFF2-40B4-BE49-F238E27FC236}">
                  <a16:creationId xmlns:a16="http://schemas.microsoft.com/office/drawing/2014/main" id="{E5DEB837-9908-60D2-7715-EC879D29A9DD}"/>
                </a:ext>
              </a:extLst>
            </p:cNvPr>
            <p:cNvCxnSpPr>
              <a:cxnSpLocks/>
              <a:stCxn id="74" idx="2"/>
              <a:endCxn id="77" idx="1"/>
            </p:cNvCxnSpPr>
            <p:nvPr/>
          </p:nvCxnSpPr>
          <p:spPr>
            <a:xfrm rot="10800000" flipV="1">
              <a:off x="3829852" y="4030209"/>
              <a:ext cx="166640" cy="1464627"/>
            </a:xfrm>
            <a:prstGeom prst="curvedConnector2">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97" name="直線矢印コネクタ 96">
              <a:extLst>
                <a:ext uri="{FF2B5EF4-FFF2-40B4-BE49-F238E27FC236}">
                  <a16:creationId xmlns:a16="http://schemas.microsoft.com/office/drawing/2014/main" id="{6B268781-2D1B-C260-37F3-778A1663BC15}"/>
                </a:ext>
              </a:extLst>
            </p:cNvPr>
            <p:cNvCxnSpPr>
              <a:cxnSpLocks/>
              <a:stCxn id="76" idx="4"/>
              <a:endCxn id="77" idx="0"/>
            </p:cNvCxnSpPr>
            <p:nvPr/>
          </p:nvCxnSpPr>
          <p:spPr>
            <a:xfrm>
              <a:off x="4234313" y="5081369"/>
              <a:ext cx="1455" cy="339663"/>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cxnSp>
        <p:nvCxnSpPr>
          <p:cNvPr id="98" name="曲線コネクタ 97">
            <a:extLst>
              <a:ext uri="{FF2B5EF4-FFF2-40B4-BE49-F238E27FC236}">
                <a16:creationId xmlns:a16="http://schemas.microsoft.com/office/drawing/2014/main" id="{2D9AE9B3-BE58-811F-001A-1993819FAAB7}"/>
              </a:ext>
            </a:extLst>
          </p:cNvPr>
          <p:cNvCxnSpPr>
            <a:cxnSpLocks/>
          </p:cNvCxnSpPr>
          <p:nvPr/>
        </p:nvCxnSpPr>
        <p:spPr>
          <a:xfrm rot="5400000" flipH="1" flipV="1">
            <a:off x="8466203" y="2396200"/>
            <a:ext cx="1" cy="415279"/>
          </a:xfrm>
          <a:prstGeom prst="curvedConnector3">
            <a:avLst>
              <a:gd name="adj1" fmla="val 2286010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99" name="曲線コネクタ 98">
            <a:extLst>
              <a:ext uri="{FF2B5EF4-FFF2-40B4-BE49-F238E27FC236}">
                <a16:creationId xmlns:a16="http://schemas.microsoft.com/office/drawing/2014/main" id="{5342694D-D58D-70D0-2286-AF177AB15332}"/>
              </a:ext>
            </a:extLst>
          </p:cNvPr>
          <p:cNvCxnSpPr>
            <a:cxnSpLocks/>
          </p:cNvCxnSpPr>
          <p:nvPr/>
        </p:nvCxnSpPr>
        <p:spPr>
          <a:xfrm rot="5400000" flipH="1" flipV="1">
            <a:off x="5987393" y="2459062"/>
            <a:ext cx="12700" cy="306658"/>
          </a:xfrm>
          <a:prstGeom prst="curvedConnector3">
            <a:avLst>
              <a:gd name="adj1" fmla="val 180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nvGrpSpPr>
          <p:cNvPr id="6" name="図形グループ 68">
            <a:extLst>
              <a:ext uri="{FF2B5EF4-FFF2-40B4-BE49-F238E27FC236}">
                <a16:creationId xmlns:a16="http://schemas.microsoft.com/office/drawing/2014/main" id="{89226D63-B952-A9AF-8581-BC93B0A35460}"/>
              </a:ext>
            </a:extLst>
          </p:cNvPr>
          <p:cNvGrpSpPr/>
          <p:nvPr/>
        </p:nvGrpSpPr>
        <p:grpSpPr>
          <a:xfrm>
            <a:off x="5602902" y="2596669"/>
            <a:ext cx="3358216" cy="443113"/>
            <a:chOff x="4832840" y="1894152"/>
            <a:chExt cx="3969785" cy="511311"/>
          </a:xfrm>
        </p:grpSpPr>
        <p:sp>
          <p:nvSpPr>
            <p:cNvPr id="7" name="円/楕円 18">
              <a:extLst>
                <a:ext uri="{FF2B5EF4-FFF2-40B4-BE49-F238E27FC236}">
                  <a16:creationId xmlns:a16="http://schemas.microsoft.com/office/drawing/2014/main" id="{7E17C5D6-D825-7962-3C60-CA77A8CB4BDF}"/>
                </a:ext>
              </a:extLst>
            </p:cNvPr>
            <p:cNvSpPr/>
            <p:nvPr/>
          </p:nvSpPr>
          <p:spPr>
            <a:xfrm>
              <a:off x="4832840" y="1894152"/>
              <a:ext cx="869248"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a:solidFill>
                    <a:srgbClr val="000000"/>
                  </a:solidFill>
                  <a:latin typeface="Times New Roman" panose="02020603050405020304" pitchFamily="18" charset="0"/>
                  <a:cs typeface="Times New Roman" panose="02020603050405020304" pitchFamily="18" charset="0"/>
                </a:rPr>
                <a:t>{</a:t>
              </a:r>
              <a:r>
                <a:rPr lang="en-US" altLang="ja-JP" sz="2400" b="1" dirty="0">
                  <a:solidFill>
                    <a:srgbClr val="FF0000"/>
                  </a:solidFill>
                  <a:latin typeface="Courier New" panose="02070309020205020404" pitchFamily="49" charset="0"/>
                  <a:cs typeface="Courier New" panose="02070309020205020404" pitchFamily="49" charset="0"/>
                </a:rPr>
                <a:t>a</a:t>
              </a:r>
              <a:r>
                <a:rPr lang="en-US" altLang="ja-JP" sz="2400" dirty="0">
                  <a:solidFill>
                    <a:srgbClr val="000000"/>
                  </a:solidFill>
                  <a:latin typeface="Times New Roman" panose="02020603050405020304" pitchFamily="18" charset="0"/>
                  <a:cs typeface="Times New Roman" panose="02020603050405020304" pitchFamily="18" charset="0"/>
                </a:rPr>
                <a:t>}</a:t>
              </a:r>
              <a:endParaRPr kumimoji="1" lang="ja-JP" altLang="en-US" sz="3200">
                <a:solidFill>
                  <a:srgbClr val="000000"/>
                </a:solidFill>
                <a:latin typeface="Times New Roman" panose="02020603050405020304" pitchFamily="18" charset="0"/>
                <a:cs typeface="Times New Roman" panose="02020603050405020304" pitchFamily="18" charset="0"/>
              </a:endParaRPr>
            </a:p>
          </p:txBody>
        </p:sp>
        <p:sp>
          <p:nvSpPr>
            <p:cNvPr id="11" name="円/楕円 10">
              <a:extLst>
                <a:ext uri="{FF2B5EF4-FFF2-40B4-BE49-F238E27FC236}">
                  <a16:creationId xmlns:a16="http://schemas.microsoft.com/office/drawing/2014/main" id="{818E5CD9-5114-C42F-B783-39111C155EF6}"/>
                </a:ext>
              </a:extLst>
            </p:cNvPr>
            <p:cNvSpPr/>
            <p:nvPr/>
          </p:nvSpPr>
          <p:spPr>
            <a:xfrm>
              <a:off x="6008796" y="1894152"/>
              <a:ext cx="494282"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2" name="円/楕円 11">
              <a:extLst>
                <a:ext uri="{FF2B5EF4-FFF2-40B4-BE49-F238E27FC236}">
                  <a16:creationId xmlns:a16="http://schemas.microsoft.com/office/drawing/2014/main" id="{37B3D37F-58B8-5BD3-699F-179179B2054A}"/>
                </a:ext>
              </a:extLst>
            </p:cNvPr>
            <p:cNvSpPr/>
            <p:nvPr/>
          </p:nvSpPr>
          <p:spPr>
            <a:xfrm>
              <a:off x="7573890" y="1894152"/>
              <a:ext cx="1228735"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a:solidFill>
                    <a:srgbClr val="000000"/>
                  </a:solidFill>
                  <a:latin typeface="Times New Roman" panose="02020603050405020304" pitchFamily="18" charset="0"/>
                  <a:cs typeface="Times New Roman" panose="02020603050405020304" pitchFamily="18" charset="0"/>
                </a:rPr>
                <a:t>{</a:t>
              </a:r>
              <a:r>
                <a:rPr lang="en-US" altLang="ja-JP" sz="2400" b="1" dirty="0">
                  <a:solidFill>
                    <a:srgbClr val="FF0000"/>
                  </a:solidFill>
                  <a:latin typeface="Courier New" panose="02070309020205020404" pitchFamily="49" charset="0"/>
                  <a:cs typeface="Courier New" panose="02070309020205020404" pitchFamily="49" charset="0"/>
                </a:rPr>
                <a:t>a</a:t>
              </a:r>
              <a:r>
                <a:rPr lang="en-US" altLang="ja-JP" sz="2400" dirty="0">
                  <a:solidFill>
                    <a:srgbClr val="000000"/>
                  </a:solidFill>
                  <a:latin typeface="Times New Roman" panose="02020603050405020304" pitchFamily="18" charset="0"/>
                  <a:cs typeface="Times New Roman" panose="02020603050405020304" pitchFamily="18" charset="0"/>
                </a:rPr>
                <a:t>,</a:t>
              </a:r>
              <a:r>
                <a:rPr lang="en-US" altLang="ja-JP" sz="2400" dirty="0">
                  <a:solidFill>
                    <a:srgbClr val="000000"/>
                  </a:solidFill>
                  <a:latin typeface="Courier New" panose="02070309020205020404" pitchFamily="49" charset="0"/>
                  <a:cs typeface="Courier New" panose="02070309020205020404" pitchFamily="49" charset="0"/>
                </a:rPr>
                <a:t>b</a:t>
              </a:r>
              <a:r>
                <a:rPr lang="en-US" altLang="ja-JP" sz="2400" dirty="0">
                  <a:solidFill>
                    <a:srgbClr val="000000"/>
                  </a:solidFill>
                  <a:latin typeface="Times New Roman" panose="02020603050405020304" pitchFamily="18" charset="0"/>
                  <a:cs typeface="Times New Roman" panose="02020603050405020304" pitchFamily="18" charset="0"/>
                </a:rPr>
                <a:t>}</a:t>
              </a:r>
              <a:endParaRPr kumimoji="1" lang="ja-JP" altLang="en-US" sz="2400">
                <a:solidFill>
                  <a:srgbClr val="000000"/>
                </a:solidFill>
                <a:latin typeface="Times New Roman" panose="02020603050405020304" pitchFamily="18" charset="0"/>
                <a:cs typeface="Times New Roman" panose="02020603050405020304" pitchFamily="18" charset="0"/>
              </a:endParaRPr>
            </a:p>
          </p:txBody>
        </p:sp>
        <p:sp>
          <p:nvSpPr>
            <p:cNvPr id="15" name="円/楕円 14">
              <a:extLst>
                <a:ext uri="{FF2B5EF4-FFF2-40B4-BE49-F238E27FC236}">
                  <a16:creationId xmlns:a16="http://schemas.microsoft.com/office/drawing/2014/main" id="{851572AE-8913-D2DD-8389-4D468BE1207A}"/>
                </a:ext>
              </a:extLst>
            </p:cNvPr>
            <p:cNvSpPr/>
            <p:nvPr/>
          </p:nvSpPr>
          <p:spPr>
            <a:xfrm>
              <a:off x="6865582" y="1894152"/>
              <a:ext cx="494282"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47" name="曲線コネクタ 46">
              <a:extLst>
                <a:ext uri="{FF2B5EF4-FFF2-40B4-BE49-F238E27FC236}">
                  <a16:creationId xmlns:a16="http://schemas.microsoft.com/office/drawing/2014/main" id="{BA70E7A0-F65C-373B-1F2C-3A5544F5A2E6}"/>
                </a:ext>
              </a:extLst>
            </p:cNvPr>
            <p:cNvCxnSpPr>
              <a:stCxn id="7" idx="6"/>
              <a:endCxn id="11" idx="2"/>
            </p:cNvCxnSpPr>
            <p:nvPr/>
          </p:nvCxnSpPr>
          <p:spPr>
            <a:xfrm>
              <a:off x="5702088" y="2149808"/>
              <a:ext cx="306708" cy="1588"/>
            </a:xfrm>
            <a:prstGeom prst="curvedConnector3">
              <a:avLst>
                <a:gd name="adj1" fmla="val 5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49" name="曲線コネクタ 48">
              <a:extLst>
                <a:ext uri="{FF2B5EF4-FFF2-40B4-BE49-F238E27FC236}">
                  <a16:creationId xmlns:a16="http://schemas.microsoft.com/office/drawing/2014/main" id="{FF2DF33F-0581-AAE3-23DA-64C0B9782B52}"/>
                </a:ext>
              </a:extLst>
            </p:cNvPr>
            <p:cNvCxnSpPr>
              <a:stCxn id="11" idx="6"/>
            </p:cNvCxnSpPr>
            <p:nvPr/>
          </p:nvCxnSpPr>
          <p:spPr>
            <a:xfrm>
              <a:off x="6503078" y="2149808"/>
              <a:ext cx="389814" cy="1588"/>
            </a:xfrm>
            <a:prstGeom prst="curvedConnector3">
              <a:avLst>
                <a:gd name="adj1" fmla="val 5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50" name="曲線コネクタ 49">
              <a:extLst>
                <a:ext uri="{FF2B5EF4-FFF2-40B4-BE49-F238E27FC236}">
                  <a16:creationId xmlns:a16="http://schemas.microsoft.com/office/drawing/2014/main" id="{86AF998D-E242-7778-A8B2-B25A68BF2D8D}"/>
                </a:ext>
              </a:extLst>
            </p:cNvPr>
            <p:cNvCxnSpPr>
              <a:stCxn id="11" idx="7"/>
              <a:endCxn id="12" idx="1"/>
            </p:cNvCxnSpPr>
            <p:nvPr/>
          </p:nvCxnSpPr>
          <p:spPr>
            <a:xfrm rot="5400000" flipH="1" flipV="1">
              <a:off x="7092263" y="1307461"/>
              <a:ext cx="1588" cy="1323142"/>
            </a:xfrm>
            <a:prstGeom prst="curvedConnector3">
              <a:avLst>
                <a:gd name="adj1" fmla="val 1911083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53" name="曲線コネクタ 52">
              <a:extLst>
                <a:ext uri="{FF2B5EF4-FFF2-40B4-BE49-F238E27FC236}">
                  <a16:creationId xmlns:a16="http://schemas.microsoft.com/office/drawing/2014/main" id="{3538792D-4F04-EA52-21BF-4CCA4545EA2B}"/>
                </a:ext>
              </a:extLst>
            </p:cNvPr>
            <p:cNvCxnSpPr>
              <a:stCxn id="15" idx="6"/>
              <a:endCxn id="12" idx="2"/>
            </p:cNvCxnSpPr>
            <p:nvPr/>
          </p:nvCxnSpPr>
          <p:spPr>
            <a:xfrm>
              <a:off x="7359864" y="2149808"/>
              <a:ext cx="214026" cy="1588"/>
            </a:xfrm>
            <a:prstGeom prst="curvedConnector3">
              <a:avLst>
                <a:gd name="adj1" fmla="val 5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grpSp>
        <p:nvGrpSpPr>
          <p:cNvPr id="102" name="グループ化 101">
            <a:extLst>
              <a:ext uri="{FF2B5EF4-FFF2-40B4-BE49-F238E27FC236}">
                <a16:creationId xmlns:a16="http://schemas.microsoft.com/office/drawing/2014/main" id="{C57BAA8D-BB3D-6C32-ECD6-2A5E8EA6797C}"/>
              </a:ext>
            </a:extLst>
          </p:cNvPr>
          <p:cNvGrpSpPr/>
          <p:nvPr/>
        </p:nvGrpSpPr>
        <p:grpSpPr>
          <a:xfrm>
            <a:off x="4647518" y="2910101"/>
            <a:ext cx="723106" cy="599287"/>
            <a:chOff x="4090155" y="4591035"/>
            <a:chExt cx="723106" cy="599287"/>
          </a:xfrm>
        </p:grpSpPr>
        <p:sp>
          <p:nvSpPr>
            <p:cNvPr id="103" name="テキスト ボックス 102">
              <a:extLst>
                <a:ext uri="{FF2B5EF4-FFF2-40B4-BE49-F238E27FC236}">
                  <a16:creationId xmlns:a16="http://schemas.microsoft.com/office/drawing/2014/main" id="{138799D0-7A6D-ABDA-DC11-C2B9F9C3F33B}"/>
                </a:ext>
              </a:extLst>
            </p:cNvPr>
            <p:cNvSpPr txBox="1"/>
            <p:nvPr/>
          </p:nvSpPr>
          <p:spPr>
            <a:xfrm>
              <a:off x="4094221" y="4605547"/>
              <a:ext cx="617477" cy="584775"/>
            </a:xfrm>
            <a:prstGeom prst="rect">
              <a:avLst/>
            </a:prstGeom>
            <a:noFill/>
          </p:spPr>
          <p:txBody>
            <a:bodyPr wrap="none" rtlCol="0">
              <a:spAutoFit/>
            </a:bodyPr>
            <a:lstStyle/>
            <a:p>
              <a:r>
                <a:rPr kumimoji="1" lang="en-US" altLang="ja-JP" sz="3200" i="1" dirty="0">
                  <a:latin typeface="Times New Roman" panose="02020603050405020304" pitchFamily="18" charset="0"/>
                  <a:cs typeface="Times New Roman" panose="02020603050405020304" pitchFamily="18" charset="0"/>
                </a:rPr>
                <a:t>G</a:t>
              </a:r>
              <a:r>
                <a:rPr kumimoji="1" lang="en-US" altLang="ja-JP" sz="3200" baseline="-25000" dirty="0">
                  <a:latin typeface="Times New Roman" panose="02020603050405020304" pitchFamily="18" charset="0"/>
                  <a:cs typeface="Times New Roman" panose="02020603050405020304" pitchFamily="18" charset="0"/>
                </a:rPr>
                <a:t>2</a:t>
              </a:r>
              <a:endParaRPr kumimoji="1" lang="ja-JP" altLang="en-US" sz="3200">
                <a:latin typeface="Times New Roman" panose="02020603050405020304" pitchFamily="18" charset="0"/>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id="{826AE339-47E2-49B7-E67C-ACA8B96D8DF0}"/>
                </a:ext>
              </a:extLst>
            </p:cNvPr>
            <p:cNvSpPr txBox="1"/>
            <p:nvPr/>
          </p:nvSpPr>
          <p:spPr>
            <a:xfrm>
              <a:off x="4090155" y="4591035"/>
              <a:ext cx="723106" cy="523220"/>
            </a:xfrm>
            <a:prstGeom prst="rect">
              <a:avLst/>
            </a:prstGeom>
            <a:noFill/>
          </p:spPr>
          <p:txBody>
            <a:bodyPr wrap="square" rtlCol="0">
              <a:spAutoFit/>
            </a:bodyPr>
            <a:lstStyle/>
            <a:p>
              <a:r>
                <a:rPr kumimoji="1" lang="ja-JP" altLang="en-US" sz="2800"/>
                <a:t>＾</a:t>
              </a:r>
            </a:p>
          </p:txBody>
        </p:sp>
      </p:grpSp>
      <p:grpSp>
        <p:nvGrpSpPr>
          <p:cNvPr id="112" name="グループ化 111">
            <a:extLst>
              <a:ext uri="{FF2B5EF4-FFF2-40B4-BE49-F238E27FC236}">
                <a16:creationId xmlns:a16="http://schemas.microsoft.com/office/drawing/2014/main" id="{4ED9B9DF-8CA5-046F-496F-0DAA11E210C1}"/>
              </a:ext>
            </a:extLst>
          </p:cNvPr>
          <p:cNvGrpSpPr/>
          <p:nvPr/>
        </p:nvGrpSpPr>
        <p:grpSpPr>
          <a:xfrm>
            <a:off x="4992850" y="2513071"/>
            <a:ext cx="617477" cy="584775"/>
            <a:chOff x="4550180" y="2181531"/>
            <a:chExt cx="617477" cy="584775"/>
          </a:xfrm>
        </p:grpSpPr>
        <p:sp>
          <p:nvSpPr>
            <p:cNvPr id="105" name="テキスト ボックス 104">
              <a:extLst>
                <a:ext uri="{FF2B5EF4-FFF2-40B4-BE49-F238E27FC236}">
                  <a16:creationId xmlns:a16="http://schemas.microsoft.com/office/drawing/2014/main" id="{DD9A5BAB-5926-9181-FA6C-16AF6FCEBF8B}"/>
                </a:ext>
              </a:extLst>
            </p:cNvPr>
            <p:cNvSpPr txBox="1"/>
            <p:nvPr/>
          </p:nvSpPr>
          <p:spPr>
            <a:xfrm>
              <a:off x="4550180" y="2181531"/>
              <a:ext cx="617477" cy="584775"/>
            </a:xfrm>
            <a:prstGeom prst="rect">
              <a:avLst/>
            </a:prstGeom>
            <a:noFill/>
          </p:spPr>
          <p:txBody>
            <a:bodyPr wrap="none" rtlCol="0">
              <a:spAutoFit/>
            </a:bodyPr>
            <a:lstStyle/>
            <a:p>
              <a:r>
                <a:rPr kumimoji="1" lang="en-US" altLang="ja-JP" sz="3200" i="1" dirty="0">
                  <a:latin typeface="Times New Roman" panose="02020603050405020304" pitchFamily="18" charset="0"/>
                  <a:cs typeface="Times New Roman" panose="02020603050405020304" pitchFamily="18" charset="0"/>
                </a:rPr>
                <a:t>G</a:t>
              </a:r>
              <a:r>
                <a:rPr kumimoji="1" lang="en-US" altLang="ja-JP" sz="3200" baseline="-25000" dirty="0">
                  <a:latin typeface="Times New Roman" panose="02020603050405020304" pitchFamily="18" charset="0"/>
                  <a:cs typeface="Times New Roman" panose="02020603050405020304" pitchFamily="18" charset="0"/>
                </a:rPr>
                <a:t>1</a:t>
              </a:r>
              <a:endParaRPr kumimoji="1" lang="ja-JP" altLang="en-US" sz="3200">
                <a:latin typeface="Times New Roman" panose="02020603050405020304" pitchFamily="18" charset="0"/>
                <a:cs typeface="Times New Roman" panose="02020603050405020304" pitchFamily="18" charset="0"/>
              </a:endParaRPr>
            </a:p>
          </p:txBody>
        </p:sp>
        <p:sp>
          <p:nvSpPr>
            <p:cNvPr id="101" name="テキスト ボックス 100">
              <a:extLst>
                <a:ext uri="{FF2B5EF4-FFF2-40B4-BE49-F238E27FC236}">
                  <a16:creationId xmlns:a16="http://schemas.microsoft.com/office/drawing/2014/main" id="{A49617E9-1D94-239E-F8DC-0388D6109D34}"/>
                </a:ext>
              </a:extLst>
            </p:cNvPr>
            <p:cNvSpPr txBox="1"/>
            <p:nvPr/>
          </p:nvSpPr>
          <p:spPr>
            <a:xfrm>
              <a:off x="4555440" y="2182242"/>
              <a:ext cx="543739" cy="523220"/>
            </a:xfrm>
            <a:prstGeom prst="rect">
              <a:avLst/>
            </a:prstGeom>
            <a:noFill/>
          </p:spPr>
          <p:txBody>
            <a:bodyPr wrap="none" rtlCol="0">
              <a:spAutoFit/>
            </a:bodyPr>
            <a:lstStyle/>
            <a:p>
              <a:r>
                <a:rPr kumimoji="1" lang="ja-JP" altLang="en-US" sz="2800"/>
                <a:t>＾</a:t>
              </a:r>
            </a:p>
          </p:txBody>
        </p:sp>
      </p:grpSp>
      <mc:AlternateContent xmlns:mc="http://schemas.openxmlformats.org/markup-compatibility/2006" xmlns:a14="http://schemas.microsoft.com/office/drawing/2010/main">
        <mc:Choice Requires="a14">
          <p:sp>
            <p:nvSpPr>
              <p:cNvPr id="109" name="テキスト ボックス 108">
                <a:extLst>
                  <a:ext uri="{FF2B5EF4-FFF2-40B4-BE49-F238E27FC236}">
                    <a16:creationId xmlns:a16="http://schemas.microsoft.com/office/drawing/2014/main" id="{013DC746-9906-7879-3183-1802B35B593E}"/>
                  </a:ext>
                </a:extLst>
              </p:cNvPr>
              <p:cNvSpPr txBox="1"/>
              <p:nvPr/>
            </p:nvSpPr>
            <p:spPr>
              <a:xfrm>
                <a:off x="391354" y="1158414"/>
                <a:ext cx="4402835" cy="3545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1</m:t>
                          </m:r>
                        </m:sub>
                      </m:sSub>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𝑣</m:t>
                                  </m:r>
                                </m:e>
                              </m:acc>
                            </m:e>
                            <m:sub>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𝑖</m:t>
                              </m:r>
                            </m:sub>
                          </m:sSub>
                        </m:e>
                      </m:d>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2</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𝑣</m:t>
                                  </m:r>
                                </m:e>
                              </m:acc>
                            </m:e>
                            <m:sub>
                              <m:r>
                                <a:rPr kumimoji="1" lang="en-US" altLang="ja-JP" sz="2000" b="0" i="1" smtClean="0">
                                  <a:latin typeface="Cambria Math" panose="02040503050406030204" pitchFamily="18" charset="0"/>
                                </a:rPr>
                                <m:t>2</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𝑗</m:t>
                              </m:r>
                            </m:sub>
                          </m:sSub>
                        </m:e>
                      </m:d>
                      <m:r>
                        <a:rPr kumimoji="1" lang="en-US" altLang="ja-JP" sz="2000" i="1">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en-US" altLang="ja-JP" sz="2000" b="0" i="1" smtClean="0">
                                  <a:latin typeface="Cambria Math" panose="02040503050406030204" pitchFamily="18" charset="0"/>
                                </a:rPr>
                                <m:t>3</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r>
                                    <a:rPr kumimoji="1" lang="en-US" altLang="ja-JP" sz="2000" b="0" i="1" smtClean="0">
                                      <a:latin typeface="Cambria Math" panose="02040503050406030204" pitchFamily="18" charset="0"/>
                                    </a:rPr>
                                    <m:t>𝑣</m:t>
                                  </m:r>
                                </m:e>
                                <m:sub>
                                  <m:r>
                                    <a:rPr kumimoji="1" lang="en-US" altLang="ja-JP" sz="2000" b="0" i="1" smtClean="0">
                                      <a:latin typeface="Cambria Math" panose="02040503050406030204" pitchFamily="18" charset="0"/>
                                    </a:rPr>
                                    <m:t>3</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𝑘</m:t>
                                  </m:r>
                                </m:sub>
                              </m:sSub>
                            </m:e>
                          </m:d>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m:t>
                      </m:r>
                    </m:oMath>
                  </m:oMathPara>
                </a14:m>
                <a:endParaRPr kumimoji="1" lang="en-US" altLang="ja-JP" b="0" dirty="0"/>
              </a:p>
            </p:txBody>
          </p:sp>
        </mc:Choice>
        <mc:Fallback xmlns="">
          <p:sp>
            <p:nvSpPr>
              <p:cNvPr id="109" name="テキスト ボックス 108">
                <a:extLst>
                  <a:ext uri="{FF2B5EF4-FFF2-40B4-BE49-F238E27FC236}">
                    <a16:creationId xmlns:a16="http://schemas.microsoft.com/office/drawing/2014/main" id="{013DC746-9906-7879-3183-1802B35B593E}"/>
                  </a:ext>
                </a:extLst>
              </p:cNvPr>
              <p:cNvSpPr txBox="1">
                <a:spLocks noRot="1" noChangeAspect="1" noMove="1" noResize="1" noEditPoints="1" noAdjustHandles="1" noChangeArrowheads="1" noChangeShapeType="1" noTextEdit="1"/>
              </p:cNvSpPr>
              <p:nvPr/>
            </p:nvSpPr>
            <p:spPr>
              <a:xfrm>
                <a:off x="391354" y="1158414"/>
                <a:ext cx="4402835" cy="354584"/>
              </a:xfrm>
              <a:prstGeom prst="rect">
                <a:avLst/>
              </a:prstGeom>
              <a:blipFill>
                <a:blip r:embed="rId3"/>
                <a:stretch>
                  <a:fillRect t="-13793" b="-241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0" name="テキスト ボックス 109">
                <a:extLst>
                  <a:ext uri="{FF2B5EF4-FFF2-40B4-BE49-F238E27FC236}">
                    <a16:creationId xmlns:a16="http://schemas.microsoft.com/office/drawing/2014/main" id="{2574DD32-BF58-0C2A-31C0-5C4D425E5231}"/>
                  </a:ext>
                </a:extLst>
              </p:cNvPr>
              <p:cNvSpPr txBox="1"/>
              <p:nvPr/>
            </p:nvSpPr>
            <p:spPr>
              <a:xfrm>
                <a:off x="653363" y="1557837"/>
                <a:ext cx="8757894" cy="354584"/>
              </a:xfrm>
              <a:prstGeom prst="rect">
                <a:avLst/>
              </a:prstGeom>
              <a:noFill/>
            </p:spPr>
            <p:txBody>
              <a:bodyPr wrap="square" lIns="0" tIns="0" rIns="0" bIns="0" rtlCol="0">
                <a:spAutoFit/>
              </a:bodyPr>
              <a:lstStyle/>
              <a:p>
                <a14:m>
                  <m:oMath xmlns:m="http://schemas.openxmlformats.org/officeDocument/2006/math">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1</m:t>
                        </m:r>
                      </m:sub>
                    </m:sSub>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𝑣</m:t>
                                </m:r>
                              </m:e>
                            </m:acc>
                          </m:e>
                          <m:sub>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𝑖</m:t>
                            </m:r>
                          </m:sub>
                        </m:sSub>
                      </m:e>
                    </m:d>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2</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𝑣</m:t>
                                </m:r>
                              </m:e>
                            </m:acc>
                          </m:e>
                          <m:sub>
                            <m:r>
                              <a:rPr kumimoji="1" lang="en-US" altLang="ja-JP" sz="2000" b="0" i="1" smtClean="0">
                                <a:latin typeface="Cambria Math" panose="02040503050406030204" pitchFamily="18" charset="0"/>
                              </a:rPr>
                              <m:t>2</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𝑗</m:t>
                            </m:r>
                          </m:sub>
                        </m:sSub>
                      </m:e>
                    </m:d>
                    <m:r>
                      <a:rPr kumimoji="1" lang="en-US" altLang="ja-JP" sz="2000" i="1">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en-US" altLang="ja-JP" sz="2000" b="0" i="1" smtClean="0">
                                <a:latin typeface="Cambria Math" panose="02040503050406030204" pitchFamily="18" charset="0"/>
                              </a:rPr>
                              <m:t>3</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r>
                                  <a:rPr kumimoji="1" lang="en-US" altLang="ja-JP" sz="2000" b="0" i="1" smtClean="0">
                                    <a:latin typeface="Cambria Math" panose="02040503050406030204" pitchFamily="18" charset="0"/>
                                  </a:rPr>
                                  <m:t>𝑣</m:t>
                                </m:r>
                              </m:e>
                              <m:sub>
                                <m:r>
                                  <a:rPr kumimoji="1" lang="en-US" altLang="ja-JP" sz="2000" b="0" i="1" smtClean="0">
                                    <a:latin typeface="Cambria Math" panose="02040503050406030204" pitchFamily="18" charset="0"/>
                                  </a:rPr>
                                  <m:t>3</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𝑘</m:t>
                                </m:r>
                              </m:sub>
                            </m:sSub>
                          </m:e>
                        </m:d>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m:t>
                    </m:r>
                  </m:oMath>
                </a14:m>
                <a:r>
                  <a:rPr kumimoji="1" lang="en-US" altLang="ja-JP" b="0" dirty="0"/>
                  <a:t> and </a:t>
                </a:r>
                <a14:m>
                  <m:oMath xmlns:m="http://schemas.openxmlformats.org/officeDocument/2006/math">
                    <m:sSub>
                      <m:sSubPr>
                        <m:ctrlPr>
                          <a:rPr kumimoji="1" lang="en-US" altLang="ja-JP" i="1" smtClean="0">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𝐿</m:t>
                            </m:r>
                          </m:e>
                        </m:acc>
                      </m:e>
                      <m:sub>
                        <m:r>
                          <a:rPr kumimoji="1" lang="en-US" altLang="ja-JP" i="1">
                            <a:solidFill>
                              <a:schemeClr val="tx1"/>
                            </a:solidFill>
                            <a:latin typeface="Cambria Math" panose="02040503050406030204" pitchFamily="18" charset="0"/>
                          </a:rPr>
                          <m:t>1</m:t>
                        </m:r>
                      </m:sub>
                    </m:sSub>
                    <m:d>
                      <m:dPr>
                        <m:ctrlPr>
                          <a:rPr kumimoji="1" lang="en-US" altLang="ja-JP" i="1">
                            <a:solidFill>
                              <a:schemeClr val="tx1"/>
                            </a:solidFill>
                            <a:latin typeface="Cambria Math" panose="02040503050406030204" pitchFamily="18" charset="0"/>
                          </a:rPr>
                        </m:ctrlPr>
                      </m:dPr>
                      <m:e>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𝑣</m:t>
                                </m:r>
                              </m:e>
                            </m:acc>
                          </m:e>
                          <m:sub>
                            <m:r>
                              <a:rPr kumimoji="1" lang="en-US" altLang="ja-JP" i="1">
                                <a:solidFill>
                                  <a:schemeClr val="tx1"/>
                                </a:solidFill>
                                <a:latin typeface="Cambria Math" panose="02040503050406030204" pitchFamily="18" charset="0"/>
                              </a:rPr>
                              <m:t>1,</m:t>
                            </m:r>
                            <m:r>
                              <a:rPr kumimoji="1" lang="en-US" altLang="ja-JP" i="1">
                                <a:solidFill>
                                  <a:schemeClr val="tx1"/>
                                </a:solidFill>
                                <a:latin typeface="Cambria Math" panose="02040503050406030204" pitchFamily="18" charset="0"/>
                              </a:rPr>
                              <m:t>𝑖</m:t>
                            </m:r>
                          </m:sub>
                        </m:sSub>
                      </m:e>
                    </m:d>
                    <m:r>
                      <a:rPr kumimoji="1" lang="en-US" altLang="ja-JP" i="1">
                        <a:solidFill>
                          <a:schemeClr val="tx1"/>
                        </a:solidFill>
                        <a:latin typeface="Cambria Math" panose="02040503050406030204" pitchFamily="18" charset="0"/>
                      </a:rPr>
                      <m:t>∩</m:t>
                    </m:r>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𝐿</m:t>
                            </m:r>
                          </m:e>
                        </m:acc>
                      </m:e>
                      <m:sub>
                        <m:r>
                          <a:rPr kumimoji="1" lang="en-US" altLang="ja-JP" i="1">
                            <a:solidFill>
                              <a:schemeClr val="tx1"/>
                            </a:solidFill>
                            <a:latin typeface="Cambria Math" panose="02040503050406030204" pitchFamily="18" charset="0"/>
                          </a:rPr>
                          <m:t>2</m:t>
                        </m:r>
                      </m:sub>
                    </m:sSub>
                    <m:d>
                      <m:dPr>
                        <m:ctrlPr>
                          <a:rPr kumimoji="1" lang="en-US" altLang="ja-JP" i="1">
                            <a:solidFill>
                              <a:schemeClr val="tx1"/>
                            </a:solidFill>
                            <a:latin typeface="Cambria Math" panose="02040503050406030204" pitchFamily="18" charset="0"/>
                          </a:rPr>
                        </m:ctrlPr>
                      </m:dPr>
                      <m:e>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𝑣</m:t>
                                </m:r>
                              </m:e>
                            </m:acc>
                          </m:e>
                          <m:sub>
                            <m:r>
                              <a:rPr kumimoji="1" lang="en-US" altLang="ja-JP" i="1">
                                <a:solidFill>
                                  <a:schemeClr val="tx1"/>
                                </a:solidFill>
                                <a:latin typeface="Cambria Math" panose="02040503050406030204" pitchFamily="18" charset="0"/>
                              </a:rPr>
                              <m:t>2,</m:t>
                            </m:r>
                            <m:r>
                              <a:rPr kumimoji="1" lang="en-US" altLang="ja-JP" i="1">
                                <a:solidFill>
                                  <a:schemeClr val="tx1"/>
                                </a:solidFill>
                                <a:latin typeface="Cambria Math" panose="02040503050406030204" pitchFamily="18" charset="0"/>
                              </a:rPr>
                              <m:t>𝑗</m:t>
                            </m:r>
                          </m:sub>
                        </m:sSub>
                      </m:e>
                    </m:d>
                    <m:r>
                      <a:rPr kumimoji="1" lang="en-US" altLang="ja-JP" b="0" i="1" smtClean="0">
                        <a:solidFill>
                          <a:schemeClr val="tx1"/>
                        </a:solidFill>
                        <a:latin typeface="Cambria Math" panose="02040503050406030204" pitchFamily="18" charset="0"/>
                      </a:rPr>
                      <m:t>≠</m:t>
                    </m:r>
                    <m:r>
                      <a:rPr kumimoji="1" lang="en-US" altLang="ja-JP" i="1">
                        <a:solidFill>
                          <a:schemeClr val="tx1"/>
                        </a:solidFill>
                        <a:latin typeface="Cambria Math" panose="02040503050406030204" pitchFamily="18" charset="0"/>
                        <a:ea typeface="Cambria Math" panose="02040503050406030204" pitchFamily="18" charset="0"/>
                      </a:rPr>
                      <m:t>∅</m:t>
                    </m:r>
                  </m:oMath>
                </a14:m>
                <a:r>
                  <a:rPr kumimoji="1" lang="en-US" altLang="ja-JP" b="0" dirty="0">
                    <a:solidFill>
                      <a:schemeClr val="tx1"/>
                    </a:solidFill>
                  </a:rPr>
                  <a:t> </a:t>
                </a:r>
                <a:endParaRPr kumimoji="1" lang="en-US" altLang="ja-JP" b="0" dirty="0"/>
              </a:p>
            </p:txBody>
          </p:sp>
        </mc:Choice>
        <mc:Fallback xmlns="">
          <p:sp>
            <p:nvSpPr>
              <p:cNvPr id="110" name="テキスト ボックス 109">
                <a:extLst>
                  <a:ext uri="{FF2B5EF4-FFF2-40B4-BE49-F238E27FC236}">
                    <a16:creationId xmlns:a16="http://schemas.microsoft.com/office/drawing/2014/main" id="{2574DD32-BF58-0C2A-31C0-5C4D425E5231}"/>
                  </a:ext>
                </a:extLst>
              </p:cNvPr>
              <p:cNvSpPr txBox="1">
                <a:spLocks noRot="1" noChangeAspect="1" noMove="1" noResize="1" noEditPoints="1" noAdjustHandles="1" noChangeArrowheads="1" noChangeShapeType="1" noTextEdit="1"/>
              </p:cNvSpPr>
              <p:nvPr/>
            </p:nvSpPr>
            <p:spPr>
              <a:xfrm>
                <a:off x="653363" y="1557837"/>
                <a:ext cx="8757894" cy="354584"/>
              </a:xfrm>
              <a:prstGeom prst="rect">
                <a:avLst/>
              </a:prstGeom>
              <a:blipFill>
                <a:blip r:embed="rId4"/>
                <a:stretch>
                  <a:fillRect l="-1013" t="-10345" b="-310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1" name="テキスト ボックス 110">
                <a:extLst>
                  <a:ext uri="{FF2B5EF4-FFF2-40B4-BE49-F238E27FC236}">
                    <a16:creationId xmlns:a16="http://schemas.microsoft.com/office/drawing/2014/main" id="{CFDD120D-4281-805D-017C-8E075A180E9D}"/>
                  </a:ext>
                </a:extLst>
              </p:cNvPr>
              <p:cNvSpPr txBox="1"/>
              <p:nvPr/>
            </p:nvSpPr>
            <p:spPr>
              <a:xfrm>
                <a:off x="645636" y="1983288"/>
                <a:ext cx="8757894" cy="354584"/>
              </a:xfrm>
              <a:prstGeom prst="rect">
                <a:avLst/>
              </a:prstGeom>
              <a:noFill/>
            </p:spPr>
            <p:txBody>
              <a:bodyPr wrap="square" lIns="0" tIns="0" rIns="0" bIns="0" rtlCol="0">
                <a:spAutoFit/>
              </a:bodyPr>
              <a:lstStyle/>
              <a:p>
                <a14:m>
                  <m:oMath xmlns:m="http://schemas.openxmlformats.org/officeDocument/2006/math">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1</m:t>
                        </m:r>
                      </m:sub>
                    </m:sSub>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𝑣</m:t>
                                </m:r>
                              </m:e>
                            </m:acc>
                          </m:e>
                          <m:sub>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𝑖</m:t>
                            </m:r>
                          </m:sub>
                        </m:sSub>
                      </m:e>
                    </m:d>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2</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𝑣</m:t>
                                </m:r>
                              </m:e>
                            </m:acc>
                          </m:e>
                          <m:sub>
                            <m:r>
                              <a:rPr kumimoji="1" lang="en-US" altLang="ja-JP" sz="2000" b="0" i="1" smtClean="0">
                                <a:latin typeface="Cambria Math" panose="02040503050406030204" pitchFamily="18" charset="0"/>
                              </a:rPr>
                              <m:t>2</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𝑗</m:t>
                            </m:r>
                          </m:sub>
                        </m:sSub>
                      </m:e>
                    </m:d>
                    <m:r>
                      <a:rPr kumimoji="1" lang="en-US" altLang="ja-JP" sz="2000" i="1">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en-US" altLang="ja-JP" sz="2000" b="0" i="1" smtClean="0">
                                <a:latin typeface="Cambria Math" panose="02040503050406030204" pitchFamily="18" charset="0"/>
                              </a:rPr>
                              <m:t>3</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r>
                                  <a:rPr kumimoji="1" lang="en-US" altLang="ja-JP" sz="2000" b="0" i="1" smtClean="0">
                                    <a:latin typeface="Cambria Math" panose="02040503050406030204" pitchFamily="18" charset="0"/>
                                  </a:rPr>
                                  <m:t>𝑣</m:t>
                                </m:r>
                              </m:e>
                              <m:sub>
                                <m:r>
                                  <a:rPr kumimoji="1" lang="en-US" altLang="ja-JP" sz="2000" b="0" i="1" smtClean="0">
                                    <a:latin typeface="Cambria Math" panose="02040503050406030204" pitchFamily="18" charset="0"/>
                                  </a:rPr>
                                  <m:t>3</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𝑘</m:t>
                                </m:r>
                              </m:sub>
                            </m:sSub>
                          </m:e>
                        </m:d>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m:t>
                    </m:r>
                  </m:oMath>
                </a14:m>
                <a:r>
                  <a:rPr kumimoji="1" lang="en-US" altLang="ja-JP" b="0" dirty="0"/>
                  <a:t> and </a:t>
                </a:r>
                <a14:m>
                  <m:oMath xmlns:m="http://schemas.openxmlformats.org/officeDocument/2006/math">
                    <m:sSub>
                      <m:sSubPr>
                        <m:ctrlPr>
                          <a:rPr kumimoji="1" lang="en-US" altLang="ja-JP" i="1" smtClean="0">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𝐿</m:t>
                            </m:r>
                          </m:e>
                        </m:acc>
                      </m:e>
                      <m:sub>
                        <m:r>
                          <a:rPr kumimoji="1" lang="en-US" altLang="ja-JP" i="1">
                            <a:solidFill>
                              <a:schemeClr val="tx1"/>
                            </a:solidFill>
                            <a:latin typeface="Cambria Math" panose="02040503050406030204" pitchFamily="18" charset="0"/>
                          </a:rPr>
                          <m:t>1</m:t>
                        </m:r>
                      </m:sub>
                    </m:sSub>
                    <m:d>
                      <m:dPr>
                        <m:ctrlPr>
                          <a:rPr kumimoji="1" lang="en-US" altLang="ja-JP" i="1">
                            <a:solidFill>
                              <a:schemeClr val="tx1"/>
                            </a:solidFill>
                            <a:latin typeface="Cambria Math" panose="02040503050406030204" pitchFamily="18" charset="0"/>
                          </a:rPr>
                        </m:ctrlPr>
                      </m:dPr>
                      <m:e>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𝑣</m:t>
                                </m:r>
                              </m:e>
                            </m:acc>
                          </m:e>
                          <m:sub>
                            <m:r>
                              <a:rPr kumimoji="1" lang="en-US" altLang="ja-JP" i="1">
                                <a:solidFill>
                                  <a:schemeClr val="tx1"/>
                                </a:solidFill>
                                <a:latin typeface="Cambria Math" panose="02040503050406030204" pitchFamily="18" charset="0"/>
                              </a:rPr>
                              <m:t>1,</m:t>
                            </m:r>
                            <m:r>
                              <a:rPr kumimoji="1" lang="en-US" altLang="ja-JP" i="1">
                                <a:solidFill>
                                  <a:schemeClr val="tx1"/>
                                </a:solidFill>
                                <a:latin typeface="Cambria Math" panose="02040503050406030204" pitchFamily="18" charset="0"/>
                              </a:rPr>
                              <m:t>𝑖</m:t>
                            </m:r>
                          </m:sub>
                        </m:sSub>
                      </m:e>
                    </m:d>
                    <m:r>
                      <a:rPr kumimoji="1" lang="en-US" altLang="ja-JP" i="1">
                        <a:solidFill>
                          <a:schemeClr val="tx1"/>
                        </a:solidFill>
                        <a:latin typeface="Cambria Math" panose="02040503050406030204" pitchFamily="18" charset="0"/>
                      </a:rPr>
                      <m:t>∩</m:t>
                    </m:r>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𝐿</m:t>
                            </m:r>
                          </m:e>
                        </m:acc>
                      </m:e>
                      <m:sub>
                        <m:r>
                          <a:rPr kumimoji="1" lang="en-US" altLang="ja-JP" i="1">
                            <a:solidFill>
                              <a:schemeClr val="tx1"/>
                            </a:solidFill>
                            <a:latin typeface="Cambria Math" panose="02040503050406030204" pitchFamily="18" charset="0"/>
                          </a:rPr>
                          <m:t>2</m:t>
                        </m:r>
                      </m:sub>
                    </m:sSub>
                    <m:d>
                      <m:dPr>
                        <m:ctrlPr>
                          <a:rPr kumimoji="1" lang="en-US" altLang="ja-JP" i="1">
                            <a:solidFill>
                              <a:schemeClr val="tx1"/>
                            </a:solidFill>
                            <a:latin typeface="Cambria Math" panose="02040503050406030204" pitchFamily="18" charset="0"/>
                          </a:rPr>
                        </m:ctrlPr>
                      </m:dPr>
                      <m:e>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𝑣</m:t>
                                </m:r>
                              </m:e>
                            </m:acc>
                          </m:e>
                          <m:sub>
                            <m:r>
                              <a:rPr kumimoji="1" lang="en-US" altLang="ja-JP" i="1">
                                <a:solidFill>
                                  <a:schemeClr val="tx1"/>
                                </a:solidFill>
                                <a:latin typeface="Cambria Math" panose="02040503050406030204" pitchFamily="18" charset="0"/>
                              </a:rPr>
                              <m:t>2,</m:t>
                            </m:r>
                            <m:r>
                              <a:rPr kumimoji="1" lang="en-US" altLang="ja-JP" i="1">
                                <a:solidFill>
                                  <a:schemeClr val="tx1"/>
                                </a:solidFill>
                                <a:latin typeface="Cambria Math" panose="02040503050406030204" pitchFamily="18" charset="0"/>
                              </a:rPr>
                              <m:t>𝑗</m:t>
                            </m:r>
                          </m:sub>
                        </m:sSub>
                      </m:e>
                    </m:d>
                    <m:r>
                      <a:rPr kumimoji="1" lang="en-US" altLang="ja-JP" b="0" i="1" smtClean="0">
                        <a:solidFill>
                          <a:schemeClr val="tx1"/>
                        </a:solidFill>
                        <a:latin typeface="Cambria Math" panose="02040503050406030204" pitchFamily="18" charset="0"/>
                      </a:rPr>
                      <m:t>=</m:t>
                    </m:r>
                    <m:r>
                      <a:rPr kumimoji="1" lang="en-US" altLang="ja-JP" i="1">
                        <a:solidFill>
                          <a:schemeClr val="tx1"/>
                        </a:solidFill>
                        <a:latin typeface="Cambria Math" panose="02040503050406030204" pitchFamily="18" charset="0"/>
                        <a:ea typeface="Cambria Math" panose="02040503050406030204" pitchFamily="18" charset="0"/>
                      </a:rPr>
                      <m:t>∅</m:t>
                    </m:r>
                  </m:oMath>
                </a14:m>
                <a:r>
                  <a:rPr kumimoji="1" lang="en-US" altLang="ja-JP" b="0" dirty="0">
                    <a:solidFill>
                      <a:schemeClr val="tx1"/>
                    </a:solidFill>
                  </a:rPr>
                  <a:t> </a:t>
                </a:r>
                <a:endParaRPr kumimoji="1" lang="en-US" altLang="ja-JP" b="0" dirty="0"/>
              </a:p>
            </p:txBody>
          </p:sp>
        </mc:Choice>
        <mc:Fallback xmlns="">
          <p:sp>
            <p:nvSpPr>
              <p:cNvPr id="111" name="テキスト ボックス 110">
                <a:extLst>
                  <a:ext uri="{FF2B5EF4-FFF2-40B4-BE49-F238E27FC236}">
                    <a16:creationId xmlns:a16="http://schemas.microsoft.com/office/drawing/2014/main" id="{CFDD120D-4281-805D-017C-8E075A180E9D}"/>
                  </a:ext>
                </a:extLst>
              </p:cNvPr>
              <p:cNvSpPr txBox="1">
                <a:spLocks noRot="1" noChangeAspect="1" noMove="1" noResize="1" noEditPoints="1" noAdjustHandles="1" noChangeArrowheads="1" noChangeShapeType="1" noTextEdit="1"/>
              </p:cNvSpPr>
              <p:nvPr/>
            </p:nvSpPr>
            <p:spPr>
              <a:xfrm>
                <a:off x="645636" y="1983288"/>
                <a:ext cx="8757894" cy="354584"/>
              </a:xfrm>
              <a:prstGeom prst="rect">
                <a:avLst/>
              </a:prstGeom>
              <a:blipFill>
                <a:blip r:embed="rId5"/>
                <a:stretch>
                  <a:fillRect l="-868" t="-10345" b="-31034"/>
                </a:stretch>
              </a:blipFill>
            </p:spPr>
            <p:txBody>
              <a:bodyPr/>
              <a:lstStyle/>
              <a:p>
                <a:r>
                  <a:rPr lang="ja-JP" altLang="en-US">
                    <a:noFill/>
                  </a:rPr>
                  <a:t> </a:t>
                </a:r>
              </a:p>
            </p:txBody>
          </p:sp>
        </mc:Fallback>
      </mc:AlternateContent>
      <p:sp>
        <p:nvSpPr>
          <p:cNvPr id="3" name="正方形/長方形 2">
            <a:extLst>
              <a:ext uri="{FF2B5EF4-FFF2-40B4-BE49-F238E27FC236}">
                <a16:creationId xmlns:a16="http://schemas.microsoft.com/office/drawing/2014/main" id="{B8540BEA-A136-EF94-FE68-97E916C7E3C0}"/>
              </a:ext>
            </a:extLst>
          </p:cNvPr>
          <p:cNvSpPr/>
          <p:nvPr/>
        </p:nvSpPr>
        <p:spPr>
          <a:xfrm>
            <a:off x="4909079" y="1958399"/>
            <a:ext cx="2392830" cy="413649"/>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F964A76-5BB7-CCC6-DA48-3C98E34F636A}"/>
              </a:ext>
            </a:extLst>
          </p:cNvPr>
          <p:cNvSpPr/>
          <p:nvPr/>
        </p:nvSpPr>
        <p:spPr>
          <a:xfrm>
            <a:off x="4912911" y="1523034"/>
            <a:ext cx="2392830" cy="4136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2A1F5DA5-A1C8-17E3-AD99-DD4115DAE074}"/>
                  </a:ext>
                </a:extLst>
              </p:cNvPr>
              <p:cNvSpPr txBox="1"/>
              <p:nvPr/>
            </p:nvSpPr>
            <p:spPr>
              <a:xfrm>
                <a:off x="172082" y="2924613"/>
                <a:ext cx="4395947" cy="1541576"/>
              </a:xfrm>
              <a:prstGeom prst="rect">
                <a:avLst/>
              </a:prstGeom>
              <a:noFill/>
            </p:spPr>
            <p:txBody>
              <a:bodyPr wrap="none" rtlCol="0">
                <a:spAutoFit/>
              </a:bodyPr>
              <a:lstStyle/>
              <a:p>
                <a:r>
                  <a:rPr kumimoji="1" lang="en-US" altLang="ja-JP" sz="2200" dirty="0"/>
                  <a:t>Compute </a:t>
                </a:r>
                <a14:m>
                  <m:oMath xmlns:m="http://schemas.openxmlformats.org/officeDocument/2006/math">
                    <m:sSub>
                      <m:sSubPr>
                        <m:ctrlPr>
                          <a:rPr kumimoji="1" lang="en-US" altLang="ja-JP" sz="2200" i="1" smtClean="0">
                            <a:solidFill>
                              <a:schemeClr val="tx1"/>
                            </a:solidFill>
                            <a:latin typeface="Cambria Math" panose="02040503050406030204" pitchFamily="18" charset="0"/>
                          </a:rPr>
                        </m:ctrlPr>
                      </m:sSubPr>
                      <m:e>
                        <m:acc>
                          <m:accPr>
                            <m:chr m:val="̂"/>
                            <m:ctrlPr>
                              <a:rPr kumimoji="1" lang="en-US" altLang="ja-JP" sz="2200" i="1">
                                <a:solidFill>
                                  <a:schemeClr val="tx1"/>
                                </a:solidFill>
                                <a:latin typeface="Cambria Math" panose="02040503050406030204" pitchFamily="18" charset="0"/>
                              </a:rPr>
                            </m:ctrlPr>
                          </m:accPr>
                          <m:e>
                            <m:r>
                              <a:rPr kumimoji="1" lang="en-US" altLang="ja-JP" sz="2200" i="1">
                                <a:solidFill>
                                  <a:schemeClr val="tx1"/>
                                </a:solidFill>
                                <a:latin typeface="Cambria Math" panose="02040503050406030204" pitchFamily="18" charset="0"/>
                              </a:rPr>
                              <m:t>𝐿</m:t>
                            </m:r>
                          </m:e>
                        </m:acc>
                      </m:e>
                      <m:sub>
                        <m:r>
                          <a:rPr kumimoji="1" lang="en-US" altLang="ja-JP" sz="2200" i="1">
                            <a:solidFill>
                              <a:schemeClr val="tx1"/>
                            </a:solidFill>
                            <a:latin typeface="Cambria Math" panose="02040503050406030204" pitchFamily="18" charset="0"/>
                          </a:rPr>
                          <m:t>1</m:t>
                        </m:r>
                      </m:sub>
                    </m:sSub>
                    <m:d>
                      <m:dPr>
                        <m:ctrlPr>
                          <a:rPr kumimoji="1" lang="en-US" altLang="ja-JP" sz="2200" i="1">
                            <a:solidFill>
                              <a:schemeClr val="tx1"/>
                            </a:solidFill>
                            <a:latin typeface="Cambria Math" panose="02040503050406030204" pitchFamily="18" charset="0"/>
                          </a:rPr>
                        </m:ctrlPr>
                      </m:dPr>
                      <m:e>
                        <m:sSub>
                          <m:sSubPr>
                            <m:ctrlPr>
                              <a:rPr kumimoji="1" lang="en-US" altLang="ja-JP" sz="2200" i="1">
                                <a:solidFill>
                                  <a:schemeClr val="tx1"/>
                                </a:solidFill>
                                <a:latin typeface="Cambria Math" panose="02040503050406030204" pitchFamily="18" charset="0"/>
                              </a:rPr>
                            </m:ctrlPr>
                          </m:sSubPr>
                          <m:e>
                            <m:acc>
                              <m:accPr>
                                <m:chr m:val="̂"/>
                                <m:ctrlPr>
                                  <a:rPr kumimoji="1" lang="en-US" altLang="ja-JP" sz="2200" i="1">
                                    <a:solidFill>
                                      <a:schemeClr val="tx1"/>
                                    </a:solidFill>
                                    <a:latin typeface="Cambria Math" panose="02040503050406030204" pitchFamily="18" charset="0"/>
                                  </a:rPr>
                                </m:ctrlPr>
                              </m:accPr>
                              <m:e>
                                <m:r>
                                  <a:rPr kumimoji="1" lang="en-US" altLang="ja-JP" sz="2200" i="1">
                                    <a:solidFill>
                                      <a:schemeClr val="tx1"/>
                                    </a:solidFill>
                                    <a:latin typeface="Cambria Math" panose="02040503050406030204" pitchFamily="18" charset="0"/>
                                  </a:rPr>
                                  <m:t>𝑣</m:t>
                                </m:r>
                              </m:e>
                            </m:acc>
                          </m:e>
                          <m:sub>
                            <m:r>
                              <a:rPr kumimoji="1" lang="en-US" altLang="ja-JP" sz="2200" i="1">
                                <a:solidFill>
                                  <a:schemeClr val="tx1"/>
                                </a:solidFill>
                                <a:latin typeface="Cambria Math" panose="02040503050406030204" pitchFamily="18" charset="0"/>
                              </a:rPr>
                              <m:t>1,</m:t>
                            </m:r>
                            <m:r>
                              <a:rPr kumimoji="1" lang="en-US" altLang="ja-JP" sz="2200" i="1">
                                <a:solidFill>
                                  <a:schemeClr val="tx1"/>
                                </a:solidFill>
                                <a:latin typeface="Cambria Math" panose="02040503050406030204" pitchFamily="18" charset="0"/>
                              </a:rPr>
                              <m:t>𝑖</m:t>
                            </m:r>
                          </m:sub>
                        </m:sSub>
                      </m:e>
                    </m:d>
                    <m:r>
                      <a:rPr kumimoji="1" lang="en-US" altLang="ja-JP" sz="2200" i="1">
                        <a:solidFill>
                          <a:schemeClr val="tx1"/>
                        </a:solidFill>
                        <a:latin typeface="Cambria Math" panose="02040503050406030204" pitchFamily="18" charset="0"/>
                      </a:rPr>
                      <m:t>∩</m:t>
                    </m:r>
                    <m:sSub>
                      <m:sSubPr>
                        <m:ctrlPr>
                          <a:rPr kumimoji="1" lang="en-US" altLang="ja-JP" sz="2200" i="1">
                            <a:solidFill>
                              <a:schemeClr val="tx1"/>
                            </a:solidFill>
                            <a:latin typeface="Cambria Math" panose="02040503050406030204" pitchFamily="18" charset="0"/>
                          </a:rPr>
                        </m:ctrlPr>
                      </m:sSubPr>
                      <m:e>
                        <m:acc>
                          <m:accPr>
                            <m:chr m:val="̂"/>
                            <m:ctrlPr>
                              <a:rPr kumimoji="1" lang="en-US" altLang="ja-JP" sz="2200" i="1">
                                <a:solidFill>
                                  <a:schemeClr val="tx1"/>
                                </a:solidFill>
                                <a:latin typeface="Cambria Math" panose="02040503050406030204" pitchFamily="18" charset="0"/>
                              </a:rPr>
                            </m:ctrlPr>
                          </m:accPr>
                          <m:e>
                            <m:r>
                              <a:rPr kumimoji="1" lang="en-US" altLang="ja-JP" sz="2200" i="1">
                                <a:solidFill>
                                  <a:schemeClr val="tx1"/>
                                </a:solidFill>
                                <a:latin typeface="Cambria Math" panose="02040503050406030204" pitchFamily="18" charset="0"/>
                              </a:rPr>
                              <m:t>𝐿</m:t>
                            </m:r>
                          </m:e>
                        </m:acc>
                      </m:e>
                      <m:sub>
                        <m:r>
                          <a:rPr kumimoji="1" lang="en-US" altLang="ja-JP" sz="2200" i="1">
                            <a:solidFill>
                              <a:schemeClr val="tx1"/>
                            </a:solidFill>
                            <a:latin typeface="Cambria Math" panose="02040503050406030204" pitchFamily="18" charset="0"/>
                          </a:rPr>
                          <m:t>2</m:t>
                        </m:r>
                      </m:sub>
                    </m:sSub>
                    <m:d>
                      <m:dPr>
                        <m:ctrlPr>
                          <a:rPr kumimoji="1" lang="en-US" altLang="ja-JP" sz="2200" i="1">
                            <a:solidFill>
                              <a:schemeClr val="tx1"/>
                            </a:solidFill>
                            <a:latin typeface="Cambria Math" panose="02040503050406030204" pitchFamily="18" charset="0"/>
                          </a:rPr>
                        </m:ctrlPr>
                      </m:dPr>
                      <m:e>
                        <m:sSub>
                          <m:sSubPr>
                            <m:ctrlPr>
                              <a:rPr kumimoji="1" lang="en-US" altLang="ja-JP" sz="2200" i="1">
                                <a:solidFill>
                                  <a:schemeClr val="tx1"/>
                                </a:solidFill>
                                <a:latin typeface="Cambria Math" panose="02040503050406030204" pitchFamily="18" charset="0"/>
                              </a:rPr>
                            </m:ctrlPr>
                          </m:sSubPr>
                          <m:e>
                            <m:acc>
                              <m:accPr>
                                <m:chr m:val="̂"/>
                                <m:ctrlPr>
                                  <a:rPr kumimoji="1" lang="en-US" altLang="ja-JP" sz="2200" i="1">
                                    <a:solidFill>
                                      <a:schemeClr val="tx1"/>
                                    </a:solidFill>
                                    <a:latin typeface="Cambria Math" panose="02040503050406030204" pitchFamily="18" charset="0"/>
                                  </a:rPr>
                                </m:ctrlPr>
                              </m:accPr>
                              <m:e>
                                <m:r>
                                  <a:rPr kumimoji="1" lang="en-US" altLang="ja-JP" sz="2200" i="1">
                                    <a:solidFill>
                                      <a:schemeClr val="tx1"/>
                                    </a:solidFill>
                                    <a:latin typeface="Cambria Math" panose="02040503050406030204" pitchFamily="18" charset="0"/>
                                  </a:rPr>
                                  <m:t>𝑣</m:t>
                                </m:r>
                              </m:e>
                            </m:acc>
                          </m:e>
                          <m:sub>
                            <m:r>
                              <a:rPr kumimoji="1" lang="en-US" altLang="ja-JP" sz="2200" i="1">
                                <a:solidFill>
                                  <a:schemeClr val="tx1"/>
                                </a:solidFill>
                                <a:latin typeface="Cambria Math" panose="02040503050406030204" pitchFamily="18" charset="0"/>
                              </a:rPr>
                              <m:t>2,</m:t>
                            </m:r>
                            <m:r>
                              <a:rPr kumimoji="1" lang="en-US" altLang="ja-JP" sz="2200" i="1">
                                <a:solidFill>
                                  <a:schemeClr val="tx1"/>
                                </a:solidFill>
                                <a:latin typeface="Cambria Math" panose="02040503050406030204" pitchFamily="18" charset="0"/>
                              </a:rPr>
                              <m:t>𝑗</m:t>
                            </m:r>
                          </m:sub>
                        </m:sSub>
                      </m:e>
                    </m:d>
                    <m:r>
                      <a:rPr kumimoji="1" lang="en-US" altLang="ja-JP" sz="2200" b="0" i="1" smtClean="0">
                        <a:solidFill>
                          <a:schemeClr val="tx1"/>
                        </a:solidFill>
                        <a:latin typeface="Cambria Math" panose="02040503050406030204" pitchFamily="18" charset="0"/>
                      </a:rPr>
                      <m:t> </m:t>
                    </m:r>
                  </m:oMath>
                </a14:m>
                <a:endParaRPr kumimoji="1" lang="en-US" altLang="ja-JP" sz="2200" dirty="0"/>
              </a:p>
              <a:p>
                <a:r>
                  <a:rPr kumimoji="1" lang="en-US" altLang="ja-JP" sz="2200" dirty="0"/>
                  <a:t>for all </a:t>
                </a:r>
                <a14:m>
                  <m:oMath xmlns:m="http://schemas.openxmlformats.org/officeDocument/2006/math">
                    <m:r>
                      <a:rPr kumimoji="1" lang="en-US" altLang="ja-JP" sz="2200" b="0" i="1" smtClean="0">
                        <a:latin typeface="Cambria Math" panose="02040503050406030204" pitchFamily="18" charset="0"/>
                      </a:rPr>
                      <m:t>1≤</m:t>
                    </m:r>
                    <m:r>
                      <a:rPr kumimoji="1" lang="en-US" altLang="ja-JP" sz="2200" b="0" i="1" smtClean="0">
                        <a:latin typeface="Cambria Math" panose="02040503050406030204" pitchFamily="18" charset="0"/>
                      </a:rPr>
                      <m:t>𝑖</m:t>
                    </m:r>
                    <m:r>
                      <a:rPr kumimoji="1" lang="en-US" altLang="ja-JP" sz="2200" b="0" i="1" smtClean="0">
                        <a:latin typeface="Cambria Math" panose="02040503050406030204" pitchFamily="18" charset="0"/>
                      </a:rPr>
                      <m:t>≤</m:t>
                    </m:r>
                    <m:d>
                      <m:dPr>
                        <m:begChr m:val="|"/>
                        <m:endChr m:val="|"/>
                        <m:ctrlPr>
                          <a:rPr kumimoji="1" lang="en-US" altLang="ja-JP" sz="2200" b="0" i="1" smtClean="0">
                            <a:latin typeface="Cambria Math" panose="02040503050406030204" pitchFamily="18" charset="0"/>
                          </a:rPr>
                        </m:ctrlPr>
                      </m:dPr>
                      <m:e>
                        <m:sSub>
                          <m:sSubPr>
                            <m:ctrlPr>
                              <a:rPr kumimoji="1" lang="en-US" altLang="ja-JP" sz="2200" b="0" i="1" smtClean="0">
                                <a:latin typeface="Cambria Math" panose="02040503050406030204" pitchFamily="18" charset="0"/>
                              </a:rPr>
                            </m:ctrlPr>
                          </m:sSubPr>
                          <m:e>
                            <m:acc>
                              <m:accPr>
                                <m:chr m:val="̂"/>
                                <m:ctrlPr>
                                  <a:rPr kumimoji="1" lang="en-US" altLang="ja-JP" sz="2200" b="0" i="1" smtClean="0">
                                    <a:latin typeface="Cambria Math" panose="02040503050406030204" pitchFamily="18" charset="0"/>
                                  </a:rPr>
                                </m:ctrlPr>
                              </m:accPr>
                              <m:e>
                                <m:r>
                                  <a:rPr kumimoji="1" lang="en-US" altLang="ja-JP" sz="2200" b="0" i="1" smtClean="0">
                                    <a:latin typeface="Cambria Math" panose="02040503050406030204" pitchFamily="18" charset="0"/>
                                  </a:rPr>
                                  <m:t>𝑉</m:t>
                                </m:r>
                              </m:e>
                            </m:acc>
                          </m:e>
                          <m:sub>
                            <m:r>
                              <a:rPr kumimoji="1" lang="en-US" altLang="ja-JP" sz="2200" b="0" i="1" smtClean="0">
                                <a:latin typeface="Cambria Math" panose="02040503050406030204" pitchFamily="18" charset="0"/>
                              </a:rPr>
                              <m:t>1</m:t>
                            </m:r>
                          </m:sub>
                        </m:sSub>
                      </m:e>
                    </m:d>
                  </m:oMath>
                </a14:m>
                <a:r>
                  <a:rPr kumimoji="1" lang="en-US" altLang="ja-JP" sz="2200" dirty="0"/>
                  <a:t> and </a:t>
                </a:r>
                <a14:m>
                  <m:oMath xmlns:m="http://schemas.openxmlformats.org/officeDocument/2006/math">
                    <m:r>
                      <a:rPr kumimoji="1" lang="en-US" altLang="ja-JP" sz="2200" i="1">
                        <a:latin typeface="Cambria Math" panose="02040503050406030204" pitchFamily="18" charset="0"/>
                      </a:rPr>
                      <m:t>1≤</m:t>
                    </m:r>
                    <m:r>
                      <a:rPr kumimoji="1" lang="en-US" altLang="ja-JP" sz="2200" i="1">
                        <a:latin typeface="Cambria Math" panose="02040503050406030204" pitchFamily="18" charset="0"/>
                      </a:rPr>
                      <m:t>𝑖</m:t>
                    </m:r>
                    <m:r>
                      <a:rPr kumimoji="1" lang="en-US" altLang="ja-JP" sz="2200" i="1">
                        <a:latin typeface="Cambria Math" panose="02040503050406030204" pitchFamily="18" charset="0"/>
                      </a:rPr>
                      <m:t>≤</m:t>
                    </m:r>
                    <m:d>
                      <m:dPr>
                        <m:begChr m:val="|"/>
                        <m:endChr m:val="|"/>
                        <m:ctrlPr>
                          <a:rPr kumimoji="1" lang="en-US" altLang="ja-JP" sz="2200" i="1">
                            <a:latin typeface="Cambria Math" panose="02040503050406030204" pitchFamily="18" charset="0"/>
                          </a:rPr>
                        </m:ctrlPr>
                      </m:dPr>
                      <m:e>
                        <m:sSub>
                          <m:sSubPr>
                            <m:ctrlPr>
                              <a:rPr kumimoji="1" lang="en-US" altLang="ja-JP" sz="2200" i="1">
                                <a:latin typeface="Cambria Math" panose="02040503050406030204" pitchFamily="18" charset="0"/>
                              </a:rPr>
                            </m:ctrlPr>
                          </m:sSubPr>
                          <m:e>
                            <m:acc>
                              <m:accPr>
                                <m:chr m:val="̂"/>
                                <m:ctrlPr>
                                  <a:rPr kumimoji="1" lang="en-US" altLang="ja-JP" sz="2200" i="1">
                                    <a:latin typeface="Cambria Math" panose="02040503050406030204" pitchFamily="18" charset="0"/>
                                  </a:rPr>
                                </m:ctrlPr>
                              </m:accPr>
                              <m:e>
                                <m:r>
                                  <a:rPr kumimoji="1" lang="en-US" altLang="ja-JP" sz="2200" i="1">
                                    <a:latin typeface="Cambria Math" panose="02040503050406030204" pitchFamily="18" charset="0"/>
                                  </a:rPr>
                                  <m:t>𝑉</m:t>
                                </m:r>
                              </m:e>
                            </m:acc>
                          </m:e>
                          <m:sub>
                            <m:r>
                              <a:rPr kumimoji="1" lang="en-US" altLang="ja-JP" sz="2200" b="0" i="1" smtClean="0">
                                <a:latin typeface="Cambria Math" panose="02040503050406030204" pitchFamily="18" charset="0"/>
                              </a:rPr>
                              <m:t>2</m:t>
                            </m:r>
                          </m:sub>
                        </m:sSub>
                      </m:e>
                    </m:d>
                  </m:oMath>
                </a14:m>
                <a:r>
                  <a:rPr kumimoji="1" lang="en-US" altLang="ja-JP" sz="2200" dirty="0"/>
                  <a:t> </a:t>
                </a:r>
              </a:p>
              <a:p>
                <a:r>
                  <a:rPr kumimoji="1" lang="en-US" altLang="ja-JP" sz="2200" dirty="0"/>
                  <a:t>using balanced tree.</a:t>
                </a:r>
              </a:p>
              <a:p>
                <a:endParaRPr kumimoji="1" lang="en-US" altLang="ja-JP" sz="2200" dirty="0"/>
              </a:p>
            </p:txBody>
          </p:sp>
        </mc:Choice>
        <mc:Fallback xmlns="">
          <p:sp>
            <p:nvSpPr>
              <p:cNvPr id="9" name="テキスト ボックス 8">
                <a:extLst>
                  <a:ext uri="{FF2B5EF4-FFF2-40B4-BE49-F238E27FC236}">
                    <a16:creationId xmlns:a16="http://schemas.microsoft.com/office/drawing/2014/main" id="{2A1F5DA5-A1C8-17E3-AD99-DD4115DAE074}"/>
                  </a:ext>
                </a:extLst>
              </p:cNvPr>
              <p:cNvSpPr txBox="1">
                <a:spLocks noRot="1" noChangeAspect="1" noMove="1" noResize="1" noEditPoints="1" noAdjustHandles="1" noChangeArrowheads="1" noChangeShapeType="1" noTextEdit="1"/>
              </p:cNvSpPr>
              <p:nvPr/>
            </p:nvSpPr>
            <p:spPr>
              <a:xfrm>
                <a:off x="172082" y="2924613"/>
                <a:ext cx="4395947" cy="1541576"/>
              </a:xfrm>
              <a:prstGeom prst="rect">
                <a:avLst/>
              </a:prstGeom>
              <a:blipFill>
                <a:blip r:embed="rId6"/>
                <a:stretch>
                  <a:fillRect l="-1729" t="-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68D3452F-F1F9-89E8-F897-B5285FCBE6D8}"/>
                  </a:ext>
                </a:extLst>
              </p:cNvPr>
              <p:cNvSpPr txBox="1"/>
              <p:nvPr/>
            </p:nvSpPr>
            <p:spPr>
              <a:xfrm>
                <a:off x="72354" y="4466189"/>
                <a:ext cx="4280595" cy="1111843"/>
              </a:xfrm>
              <a:prstGeom prst="rect">
                <a:avLst/>
              </a:prstGeom>
              <a:noFill/>
            </p:spPr>
            <p:txBody>
              <a:bodyPr wrap="none" rtlCol="0">
                <a:spAutoFit/>
              </a:bodyPr>
              <a:lstStyle/>
              <a:p>
                <a:r>
                  <a:rPr kumimoji="1" lang="en-US" altLang="ja-JP" sz="2000" dirty="0"/>
                  <a:t>(If both </a:t>
                </a:r>
                <a14:m>
                  <m:oMath xmlns:m="http://schemas.openxmlformats.org/officeDocument/2006/math">
                    <m:sSub>
                      <m:sSubPr>
                        <m:ctrlPr>
                          <a:rPr kumimoji="1" lang="en-US" altLang="ja-JP" sz="2000" i="1" smtClean="0">
                            <a:solidFill>
                              <a:schemeClr val="tx1"/>
                            </a:solidFill>
                            <a:latin typeface="Cambria Math" panose="02040503050406030204" pitchFamily="18" charset="0"/>
                          </a:rPr>
                        </m:ctrlPr>
                      </m:sSubPr>
                      <m:e>
                        <m:acc>
                          <m:accPr>
                            <m:chr m:val="̂"/>
                            <m:ctrlPr>
                              <a:rPr kumimoji="1" lang="en-US" altLang="ja-JP" sz="2000" i="1">
                                <a:solidFill>
                                  <a:schemeClr val="tx1"/>
                                </a:solidFill>
                                <a:latin typeface="Cambria Math" panose="02040503050406030204" pitchFamily="18" charset="0"/>
                              </a:rPr>
                            </m:ctrlPr>
                          </m:accPr>
                          <m:e>
                            <m:r>
                              <a:rPr kumimoji="1" lang="en-US" altLang="ja-JP" sz="2000" i="1">
                                <a:solidFill>
                                  <a:schemeClr val="tx1"/>
                                </a:solidFill>
                                <a:latin typeface="Cambria Math" panose="02040503050406030204" pitchFamily="18" charset="0"/>
                              </a:rPr>
                              <m:t>𝑣</m:t>
                            </m:r>
                          </m:e>
                        </m:acc>
                      </m:e>
                      <m:sub>
                        <m:r>
                          <a:rPr kumimoji="1" lang="en-US" altLang="ja-JP" sz="2000" i="1">
                            <a:solidFill>
                              <a:schemeClr val="tx1"/>
                            </a:solidFill>
                            <a:latin typeface="Cambria Math" panose="02040503050406030204" pitchFamily="18" charset="0"/>
                          </a:rPr>
                          <m:t>1,</m:t>
                        </m:r>
                        <m:r>
                          <a:rPr kumimoji="1" lang="en-US" altLang="ja-JP" sz="2000" i="1">
                            <a:solidFill>
                              <a:schemeClr val="tx1"/>
                            </a:solidFill>
                            <a:latin typeface="Cambria Math" panose="02040503050406030204" pitchFamily="18" charset="0"/>
                          </a:rPr>
                          <m:t>𝑖</m:t>
                        </m:r>
                      </m:sub>
                    </m:sSub>
                  </m:oMath>
                </a14:m>
                <a:r>
                  <a:rPr kumimoji="1" lang="en-US" altLang="ja-JP" sz="2000" dirty="0"/>
                  <a:t> and </a:t>
                </a:r>
                <a14:m>
                  <m:oMath xmlns:m="http://schemas.openxmlformats.org/officeDocument/2006/math">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𝑣</m:t>
                            </m:r>
                          </m:e>
                        </m:acc>
                      </m:e>
                      <m:sub>
                        <m:r>
                          <a:rPr kumimoji="1" lang="en-US" altLang="ja-JP" sz="2000" i="1">
                            <a:latin typeface="Cambria Math" panose="02040503050406030204" pitchFamily="18" charset="0"/>
                          </a:rPr>
                          <m:t>2,</m:t>
                        </m:r>
                        <m:r>
                          <a:rPr kumimoji="1" lang="en-US" altLang="ja-JP" sz="2000" i="1">
                            <a:latin typeface="Cambria Math" panose="02040503050406030204" pitchFamily="18" charset="0"/>
                          </a:rPr>
                          <m:t>𝑗</m:t>
                        </m:r>
                      </m:sub>
                    </m:sSub>
                  </m:oMath>
                </a14:m>
                <a:r>
                  <a:rPr kumimoji="1" lang="en-US" altLang="ja-JP" sz="2000" dirty="0"/>
                  <a:t> are cyclic vertices</a:t>
                </a:r>
              </a:p>
              <a:p>
                <a:r>
                  <a:rPr kumimoji="1" lang="en-US" altLang="ja-JP" sz="2000" dirty="0"/>
                  <a:t>and </a:t>
                </a:r>
                <a14:m>
                  <m:oMath xmlns:m="http://schemas.openxmlformats.org/officeDocument/2006/math">
                    <m:sSub>
                      <m:sSubPr>
                        <m:ctrlPr>
                          <a:rPr kumimoji="1" lang="en-US" altLang="ja-JP" sz="2000" i="1" smtClean="0">
                            <a:solidFill>
                              <a:schemeClr val="tx1"/>
                            </a:solidFill>
                            <a:latin typeface="Cambria Math" panose="02040503050406030204" pitchFamily="18" charset="0"/>
                          </a:rPr>
                        </m:ctrlPr>
                      </m:sSubPr>
                      <m:e>
                        <m:acc>
                          <m:accPr>
                            <m:chr m:val="̂"/>
                            <m:ctrlPr>
                              <a:rPr kumimoji="1" lang="en-US" altLang="ja-JP" sz="2000" i="1">
                                <a:solidFill>
                                  <a:schemeClr val="tx1"/>
                                </a:solidFill>
                                <a:latin typeface="Cambria Math" panose="02040503050406030204" pitchFamily="18" charset="0"/>
                              </a:rPr>
                            </m:ctrlPr>
                          </m:accPr>
                          <m:e>
                            <m:r>
                              <a:rPr kumimoji="1" lang="en-US" altLang="ja-JP" sz="2000" i="1">
                                <a:solidFill>
                                  <a:schemeClr val="tx1"/>
                                </a:solidFill>
                                <a:latin typeface="Cambria Math" panose="02040503050406030204" pitchFamily="18" charset="0"/>
                              </a:rPr>
                              <m:t>𝐿</m:t>
                            </m:r>
                          </m:e>
                        </m:acc>
                      </m:e>
                      <m:sub>
                        <m:r>
                          <a:rPr kumimoji="1" lang="en-US" altLang="ja-JP" sz="2000" i="1">
                            <a:solidFill>
                              <a:schemeClr val="tx1"/>
                            </a:solidFill>
                            <a:latin typeface="Cambria Math" panose="02040503050406030204" pitchFamily="18" charset="0"/>
                          </a:rPr>
                          <m:t>1</m:t>
                        </m:r>
                      </m:sub>
                    </m:sSub>
                    <m:d>
                      <m:dPr>
                        <m:ctrlPr>
                          <a:rPr kumimoji="1" lang="en-US" altLang="ja-JP" sz="2000" i="1">
                            <a:solidFill>
                              <a:schemeClr val="tx1"/>
                            </a:solidFill>
                            <a:latin typeface="Cambria Math" panose="02040503050406030204" pitchFamily="18" charset="0"/>
                          </a:rPr>
                        </m:ctrlPr>
                      </m:dPr>
                      <m:e>
                        <m:sSub>
                          <m:sSubPr>
                            <m:ctrlPr>
                              <a:rPr kumimoji="1" lang="en-US" altLang="ja-JP" sz="2000" i="1">
                                <a:solidFill>
                                  <a:schemeClr val="tx1"/>
                                </a:solidFill>
                                <a:latin typeface="Cambria Math" panose="02040503050406030204" pitchFamily="18" charset="0"/>
                              </a:rPr>
                            </m:ctrlPr>
                          </m:sSubPr>
                          <m:e>
                            <m:acc>
                              <m:accPr>
                                <m:chr m:val="̂"/>
                                <m:ctrlPr>
                                  <a:rPr kumimoji="1" lang="en-US" altLang="ja-JP" sz="2000" i="1">
                                    <a:solidFill>
                                      <a:schemeClr val="tx1"/>
                                    </a:solidFill>
                                    <a:latin typeface="Cambria Math" panose="02040503050406030204" pitchFamily="18" charset="0"/>
                                  </a:rPr>
                                </m:ctrlPr>
                              </m:accPr>
                              <m:e>
                                <m:r>
                                  <a:rPr kumimoji="1" lang="en-US" altLang="ja-JP" sz="2000" i="1">
                                    <a:solidFill>
                                      <a:schemeClr val="tx1"/>
                                    </a:solidFill>
                                    <a:latin typeface="Cambria Math" panose="02040503050406030204" pitchFamily="18" charset="0"/>
                                  </a:rPr>
                                  <m:t>𝑣</m:t>
                                </m:r>
                              </m:e>
                            </m:acc>
                          </m:e>
                          <m:sub>
                            <m:r>
                              <a:rPr kumimoji="1" lang="en-US" altLang="ja-JP" sz="2000" i="1">
                                <a:solidFill>
                                  <a:schemeClr val="tx1"/>
                                </a:solidFill>
                                <a:latin typeface="Cambria Math" panose="02040503050406030204" pitchFamily="18" charset="0"/>
                              </a:rPr>
                              <m:t>1,</m:t>
                            </m:r>
                            <m:r>
                              <a:rPr kumimoji="1" lang="en-US" altLang="ja-JP" sz="2000" i="1">
                                <a:solidFill>
                                  <a:schemeClr val="tx1"/>
                                </a:solidFill>
                                <a:latin typeface="Cambria Math" panose="02040503050406030204" pitchFamily="18" charset="0"/>
                              </a:rPr>
                              <m:t>𝑖</m:t>
                            </m:r>
                          </m:sub>
                        </m:sSub>
                      </m:e>
                    </m:d>
                    <m:r>
                      <a:rPr kumimoji="1" lang="en-US" altLang="ja-JP" sz="2000" i="1">
                        <a:solidFill>
                          <a:schemeClr val="tx1"/>
                        </a:solidFill>
                        <a:latin typeface="Cambria Math" panose="02040503050406030204" pitchFamily="18" charset="0"/>
                      </a:rPr>
                      <m:t>∩</m:t>
                    </m:r>
                    <m:sSub>
                      <m:sSubPr>
                        <m:ctrlPr>
                          <a:rPr kumimoji="1" lang="en-US" altLang="ja-JP" sz="2000" i="1">
                            <a:solidFill>
                              <a:schemeClr val="tx1"/>
                            </a:solidFill>
                            <a:latin typeface="Cambria Math" panose="02040503050406030204" pitchFamily="18" charset="0"/>
                          </a:rPr>
                        </m:ctrlPr>
                      </m:sSubPr>
                      <m:e>
                        <m:acc>
                          <m:accPr>
                            <m:chr m:val="̂"/>
                            <m:ctrlPr>
                              <a:rPr kumimoji="1" lang="en-US" altLang="ja-JP" sz="2000" i="1">
                                <a:solidFill>
                                  <a:schemeClr val="tx1"/>
                                </a:solidFill>
                                <a:latin typeface="Cambria Math" panose="02040503050406030204" pitchFamily="18" charset="0"/>
                              </a:rPr>
                            </m:ctrlPr>
                          </m:accPr>
                          <m:e>
                            <m:r>
                              <a:rPr kumimoji="1" lang="en-US" altLang="ja-JP" sz="2000" i="1">
                                <a:solidFill>
                                  <a:schemeClr val="tx1"/>
                                </a:solidFill>
                                <a:latin typeface="Cambria Math" panose="02040503050406030204" pitchFamily="18" charset="0"/>
                              </a:rPr>
                              <m:t>𝐿</m:t>
                            </m:r>
                          </m:e>
                        </m:acc>
                      </m:e>
                      <m:sub>
                        <m:r>
                          <a:rPr kumimoji="1" lang="en-US" altLang="ja-JP" sz="2000" i="1">
                            <a:solidFill>
                              <a:schemeClr val="tx1"/>
                            </a:solidFill>
                            <a:latin typeface="Cambria Math" panose="02040503050406030204" pitchFamily="18" charset="0"/>
                          </a:rPr>
                          <m:t>2</m:t>
                        </m:r>
                      </m:sub>
                    </m:sSub>
                    <m:d>
                      <m:dPr>
                        <m:ctrlPr>
                          <a:rPr kumimoji="1" lang="en-US" altLang="ja-JP" sz="2000" i="1">
                            <a:solidFill>
                              <a:schemeClr val="tx1"/>
                            </a:solidFill>
                            <a:latin typeface="Cambria Math" panose="02040503050406030204" pitchFamily="18" charset="0"/>
                          </a:rPr>
                        </m:ctrlPr>
                      </m:dPr>
                      <m:e>
                        <m:sSub>
                          <m:sSubPr>
                            <m:ctrlPr>
                              <a:rPr kumimoji="1" lang="en-US" altLang="ja-JP" sz="2000" i="1">
                                <a:solidFill>
                                  <a:schemeClr val="tx1"/>
                                </a:solidFill>
                                <a:latin typeface="Cambria Math" panose="02040503050406030204" pitchFamily="18" charset="0"/>
                              </a:rPr>
                            </m:ctrlPr>
                          </m:sSubPr>
                          <m:e>
                            <m:acc>
                              <m:accPr>
                                <m:chr m:val="̂"/>
                                <m:ctrlPr>
                                  <a:rPr kumimoji="1" lang="en-US" altLang="ja-JP" sz="2000" i="1">
                                    <a:solidFill>
                                      <a:schemeClr val="tx1"/>
                                    </a:solidFill>
                                    <a:latin typeface="Cambria Math" panose="02040503050406030204" pitchFamily="18" charset="0"/>
                                  </a:rPr>
                                </m:ctrlPr>
                              </m:accPr>
                              <m:e>
                                <m:r>
                                  <a:rPr kumimoji="1" lang="en-US" altLang="ja-JP" sz="2000" i="1">
                                    <a:solidFill>
                                      <a:schemeClr val="tx1"/>
                                    </a:solidFill>
                                    <a:latin typeface="Cambria Math" panose="02040503050406030204" pitchFamily="18" charset="0"/>
                                  </a:rPr>
                                  <m:t>𝑣</m:t>
                                </m:r>
                              </m:e>
                            </m:acc>
                          </m:e>
                          <m:sub>
                            <m:r>
                              <a:rPr kumimoji="1" lang="en-US" altLang="ja-JP" sz="2000" i="1">
                                <a:solidFill>
                                  <a:schemeClr val="tx1"/>
                                </a:solidFill>
                                <a:latin typeface="Cambria Math" panose="02040503050406030204" pitchFamily="18" charset="0"/>
                              </a:rPr>
                              <m:t>2,</m:t>
                            </m:r>
                            <m:r>
                              <a:rPr kumimoji="1" lang="en-US" altLang="ja-JP" sz="2000" i="1">
                                <a:solidFill>
                                  <a:schemeClr val="tx1"/>
                                </a:solidFill>
                                <a:latin typeface="Cambria Math" panose="02040503050406030204" pitchFamily="18" charset="0"/>
                              </a:rPr>
                              <m:t>𝑗</m:t>
                            </m:r>
                          </m:sub>
                        </m:sSub>
                      </m:e>
                    </m:d>
                    <m:r>
                      <a:rPr kumimoji="1" lang="en-US" altLang="ja-JP" sz="2000" i="1">
                        <a:latin typeface="Cambria Math" panose="02040503050406030204" pitchFamily="18" charset="0"/>
                      </a:rPr>
                      <m:t>≠</m:t>
                    </m:r>
                    <m:r>
                      <a:rPr kumimoji="1" lang="en-US" altLang="ja-JP" sz="2000" i="1">
                        <a:latin typeface="Cambria Math" panose="02040503050406030204" pitchFamily="18" charset="0"/>
                        <a:ea typeface="Cambria Math" panose="02040503050406030204" pitchFamily="18" charset="0"/>
                      </a:rPr>
                      <m:t>∅</m:t>
                    </m:r>
                  </m:oMath>
                </a14:m>
                <a:r>
                  <a:rPr kumimoji="1" lang="en-US" altLang="ja-JP" sz="2000" dirty="0"/>
                  <a:t>,  the value</a:t>
                </a:r>
              </a:p>
              <a:p>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𝐶</m:t>
                        </m:r>
                      </m:e>
                      <m:sub>
                        <m: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𝑗</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sub>
                    </m:sSub>
                  </m:oMath>
                </a14:m>
                <a:r>
                  <a:rPr kumimoji="1" lang="en-US" altLang="ja-JP" sz="2000" dirty="0"/>
                  <a:t> is incremented by </a:t>
                </a:r>
                <a14:m>
                  <m:oMath xmlns:m="http://schemas.openxmlformats.org/officeDocument/2006/math">
                    <m:r>
                      <a:rPr kumimoji="1" lang="en-US" altLang="ja-JP" sz="2000" b="0" i="1" smtClean="0">
                        <a:latin typeface="Cambria Math" panose="02040503050406030204" pitchFamily="18" charset="0"/>
                      </a:rPr>
                      <m:t>∞</m:t>
                    </m:r>
                  </m:oMath>
                </a14:m>
                <a:r>
                  <a:rPr kumimoji="1" lang="en-US" altLang="ja-JP" sz="2000" dirty="0"/>
                  <a:t>. )</a:t>
                </a:r>
                <a:endParaRPr kumimoji="1" lang="ja-JP" altLang="en-US" sz="2000"/>
              </a:p>
            </p:txBody>
          </p:sp>
        </mc:Choice>
        <mc:Fallback xmlns="">
          <p:sp>
            <p:nvSpPr>
              <p:cNvPr id="10" name="テキスト ボックス 9">
                <a:extLst>
                  <a:ext uri="{FF2B5EF4-FFF2-40B4-BE49-F238E27FC236}">
                    <a16:creationId xmlns:a16="http://schemas.microsoft.com/office/drawing/2014/main" id="{68D3452F-F1F9-89E8-F897-B5285FCBE6D8}"/>
                  </a:ext>
                </a:extLst>
              </p:cNvPr>
              <p:cNvSpPr txBox="1">
                <a:spLocks noRot="1" noChangeAspect="1" noMove="1" noResize="1" noEditPoints="1" noAdjustHandles="1" noChangeArrowheads="1" noChangeShapeType="1" noTextEdit="1"/>
              </p:cNvSpPr>
              <p:nvPr/>
            </p:nvSpPr>
            <p:spPr>
              <a:xfrm>
                <a:off x="72354" y="4466189"/>
                <a:ext cx="4280595" cy="1111843"/>
              </a:xfrm>
              <a:prstGeom prst="rect">
                <a:avLst/>
              </a:prstGeom>
              <a:blipFill>
                <a:blip r:embed="rId7"/>
                <a:stretch>
                  <a:fillRect l="-1479" t="-3371" r="-592" b="-67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E84C90C6-21F6-445E-6081-EA9C21FEE2B2}"/>
                  </a:ext>
                </a:extLst>
              </p:cNvPr>
              <p:cNvSpPr txBox="1"/>
              <p:nvPr/>
            </p:nvSpPr>
            <p:spPr>
              <a:xfrm>
                <a:off x="5775698" y="6233699"/>
                <a:ext cx="6595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oMath>
                  </m:oMathPara>
                </a14:m>
                <a:endParaRPr lang="ja-JP" altLang="en-US" sz="2400"/>
              </a:p>
            </p:txBody>
          </p:sp>
        </mc:Choice>
        <mc:Fallback xmlns="">
          <p:sp>
            <p:nvSpPr>
              <p:cNvPr id="16" name="テキスト ボックス 15">
                <a:extLst>
                  <a:ext uri="{FF2B5EF4-FFF2-40B4-BE49-F238E27FC236}">
                    <a16:creationId xmlns:a16="http://schemas.microsoft.com/office/drawing/2014/main" id="{E84C90C6-21F6-445E-6081-EA9C21FEE2B2}"/>
                  </a:ext>
                </a:extLst>
              </p:cNvPr>
              <p:cNvSpPr txBox="1">
                <a:spLocks noRot="1" noChangeAspect="1" noMove="1" noResize="1" noEditPoints="1" noAdjustHandles="1" noChangeArrowheads="1" noChangeShapeType="1" noTextEdit="1"/>
              </p:cNvSpPr>
              <p:nvPr/>
            </p:nvSpPr>
            <p:spPr>
              <a:xfrm>
                <a:off x="5775698" y="6233699"/>
                <a:ext cx="659591" cy="461665"/>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DA4C651D-35EF-6CA8-1A4F-1DD43587E845}"/>
                  </a:ext>
                </a:extLst>
              </p:cNvPr>
              <p:cNvSpPr txBox="1"/>
              <p:nvPr/>
            </p:nvSpPr>
            <p:spPr>
              <a:xfrm>
                <a:off x="8213547" y="6221966"/>
                <a:ext cx="6595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oMath>
                  </m:oMathPara>
                </a14:m>
                <a:endParaRPr lang="ja-JP" altLang="en-US" sz="2400"/>
              </a:p>
            </p:txBody>
          </p:sp>
        </mc:Choice>
        <mc:Fallback xmlns="">
          <p:sp>
            <p:nvSpPr>
              <p:cNvPr id="17" name="テキスト ボックス 16">
                <a:extLst>
                  <a:ext uri="{FF2B5EF4-FFF2-40B4-BE49-F238E27FC236}">
                    <a16:creationId xmlns:a16="http://schemas.microsoft.com/office/drawing/2014/main" id="{DA4C651D-35EF-6CA8-1A4F-1DD43587E845}"/>
                  </a:ext>
                </a:extLst>
              </p:cNvPr>
              <p:cNvSpPr txBox="1">
                <a:spLocks noRot="1" noChangeAspect="1" noMove="1" noResize="1" noEditPoints="1" noAdjustHandles="1" noChangeArrowheads="1" noChangeShapeType="1" noTextEdit="1"/>
              </p:cNvSpPr>
              <p:nvPr/>
            </p:nvSpPr>
            <p:spPr>
              <a:xfrm>
                <a:off x="8213547" y="6221966"/>
                <a:ext cx="659591" cy="461665"/>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63480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9" name="テキスト ボックス 108">
                <a:extLst>
                  <a:ext uri="{FF2B5EF4-FFF2-40B4-BE49-F238E27FC236}">
                    <a16:creationId xmlns:a16="http://schemas.microsoft.com/office/drawing/2014/main" id="{013DC746-9906-7879-3183-1802B35B593E}"/>
                  </a:ext>
                </a:extLst>
              </p:cNvPr>
              <p:cNvSpPr txBox="1"/>
              <p:nvPr/>
            </p:nvSpPr>
            <p:spPr>
              <a:xfrm>
                <a:off x="391354" y="1158414"/>
                <a:ext cx="4402835" cy="3545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1</m:t>
                          </m:r>
                        </m:sub>
                      </m:sSub>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𝑣</m:t>
                                  </m:r>
                                </m:e>
                              </m:acc>
                            </m:e>
                            <m:sub>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𝑖</m:t>
                              </m:r>
                            </m:sub>
                          </m:sSub>
                        </m:e>
                      </m:d>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2</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𝑣</m:t>
                                  </m:r>
                                </m:e>
                              </m:acc>
                            </m:e>
                            <m:sub>
                              <m:r>
                                <a:rPr kumimoji="1" lang="en-US" altLang="ja-JP" sz="2000" b="0" i="1" smtClean="0">
                                  <a:latin typeface="Cambria Math" panose="02040503050406030204" pitchFamily="18" charset="0"/>
                                </a:rPr>
                                <m:t>2</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𝑗</m:t>
                              </m:r>
                            </m:sub>
                          </m:sSub>
                        </m:e>
                      </m:d>
                      <m:r>
                        <a:rPr kumimoji="1" lang="en-US" altLang="ja-JP" sz="2000" i="1">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en-US" altLang="ja-JP" sz="2000" b="0" i="1" smtClean="0">
                                  <a:latin typeface="Cambria Math" panose="02040503050406030204" pitchFamily="18" charset="0"/>
                                </a:rPr>
                                <m:t>3</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r>
                                    <a:rPr kumimoji="1" lang="en-US" altLang="ja-JP" sz="2000" b="0" i="1" smtClean="0">
                                      <a:latin typeface="Cambria Math" panose="02040503050406030204" pitchFamily="18" charset="0"/>
                                    </a:rPr>
                                    <m:t>𝑣</m:t>
                                  </m:r>
                                </m:e>
                                <m:sub>
                                  <m:r>
                                    <a:rPr kumimoji="1" lang="en-US" altLang="ja-JP" sz="2000" b="0" i="1" smtClean="0">
                                      <a:latin typeface="Cambria Math" panose="02040503050406030204" pitchFamily="18" charset="0"/>
                                    </a:rPr>
                                    <m:t>3</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𝑘</m:t>
                                  </m:r>
                                </m:sub>
                              </m:sSub>
                            </m:e>
                          </m:d>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m:t>
                      </m:r>
                    </m:oMath>
                  </m:oMathPara>
                </a14:m>
                <a:endParaRPr kumimoji="1" lang="en-US" altLang="ja-JP" b="0" dirty="0"/>
              </a:p>
            </p:txBody>
          </p:sp>
        </mc:Choice>
        <mc:Fallback xmlns="">
          <p:sp>
            <p:nvSpPr>
              <p:cNvPr id="109" name="テキスト ボックス 108">
                <a:extLst>
                  <a:ext uri="{FF2B5EF4-FFF2-40B4-BE49-F238E27FC236}">
                    <a16:creationId xmlns:a16="http://schemas.microsoft.com/office/drawing/2014/main" id="{013DC746-9906-7879-3183-1802B35B593E}"/>
                  </a:ext>
                </a:extLst>
              </p:cNvPr>
              <p:cNvSpPr txBox="1">
                <a:spLocks noRot="1" noChangeAspect="1" noMove="1" noResize="1" noEditPoints="1" noAdjustHandles="1" noChangeArrowheads="1" noChangeShapeType="1" noTextEdit="1"/>
              </p:cNvSpPr>
              <p:nvPr/>
            </p:nvSpPr>
            <p:spPr>
              <a:xfrm>
                <a:off x="391354" y="1158414"/>
                <a:ext cx="4402835" cy="354584"/>
              </a:xfrm>
              <a:prstGeom prst="rect">
                <a:avLst/>
              </a:prstGeom>
              <a:blipFill>
                <a:blip r:embed="rId3"/>
                <a:stretch>
                  <a:fillRect t="-13793" b="-24138"/>
                </a:stretch>
              </a:blipFill>
            </p:spPr>
            <p:txBody>
              <a:bodyPr/>
              <a:lstStyle/>
              <a:p>
                <a:r>
                  <a:rPr lang="ja-JP" altLang="en-US">
                    <a:noFill/>
                  </a:rPr>
                  <a:t> </a:t>
                </a:r>
              </a:p>
            </p:txBody>
          </p:sp>
        </mc:Fallback>
      </mc:AlternateContent>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699" cy="647966"/>
          </a:xfrm>
        </p:spPr>
        <p:txBody>
          <a:bodyPr>
            <a:noAutofit/>
          </a:bodyPr>
          <a:lstStyle/>
          <a:p>
            <a:r>
              <a:rPr kumimoji="1" lang="en" altLang="ja-JP" sz="2300" dirty="0"/>
              <a:t>Precompute the Result of Conditional </a:t>
            </a:r>
            <a:r>
              <a:rPr lang="en" altLang="ja-JP" sz="2300" dirty="0"/>
              <a:t>E</a:t>
            </a:r>
            <a:r>
              <a:rPr kumimoji="1" lang="en" altLang="ja-JP" sz="2300" dirty="0"/>
              <a:t>xpressions of R</a:t>
            </a:r>
            <a:r>
              <a:rPr lang="en" altLang="ja-JP" sz="2300" dirty="0"/>
              <a:t>ecurrence</a:t>
            </a:r>
            <a:endParaRPr kumimoji="1" lang="ja-JP" altLang="en-US" sz="230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42</a:t>
            </a:fld>
            <a:endParaRPr kumimoji="1" lang="ja-JP" altLang="en-US"/>
          </a:p>
        </p:txBody>
      </p:sp>
      <p:sp>
        <p:nvSpPr>
          <p:cNvPr id="154" name="テキスト ボックス 153">
            <a:extLst>
              <a:ext uri="{FF2B5EF4-FFF2-40B4-BE49-F238E27FC236}">
                <a16:creationId xmlns:a16="http://schemas.microsoft.com/office/drawing/2014/main" id="{9A578E94-C631-BBA5-F797-D7E18E8AA7DE}"/>
              </a:ext>
            </a:extLst>
          </p:cNvPr>
          <p:cNvSpPr txBox="1"/>
          <p:nvPr/>
        </p:nvSpPr>
        <p:spPr>
          <a:xfrm>
            <a:off x="7133507" y="4748683"/>
            <a:ext cx="184731" cy="369332"/>
          </a:xfrm>
          <a:prstGeom prst="rect">
            <a:avLst/>
          </a:prstGeom>
          <a:noFill/>
        </p:spPr>
        <p:txBody>
          <a:bodyPr wrap="none" rtlCol="0">
            <a:spAutoFit/>
          </a:bodyPr>
          <a:lstStyle/>
          <a:p>
            <a:endParaRPr kumimoji="1" lang="ja-JP" altLang="en-US"/>
          </a:p>
        </p:txBody>
      </p:sp>
      <p:graphicFrame>
        <p:nvGraphicFramePr>
          <p:cNvPr id="54" name="表 53">
            <a:extLst>
              <a:ext uri="{FF2B5EF4-FFF2-40B4-BE49-F238E27FC236}">
                <a16:creationId xmlns:a16="http://schemas.microsoft.com/office/drawing/2014/main" id="{8C20C5A5-0011-1390-DB3D-B9CE82710818}"/>
              </a:ext>
            </a:extLst>
          </p:cNvPr>
          <p:cNvGraphicFramePr>
            <a:graphicFrameLocks noGrp="1"/>
          </p:cNvGraphicFramePr>
          <p:nvPr>
            <p:extLst>
              <p:ext uri="{D42A27DB-BD31-4B8C-83A1-F6EECF244321}">
                <p14:modId xmlns:p14="http://schemas.microsoft.com/office/powerpoint/2010/main" val="2999986316"/>
              </p:ext>
            </p:extLst>
          </p:nvPr>
        </p:nvGraphicFramePr>
        <p:xfrm>
          <a:off x="5092578" y="2898269"/>
          <a:ext cx="3768812" cy="3943402"/>
        </p:xfrm>
        <a:graphic>
          <a:graphicData uri="http://schemas.openxmlformats.org/drawingml/2006/table">
            <a:tbl>
              <a:tblPr/>
              <a:tblGrid>
                <a:gridCol w="482512">
                  <a:extLst>
                    <a:ext uri="{9D8B030D-6E8A-4147-A177-3AD203B41FA5}">
                      <a16:colId xmlns:a16="http://schemas.microsoft.com/office/drawing/2014/main" val="20000"/>
                    </a:ext>
                  </a:extLst>
                </a:gridCol>
                <a:gridCol w="339063">
                  <a:extLst>
                    <a:ext uri="{9D8B030D-6E8A-4147-A177-3AD203B41FA5}">
                      <a16:colId xmlns:a16="http://schemas.microsoft.com/office/drawing/2014/main" val="20001"/>
                    </a:ext>
                  </a:extLst>
                </a:gridCol>
                <a:gridCol w="482512">
                  <a:extLst>
                    <a:ext uri="{9D8B030D-6E8A-4147-A177-3AD203B41FA5}">
                      <a16:colId xmlns:a16="http://schemas.microsoft.com/office/drawing/2014/main" val="20002"/>
                    </a:ext>
                  </a:extLst>
                </a:gridCol>
                <a:gridCol w="339063">
                  <a:extLst>
                    <a:ext uri="{9D8B030D-6E8A-4147-A177-3AD203B41FA5}">
                      <a16:colId xmlns:a16="http://schemas.microsoft.com/office/drawing/2014/main" val="20003"/>
                    </a:ext>
                  </a:extLst>
                </a:gridCol>
                <a:gridCol w="482512">
                  <a:extLst>
                    <a:ext uri="{9D8B030D-6E8A-4147-A177-3AD203B41FA5}">
                      <a16:colId xmlns:a16="http://schemas.microsoft.com/office/drawing/2014/main" val="20004"/>
                    </a:ext>
                  </a:extLst>
                </a:gridCol>
                <a:gridCol w="339063">
                  <a:extLst>
                    <a:ext uri="{9D8B030D-6E8A-4147-A177-3AD203B41FA5}">
                      <a16:colId xmlns:a16="http://schemas.microsoft.com/office/drawing/2014/main" val="20005"/>
                    </a:ext>
                  </a:extLst>
                </a:gridCol>
                <a:gridCol w="482512">
                  <a:extLst>
                    <a:ext uri="{9D8B030D-6E8A-4147-A177-3AD203B41FA5}">
                      <a16:colId xmlns:a16="http://schemas.microsoft.com/office/drawing/2014/main" val="20006"/>
                    </a:ext>
                  </a:extLst>
                </a:gridCol>
                <a:gridCol w="339063">
                  <a:extLst>
                    <a:ext uri="{9D8B030D-6E8A-4147-A177-3AD203B41FA5}">
                      <a16:colId xmlns:a16="http://schemas.microsoft.com/office/drawing/2014/main" val="20007"/>
                    </a:ext>
                  </a:extLst>
                </a:gridCol>
                <a:gridCol w="482512">
                  <a:extLst>
                    <a:ext uri="{9D8B030D-6E8A-4147-A177-3AD203B41FA5}">
                      <a16:colId xmlns:a16="http://schemas.microsoft.com/office/drawing/2014/main" val="20008"/>
                    </a:ext>
                  </a:extLst>
                </a:gridCol>
              </a:tblGrid>
              <a:tr h="428042">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a:noFill/>
                    </a:lnB>
                  </a:tcPr>
                </a:tc>
                <a:tc>
                  <a:txBody>
                    <a:bodyPr/>
                    <a:lstStyle/>
                    <a:p>
                      <a:pPr algn="r" fontAlgn="b"/>
                      <a:endParaRPr lang="ja-JP" altLang="en-US" sz="2000" b="0" i="0" u="none" strike="noStrike">
                        <a:latin typeface="ＭＳ Ｐゴシック"/>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3</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4</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0787">
                <a:tc>
                  <a:txBody>
                    <a:bodyPr/>
                    <a:lstStyle/>
                    <a:p>
                      <a:pPr algn="r" fontAlgn="b"/>
                      <a:endParaRPr lang="ja-JP" altLang="en-US" sz="2000" b="0" i="0" u="none" strike="noStrike">
                        <a:latin typeface="ＭＳ Ｐゴシック"/>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000" b="0" i="0" u="none" strike="noStrike">
                          <a:solidFill>
                            <a:srgbClr val="00B050"/>
                          </a:solidFill>
                          <a:latin typeface="ＭＳ Ｐゴシック"/>
                        </a:rPr>
                        <a:t>○</a:t>
                      </a:r>
                      <a:endParaRPr lang="en-US" altLang="ja-JP" sz="2000" b="0" i="0" u="none" strike="noStrike" dirty="0">
                        <a:solidFill>
                          <a:srgbClr val="00B050"/>
                        </a:solidFill>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FFC000"/>
                          </a:solidFill>
                          <a:latin typeface="ＭＳ Ｐゴシック"/>
                        </a:rPr>
                        <a:t>×</a:t>
                      </a:r>
                      <a:endParaRPr lang="en-US" altLang="ja-JP" sz="2000" b="0" i="0" u="none" strike="noStrike" dirty="0">
                        <a:solidFill>
                          <a:srgbClr val="FFC000"/>
                        </a:solidFill>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FFC000"/>
                          </a:solidFill>
                          <a:latin typeface="ＭＳ Ｐゴシック"/>
                        </a:rPr>
                        <a:t>×</a:t>
                      </a:r>
                      <a:endParaRPr lang="en-US" altLang="ja-JP" sz="2000" b="0" i="0" u="none" strike="noStrike" dirty="0">
                        <a:solidFill>
                          <a:srgbClr val="FFC000"/>
                        </a:solidFill>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0" i="0" u="none" strike="noStrike">
                          <a:solidFill>
                            <a:srgbClr val="00B050"/>
                          </a:solidFill>
                          <a:latin typeface="ＭＳ Ｐゴシック"/>
                        </a:rPr>
                        <a:t>○</a:t>
                      </a:r>
                      <a:endParaRPr lang="en-US" altLang="ja-JP" sz="2000" b="0" i="0" u="none" strike="noStrike" dirty="0">
                        <a:solidFill>
                          <a:srgbClr val="00B050"/>
                        </a:solidFill>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529037">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1</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00787">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0" i="0" u="none" strike="noStrike">
                          <a:solidFill>
                            <a:srgbClr val="00B050"/>
                          </a:solidFill>
                          <a:latin typeface="ＭＳ Ｐゴシック"/>
                        </a:rPr>
                        <a:t>○</a:t>
                      </a:r>
                      <a:endParaRPr lang="en-US" altLang="ja-JP" sz="2000" b="0" i="0" u="none" strike="noStrike" dirty="0">
                        <a:solidFill>
                          <a:srgbClr val="00B050"/>
                        </a:solidFill>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18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FFC000"/>
                          </a:solidFill>
                          <a:latin typeface="ＭＳ Ｐゴシック"/>
                        </a:rPr>
                        <a:t>×</a:t>
                      </a:r>
                      <a:endParaRPr lang="en-US" altLang="ja-JP" sz="2000" b="0" i="0" u="none" strike="noStrike" dirty="0">
                        <a:solidFill>
                          <a:srgbClr val="FFC000"/>
                        </a:solidFill>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FFC000"/>
                          </a:solidFill>
                          <a:latin typeface="ＭＳ Ｐゴシック"/>
                        </a:rPr>
                        <a:t>×</a:t>
                      </a:r>
                      <a:endParaRPr lang="en-US" altLang="ja-JP" sz="2000" b="0" i="0" u="none" strike="noStrike" dirty="0">
                        <a:solidFill>
                          <a:srgbClr val="FFC000"/>
                        </a:solidFill>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0" i="0" u="none" strike="noStrike">
                          <a:solidFill>
                            <a:srgbClr val="00B050"/>
                          </a:solidFill>
                          <a:latin typeface="ＭＳ Ｐゴシック"/>
                        </a:rPr>
                        <a:t>○</a:t>
                      </a:r>
                      <a:endParaRPr lang="en-US" altLang="ja-JP" sz="2000" b="0" i="0" u="none" strike="noStrike" dirty="0">
                        <a:solidFill>
                          <a:srgbClr val="00B050"/>
                        </a:solidFill>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3"/>
                  </a:ext>
                </a:extLst>
              </a:tr>
              <a:tr h="529037">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2</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00787">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FFC000"/>
                          </a:solidFill>
                          <a:latin typeface="ＭＳ Ｐゴシック"/>
                        </a:rPr>
                        <a:t>×</a:t>
                      </a:r>
                      <a:endParaRPr lang="en-US" altLang="ja-JP" sz="2000" b="0" i="0" u="none" strike="noStrike" dirty="0">
                        <a:solidFill>
                          <a:srgbClr val="FFC000"/>
                        </a:solidFill>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2000" b="0" i="0" u="none" strike="noStrike">
                        <a:solidFill>
                          <a:srgbClr val="00B0F0"/>
                        </a:solidFill>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FFC000"/>
                          </a:solidFill>
                          <a:latin typeface="ＭＳ Ｐゴシック"/>
                        </a:rPr>
                        <a:t>×</a:t>
                      </a:r>
                      <a:endParaRPr lang="en-US" altLang="ja-JP" sz="2000" b="0" i="0" u="none" strike="noStrike" dirty="0">
                        <a:solidFill>
                          <a:srgbClr val="FFC000"/>
                        </a:solidFill>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2000" b="0" i="0" u="none" strike="noStrike">
                        <a:solidFill>
                          <a:srgbClr val="00B0F0"/>
                        </a:solidFill>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FFC000"/>
                          </a:solidFill>
                          <a:latin typeface="ＭＳ Ｐゴシック"/>
                        </a:rPr>
                        <a:t>×</a:t>
                      </a:r>
                      <a:endParaRPr lang="en-US" altLang="ja-JP" sz="2000" b="0" i="0" u="none" strike="noStrike" dirty="0">
                        <a:solidFill>
                          <a:srgbClr val="FFC000"/>
                        </a:solidFill>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FFC000"/>
                          </a:solidFill>
                          <a:latin typeface="ＭＳ Ｐゴシック"/>
                        </a:rPr>
                        <a:t>×</a:t>
                      </a:r>
                      <a:endParaRPr lang="en-US" altLang="ja-JP" sz="2000" b="0" i="0" u="none" strike="noStrike" dirty="0">
                        <a:solidFill>
                          <a:srgbClr val="FFC000"/>
                        </a:solidFill>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5"/>
                  </a:ext>
                </a:extLst>
              </a:tr>
              <a:tr h="529037">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3</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ja-JP" altLang="en-US" sz="3600" b="0" i="0" u="none" strike="noStrike">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00787">
                <a:tc>
                  <a:txBody>
                    <a:bodyPr/>
                    <a:lstStyle/>
                    <a:p>
                      <a:pPr algn="r" fontAlgn="b"/>
                      <a:endParaRPr lang="ja-JP" altLang="en-US" sz="2000" b="0" i="0" u="none" strike="noStrike">
                        <a:latin typeface="Times New Roman" panose="02020603050405020304" pitchFamily="18" charset="0"/>
                        <a:cs typeface="Times New Roman" panose="02020603050405020304" pitchFamily="18" charset="0"/>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0" i="0" u="none" strike="noStrike">
                          <a:solidFill>
                            <a:srgbClr val="00B050"/>
                          </a:solidFill>
                          <a:latin typeface="ＭＳ Ｐゴシック"/>
                        </a:rPr>
                        <a:t>○</a:t>
                      </a:r>
                      <a:endParaRPr lang="en-US" altLang="ja-JP" sz="2000" b="0" i="0" u="none" strike="noStrike" dirty="0">
                        <a:solidFill>
                          <a:srgbClr val="00B050"/>
                        </a:solidFill>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1800" b="0" i="0" u="none" strike="noStrike">
                        <a:solidFill>
                          <a:srgbClr val="FF0000"/>
                        </a:solidFill>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FFC000"/>
                          </a:solidFill>
                          <a:latin typeface="ＭＳ Ｐゴシック"/>
                        </a:rPr>
                        <a:t>×</a:t>
                      </a:r>
                      <a:endParaRPr lang="en-US" altLang="ja-JP" sz="2000" b="0" i="0" u="none" strike="noStrike" dirty="0">
                        <a:solidFill>
                          <a:srgbClr val="FFC000"/>
                        </a:solidFill>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2000" b="0" i="0" u="none" strike="noStrike">
                        <a:solidFill>
                          <a:srgbClr val="00B0F0"/>
                        </a:solidFill>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1" i="0" u="none" strike="noStrike" dirty="0">
                          <a:solidFill>
                            <a:srgbClr val="FFC000"/>
                          </a:solidFill>
                          <a:latin typeface="ＭＳ Ｐゴシック"/>
                        </a:rPr>
                        <a:t>×</a:t>
                      </a:r>
                      <a:endParaRPr lang="en-US" altLang="ja-JP" sz="2000" b="0" i="0" u="none" strike="noStrike" dirty="0">
                        <a:solidFill>
                          <a:srgbClr val="FFC000"/>
                        </a:solidFill>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800" b="0" i="0" u="none" strike="noStrike">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0" i="0" u="none" strike="noStrike">
                          <a:solidFill>
                            <a:srgbClr val="00B050"/>
                          </a:solidFill>
                          <a:latin typeface="ＭＳ Ｐゴシック"/>
                        </a:rPr>
                        <a:t>○</a:t>
                      </a:r>
                      <a:endParaRPr lang="en-US" altLang="ja-JP" sz="2000" b="0" i="0" u="none" strike="noStrike" dirty="0">
                        <a:solidFill>
                          <a:srgbClr val="00B050"/>
                        </a:solidFill>
                        <a:latin typeface="ＭＳ Ｐゴシック"/>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ja-JP" altLang="en-US" sz="1400" b="0" i="0" u="none" strike="noStrike">
                        <a:solidFill>
                          <a:srgbClr val="FF0000"/>
                        </a:solidFill>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7"/>
                  </a:ext>
                </a:extLst>
              </a:tr>
              <a:tr h="529037">
                <a:tc>
                  <a:txBody>
                    <a:bodyPr/>
                    <a:lstStyle/>
                    <a:p>
                      <a:pPr algn="r" fontAlgn="b"/>
                      <a:r>
                        <a:rPr lang="en-US" altLang="ja-JP" sz="2000" b="0" i="0" u="none" strike="noStrike" dirty="0">
                          <a:latin typeface="Times New Roman" panose="02020603050405020304" pitchFamily="18" charset="0"/>
                          <a:cs typeface="Times New Roman" panose="02020603050405020304" pitchFamily="18" charset="0"/>
                        </a:rPr>
                        <a:t>4</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3600" b="0" i="0" u="none" strike="noStrike">
                          <a:latin typeface="ＭＳ Ｐゴシック"/>
                        </a:rPr>
                        <a:t>　</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3600" b="0" i="0" u="none" strike="noStrike" dirty="0">
                        <a:latin typeface="ＭＳ Ｐゴシック"/>
                      </a:endParaRP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cxnSp>
        <p:nvCxnSpPr>
          <p:cNvPr id="59" name="曲線コネクタ 58">
            <a:extLst>
              <a:ext uri="{FF2B5EF4-FFF2-40B4-BE49-F238E27FC236}">
                <a16:creationId xmlns:a16="http://schemas.microsoft.com/office/drawing/2014/main" id="{7DAC0C2E-E7E3-D401-A4AE-7E2E0B369A65}"/>
              </a:ext>
            </a:extLst>
          </p:cNvPr>
          <p:cNvCxnSpPr>
            <a:cxnSpLocks/>
          </p:cNvCxnSpPr>
          <p:nvPr/>
        </p:nvCxnSpPr>
        <p:spPr>
          <a:xfrm rot="10800000" flipV="1">
            <a:off x="4360691" y="6350540"/>
            <a:ext cx="25692" cy="240486"/>
          </a:xfrm>
          <a:prstGeom prst="curvedConnector3">
            <a:avLst>
              <a:gd name="adj1" fmla="val 1171135"/>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nvGrpSpPr>
          <p:cNvPr id="60" name="図形グループ 69">
            <a:extLst>
              <a:ext uri="{FF2B5EF4-FFF2-40B4-BE49-F238E27FC236}">
                <a16:creationId xmlns:a16="http://schemas.microsoft.com/office/drawing/2014/main" id="{6157AD31-B133-283D-685D-7C5E3EF325B1}"/>
              </a:ext>
            </a:extLst>
          </p:cNvPr>
          <p:cNvGrpSpPr/>
          <p:nvPr/>
        </p:nvGrpSpPr>
        <p:grpSpPr>
          <a:xfrm>
            <a:off x="4319611" y="3492279"/>
            <a:ext cx="1148013" cy="3247645"/>
            <a:chOff x="3661715" y="2953427"/>
            <a:chExt cx="1148105" cy="2971567"/>
          </a:xfrm>
        </p:grpSpPr>
        <p:sp>
          <p:nvSpPr>
            <p:cNvPr id="73" name="円/楕円 72">
              <a:extLst>
                <a:ext uri="{FF2B5EF4-FFF2-40B4-BE49-F238E27FC236}">
                  <a16:creationId xmlns:a16="http://schemas.microsoft.com/office/drawing/2014/main" id="{974D8345-5700-ED68-3AFB-A1B9F2D71D51}"/>
                </a:ext>
              </a:extLst>
            </p:cNvPr>
            <p:cNvSpPr/>
            <p:nvPr/>
          </p:nvSpPr>
          <p:spPr>
            <a:xfrm>
              <a:off x="3999401" y="2953427"/>
              <a:ext cx="494282" cy="469670"/>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a</a:t>
              </a:r>
              <a:endParaRPr kumimoji="1" lang="ja-JP" altLang="en-US" sz="2800">
                <a:solidFill>
                  <a:srgbClr val="000000"/>
                </a:solidFill>
                <a:latin typeface="Courier New" panose="02070309020205020404" pitchFamily="49" charset="0"/>
                <a:cs typeface="Courier New" panose="02070309020205020404" pitchFamily="49" charset="0"/>
              </a:endParaRPr>
            </a:p>
          </p:txBody>
        </p:sp>
        <p:sp>
          <p:nvSpPr>
            <p:cNvPr id="74" name="円/楕円 73">
              <a:extLst>
                <a:ext uri="{FF2B5EF4-FFF2-40B4-BE49-F238E27FC236}">
                  <a16:creationId xmlns:a16="http://schemas.microsoft.com/office/drawing/2014/main" id="{BC54A5F3-95F4-83EB-5EC5-82A77AB817AD}"/>
                </a:ext>
              </a:extLst>
            </p:cNvPr>
            <p:cNvSpPr/>
            <p:nvPr/>
          </p:nvSpPr>
          <p:spPr>
            <a:xfrm>
              <a:off x="3996492" y="3792614"/>
              <a:ext cx="494281" cy="475190"/>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a</a:t>
              </a:r>
              <a:endParaRPr kumimoji="1" lang="ja-JP" altLang="en-US" sz="2800">
                <a:solidFill>
                  <a:srgbClr val="000000"/>
                </a:solidFill>
                <a:latin typeface="Courier New" panose="02070309020205020404" pitchFamily="49" charset="0"/>
                <a:cs typeface="Courier New" panose="02070309020205020404" pitchFamily="49" charset="0"/>
              </a:endParaRPr>
            </a:p>
          </p:txBody>
        </p:sp>
        <p:sp>
          <p:nvSpPr>
            <p:cNvPr id="76" name="円/楕円 75">
              <a:extLst>
                <a:ext uri="{FF2B5EF4-FFF2-40B4-BE49-F238E27FC236}">
                  <a16:creationId xmlns:a16="http://schemas.microsoft.com/office/drawing/2014/main" id="{BC8939AC-549E-28AD-91B4-338B69CA3521}"/>
                </a:ext>
              </a:extLst>
            </p:cNvPr>
            <p:cNvSpPr/>
            <p:nvPr/>
          </p:nvSpPr>
          <p:spPr>
            <a:xfrm>
              <a:off x="3987172" y="4606179"/>
              <a:ext cx="494282" cy="47519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b</a:t>
              </a:r>
              <a:endParaRPr kumimoji="1" lang="ja-JP" altLang="en-US" sz="2800">
                <a:solidFill>
                  <a:srgbClr val="000000"/>
                </a:solidFill>
                <a:latin typeface="Courier New" panose="02070309020205020404" pitchFamily="49" charset="0"/>
                <a:cs typeface="Courier New" panose="02070309020205020404" pitchFamily="49" charset="0"/>
              </a:endParaRPr>
            </a:p>
          </p:txBody>
        </p:sp>
        <p:sp>
          <p:nvSpPr>
            <p:cNvPr id="77" name="円/楕円 76">
              <a:extLst>
                <a:ext uri="{FF2B5EF4-FFF2-40B4-BE49-F238E27FC236}">
                  <a16:creationId xmlns:a16="http://schemas.microsoft.com/office/drawing/2014/main" id="{3D317014-E2E5-9E35-A39E-3FC17CC30513}"/>
                </a:ext>
              </a:extLst>
            </p:cNvPr>
            <p:cNvSpPr/>
            <p:nvPr/>
          </p:nvSpPr>
          <p:spPr>
            <a:xfrm>
              <a:off x="3661715" y="5421032"/>
              <a:ext cx="1148105" cy="503962"/>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a:solidFill>
                    <a:srgbClr val="000000"/>
                  </a:solidFill>
                  <a:latin typeface="Times New Roman" panose="02020603050405020304" pitchFamily="18" charset="0"/>
                  <a:cs typeface="Times New Roman" panose="02020603050405020304" pitchFamily="18" charset="0"/>
                </a:rPr>
                <a:t>{</a:t>
              </a:r>
              <a:r>
                <a:rPr lang="en-US" altLang="ja-JP" sz="2400" dirty="0">
                  <a:solidFill>
                    <a:srgbClr val="000000"/>
                  </a:solidFill>
                  <a:latin typeface="Courier New" panose="02070309020205020404" pitchFamily="49" charset="0"/>
                  <a:cs typeface="Courier New" panose="02070309020205020404" pitchFamily="49" charset="0"/>
                </a:rPr>
                <a:t>a</a:t>
              </a:r>
              <a:r>
                <a:rPr lang="en-US" altLang="ja-JP" sz="2400" dirty="0">
                  <a:solidFill>
                    <a:srgbClr val="000000"/>
                  </a:solidFill>
                  <a:latin typeface="Times New Roman" panose="02020603050405020304" pitchFamily="18" charset="0"/>
                  <a:cs typeface="Times New Roman" panose="02020603050405020304" pitchFamily="18" charset="0"/>
                </a:rPr>
                <a:t>,</a:t>
              </a:r>
              <a:r>
                <a:rPr lang="en-US" altLang="ja-JP" sz="2400" dirty="0">
                  <a:solidFill>
                    <a:srgbClr val="000000"/>
                  </a:solidFill>
                  <a:latin typeface="Courier New" panose="02070309020205020404" pitchFamily="49" charset="0"/>
                  <a:cs typeface="Courier New" panose="02070309020205020404" pitchFamily="49" charset="0"/>
                </a:rPr>
                <a:t>d</a:t>
              </a:r>
              <a:r>
                <a:rPr lang="en-US" altLang="ja-JP" sz="2400" dirty="0">
                  <a:solidFill>
                    <a:srgbClr val="000000"/>
                  </a:solidFill>
                  <a:latin typeface="Times New Roman" panose="02020603050405020304" pitchFamily="18" charset="0"/>
                  <a:cs typeface="Times New Roman" panose="02020603050405020304" pitchFamily="18" charset="0"/>
                </a:rPr>
                <a:t>}</a:t>
              </a:r>
              <a:endParaRPr kumimoji="1" lang="ja-JP" altLang="en-US" sz="3200">
                <a:solidFill>
                  <a:srgbClr val="000000"/>
                </a:solidFill>
                <a:latin typeface="Times New Roman" panose="02020603050405020304" pitchFamily="18" charset="0"/>
                <a:cs typeface="Times New Roman" panose="02020603050405020304" pitchFamily="18" charset="0"/>
              </a:endParaRPr>
            </a:p>
          </p:txBody>
        </p:sp>
        <p:cxnSp>
          <p:nvCxnSpPr>
            <p:cNvPr id="78" name="曲線コネクタ 77">
              <a:extLst>
                <a:ext uri="{FF2B5EF4-FFF2-40B4-BE49-F238E27FC236}">
                  <a16:creationId xmlns:a16="http://schemas.microsoft.com/office/drawing/2014/main" id="{8FE76226-E5D8-1581-8623-A982881B1C7A}"/>
                </a:ext>
              </a:extLst>
            </p:cNvPr>
            <p:cNvCxnSpPr>
              <a:cxnSpLocks/>
              <a:stCxn id="73" idx="4"/>
              <a:endCxn id="74" idx="0"/>
            </p:cNvCxnSpPr>
            <p:nvPr/>
          </p:nvCxnSpPr>
          <p:spPr>
            <a:xfrm rot="5400000">
              <a:off x="4060329" y="3606401"/>
              <a:ext cx="369517" cy="2909"/>
            </a:xfrm>
            <a:prstGeom prst="curvedConnector3">
              <a:avLst>
                <a:gd name="adj1" fmla="val 5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79" name="曲線コネクタ 78">
              <a:extLst>
                <a:ext uri="{FF2B5EF4-FFF2-40B4-BE49-F238E27FC236}">
                  <a16:creationId xmlns:a16="http://schemas.microsoft.com/office/drawing/2014/main" id="{C68AFEA0-0238-77E1-5B1D-530BDE58F9EC}"/>
                </a:ext>
              </a:extLst>
            </p:cNvPr>
            <p:cNvCxnSpPr>
              <a:cxnSpLocks/>
              <a:stCxn id="73" idx="2"/>
              <a:endCxn id="76" idx="2"/>
            </p:cNvCxnSpPr>
            <p:nvPr/>
          </p:nvCxnSpPr>
          <p:spPr>
            <a:xfrm rot="10800000" flipV="1">
              <a:off x="3987172" y="3188262"/>
              <a:ext cx="12229" cy="1655512"/>
            </a:xfrm>
            <a:prstGeom prst="curvedConnector3">
              <a:avLst>
                <a:gd name="adj1" fmla="val 196948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80" name="曲線コネクタ 79">
              <a:extLst>
                <a:ext uri="{FF2B5EF4-FFF2-40B4-BE49-F238E27FC236}">
                  <a16:creationId xmlns:a16="http://schemas.microsoft.com/office/drawing/2014/main" id="{B87611A9-E001-95B7-81C0-79DA4FB39557}"/>
                </a:ext>
              </a:extLst>
            </p:cNvPr>
            <p:cNvCxnSpPr>
              <a:cxnSpLocks/>
              <a:stCxn id="74" idx="4"/>
              <a:endCxn id="76" idx="0"/>
            </p:cNvCxnSpPr>
            <p:nvPr/>
          </p:nvCxnSpPr>
          <p:spPr>
            <a:xfrm rot="5400000">
              <a:off x="4069786" y="4432332"/>
              <a:ext cx="338375" cy="9320"/>
            </a:xfrm>
            <a:prstGeom prst="curvedConnector3">
              <a:avLst>
                <a:gd name="adj1" fmla="val 5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96" name="Shape 49">
              <a:extLst>
                <a:ext uri="{FF2B5EF4-FFF2-40B4-BE49-F238E27FC236}">
                  <a16:creationId xmlns:a16="http://schemas.microsoft.com/office/drawing/2014/main" id="{E5DEB837-9908-60D2-7715-EC879D29A9DD}"/>
                </a:ext>
              </a:extLst>
            </p:cNvPr>
            <p:cNvCxnSpPr>
              <a:cxnSpLocks/>
              <a:stCxn id="74" idx="2"/>
              <a:endCxn id="77" idx="1"/>
            </p:cNvCxnSpPr>
            <p:nvPr/>
          </p:nvCxnSpPr>
          <p:spPr>
            <a:xfrm rot="10800000" flipV="1">
              <a:off x="3829852" y="4030209"/>
              <a:ext cx="166640" cy="1464627"/>
            </a:xfrm>
            <a:prstGeom prst="curvedConnector2">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97" name="直線矢印コネクタ 96">
              <a:extLst>
                <a:ext uri="{FF2B5EF4-FFF2-40B4-BE49-F238E27FC236}">
                  <a16:creationId xmlns:a16="http://schemas.microsoft.com/office/drawing/2014/main" id="{6B268781-2D1B-C260-37F3-778A1663BC15}"/>
                </a:ext>
              </a:extLst>
            </p:cNvPr>
            <p:cNvCxnSpPr>
              <a:cxnSpLocks/>
              <a:stCxn id="76" idx="4"/>
              <a:endCxn id="77" idx="0"/>
            </p:cNvCxnSpPr>
            <p:nvPr/>
          </p:nvCxnSpPr>
          <p:spPr>
            <a:xfrm>
              <a:off x="4234313" y="5081369"/>
              <a:ext cx="1455" cy="339663"/>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cxnSp>
        <p:nvCxnSpPr>
          <p:cNvPr id="98" name="曲線コネクタ 97">
            <a:extLst>
              <a:ext uri="{FF2B5EF4-FFF2-40B4-BE49-F238E27FC236}">
                <a16:creationId xmlns:a16="http://schemas.microsoft.com/office/drawing/2014/main" id="{2D9AE9B3-BE58-811F-001A-1993819FAAB7}"/>
              </a:ext>
            </a:extLst>
          </p:cNvPr>
          <p:cNvCxnSpPr>
            <a:cxnSpLocks/>
          </p:cNvCxnSpPr>
          <p:nvPr/>
        </p:nvCxnSpPr>
        <p:spPr>
          <a:xfrm rot="5400000" flipH="1" flipV="1">
            <a:off x="8466203" y="2396200"/>
            <a:ext cx="1" cy="415279"/>
          </a:xfrm>
          <a:prstGeom prst="curvedConnector3">
            <a:avLst>
              <a:gd name="adj1" fmla="val 2286010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99" name="曲線コネクタ 98">
            <a:extLst>
              <a:ext uri="{FF2B5EF4-FFF2-40B4-BE49-F238E27FC236}">
                <a16:creationId xmlns:a16="http://schemas.microsoft.com/office/drawing/2014/main" id="{5342694D-D58D-70D0-2286-AF177AB15332}"/>
              </a:ext>
            </a:extLst>
          </p:cNvPr>
          <p:cNvCxnSpPr>
            <a:cxnSpLocks/>
          </p:cNvCxnSpPr>
          <p:nvPr/>
        </p:nvCxnSpPr>
        <p:spPr>
          <a:xfrm rot="5400000" flipH="1" flipV="1">
            <a:off x="5987393" y="2459062"/>
            <a:ext cx="12700" cy="306658"/>
          </a:xfrm>
          <a:prstGeom prst="curvedConnector3">
            <a:avLst>
              <a:gd name="adj1" fmla="val 180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nvGrpSpPr>
          <p:cNvPr id="6" name="図形グループ 68">
            <a:extLst>
              <a:ext uri="{FF2B5EF4-FFF2-40B4-BE49-F238E27FC236}">
                <a16:creationId xmlns:a16="http://schemas.microsoft.com/office/drawing/2014/main" id="{89226D63-B952-A9AF-8581-BC93B0A35460}"/>
              </a:ext>
            </a:extLst>
          </p:cNvPr>
          <p:cNvGrpSpPr/>
          <p:nvPr/>
        </p:nvGrpSpPr>
        <p:grpSpPr>
          <a:xfrm>
            <a:off x="5602903" y="2596669"/>
            <a:ext cx="3358215" cy="443114"/>
            <a:chOff x="4832841" y="1894151"/>
            <a:chExt cx="3969784" cy="511312"/>
          </a:xfrm>
        </p:grpSpPr>
        <p:sp>
          <p:nvSpPr>
            <p:cNvPr id="7" name="円/楕円 18">
              <a:extLst>
                <a:ext uri="{FF2B5EF4-FFF2-40B4-BE49-F238E27FC236}">
                  <a16:creationId xmlns:a16="http://schemas.microsoft.com/office/drawing/2014/main" id="{7E17C5D6-D825-7962-3C60-CA77A8CB4BDF}"/>
                </a:ext>
              </a:extLst>
            </p:cNvPr>
            <p:cNvSpPr/>
            <p:nvPr/>
          </p:nvSpPr>
          <p:spPr>
            <a:xfrm>
              <a:off x="4832841" y="1894151"/>
              <a:ext cx="869248"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a:solidFill>
                    <a:srgbClr val="000000"/>
                  </a:solidFill>
                  <a:latin typeface="Times New Roman" panose="02020603050405020304" pitchFamily="18" charset="0"/>
                  <a:cs typeface="Times New Roman" panose="02020603050405020304" pitchFamily="18" charset="0"/>
                </a:rPr>
                <a:t>{</a:t>
              </a:r>
              <a:r>
                <a:rPr lang="en-US" altLang="ja-JP" sz="2400" dirty="0">
                  <a:solidFill>
                    <a:srgbClr val="000000"/>
                  </a:solidFill>
                  <a:latin typeface="Courier New" panose="02070309020205020404" pitchFamily="49" charset="0"/>
                  <a:cs typeface="Courier New" panose="02070309020205020404" pitchFamily="49" charset="0"/>
                </a:rPr>
                <a:t>a</a:t>
              </a:r>
              <a:r>
                <a:rPr lang="en-US" altLang="ja-JP" sz="2400" dirty="0">
                  <a:solidFill>
                    <a:srgbClr val="000000"/>
                  </a:solidFill>
                  <a:latin typeface="Times New Roman" panose="02020603050405020304" pitchFamily="18" charset="0"/>
                  <a:cs typeface="Times New Roman" panose="02020603050405020304" pitchFamily="18" charset="0"/>
                </a:rPr>
                <a:t>}</a:t>
              </a:r>
              <a:endParaRPr kumimoji="1" lang="ja-JP" altLang="en-US" sz="3200">
                <a:solidFill>
                  <a:srgbClr val="000000"/>
                </a:solidFill>
                <a:latin typeface="Times New Roman" panose="02020603050405020304" pitchFamily="18" charset="0"/>
                <a:cs typeface="Times New Roman" panose="02020603050405020304" pitchFamily="18" charset="0"/>
              </a:endParaRPr>
            </a:p>
          </p:txBody>
        </p:sp>
        <p:sp>
          <p:nvSpPr>
            <p:cNvPr id="11" name="円/楕円 10">
              <a:extLst>
                <a:ext uri="{FF2B5EF4-FFF2-40B4-BE49-F238E27FC236}">
                  <a16:creationId xmlns:a16="http://schemas.microsoft.com/office/drawing/2014/main" id="{818E5CD9-5114-C42F-B783-39111C155EF6}"/>
                </a:ext>
              </a:extLst>
            </p:cNvPr>
            <p:cNvSpPr/>
            <p:nvPr/>
          </p:nvSpPr>
          <p:spPr>
            <a:xfrm>
              <a:off x="6008796" y="1894152"/>
              <a:ext cx="494282"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lIns="90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2" name="円/楕円 11">
              <a:extLst>
                <a:ext uri="{FF2B5EF4-FFF2-40B4-BE49-F238E27FC236}">
                  <a16:creationId xmlns:a16="http://schemas.microsoft.com/office/drawing/2014/main" id="{37B3D37F-58B8-5BD3-699F-179179B2054A}"/>
                </a:ext>
              </a:extLst>
            </p:cNvPr>
            <p:cNvSpPr/>
            <p:nvPr/>
          </p:nvSpPr>
          <p:spPr>
            <a:xfrm>
              <a:off x="7573890" y="1894152"/>
              <a:ext cx="1228735"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400" dirty="0">
                  <a:solidFill>
                    <a:srgbClr val="000000"/>
                  </a:solidFill>
                  <a:latin typeface="Times New Roman" panose="02020603050405020304" pitchFamily="18" charset="0"/>
                  <a:cs typeface="Times New Roman" panose="02020603050405020304" pitchFamily="18" charset="0"/>
                </a:rPr>
                <a:t>{</a:t>
              </a:r>
              <a:r>
                <a:rPr lang="en-US" altLang="ja-JP" sz="2400" dirty="0">
                  <a:solidFill>
                    <a:srgbClr val="000000"/>
                  </a:solidFill>
                  <a:latin typeface="Courier New" panose="02070309020205020404" pitchFamily="49" charset="0"/>
                  <a:cs typeface="Courier New" panose="02070309020205020404" pitchFamily="49" charset="0"/>
                </a:rPr>
                <a:t>a</a:t>
              </a:r>
              <a:r>
                <a:rPr lang="en-US" altLang="ja-JP" sz="2400" dirty="0">
                  <a:solidFill>
                    <a:srgbClr val="000000"/>
                  </a:solidFill>
                  <a:latin typeface="Times New Roman" panose="02020603050405020304" pitchFamily="18" charset="0"/>
                  <a:cs typeface="Times New Roman" panose="02020603050405020304" pitchFamily="18" charset="0"/>
                </a:rPr>
                <a:t>,</a:t>
              </a:r>
              <a:r>
                <a:rPr lang="en-US" altLang="ja-JP" sz="2400" dirty="0">
                  <a:solidFill>
                    <a:srgbClr val="000000"/>
                  </a:solidFill>
                  <a:latin typeface="Courier New" panose="02070309020205020404" pitchFamily="49" charset="0"/>
                  <a:cs typeface="Courier New" panose="02070309020205020404" pitchFamily="49" charset="0"/>
                </a:rPr>
                <a:t>b</a:t>
              </a:r>
              <a:r>
                <a:rPr lang="en-US" altLang="ja-JP" sz="2400" dirty="0">
                  <a:solidFill>
                    <a:srgbClr val="000000"/>
                  </a:solidFill>
                  <a:latin typeface="Times New Roman" panose="02020603050405020304" pitchFamily="18" charset="0"/>
                  <a:cs typeface="Times New Roman" panose="02020603050405020304" pitchFamily="18" charset="0"/>
                </a:rPr>
                <a:t>}</a:t>
              </a:r>
              <a:endParaRPr kumimoji="1" lang="ja-JP" altLang="en-US" sz="2400">
                <a:solidFill>
                  <a:srgbClr val="000000"/>
                </a:solidFill>
                <a:latin typeface="Times New Roman" panose="02020603050405020304" pitchFamily="18" charset="0"/>
                <a:cs typeface="Times New Roman" panose="02020603050405020304" pitchFamily="18" charset="0"/>
              </a:endParaRPr>
            </a:p>
          </p:txBody>
        </p:sp>
        <p:sp>
          <p:nvSpPr>
            <p:cNvPr id="15" name="円/楕円 14">
              <a:extLst>
                <a:ext uri="{FF2B5EF4-FFF2-40B4-BE49-F238E27FC236}">
                  <a16:creationId xmlns:a16="http://schemas.microsoft.com/office/drawing/2014/main" id="{851572AE-8913-D2DD-8389-4D468BE1207A}"/>
                </a:ext>
              </a:extLst>
            </p:cNvPr>
            <p:cNvSpPr/>
            <p:nvPr/>
          </p:nvSpPr>
          <p:spPr>
            <a:xfrm>
              <a:off x="6865582" y="1894152"/>
              <a:ext cx="494282" cy="511311"/>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lIns="90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8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47" name="曲線コネクタ 46">
              <a:extLst>
                <a:ext uri="{FF2B5EF4-FFF2-40B4-BE49-F238E27FC236}">
                  <a16:creationId xmlns:a16="http://schemas.microsoft.com/office/drawing/2014/main" id="{BA70E7A0-F65C-373B-1F2C-3A5544F5A2E6}"/>
                </a:ext>
              </a:extLst>
            </p:cNvPr>
            <p:cNvCxnSpPr>
              <a:stCxn id="7" idx="6"/>
              <a:endCxn id="11" idx="2"/>
            </p:cNvCxnSpPr>
            <p:nvPr/>
          </p:nvCxnSpPr>
          <p:spPr>
            <a:xfrm>
              <a:off x="5702088" y="2149808"/>
              <a:ext cx="306708" cy="1588"/>
            </a:xfrm>
            <a:prstGeom prst="curvedConnector3">
              <a:avLst>
                <a:gd name="adj1" fmla="val 5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49" name="曲線コネクタ 48">
              <a:extLst>
                <a:ext uri="{FF2B5EF4-FFF2-40B4-BE49-F238E27FC236}">
                  <a16:creationId xmlns:a16="http://schemas.microsoft.com/office/drawing/2014/main" id="{FF2DF33F-0581-AAE3-23DA-64C0B9782B52}"/>
                </a:ext>
              </a:extLst>
            </p:cNvPr>
            <p:cNvCxnSpPr>
              <a:stCxn id="11" idx="6"/>
            </p:cNvCxnSpPr>
            <p:nvPr/>
          </p:nvCxnSpPr>
          <p:spPr>
            <a:xfrm>
              <a:off x="6503078" y="2149808"/>
              <a:ext cx="389814" cy="1588"/>
            </a:xfrm>
            <a:prstGeom prst="curvedConnector3">
              <a:avLst>
                <a:gd name="adj1" fmla="val 5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50" name="曲線コネクタ 49">
              <a:extLst>
                <a:ext uri="{FF2B5EF4-FFF2-40B4-BE49-F238E27FC236}">
                  <a16:creationId xmlns:a16="http://schemas.microsoft.com/office/drawing/2014/main" id="{86AF998D-E242-7778-A8B2-B25A68BF2D8D}"/>
                </a:ext>
              </a:extLst>
            </p:cNvPr>
            <p:cNvCxnSpPr>
              <a:stCxn id="11" idx="7"/>
              <a:endCxn id="12" idx="1"/>
            </p:cNvCxnSpPr>
            <p:nvPr/>
          </p:nvCxnSpPr>
          <p:spPr>
            <a:xfrm rot="5400000" flipH="1" flipV="1">
              <a:off x="7092263" y="1307461"/>
              <a:ext cx="1588" cy="1323142"/>
            </a:xfrm>
            <a:prstGeom prst="curvedConnector3">
              <a:avLst>
                <a:gd name="adj1" fmla="val 1911083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53" name="曲線コネクタ 52">
              <a:extLst>
                <a:ext uri="{FF2B5EF4-FFF2-40B4-BE49-F238E27FC236}">
                  <a16:creationId xmlns:a16="http://schemas.microsoft.com/office/drawing/2014/main" id="{3538792D-4F04-EA52-21BF-4CCA4545EA2B}"/>
                </a:ext>
              </a:extLst>
            </p:cNvPr>
            <p:cNvCxnSpPr>
              <a:stCxn id="15" idx="6"/>
              <a:endCxn id="12" idx="2"/>
            </p:cNvCxnSpPr>
            <p:nvPr/>
          </p:nvCxnSpPr>
          <p:spPr>
            <a:xfrm>
              <a:off x="7359864" y="2149808"/>
              <a:ext cx="214026" cy="1588"/>
            </a:xfrm>
            <a:prstGeom prst="curvedConnector3">
              <a:avLst>
                <a:gd name="adj1" fmla="val 50000"/>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grpSp>
        <p:nvGrpSpPr>
          <p:cNvPr id="102" name="グループ化 101">
            <a:extLst>
              <a:ext uri="{FF2B5EF4-FFF2-40B4-BE49-F238E27FC236}">
                <a16:creationId xmlns:a16="http://schemas.microsoft.com/office/drawing/2014/main" id="{C57BAA8D-BB3D-6C32-ECD6-2A5E8EA6797C}"/>
              </a:ext>
            </a:extLst>
          </p:cNvPr>
          <p:cNvGrpSpPr/>
          <p:nvPr/>
        </p:nvGrpSpPr>
        <p:grpSpPr>
          <a:xfrm>
            <a:off x="4647518" y="2910101"/>
            <a:ext cx="723106" cy="599287"/>
            <a:chOff x="4090155" y="4591035"/>
            <a:chExt cx="723106" cy="599287"/>
          </a:xfrm>
        </p:grpSpPr>
        <p:sp>
          <p:nvSpPr>
            <p:cNvPr id="103" name="テキスト ボックス 102">
              <a:extLst>
                <a:ext uri="{FF2B5EF4-FFF2-40B4-BE49-F238E27FC236}">
                  <a16:creationId xmlns:a16="http://schemas.microsoft.com/office/drawing/2014/main" id="{138799D0-7A6D-ABDA-DC11-C2B9F9C3F33B}"/>
                </a:ext>
              </a:extLst>
            </p:cNvPr>
            <p:cNvSpPr txBox="1"/>
            <p:nvPr/>
          </p:nvSpPr>
          <p:spPr>
            <a:xfrm>
              <a:off x="4094221" y="4605547"/>
              <a:ext cx="617477" cy="584775"/>
            </a:xfrm>
            <a:prstGeom prst="rect">
              <a:avLst/>
            </a:prstGeom>
            <a:noFill/>
          </p:spPr>
          <p:txBody>
            <a:bodyPr wrap="none" rtlCol="0">
              <a:spAutoFit/>
            </a:bodyPr>
            <a:lstStyle/>
            <a:p>
              <a:r>
                <a:rPr kumimoji="1" lang="en-US" altLang="ja-JP" sz="3200" i="1" dirty="0">
                  <a:latin typeface="Times New Roman" panose="02020603050405020304" pitchFamily="18" charset="0"/>
                  <a:cs typeface="Times New Roman" panose="02020603050405020304" pitchFamily="18" charset="0"/>
                </a:rPr>
                <a:t>G</a:t>
              </a:r>
              <a:r>
                <a:rPr kumimoji="1" lang="en-US" altLang="ja-JP" sz="3200" baseline="-25000" dirty="0">
                  <a:latin typeface="Times New Roman" panose="02020603050405020304" pitchFamily="18" charset="0"/>
                  <a:cs typeface="Times New Roman" panose="02020603050405020304" pitchFamily="18" charset="0"/>
                </a:rPr>
                <a:t>2</a:t>
              </a:r>
              <a:endParaRPr kumimoji="1" lang="ja-JP" altLang="en-US" sz="3200">
                <a:latin typeface="Times New Roman" panose="02020603050405020304" pitchFamily="18" charset="0"/>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id="{826AE339-47E2-49B7-E67C-ACA8B96D8DF0}"/>
                </a:ext>
              </a:extLst>
            </p:cNvPr>
            <p:cNvSpPr txBox="1"/>
            <p:nvPr/>
          </p:nvSpPr>
          <p:spPr>
            <a:xfrm>
              <a:off x="4090155" y="4591035"/>
              <a:ext cx="723106" cy="523220"/>
            </a:xfrm>
            <a:prstGeom prst="rect">
              <a:avLst/>
            </a:prstGeom>
            <a:noFill/>
          </p:spPr>
          <p:txBody>
            <a:bodyPr wrap="square" rtlCol="0">
              <a:spAutoFit/>
            </a:bodyPr>
            <a:lstStyle/>
            <a:p>
              <a:r>
                <a:rPr kumimoji="1" lang="ja-JP" altLang="en-US" sz="2800"/>
                <a:t>＾</a:t>
              </a:r>
            </a:p>
          </p:txBody>
        </p:sp>
      </p:grpSp>
      <p:grpSp>
        <p:nvGrpSpPr>
          <p:cNvPr id="112" name="グループ化 111">
            <a:extLst>
              <a:ext uri="{FF2B5EF4-FFF2-40B4-BE49-F238E27FC236}">
                <a16:creationId xmlns:a16="http://schemas.microsoft.com/office/drawing/2014/main" id="{4ED9B9DF-8CA5-046F-496F-0DAA11E210C1}"/>
              </a:ext>
            </a:extLst>
          </p:cNvPr>
          <p:cNvGrpSpPr/>
          <p:nvPr/>
        </p:nvGrpSpPr>
        <p:grpSpPr>
          <a:xfrm>
            <a:off x="4992850" y="2513071"/>
            <a:ext cx="617477" cy="584775"/>
            <a:chOff x="4550180" y="2181531"/>
            <a:chExt cx="617477" cy="584775"/>
          </a:xfrm>
        </p:grpSpPr>
        <p:sp>
          <p:nvSpPr>
            <p:cNvPr id="105" name="テキスト ボックス 104">
              <a:extLst>
                <a:ext uri="{FF2B5EF4-FFF2-40B4-BE49-F238E27FC236}">
                  <a16:creationId xmlns:a16="http://schemas.microsoft.com/office/drawing/2014/main" id="{DD9A5BAB-5926-9181-FA6C-16AF6FCEBF8B}"/>
                </a:ext>
              </a:extLst>
            </p:cNvPr>
            <p:cNvSpPr txBox="1"/>
            <p:nvPr/>
          </p:nvSpPr>
          <p:spPr>
            <a:xfrm>
              <a:off x="4550180" y="2181531"/>
              <a:ext cx="617477" cy="584775"/>
            </a:xfrm>
            <a:prstGeom prst="rect">
              <a:avLst/>
            </a:prstGeom>
            <a:noFill/>
          </p:spPr>
          <p:txBody>
            <a:bodyPr wrap="none" rtlCol="0">
              <a:spAutoFit/>
            </a:bodyPr>
            <a:lstStyle/>
            <a:p>
              <a:r>
                <a:rPr kumimoji="1" lang="en-US" altLang="ja-JP" sz="3200" i="1" dirty="0">
                  <a:latin typeface="Times New Roman" panose="02020603050405020304" pitchFamily="18" charset="0"/>
                  <a:cs typeface="Times New Roman" panose="02020603050405020304" pitchFamily="18" charset="0"/>
                </a:rPr>
                <a:t>G</a:t>
              </a:r>
              <a:r>
                <a:rPr kumimoji="1" lang="en-US" altLang="ja-JP" sz="3200" baseline="-25000" dirty="0">
                  <a:latin typeface="Times New Roman" panose="02020603050405020304" pitchFamily="18" charset="0"/>
                  <a:cs typeface="Times New Roman" panose="02020603050405020304" pitchFamily="18" charset="0"/>
                </a:rPr>
                <a:t>1</a:t>
              </a:r>
              <a:endParaRPr kumimoji="1" lang="ja-JP" altLang="en-US" sz="3200">
                <a:latin typeface="Times New Roman" panose="02020603050405020304" pitchFamily="18" charset="0"/>
                <a:cs typeface="Times New Roman" panose="02020603050405020304" pitchFamily="18" charset="0"/>
              </a:endParaRPr>
            </a:p>
          </p:txBody>
        </p:sp>
        <p:sp>
          <p:nvSpPr>
            <p:cNvPr id="101" name="テキスト ボックス 100">
              <a:extLst>
                <a:ext uri="{FF2B5EF4-FFF2-40B4-BE49-F238E27FC236}">
                  <a16:creationId xmlns:a16="http://schemas.microsoft.com/office/drawing/2014/main" id="{A49617E9-1D94-239E-F8DC-0388D6109D34}"/>
                </a:ext>
              </a:extLst>
            </p:cNvPr>
            <p:cNvSpPr txBox="1"/>
            <p:nvPr/>
          </p:nvSpPr>
          <p:spPr>
            <a:xfrm>
              <a:off x="4555440" y="2182242"/>
              <a:ext cx="543739" cy="523220"/>
            </a:xfrm>
            <a:prstGeom prst="rect">
              <a:avLst/>
            </a:prstGeom>
            <a:noFill/>
          </p:spPr>
          <p:txBody>
            <a:bodyPr wrap="none" rtlCol="0">
              <a:spAutoFit/>
            </a:bodyPr>
            <a:lstStyle/>
            <a:p>
              <a:r>
                <a:rPr kumimoji="1" lang="ja-JP" altLang="en-US" sz="2800"/>
                <a:t>＾</a:t>
              </a:r>
            </a:p>
          </p:txBody>
        </p:sp>
      </p:grpSp>
      <mc:AlternateContent xmlns:mc="http://schemas.openxmlformats.org/markup-compatibility/2006" xmlns:a14="http://schemas.microsoft.com/office/drawing/2010/main">
        <mc:Choice Requires="a14">
          <p:sp>
            <p:nvSpPr>
              <p:cNvPr id="110" name="テキスト ボックス 109">
                <a:extLst>
                  <a:ext uri="{FF2B5EF4-FFF2-40B4-BE49-F238E27FC236}">
                    <a16:creationId xmlns:a16="http://schemas.microsoft.com/office/drawing/2014/main" id="{2574DD32-BF58-0C2A-31C0-5C4D425E5231}"/>
                  </a:ext>
                </a:extLst>
              </p:cNvPr>
              <p:cNvSpPr txBox="1"/>
              <p:nvPr/>
            </p:nvSpPr>
            <p:spPr>
              <a:xfrm>
                <a:off x="653363" y="1557837"/>
                <a:ext cx="8757894" cy="354584"/>
              </a:xfrm>
              <a:prstGeom prst="rect">
                <a:avLst/>
              </a:prstGeom>
              <a:noFill/>
            </p:spPr>
            <p:txBody>
              <a:bodyPr wrap="square" lIns="0" tIns="0" rIns="0" bIns="0" rtlCol="0">
                <a:spAutoFit/>
              </a:bodyPr>
              <a:lstStyle/>
              <a:p>
                <a14:m>
                  <m:oMath xmlns:m="http://schemas.openxmlformats.org/officeDocument/2006/math">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1</m:t>
                        </m:r>
                      </m:sub>
                    </m:sSub>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𝑣</m:t>
                                </m:r>
                              </m:e>
                            </m:acc>
                          </m:e>
                          <m:sub>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𝑖</m:t>
                            </m:r>
                          </m:sub>
                        </m:sSub>
                      </m:e>
                    </m:d>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2</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𝑣</m:t>
                                </m:r>
                              </m:e>
                            </m:acc>
                          </m:e>
                          <m:sub>
                            <m:r>
                              <a:rPr kumimoji="1" lang="en-US" altLang="ja-JP" sz="2000" b="0" i="1" smtClean="0">
                                <a:latin typeface="Cambria Math" panose="02040503050406030204" pitchFamily="18" charset="0"/>
                              </a:rPr>
                              <m:t>2</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𝑗</m:t>
                            </m:r>
                          </m:sub>
                        </m:sSub>
                      </m:e>
                    </m:d>
                    <m:r>
                      <a:rPr kumimoji="1" lang="en-US" altLang="ja-JP" sz="2000" i="1">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en-US" altLang="ja-JP" sz="2000" b="0" i="1" smtClean="0">
                                <a:latin typeface="Cambria Math" panose="02040503050406030204" pitchFamily="18" charset="0"/>
                              </a:rPr>
                              <m:t>3</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r>
                                  <a:rPr kumimoji="1" lang="en-US" altLang="ja-JP" sz="2000" b="0" i="1" smtClean="0">
                                    <a:latin typeface="Cambria Math" panose="02040503050406030204" pitchFamily="18" charset="0"/>
                                  </a:rPr>
                                  <m:t>𝑣</m:t>
                                </m:r>
                              </m:e>
                              <m:sub>
                                <m:r>
                                  <a:rPr kumimoji="1" lang="en-US" altLang="ja-JP" sz="2000" b="0" i="1" smtClean="0">
                                    <a:latin typeface="Cambria Math" panose="02040503050406030204" pitchFamily="18" charset="0"/>
                                  </a:rPr>
                                  <m:t>3</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𝑘</m:t>
                                </m:r>
                              </m:sub>
                            </m:sSub>
                          </m:e>
                        </m:d>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m:t>
                    </m:r>
                  </m:oMath>
                </a14:m>
                <a:r>
                  <a:rPr kumimoji="1" lang="en-US" altLang="ja-JP" b="0" dirty="0"/>
                  <a:t> and </a:t>
                </a:r>
                <a14:m>
                  <m:oMath xmlns:m="http://schemas.openxmlformats.org/officeDocument/2006/math">
                    <m:sSub>
                      <m:sSubPr>
                        <m:ctrlPr>
                          <a:rPr kumimoji="1" lang="en-US" altLang="ja-JP" i="1" smtClean="0">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𝐿</m:t>
                            </m:r>
                          </m:e>
                        </m:acc>
                      </m:e>
                      <m:sub>
                        <m:r>
                          <a:rPr kumimoji="1" lang="en-US" altLang="ja-JP" i="1">
                            <a:solidFill>
                              <a:schemeClr val="tx1"/>
                            </a:solidFill>
                            <a:latin typeface="Cambria Math" panose="02040503050406030204" pitchFamily="18" charset="0"/>
                          </a:rPr>
                          <m:t>1</m:t>
                        </m:r>
                      </m:sub>
                    </m:sSub>
                    <m:d>
                      <m:dPr>
                        <m:ctrlPr>
                          <a:rPr kumimoji="1" lang="en-US" altLang="ja-JP" i="1">
                            <a:solidFill>
                              <a:schemeClr val="tx1"/>
                            </a:solidFill>
                            <a:latin typeface="Cambria Math" panose="02040503050406030204" pitchFamily="18" charset="0"/>
                          </a:rPr>
                        </m:ctrlPr>
                      </m:dPr>
                      <m:e>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𝑣</m:t>
                                </m:r>
                              </m:e>
                            </m:acc>
                          </m:e>
                          <m:sub>
                            <m:r>
                              <a:rPr kumimoji="1" lang="en-US" altLang="ja-JP" i="1">
                                <a:solidFill>
                                  <a:schemeClr val="tx1"/>
                                </a:solidFill>
                                <a:latin typeface="Cambria Math" panose="02040503050406030204" pitchFamily="18" charset="0"/>
                              </a:rPr>
                              <m:t>1,</m:t>
                            </m:r>
                            <m:r>
                              <a:rPr kumimoji="1" lang="en-US" altLang="ja-JP" i="1">
                                <a:solidFill>
                                  <a:schemeClr val="tx1"/>
                                </a:solidFill>
                                <a:latin typeface="Cambria Math" panose="02040503050406030204" pitchFamily="18" charset="0"/>
                              </a:rPr>
                              <m:t>𝑖</m:t>
                            </m:r>
                          </m:sub>
                        </m:sSub>
                      </m:e>
                    </m:d>
                    <m:r>
                      <a:rPr kumimoji="1" lang="en-US" altLang="ja-JP" i="1">
                        <a:solidFill>
                          <a:schemeClr val="tx1"/>
                        </a:solidFill>
                        <a:latin typeface="Cambria Math" panose="02040503050406030204" pitchFamily="18" charset="0"/>
                      </a:rPr>
                      <m:t>∩</m:t>
                    </m:r>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𝐿</m:t>
                            </m:r>
                          </m:e>
                        </m:acc>
                      </m:e>
                      <m:sub>
                        <m:r>
                          <a:rPr kumimoji="1" lang="en-US" altLang="ja-JP" i="1">
                            <a:solidFill>
                              <a:schemeClr val="tx1"/>
                            </a:solidFill>
                            <a:latin typeface="Cambria Math" panose="02040503050406030204" pitchFamily="18" charset="0"/>
                          </a:rPr>
                          <m:t>2</m:t>
                        </m:r>
                      </m:sub>
                    </m:sSub>
                    <m:d>
                      <m:dPr>
                        <m:ctrlPr>
                          <a:rPr kumimoji="1" lang="en-US" altLang="ja-JP" i="1">
                            <a:solidFill>
                              <a:schemeClr val="tx1"/>
                            </a:solidFill>
                            <a:latin typeface="Cambria Math" panose="02040503050406030204" pitchFamily="18" charset="0"/>
                          </a:rPr>
                        </m:ctrlPr>
                      </m:dPr>
                      <m:e>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𝑣</m:t>
                                </m:r>
                              </m:e>
                            </m:acc>
                          </m:e>
                          <m:sub>
                            <m:r>
                              <a:rPr kumimoji="1" lang="en-US" altLang="ja-JP" i="1">
                                <a:solidFill>
                                  <a:schemeClr val="tx1"/>
                                </a:solidFill>
                                <a:latin typeface="Cambria Math" panose="02040503050406030204" pitchFamily="18" charset="0"/>
                              </a:rPr>
                              <m:t>2,</m:t>
                            </m:r>
                            <m:r>
                              <a:rPr kumimoji="1" lang="en-US" altLang="ja-JP" i="1">
                                <a:solidFill>
                                  <a:schemeClr val="tx1"/>
                                </a:solidFill>
                                <a:latin typeface="Cambria Math" panose="02040503050406030204" pitchFamily="18" charset="0"/>
                              </a:rPr>
                              <m:t>𝑗</m:t>
                            </m:r>
                          </m:sub>
                        </m:sSub>
                      </m:e>
                    </m:d>
                    <m:r>
                      <a:rPr kumimoji="1" lang="en-US" altLang="ja-JP" b="0" i="1" smtClean="0">
                        <a:solidFill>
                          <a:schemeClr val="tx1"/>
                        </a:solidFill>
                        <a:latin typeface="Cambria Math" panose="02040503050406030204" pitchFamily="18" charset="0"/>
                      </a:rPr>
                      <m:t>≠</m:t>
                    </m:r>
                    <m:r>
                      <a:rPr kumimoji="1" lang="en-US" altLang="ja-JP" i="1">
                        <a:solidFill>
                          <a:schemeClr val="tx1"/>
                        </a:solidFill>
                        <a:latin typeface="Cambria Math" panose="02040503050406030204" pitchFamily="18" charset="0"/>
                        <a:ea typeface="Cambria Math" panose="02040503050406030204" pitchFamily="18" charset="0"/>
                      </a:rPr>
                      <m:t>∅</m:t>
                    </m:r>
                  </m:oMath>
                </a14:m>
                <a:r>
                  <a:rPr kumimoji="1" lang="en-US" altLang="ja-JP" b="0" dirty="0">
                    <a:solidFill>
                      <a:schemeClr val="tx1"/>
                    </a:solidFill>
                  </a:rPr>
                  <a:t> </a:t>
                </a:r>
                <a:endParaRPr kumimoji="1" lang="en-US" altLang="ja-JP" b="0" dirty="0"/>
              </a:p>
            </p:txBody>
          </p:sp>
        </mc:Choice>
        <mc:Fallback xmlns="">
          <p:sp>
            <p:nvSpPr>
              <p:cNvPr id="110" name="テキスト ボックス 109">
                <a:extLst>
                  <a:ext uri="{FF2B5EF4-FFF2-40B4-BE49-F238E27FC236}">
                    <a16:creationId xmlns:a16="http://schemas.microsoft.com/office/drawing/2014/main" id="{2574DD32-BF58-0C2A-31C0-5C4D425E5231}"/>
                  </a:ext>
                </a:extLst>
              </p:cNvPr>
              <p:cNvSpPr txBox="1">
                <a:spLocks noRot="1" noChangeAspect="1" noMove="1" noResize="1" noEditPoints="1" noAdjustHandles="1" noChangeArrowheads="1" noChangeShapeType="1" noTextEdit="1"/>
              </p:cNvSpPr>
              <p:nvPr/>
            </p:nvSpPr>
            <p:spPr>
              <a:xfrm>
                <a:off x="653363" y="1557837"/>
                <a:ext cx="8757894" cy="354584"/>
              </a:xfrm>
              <a:prstGeom prst="rect">
                <a:avLst/>
              </a:prstGeom>
              <a:blipFill>
                <a:blip r:embed="rId4"/>
                <a:stretch>
                  <a:fillRect l="-1013" t="-10345" b="-310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1" name="テキスト ボックス 110">
                <a:extLst>
                  <a:ext uri="{FF2B5EF4-FFF2-40B4-BE49-F238E27FC236}">
                    <a16:creationId xmlns:a16="http://schemas.microsoft.com/office/drawing/2014/main" id="{CFDD120D-4281-805D-017C-8E075A180E9D}"/>
                  </a:ext>
                </a:extLst>
              </p:cNvPr>
              <p:cNvSpPr txBox="1"/>
              <p:nvPr/>
            </p:nvSpPr>
            <p:spPr>
              <a:xfrm>
                <a:off x="645636" y="1983288"/>
                <a:ext cx="8757894" cy="354584"/>
              </a:xfrm>
              <a:prstGeom prst="rect">
                <a:avLst/>
              </a:prstGeom>
              <a:noFill/>
            </p:spPr>
            <p:txBody>
              <a:bodyPr wrap="square" lIns="0" tIns="0" rIns="0" bIns="0" rtlCol="0">
                <a:spAutoFit/>
              </a:bodyPr>
              <a:lstStyle/>
              <a:p>
                <a14:m>
                  <m:oMath xmlns:m="http://schemas.openxmlformats.org/officeDocument/2006/math">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1</m:t>
                        </m:r>
                      </m:sub>
                    </m:sSub>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𝑣</m:t>
                                </m:r>
                              </m:e>
                            </m:acc>
                          </m:e>
                          <m:sub>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𝑖</m:t>
                            </m:r>
                          </m:sub>
                        </m:sSub>
                      </m:e>
                    </m:d>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b="0" i="1" smtClean="0">
                                <a:latin typeface="Cambria Math" panose="02040503050406030204" pitchFamily="18" charset="0"/>
                              </a:rPr>
                              <m:t>𝐿</m:t>
                            </m:r>
                          </m:e>
                        </m:acc>
                      </m:e>
                      <m:sub>
                        <m:r>
                          <a:rPr kumimoji="1" lang="en-US" altLang="ja-JP" sz="2000" b="0" i="1" smtClean="0">
                            <a:latin typeface="Cambria Math" panose="02040503050406030204" pitchFamily="18" charset="0"/>
                          </a:rPr>
                          <m:t>2</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𝑣</m:t>
                                </m:r>
                              </m:e>
                            </m:acc>
                          </m:e>
                          <m:sub>
                            <m:r>
                              <a:rPr kumimoji="1" lang="en-US" altLang="ja-JP" sz="2000" b="0" i="1" smtClean="0">
                                <a:latin typeface="Cambria Math" panose="02040503050406030204" pitchFamily="18" charset="0"/>
                              </a:rPr>
                              <m:t>2</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𝑗</m:t>
                            </m:r>
                          </m:sub>
                        </m:sSub>
                      </m:e>
                    </m:d>
                    <m:r>
                      <a:rPr kumimoji="1" lang="en-US" altLang="ja-JP" sz="2000" i="1">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en-US" altLang="ja-JP" sz="2000" b="0" i="1" smtClean="0">
                                <a:latin typeface="Cambria Math" panose="02040503050406030204" pitchFamily="18" charset="0"/>
                              </a:rPr>
                              <m:t>3</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r>
                                  <a:rPr kumimoji="1" lang="en-US" altLang="ja-JP" sz="2000" b="0" i="1" smtClean="0">
                                    <a:latin typeface="Cambria Math" panose="02040503050406030204" pitchFamily="18" charset="0"/>
                                  </a:rPr>
                                  <m:t>𝑣</m:t>
                                </m:r>
                              </m:e>
                              <m:sub>
                                <m:r>
                                  <a:rPr kumimoji="1" lang="en-US" altLang="ja-JP" sz="2000" b="0" i="1" smtClean="0">
                                    <a:latin typeface="Cambria Math" panose="02040503050406030204" pitchFamily="18" charset="0"/>
                                  </a:rPr>
                                  <m:t>3</m:t>
                                </m:r>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𝑘</m:t>
                                </m:r>
                              </m:sub>
                            </m:sSub>
                          </m:e>
                        </m:d>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m:t>
                    </m:r>
                  </m:oMath>
                </a14:m>
                <a:r>
                  <a:rPr kumimoji="1" lang="en-US" altLang="ja-JP" b="0" dirty="0"/>
                  <a:t> and </a:t>
                </a:r>
                <a14:m>
                  <m:oMath xmlns:m="http://schemas.openxmlformats.org/officeDocument/2006/math">
                    <m:sSub>
                      <m:sSubPr>
                        <m:ctrlPr>
                          <a:rPr kumimoji="1" lang="en-US" altLang="ja-JP" i="1" smtClean="0">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𝐿</m:t>
                            </m:r>
                          </m:e>
                        </m:acc>
                      </m:e>
                      <m:sub>
                        <m:r>
                          <a:rPr kumimoji="1" lang="en-US" altLang="ja-JP" i="1">
                            <a:solidFill>
                              <a:schemeClr val="tx1"/>
                            </a:solidFill>
                            <a:latin typeface="Cambria Math" panose="02040503050406030204" pitchFamily="18" charset="0"/>
                          </a:rPr>
                          <m:t>1</m:t>
                        </m:r>
                      </m:sub>
                    </m:sSub>
                    <m:d>
                      <m:dPr>
                        <m:ctrlPr>
                          <a:rPr kumimoji="1" lang="en-US" altLang="ja-JP" i="1">
                            <a:solidFill>
                              <a:schemeClr val="tx1"/>
                            </a:solidFill>
                            <a:latin typeface="Cambria Math" panose="02040503050406030204" pitchFamily="18" charset="0"/>
                          </a:rPr>
                        </m:ctrlPr>
                      </m:dPr>
                      <m:e>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𝑣</m:t>
                                </m:r>
                              </m:e>
                            </m:acc>
                          </m:e>
                          <m:sub>
                            <m:r>
                              <a:rPr kumimoji="1" lang="en-US" altLang="ja-JP" i="1">
                                <a:solidFill>
                                  <a:schemeClr val="tx1"/>
                                </a:solidFill>
                                <a:latin typeface="Cambria Math" panose="02040503050406030204" pitchFamily="18" charset="0"/>
                              </a:rPr>
                              <m:t>1,</m:t>
                            </m:r>
                            <m:r>
                              <a:rPr kumimoji="1" lang="en-US" altLang="ja-JP" i="1">
                                <a:solidFill>
                                  <a:schemeClr val="tx1"/>
                                </a:solidFill>
                                <a:latin typeface="Cambria Math" panose="02040503050406030204" pitchFamily="18" charset="0"/>
                              </a:rPr>
                              <m:t>𝑖</m:t>
                            </m:r>
                          </m:sub>
                        </m:sSub>
                      </m:e>
                    </m:d>
                    <m:r>
                      <a:rPr kumimoji="1" lang="en-US" altLang="ja-JP" i="1">
                        <a:solidFill>
                          <a:schemeClr val="tx1"/>
                        </a:solidFill>
                        <a:latin typeface="Cambria Math" panose="02040503050406030204" pitchFamily="18" charset="0"/>
                      </a:rPr>
                      <m:t>∩</m:t>
                    </m:r>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𝐿</m:t>
                            </m:r>
                          </m:e>
                        </m:acc>
                      </m:e>
                      <m:sub>
                        <m:r>
                          <a:rPr kumimoji="1" lang="en-US" altLang="ja-JP" i="1">
                            <a:solidFill>
                              <a:schemeClr val="tx1"/>
                            </a:solidFill>
                            <a:latin typeface="Cambria Math" panose="02040503050406030204" pitchFamily="18" charset="0"/>
                          </a:rPr>
                          <m:t>2</m:t>
                        </m:r>
                      </m:sub>
                    </m:sSub>
                    <m:d>
                      <m:dPr>
                        <m:ctrlPr>
                          <a:rPr kumimoji="1" lang="en-US" altLang="ja-JP" i="1">
                            <a:solidFill>
                              <a:schemeClr val="tx1"/>
                            </a:solidFill>
                            <a:latin typeface="Cambria Math" panose="02040503050406030204" pitchFamily="18" charset="0"/>
                          </a:rPr>
                        </m:ctrlPr>
                      </m:dPr>
                      <m:e>
                        <m:sSub>
                          <m:sSubPr>
                            <m:ctrlPr>
                              <a:rPr kumimoji="1" lang="en-US" altLang="ja-JP" i="1">
                                <a:solidFill>
                                  <a:schemeClr val="tx1"/>
                                </a:solidFill>
                                <a:latin typeface="Cambria Math" panose="02040503050406030204" pitchFamily="18" charset="0"/>
                              </a:rPr>
                            </m:ctrlPr>
                          </m:sSubPr>
                          <m:e>
                            <m:acc>
                              <m:accPr>
                                <m:chr m:val="̂"/>
                                <m:ctrlPr>
                                  <a:rPr kumimoji="1" lang="en-US" altLang="ja-JP" i="1">
                                    <a:solidFill>
                                      <a:schemeClr val="tx1"/>
                                    </a:solidFill>
                                    <a:latin typeface="Cambria Math" panose="02040503050406030204" pitchFamily="18" charset="0"/>
                                  </a:rPr>
                                </m:ctrlPr>
                              </m:accPr>
                              <m:e>
                                <m:r>
                                  <a:rPr kumimoji="1" lang="en-US" altLang="ja-JP" i="1">
                                    <a:solidFill>
                                      <a:schemeClr val="tx1"/>
                                    </a:solidFill>
                                    <a:latin typeface="Cambria Math" panose="02040503050406030204" pitchFamily="18" charset="0"/>
                                  </a:rPr>
                                  <m:t>𝑣</m:t>
                                </m:r>
                              </m:e>
                            </m:acc>
                          </m:e>
                          <m:sub>
                            <m:r>
                              <a:rPr kumimoji="1" lang="en-US" altLang="ja-JP" i="1">
                                <a:solidFill>
                                  <a:schemeClr val="tx1"/>
                                </a:solidFill>
                                <a:latin typeface="Cambria Math" panose="02040503050406030204" pitchFamily="18" charset="0"/>
                              </a:rPr>
                              <m:t>2,</m:t>
                            </m:r>
                            <m:r>
                              <a:rPr kumimoji="1" lang="en-US" altLang="ja-JP" i="1">
                                <a:solidFill>
                                  <a:schemeClr val="tx1"/>
                                </a:solidFill>
                                <a:latin typeface="Cambria Math" panose="02040503050406030204" pitchFamily="18" charset="0"/>
                              </a:rPr>
                              <m:t>𝑗</m:t>
                            </m:r>
                          </m:sub>
                        </m:sSub>
                      </m:e>
                    </m:d>
                    <m:r>
                      <a:rPr kumimoji="1" lang="en-US" altLang="ja-JP" b="0" i="1" smtClean="0">
                        <a:solidFill>
                          <a:schemeClr val="tx1"/>
                        </a:solidFill>
                        <a:latin typeface="Cambria Math" panose="02040503050406030204" pitchFamily="18" charset="0"/>
                      </a:rPr>
                      <m:t>=</m:t>
                    </m:r>
                    <m:r>
                      <a:rPr kumimoji="1" lang="en-US" altLang="ja-JP" i="1">
                        <a:solidFill>
                          <a:schemeClr val="tx1"/>
                        </a:solidFill>
                        <a:latin typeface="Cambria Math" panose="02040503050406030204" pitchFamily="18" charset="0"/>
                        <a:ea typeface="Cambria Math" panose="02040503050406030204" pitchFamily="18" charset="0"/>
                      </a:rPr>
                      <m:t>∅</m:t>
                    </m:r>
                  </m:oMath>
                </a14:m>
                <a:r>
                  <a:rPr kumimoji="1" lang="en-US" altLang="ja-JP" b="0" dirty="0">
                    <a:solidFill>
                      <a:schemeClr val="tx1"/>
                    </a:solidFill>
                  </a:rPr>
                  <a:t> </a:t>
                </a:r>
                <a:endParaRPr kumimoji="1" lang="en-US" altLang="ja-JP" b="0" dirty="0"/>
              </a:p>
            </p:txBody>
          </p:sp>
        </mc:Choice>
        <mc:Fallback xmlns="">
          <p:sp>
            <p:nvSpPr>
              <p:cNvPr id="111" name="テキスト ボックス 110">
                <a:extLst>
                  <a:ext uri="{FF2B5EF4-FFF2-40B4-BE49-F238E27FC236}">
                    <a16:creationId xmlns:a16="http://schemas.microsoft.com/office/drawing/2014/main" id="{CFDD120D-4281-805D-017C-8E075A180E9D}"/>
                  </a:ext>
                </a:extLst>
              </p:cNvPr>
              <p:cNvSpPr txBox="1">
                <a:spLocks noRot="1" noChangeAspect="1" noMove="1" noResize="1" noEditPoints="1" noAdjustHandles="1" noChangeArrowheads="1" noChangeShapeType="1" noTextEdit="1"/>
              </p:cNvSpPr>
              <p:nvPr/>
            </p:nvSpPr>
            <p:spPr>
              <a:xfrm>
                <a:off x="645636" y="1983288"/>
                <a:ext cx="8757894" cy="354584"/>
              </a:xfrm>
              <a:prstGeom prst="rect">
                <a:avLst/>
              </a:prstGeom>
              <a:blipFill>
                <a:blip r:embed="rId5"/>
                <a:stretch>
                  <a:fillRect l="-868" t="-10345" b="-310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D5A7ED52-CBF1-6357-9515-E90459B62952}"/>
                  </a:ext>
                </a:extLst>
              </p:cNvPr>
              <p:cNvSpPr txBox="1"/>
              <p:nvPr/>
            </p:nvSpPr>
            <p:spPr>
              <a:xfrm>
                <a:off x="16626" y="2971946"/>
                <a:ext cx="4696670" cy="1211229"/>
              </a:xfrm>
              <a:prstGeom prst="rect">
                <a:avLst/>
              </a:prstGeom>
              <a:noFill/>
            </p:spPr>
            <p:txBody>
              <a:bodyPr wrap="none" rtlCol="0">
                <a:spAutoFit/>
              </a:bodyPr>
              <a:lstStyle/>
              <a:p>
                <a:r>
                  <a:rPr kumimoji="1" lang="en-US" altLang="ja-JP" sz="2200" dirty="0"/>
                  <a:t>Compute </a:t>
                </a:r>
                <a14:m>
                  <m:oMath xmlns:m="http://schemas.openxmlformats.org/officeDocument/2006/math">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𝐿</m:t>
                            </m:r>
                          </m:e>
                        </m:acc>
                      </m:e>
                      <m:sub>
                        <m:r>
                          <a:rPr kumimoji="1" lang="en-US" altLang="ja-JP" sz="2000" i="1">
                            <a:latin typeface="Cambria Math" panose="02040503050406030204" pitchFamily="18" charset="0"/>
                          </a:rPr>
                          <m:t>1</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𝑣</m:t>
                                </m:r>
                              </m:e>
                            </m:acc>
                          </m:e>
                          <m:sub>
                            <m:r>
                              <a:rPr kumimoji="1" lang="en-US" altLang="ja-JP" sz="2000" i="1">
                                <a:latin typeface="Cambria Math" panose="02040503050406030204" pitchFamily="18" charset="0"/>
                              </a:rPr>
                              <m:t>1,</m:t>
                            </m:r>
                            <m:r>
                              <a:rPr kumimoji="1" lang="en-US" altLang="ja-JP" sz="2000" i="1">
                                <a:latin typeface="Cambria Math" panose="02040503050406030204" pitchFamily="18" charset="0"/>
                              </a:rPr>
                              <m:t>𝑖</m:t>
                            </m:r>
                          </m:sub>
                        </m:sSub>
                      </m:e>
                    </m:d>
                    <m:r>
                      <a:rPr kumimoji="1" lang="en-US" altLang="ja-JP" sz="2000" i="1">
                        <a:latin typeface="Cambria Math" panose="02040503050406030204" pitchFamily="18" charset="0"/>
                      </a:rPr>
                      <m:t>∩</m:t>
                    </m:r>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𝐿</m:t>
                            </m:r>
                          </m:e>
                        </m:acc>
                      </m:e>
                      <m:sub>
                        <m:r>
                          <a:rPr kumimoji="1" lang="en-US" altLang="ja-JP" sz="2000" i="1">
                            <a:latin typeface="Cambria Math" panose="02040503050406030204" pitchFamily="18" charset="0"/>
                          </a:rPr>
                          <m:t>2</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acc>
                              <m:accPr>
                                <m:chr m:val="̂"/>
                                <m:ctrlPr>
                                  <a:rPr kumimoji="1" lang="en-US" altLang="ja-JP" sz="2000" i="1">
                                    <a:latin typeface="Cambria Math" panose="02040503050406030204" pitchFamily="18" charset="0"/>
                                  </a:rPr>
                                </m:ctrlPr>
                              </m:accPr>
                              <m:e>
                                <m:r>
                                  <a:rPr kumimoji="1" lang="en-US" altLang="ja-JP" sz="2000" i="1">
                                    <a:latin typeface="Cambria Math" panose="02040503050406030204" pitchFamily="18" charset="0"/>
                                  </a:rPr>
                                  <m:t>𝑣</m:t>
                                </m:r>
                              </m:e>
                            </m:acc>
                          </m:e>
                          <m:sub>
                            <m:r>
                              <a:rPr kumimoji="1" lang="en-US" altLang="ja-JP" sz="2000" i="1">
                                <a:latin typeface="Cambria Math" panose="02040503050406030204" pitchFamily="18" charset="0"/>
                              </a:rPr>
                              <m:t>2,</m:t>
                            </m:r>
                            <m:r>
                              <a:rPr kumimoji="1" lang="en-US" altLang="ja-JP" sz="2000" i="1">
                                <a:latin typeface="Cambria Math" panose="02040503050406030204" pitchFamily="18" charset="0"/>
                              </a:rPr>
                              <m:t>𝑗</m:t>
                            </m:r>
                          </m:sub>
                        </m:sSub>
                      </m:e>
                    </m:d>
                    <m:r>
                      <a:rPr kumimoji="1" lang="en-US" altLang="ja-JP" sz="2000" i="1">
                        <a:latin typeface="Cambria Math" panose="02040503050406030204" pitchFamily="18" charset="0"/>
                      </a:rPr>
                      <m:t>∩</m:t>
                    </m:r>
                    <m:d>
                      <m:dPr>
                        <m:begChr m:val="{"/>
                        <m:endChr m:val="}"/>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r>
                              <a:rPr kumimoji="1" lang="en-US" altLang="ja-JP" sz="2000" i="1">
                                <a:latin typeface="Cambria Math" panose="02040503050406030204" pitchFamily="18" charset="0"/>
                              </a:rPr>
                              <m:t>𝐿</m:t>
                            </m:r>
                          </m:e>
                          <m:sub>
                            <m:r>
                              <a:rPr kumimoji="1" lang="en-US" altLang="ja-JP" sz="2000" i="1">
                                <a:latin typeface="Cambria Math" panose="02040503050406030204" pitchFamily="18" charset="0"/>
                              </a:rPr>
                              <m:t>3</m:t>
                            </m:r>
                          </m:sub>
                        </m:sSub>
                        <m:d>
                          <m:dPr>
                            <m:ctrlPr>
                              <a:rPr kumimoji="1" lang="en-US" altLang="ja-JP" sz="2000" i="1">
                                <a:latin typeface="Cambria Math" panose="02040503050406030204" pitchFamily="18" charset="0"/>
                              </a:rPr>
                            </m:ctrlPr>
                          </m:dPr>
                          <m:e>
                            <m:sSub>
                              <m:sSubPr>
                                <m:ctrlPr>
                                  <a:rPr kumimoji="1" lang="en-US" altLang="ja-JP" sz="2000" i="1">
                                    <a:latin typeface="Cambria Math" panose="02040503050406030204" pitchFamily="18" charset="0"/>
                                  </a:rPr>
                                </m:ctrlPr>
                              </m:sSubPr>
                              <m:e>
                                <m:r>
                                  <a:rPr kumimoji="1" lang="en-US" altLang="ja-JP" sz="2000" i="1">
                                    <a:latin typeface="Cambria Math" panose="02040503050406030204" pitchFamily="18" charset="0"/>
                                  </a:rPr>
                                  <m:t>𝑣</m:t>
                                </m:r>
                              </m:e>
                              <m:sub>
                                <m:r>
                                  <a:rPr kumimoji="1" lang="en-US" altLang="ja-JP" sz="2000" i="1">
                                    <a:latin typeface="Cambria Math" panose="02040503050406030204" pitchFamily="18" charset="0"/>
                                  </a:rPr>
                                  <m:t>3,</m:t>
                                </m:r>
                                <m:r>
                                  <a:rPr kumimoji="1" lang="en-US" altLang="ja-JP" sz="2000" i="1">
                                    <a:latin typeface="Cambria Math" panose="02040503050406030204" pitchFamily="18" charset="0"/>
                                  </a:rPr>
                                  <m:t>𝑘</m:t>
                                </m:r>
                              </m:sub>
                            </m:sSub>
                          </m:e>
                        </m:d>
                      </m:e>
                    </m:d>
                  </m:oMath>
                </a14:m>
                <a:endParaRPr kumimoji="1" lang="en-US" altLang="ja-JP" sz="2200" dirty="0"/>
              </a:p>
              <a:p>
                <a:r>
                  <a:rPr kumimoji="1" lang="en-US" altLang="ja-JP" sz="2200" dirty="0"/>
                  <a:t>for all </a:t>
                </a:r>
                <a14:m>
                  <m:oMath xmlns:m="http://schemas.openxmlformats.org/officeDocument/2006/math">
                    <m:r>
                      <a:rPr kumimoji="1" lang="en-US" altLang="ja-JP" sz="2200" b="0" i="1" smtClean="0">
                        <a:latin typeface="Cambria Math" panose="02040503050406030204" pitchFamily="18" charset="0"/>
                      </a:rPr>
                      <m:t>1≤</m:t>
                    </m:r>
                    <m:r>
                      <a:rPr kumimoji="1" lang="en-US" altLang="ja-JP" sz="2200" b="0" i="1" smtClean="0">
                        <a:latin typeface="Cambria Math" panose="02040503050406030204" pitchFamily="18" charset="0"/>
                      </a:rPr>
                      <m:t>𝑖</m:t>
                    </m:r>
                    <m:r>
                      <a:rPr kumimoji="1" lang="en-US" altLang="ja-JP" sz="2200" b="0" i="1" smtClean="0">
                        <a:latin typeface="Cambria Math" panose="02040503050406030204" pitchFamily="18" charset="0"/>
                      </a:rPr>
                      <m:t>≤</m:t>
                    </m:r>
                    <m:d>
                      <m:dPr>
                        <m:begChr m:val="|"/>
                        <m:endChr m:val="|"/>
                        <m:ctrlPr>
                          <a:rPr kumimoji="1" lang="en-US" altLang="ja-JP" sz="2200" b="0" i="1" smtClean="0">
                            <a:latin typeface="Cambria Math" panose="02040503050406030204" pitchFamily="18" charset="0"/>
                          </a:rPr>
                        </m:ctrlPr>
                      </m:dPr>
                      <m:e>
                        <m:sSub>
                          <m:sSubPr>
                            <m:ctrlPr>
                              <a:rPr kumimoji="1" lang="en-US" altLang="ja-JP" sz="2200" b="0" i="1" smtClean="0">
                                <a:latin typeface="Cambria Math" panose="02040503050406030204" pitchFamily="18" charset="0"/>
                              </a:rPr>
                            </m:ctrlPr>
                          </m:sSubPr>
                          <m:e>
                            <m:acc>
                              <m:accPr>
                                <m:chr m:val="̂"/>
                                <m:ctrlPr>
                                  <a:rPr kumimoji="1" lang="en-US" altLang="ja-JP" sz="2200" b="0" i="1" smtClean="0">
                                    <a:latin typeface="Cambria Math" panose="02040503050406030204" pitchFamily="18" charset="0"/>
                                  </a:rPr>
                                </m:ctrlPr>
                              </m:accPr>
                              <m:e>
                                <m:r>
                                  <a:rPr kumimoji="1" lang="en-US" altLang="ja-JP" sz="2200" b="0" i="1" smtClean="0">
                                    <a:latin typeface="Cambria Math" panose="02040503050406030204" pitchFamily="18" charset="0"/>
                                  </a:rPr>
                                  <m:t>𝑉</m:t>
                                </m:r>
                              </m:e>
                            </m:acc>
                          </m:e>
                          <m:sub>
                            <m:r>
                              <a:rPr kumimoji="1" lang="en-US" altLang="ja-JP" sz="2200" b="0" i="1" smtClean="0">
                                <a:latin typeface="Cambria Math" panose="02040503050406030204" pitchFamily="18" charset="0"/>
                              </a:rPr>
                              <m:t>1</m:t>
                            </m:r>
                          </m:sub>
                        </m:sSub>
                      </m:e>
                    </m:d>
                    <m:r>
                      <a:rPr kumimoji="1" lang="en-US" altLang="ja-JP" sz="2200" b="0" i="1" smtClean="0">
                        <a:latin typeface="Cambria Math" panose="02040503050406030204" pitchFamily="18" charset="0"/>
                      </a:rPr>
                      <m:t>,</m:t>
                    </m:r>
                    <m:r>
                      <a:rPr kumimoji="1" lang="en-US" altLang="ja-JP" sz="2200" i="1">
                        <a:latin typeface="Cambria Math" panose="02040503050406030204" pitchFamily="18" charset="0"/>
                      </a:rPr>
                      <m:t>1≤</m:t>
                    </m:r>
                    <m:r>
                      <a:rPr kumimoji="1" lang="en-US" altLang="ja-JP" sz="2200" b="0" i="1" smtClean="0">
                        <a:latin typeface="Cambria Math" panose="02040503050406030204" pitchFamily="18" charset="0"/>
                      </a:rPr>
                      <m:t>𝑗</m:t>
                    </m:r>
                    <m:r>
                      <a:rPr kumimoji="1" lang="en-US" altLang="ja-JP" sz="2200" i="1">
                        <a:latin typeface="Cambria Math" panose="02040503050406030204" pitchFamily="18" charset="0"/>
                      </a:rPr>
                      <m:t>≤</m:t>
                    </m:r>
                    <m:d>
                      <m:dPr>
                        <m:begChr m:val="|"/>
                        <m:endChr m:val="|"/>
                        <m:ctrlPr>
                          <a:rPr kumimoji="1" lang="en-US" altLang="ja-JP" sz="2200" i="1">
                            <a:latin typeface="Cambria Math" panose="02040503050406030204" pitchFamily="18" charset="0"/>
                          </a:rPr>
                        </m:ctrlPr>
                      </m:dPr>
                      <m:e>
                        <m:sSub>
                          <m:sSubPr>
                            <m:ctrlPr>
                              <a:rPr kumimoji="1" lang="en-US" altLang="ja-JP" sz="2200" i="1">
                                <a:latin typeface="Cambria Math" panose="02040503050406030204" pitchFamily="18" charset="0"/>
                              </a:rPr>
                            </m:ctrlPr>
                          </m:sSubPr>
                          <m:e>
                            <m:acc>
                              <m:accPr>
                                <m:chr m:val="̂"/>
                                <m:ctrlPr>
                                  <a:rPr kumimoji="1" lang="en-US" altLang="ja-JP" sz="2200" i="1">
                                    <a:latin typeface="Cambria Math" panose="02040503050406030204" pitchFamily="18" charset="0"/>
                                  </a:rPr>
                                </m:ctrlPr>
                              </m:accPr>
                              <m:e>
                                <m:r>
                                  <a:rPr kumimoji="1" lang="en-US" altLang="ja-JP" sz="2200" i="1">
                                    <a:latin typeface="Cambria Math" panose="02040503050406030204" pitchFamily="18" charset="0"/>
                                  </a:rPr>
                                  <m:t>𝑉</m:t>
                                </m:r>
                              </m:e>
                            </m:acc>
                          </m:e>
                          <m:sub>
                            <m:r>
                              <a:rPr kumimoji="1" lang="en-US" altLang="ja-JP" sz="2200" b="0" i="1" smtClean="0">
                                <a:latin typeface="Cambria Math" panose="02040503050406030204" pitchFamily="18" charset="0"/>
                              </a:rPr>
                              <m:t>2</m:t>
                            </m:r>
                          </m:sub>
                        </m:sSub>
                      </m:e>
                    </m:d>
                  </m:oMath>
                </a14:m>
                <a:endParaRPr kumimoji="1" lang="en-US" altLang="ja-JP" sz="2200" dirty="0"/>
              </a:p>
              <a:p>
                <a:r>
                  <a:rPr kumimoji="1" lang="en-US" altLang="ja-JP" sz="2200" dirty="0"/>
                  <a:t>and </a:t>
                </a:r>
                <a14:m>
                  <m:oMath xmlns:m="http://schemas.openxmlformats.org/officeDocument/2006/math">
                    <m:r>
                      <a:rPr kumimoji="1" lang="en-US" altLang="ja-JP" sz="2200" i="1" smtClean="0">
                        <a:latin typeface="Cambria Math" panose="02040503050406030204" pitchFamily="18" charset="0"/>
                      </a:rPr>
                      <m:t>1≤</m:t>
                    </m:r>
                    <m:r>
                      <a:rPr kumimoji="1" lang="en-US" altLang="ja-JP" sz="2200" b="0" i="1" smtClean="0">
                        <a:latin typeface="Cambria Math" panose="02040503050406030204" pitchFamily="18" charset="0"/>
                      </a:rPr>
                      <m:t>𝑘</m:t>
                    </m:r>
                    <m:r>
                      <a:rPr kumimoji="1" lang="en-US" altLang="ja-JP" sz="2200" i="1" smtClean="0">
                        <a:latin typeface="Cambria Math" panose="02040503050406030204" pitchFamily="18" charset="0"/>
                      </a:rPr>
                      <m:t>≤</m:t>
                    </m:r>
                    <m:d>
                      <m:dPr>
                        <m:begChr m:val="|"/>
                        <m:endChr m:val="|"/>
                        <m:ctrlPr>
                          <a:rPr kumimoji="1" lang="en-US" altLang="ja-JP" sz="2200" i="1">
                            <a:latin typeface="Cambria Math" panose="02040503050406030204" pitchFamily="18" charset="0"/>
                          </a:rPr>
                        </m:ctrlPr>
                      </m:dPr>
                      <m:e>
                        <m:sSub>
                          <m:sSubPr>
                            <m:ctrlPr>
                              <a:rPr kumimoji="1" lang="en-US" altLang="ja-JP" sz="2200" i="1">
                                <a:latin typeface="Cambria Math" panose="02040503050406030204" pitchFamily="18" charset="0"/>
                              </a:rPr>
                            </m:ctrlPr>
                          </m:sSubPr>
                          <m:e>
                            <m:r>
                              <a:rPr kumimoji="1" lang="en-US" altLang="ja-JP" sz="2200" b="0" i="1" smtClean="0">
                                <a:latin typeface="Cambria Math" panose="02040503050406030204" pitchFamily="18" charset="0"/>
                              </a:rPr>
                              <m:t>𝑉</m:t>
                            </m:r>
                          </m:e>
                          <m:sub>
                            <m:r>
                              <a:rPr kumimoji="1" lang="en-US" altLang="ja-JP" sz="2200" b="0" i="1" smtClean="0">
                                <a:latin typeface="Cambria Math" panose="02040503050406030204" pitchFamily="18" charset="0"/>
                              </a:rPr>
                              <m:t>3</m:t>
                            </m:r>
                          </m:sub>
                        </m:sSub>
                      </m:e>
                    </m:d>
                    <m:r>
                      <a:rPr kumimoji="1" lang="en-US" altLang="ja-JP" sz="2200" b="0" i="1" smtClean="0">
                        <a:latin typeface="Cambria Math" panose="02040503050406030204" pitchFamily="18" charset="0"/>
                      </a:rPr>
                      <m:t> </m:t>
                    </m:r>
                  </m:oMath>
                </a14:m>
                <a:r>
                  <a:rPr kumimoji="1" lang="en-US" altLang="ja-JP" sz="2200" dirty="0"/>
                  <a:t>using balanced tree.</a:t>
                </a:r>
              </a:p>
            </p:txBody>
          </p:sp>
        </mc:Choice>
        <mc:Fallback xmlns="">
          <p:sp>
            <p:nvSpPr>
              <p:cNvPr id="10" name="テキスト ボックス 9">
                <a:extLst>
                  <a:ext uri="{FF2B5EF4-FFF2-40B4-BE49-F238E27FC236}">
                    <a16:creationId xmlns:a16="http://schemas.microsoft.com/office/drawing/2014/main" id="{D5A7ED52-CBF1-6357-9515-E90459B62952}"/>
                  </a:ext>
                </a:extLst>
              </p:cNvPr>
              <p:cNvSpPr txBox="1">
                <a:spLocks noRot="1" noChangeAspect="1" noMove="1" noResize="1" noEditPoints="1" noAdjustHandles="1" noChangeArrowheads="1" noChangeShapeType="1" noTextEdit="1"/>
              </p:cNvSpPr>
              <p:nvPr/>
            </p:nvSpPr>
            <p:spPr>
              <a:xfrm>
                <a:off x="16626" y="2971946"/>
                <a:ext cx="4696670" cy="1211229"/>
              </a:xfrm>
              <a:prstGeom prst="rect">
                <a:avLst/>
              </a:prstGeom>
              <a:blipFill>
                <a:blip r:embed="rId6"/>
                <a:stretch>
                  <a:fillRect l="-1617" t="-4167" b="-6250"/>
                </a:stretch>
              </a:blipFill>
            </p:spPr>
            <p:txBody>
              <a:bodyPr/>
              <a:lstStyle/>
              <a:p>
                <a:r>
                  <a:rPr lang="ja-JP" altLang="en-US">
                    <a:noFill/>
                  </a:rPr>
                  <a:t> </a:t>
                </a:r>
              </a:p>
            </p:txBody>
          </p:sp>
        </mc:Fallback>
      </mc:AlternateContent>
      <p:sp>
        <p:nvSpPr>
          <p:cNvPr id="13" name="正方形/長方形 12">
            <a:extLst>
              <a:ext uri="{FF2B5EF4-FFF2-40B4-BE49-F238E27FC236}">
                <a16:creationId xmlns:a16="http://schemas.microsoft.com/office/drawing/2014/main" id="{5D19C079-21A8-7370-491B-48E7E62EA47F}"/>
              </a:ext>
            </a:extLst>
          </p:cNvPr>
          <p:cNvSpPr/>
          <p:nvPr/>
        </p:nvSpPr>
        <p:spPr>
          <a:xfrm>
            <a:off x="612321" y="1103447"/>
            <a:ext cx="3939379" cy="413649"/>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99E6525-56EA-C6E9-2432-45237F254F58}"/>
              </a:ext>
            </a:extLst>
          </p:cNvPr>
          <p:cNvSpPr/>
          <p:nvPr/>
        </p:nvSpPr>
        <p:spPr>
          <a:xfrm>
            <a:off x="612321" y="1548102"/>
            <a:ext cx="3939379" cy="413649"/>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3299219-7324-9FD4-BE2A-4A1CA654C974}"/>
              </a:ext>
            </a:extLst>
          </p:cNvPr>
          <p:cNvSpPr txBox="1"/>
          <p:nvPr/>
        </p:nvSpPr>
        <p:spPr>
          <a:xfrm>
            <a:off x="838432" y="4376251"/>
            <a:ext cx="862461"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3</a:t>
            </a:r>
            <a:endParaRPr kumimoji="1" lang="ja-JP" altLang="en-US" sz="2800">
              <a:latin typeface="Times New Roman" panose="02020603050405020304" pitchFamily="18" charset="0"/>
              <a:cs typeface="Times New Roman" panose="02020603050405020304" pitchFamily="18" charset="0"/>
            </a:endParaRPr>
          </a:p>
        </p:txBody>
      </p:sp>
      <p:grpSp>
        <p:nvGrpSpPr>
          <p:cNvPr id="17" name="図形グループ 88">
            <a:extLst>
              <a:ext uri="{FF2B5EF4-FFF2-40B4-BE49-F238E27FC236}">
                <a16:creationId xmlns:a16="http://schemas.microsoft.com/office/drawing/2014/main" id="{EA1BE8F3-C7BD-CD79-FECE-A31490314328}"/>
              </a:ext>
            </a:extLst>
          </p:cNvPr>
          <p:cNvGrpSpPr/>
          <p:nvPr/>
        </p:nvGrpSpPr>
        <p:grpSpPr>
          <a:xfrm>
            <a:off x="1297673" y="4855516"/>
            <a:ext cx="1359781" cy="1208797"/>
            <a:chOff x="1344399" y="873288"/>
            <a:chExt cx="1857733" cy="1828954"/>
          </a:xfrm>
        </p:grpSpPr>
        <p:sp>
          <p:nvSpPr>
            <p:cNvPr id="18" name="円/楕円 17">
              <a:extLst>
                <a:ext uri="{FF2B5EF4-FFF2-40B4-BE49-F238E27FC236}">
                  <a16:creationId xmlns:a16="http://schemas.microsoft.com/office/drawing/2014/main" id="{7E39D976-D1A5-CC32-D72E-5E46EFA64659}"/>
                </a:ext>
              </a:extLst>
            </p:cNvPr>
            <p:cNvSpPr/>
            <p:nvPr/>
          </p:nvSpPr>
          <p:spPr>
            <a:xfrm>
              <a:off x="1344399" y="873288"/>
              <a:ext cx="602862" cy="612694"/>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9" name="円/楕円 18">
              <a:extLst>
                <a:ext uri="{FF2B5EF4-FFF2-40B4-BE49-F238E27FC236}">
                  <a16:creationId xmlns:a16="http://schemas.microsoft.com/office/drawing/2014/main" id="{C7844EB9-50B2-0857-5EF6-6AC1A960602A}"/>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20" name="円/楕円 19">
              <a:extLst>
                <a:ext uri="{FF2B5EF4-FFF2-40B4-BE49-F238E27FC236}">
                  <a16:creationId xmlns:a16="http://schemas.microsoft.com/office/drawing/2014/main" id="{EC01B00C-9460-2B4C-5219-2E07E69AFE72}"/>
                </a:ext>
              </a:extLst>
            </p:cNvPr>
            <p:cNvSpPr/>
            <p:nvPr/>
          </p:nvSpPr>
          <p:spPr>
            <a:xfrm>
              <a:off x="2599270" y="873696"/>
              <a:ext cx="602862" cy="612694"/>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b</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21" name="円/楕円 20">
              <a:extLst>
                <a:ext uri="{FF2B5EF4-FFF2-40B4-BE49-F238E27FC236}">
                  <a16:creationId xmlns:a16="http://schemas.microsoft.com/office/drawing/2014/main" id="{CB5F913A-7A3D-21C4-69C8-9F7217D10A53}"/>
                </a:ext>
              </a:extLst>
            </p:cNvPr>
            <p:cNvSpPr/>
            <p:nvPr/>
          </p:nvSpPr>
          <p:spPr>
            <a:xfrm>
              <a:off x="2599270" y="2089548"/>
              <a:ext cx="602862" cy="612694"/>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22" name="直線矢印コネクタ 21">
              <a:extLst>
                <a:ext uri="{FF2B5EF4-FFF2-40B4-BE49-F238E27FC236}">
                  <a16:creationId xmlns:a16="http://schemas.microsoft.com/office/drawing/2014/main" id="{33EFA45E-B9D7-DD2F-43CD-A474416DC589}"/>
                </a:ext>
              </a:extLst>
            </p:cNvPr>
            <p:cNvCxnSpPr>
              <a:cxnSpLocks/>
              <a:stCxn id="18" idx="6"/>
              <a:endCxn id="20" idx="2"/>
            </p:cNvCxnSpPr>
            <p:nvPr/>
          </p:nvCxnSpPr>
          <p:spPr>
            <a:xfrm>
              <a:off x="1947261" y="1179636"/>
              <a:ext cx="652008" cy="40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a:extLst>
                <a:ext uri="{FF2B5EF4-FFF2-40B4-BE49-F238E27FC236}">
                  <a16:creationId xmlns:a16="http://schemas.microsoft.com/office/drawing/2014/main" id="{457DA258-3F42-80B4-42F4-A9E4CD714671}"/>
                </a:ext>
              </a:extLst>
            </p:cNvPr>
            <p:cNvCxnSpPr>
              <a:cxnSpLocks/>
              <a:stCxn id="18" idx="5"/>
              <a:endCxn id="21" idx="1"/>
            </p:cNvCxnSpPr>
            <p:nvPr/>
          </p:nvCxnSpPr>
          <p:spPr>
            <a:xfrm>
              <a:off x="1858975" y="1396256"/>
              <a:ext cx="828581" cy="78301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cxnSp>
        <p:nvCxnSpPr>
          <p:cNvPr id="24" name="直線矢印コネクタ 23">
            <a:extLst>
              <a:ext uri="{FF2B5EF4-FFF2-40B4-BE49-F238E27FC236}">
                <a16:creationId xmlns:a16="http://schemas.microsoft.com/office/drawing/2014/main" id="{39D51DA9-A49F-2695-52EC-546DF3490F0A}"/>
              </a:ext>
            </a:extLst>
          </p:cNvPr>
          <p:cNvCxnSpPr>
            <a:cxnSpLocks/>
            <a:stCxn id="19" idx="6"/>
            <a:endCxn id="21" idx="2"/>
          </p:cNvCxnSpPr>
          <p:nvPr/>
        </p:nvCxnSpPr>
        <p:spPr>
          <a:xfrm>
            <a:off x="1738942" y="5861842"/>
            <a:ext cx="47724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58469CC6-FA6A-6144-6ABD-13CA9E4E33B3}"/>
              </a:ext>
            </a:extLst>
          </p:cNvPr>
          <p:cNvSpPr txBox="1"/>
          <p:nvPr/>
        </p:nvSpPr>
        <p:spPr>
          <a:xfrm>
            <a:off x="1098449" y="5096886"/>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1</a:t>
            </a:r>
            <a:endParaRPr kumimoji="1" lang="ja-JP" altLang="en-US">
              <a:latin typeface="Times New Roman" panose="02020603050405020304" pitchFamily="18" charset="0"/>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74FE56CB-1E52-D953-098A-09127D0045B7}"/>
              </a:ext>
            </a:extLst>
          </p:cNvPr>
          <p:cNvSpPr txBox="1"/>
          <p:nvPr/>
        </p:nvSpPr>
        <p:spPr>
          <a:xfrm>
            <a:off x="2016960" y="5900470"/>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4</a:t>
            </a:r>
            <a:endParaRPr kumimoji="1" lang="ja-JP" altLang="en-US">
              <a:latin typeface="Times New Roman" panose="02020603050405020304" pitchFamily="18" charset="0"/>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E05315B8-2C2E-46AD-5C60-FC50F8243C34}"/>
              </a:ext>
            </a:extLst>
          </p:cNvPr>
          <p:cNvSpPr txBox="1"/>
          <p:nvPr/>
        </p:nvSpPr>
        <p:spPr>
          <a:xfrm>
            <a:off x="2016961" y="5101266"/>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a:t>
            </a:r>
            <a:endParaRPr kumimoji="1" lang="ja-JP" altLang="en-US">
              <a:latin typeface="Times New Roman" panose="02020603050405020304" pitchFamily="18" charset="0"/>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B88DE060-27A6-B9D4-A871-04CC8CC88329}"/>
              </a:ext>
            </a:extLst>
          </p:cNvPr>
          <p:cNvSpPr txBox="1"/>
          <p:nvPr/>
        </p:nvSpPr>
        <p:spPr>
          <a:xfrm>
            <a:off x="1081287" y="5900470"/>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3</a:t>
            </a:r>
            <a:endParaRPr kumimoji="1" lang="ja-JP"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62975D93-632B-9C60-1AE3-D1CFF6308483}"/>
                  </a:ext>
                </a:extLst>
              </p:cNvPr>
              <p:cNvSpPr txBox="1"/>
              <p:nvPr/>
            </p:nvSpPr>
            <p:spPr>
              <a:xfrm>
                <a:off x="1338798" y="6304545"/>
                <a:ext cx="127752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𝑘</m:t>
                      </m:r>
                      <m:r>
                        <a:rPr kumimoji="1" lang="en-US" altLang="ja-JP" sz="3200" b="0" i="1" smtClean="0">
                          <a:latin typeface="Cambria Math" panose="02040503050406030204" pitchFamily="18" charset="0"/>
                        </a:rPr>
                        <m:t>=1</m:t>
                      </m:r>
                    </m:oMath>
                  </m:oMathPara>
                </a14:m>
                <a:endParaRPr kumimoji="1" lang="ja-JP" altLang="en-US" sz="3200"/>
              </a:p>
            </p:txBody>
          </p:sp>
        </mc:Choice>
        <mc:Fallback xmlns="">
          <p:sp>
            <p:nvSpPr>
              <p:cNvPr id="3" name="テキスト ボックス 2">
                <a:extLst>
                  <a:ext uri="{FF2B5EF4-FFF2-40B4-BE49-F238E27FC236}">
                    <a16:creationId xmlns:a16="http://schemas.microsoft.com/office/drawing/2014/main" id="{62975D93-632B-9C60-1AE3-D1CFF6308483}"/>
                  </a:ext>
                </a:extLst>
              </p:cNvPr>
              <p:cNvSpPr txBox="1">
                <a:spLocks noRot="1" noChangeAspect="1" noMove="1" noResize="1" noEditPoints="1" noAdjustHandles="1" noChangeArrowheads="1" noChangeShapeType="1" noTextEdit="1"/>
              </p:cNvSpPr>
              <p:nvPr/>
            </p:nvSpPr>
            <p:spPr>
              <a:xfrm>
                <a:off x="1338798" y="6304545"/>
                <a:ext cx="1277529" cy="584775"/>
              </a:xfrm>
              <a:prstGeom prst="rect">
                <a:avLst/>
              </a:prstGeom>
              <a:blipFill>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05186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43</a:t>
            </a:fld>
            <a:endParaRPr kumimoji="1" lang="ja-JP" altLang="en-US"/>
          </a:p>
        </p:txBody>
      </p:sp>
      <p:sp>
        <p:nvSpPr>
          <p:cNvPr id="10" name="タイトル 1">
            <a:extLst>
              <a:ext uri="{FF2B5EF4-FFF2-40B4-BE49-F238E27FC236}">
                <a16:creationId xmlns:a16="http://schemas.microsoft.com/office/drawing/2014/main" id="{37C5E2DA-FD01-093A-D72B-5037A10D580A}"/>
              </a:ext>
            </a:extLst>
          </p:cNvPr>
          <p:cNvSpPr txBox="1">
            <a:spLocks/>
          </p:cNvSpPr>
          <p:nvPr/>
        </p:nvSpPr>
        <p:spPr>
          <a:xfrm>
            <a:off x="628650" y="365127"/>
            <a:ext cx="7886700" cy="647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200" dirty="0"/>
              <a:t>Main Idea of the Algorithm for SEQ-IC-LCS of Cyclic Labeled Graphs</a:t>
            </a: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66A38527-43F3-F804-A030-8FE43F5CDA38}"/>
                  </a:ext>
                </a:extLst>
              </p:cNvPr>
              <p:cNvSpPr txBox="1"/>
              <p:nvPr/>
            </p:nvSpPr>
            <p:spPr>
              <a:xfrm>
                <a:off x="628650" y="4533406"/>
                <a:ext cx="7886700" cy="830997"/>
              </a:xfrm>
              <a:prstGeom prst="rect">
                <a:avLst/>
              </a:prstGeom>
              <a:noFill/>
              <a:ln w="28575">
                <a:solidFill>
                  <a:srgbClr val="FFC000"/>
                </a:solidFill>
              </a:ln>
            </p:spPr>
            <p:txBody>
              <a:bodyPr wrap="square" rtlCol="0">
                <a:spAutoFit/>
              </a:bodyPr>
              <a:lstStyle/>
              <a:p>
                <a:r>
                  <a:rPr kumimoji="1" lang="en" altLang="ja-JP" sz="2400" dirty="0"/>
                  <a:t>3. Precompute the result of conditional expression of </a:t>
                </a:r>
                <a:r>
                  <a:rPr lang="en" altLang="ja-JP" sz="2400" dirty="0"/>
                  <a:t>recurrence for all </a:t>
                </a:r>
                <a14:m>
                  <m:oMath xmlns:m="http://schemas.openxmlformats.org/officeDocument/2006/math">
                    <m:r>
                      <a:rPr lang="en-US" altLang="ja-JP" sz="2000" i="1" smtClean="0">
                        <a:latin typeface="Cambria Math" panose="02040503050406030204" pitchFamily="18" charset="0"/>
                      </a:rPr>
                      <m:t>1</m:t>
                    </m:r>
                    <m:r>
                      <a:rPr lang="en-US" altLang="ja-JP" sz="2000" i="1">
                        <a:latin typeface="Cambria Math" panose="02040503050406030204" pitchFamily="18" charset="0"/>
                      </a:rPr>
                      <m:t>≤</m:t>
                    </m:r>
                    <m:r>
                      <a:rPr lang="en-US" altLang="ja-JP" sz="2000" i="1">
                        <a:latin typeface="Cambria Math" panose="02040503050406030204" pitchFamily="18" charset="0"/>
                      </a:rPr>
                      <m:t>𝑖</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1</m:t>
                            </m:r>
                          </m:sub>
                        </m:sSub>
                      </m:e>
                    </m:d>
                    <m:r>
                      <a:rPr lang="en-US" altLang="ja-JP" sz="2000" i="1">
                        <a:latin typeface="Cambria Math" panose="02040503050406030204" pitchFamily="18" charset="0"/>
                      </a:rPr>
                      <m:t>, </m:t>
                    </m:r>
                    <m:r>
                      <a:rPr lang="en-US" altLang="ja-JP" sz="2000" b="0" i="1" smtClean="0">
                        <a:latin typeface="Cambria Math" panose="02040503050406030204" pitchFamily="18" charset="0"/>
                      </a:rPr>
                      <m:t>1</m:t>
                    </m:r>
                    <m:r>
                      <a:rPr lang="en-US" altLang="ja-JP" sz="2000" i="1">
                        <a:latin typeface="Cambria Math" panose="02040503050406030204" pitchFamily="18" charset="0"/>
                      </a:rPr>
                      <m:t>≤</m:t>
                    </m:r>
                    <m:r>
                      <a:rPr lang="en-US" altLang="ja-JP" sz="2000" i="1">
                        <a:latin typeface="Cambria Math" panose="02040503050406030204" pitchFamily="18" charset="0"/>
                      </a:rPr>
                      <m:t>𝑗</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2</m:t>
                            </m:r>
                          </m:sub>
                        </m:sSub>
                      </m:e>
                    </m:d>
                    <m:r>
                      <a:rPr lang="en-US" altLang="ja-JP" sz="2000" i="1">
                        <a:latin typeface="Cambria Math" panose="02040503050406030204" pitchFamily="18" charset="0"/>
                      </a:rPr>
                      <m:t>, </m:t>
                    </m:r>
                    <m:r>
                      <a:rPr lang="en-US" altLang="ja-JP" sz="2000" b="0" i="1" smtClean="0">
                        <a:latin typeface="Cambria Math" panose="02040503050406030204" pitchFamily="18" charset="0"/>
                      </a:rPr>
                      <m:t>0</m:t>
                    </m:r>
                    <m:r>
                      <a:rPr lang="en-US" altLang="ja-JP" sz="2000" i="1">
                        <a:latin typeface="Cambria Math" panose="02040503050406030204" pitchFamily="18" charset="0"/>
                      </a:rPr>
                      <m:t>≤</m:t>
                    </m:r>
                    <m:r>
                      <a:rPr lang="en-US" altLang="ja-JP" sz="2000" i="1">
                        <a:latin typeface="Cambria Math" panose="02040503050406030204" pitchFamily="18" charset="0"/>
                      </a:rPr>
                      <m:t>𝑘</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3</m:t>
                            </m:r>
                          </m:sub>
                        </m:sSub>
                      </m:e>
                    </m:d>
                  </m:oMath>
                </a14:m>
                <a:r>
                  <a:rPr kumimoji="1" lang="en-US" altLang="ja-JP" sz="2000" dirty="0"/>
                  <a:t>.</a:t>
                </a:r>
                <a:endParaRPr kumimoji="1" lang="ja-JP" altLang="en-US" sz="2000"/>
              </a:p>
            </p:txBody>
          </p:sp>
        </mc:Choice>
        <mc:Fallback xmlns="">
          <p:sp>
            <p:nvSpPr>
              <p:cNvPr id="7" name="テキスト ボックス 6">
                <a:extLst>
                  <a:ext uri="{FF2B5EF4-FFF2-40B4-BE49-F238E27FC236}">
                    <a16:creationId xmlns:a16="http://schemas.microsoft.com/office/drawing/2014/main" id="{66A38527-43F3-F804-A030-8FE43F5CDA38}"/>
                  </a:ext>
                </a:extLst>
              </p:cNvPr>
              <p:cNvSpPr txBox="1">
                <a:spLocks noRot="1" noChangeAspect="1" noMove="1" noResize="1" noEditPoints="1" noAdjustHandles="1" noChangeArrowheads="1" noChangeShapeType="1" noTextEdit="1"/>
              </p:cNvSpPr>
              <p:nvPr/>
            </p:nvSpPr>
            <p:spPr>
              <a:xfrm>
                <a:off x="628650" y="4533406"/>
                <a:ext cx="7886700" cy="830997"/>
              </a:xfrm>
              <a:prstGeom prst="rect">
                <a:avLst/>
              </a:prstGeom>
              <a:blipFill>
                <a:blip r:embed="rId3"/>
                <a:stretch>
                  <a:fillRect l="-1122" t="-4412" b="-13235"/>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B5474622-A014-03EF-8280-B20D468E9584}"/>
                  </a:ext>
                </a:extLst>
              </p:cNvPr>
              <p:cNvSpPr txBox="1"/>
              <p:nvPr/>
            </p:nvSpPr>
            <p:spPr>
              <a:xfrm>
                <a:off x="628650" y="2021172"/>
                <a:ext cx="7886700" cy="473976"/>
              </a:xfrm>
              <a:prstGeom prst="rect">
                <a:avLst/>
              </a:prstGeom>
              <a:noFill/>
              <a:ln w="28575">
                <a:solidFill>
                  <a:srgbClr val="FFC000"/>
                </a:solidFill>
              </a:ln>
            </p:spPr>
            <p:txBody>
              <a:bodyPr wrap="square" rtlCol="0">
                <a:spAutoFit/>
              </a:bodyPr>
              <a:lstStyle/>
              <a:p>
                <a:r>
                  <a:rPr kumimoji="1" lang="en" altLang="ja-JP" sz="2400" dirty="0"/>
                  <a:t>2. Sort vertices of</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 </m:t>
                        </m:r>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kumimoji="1" lang="en-US" altLang="ja-JP" sz="2400" dirty="0"/>
                  <a:t> and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𝐺</m:t>
                        </m:r>
                      </m:e>
                      <m:sub>
                        <m:r>
                          <a:rPr lang="en-US" altLang="ja-JP" sz="2400" i="1">
                            <a:latin typeface="Cambria Math" panose="02040503050406030204" pitchFamily="18" charset="0"/>
                          </a:rPr>
                          <m:t>3</m:t>
                        </m:r>
                      </m:sub>
                    </m:sSub>
                    <m:r>
                      <a:rPr lang="en-US" altLang="ja-JP" sz="2400" i="1">
                        <a:latin typeface="Cambria Math" panose="02040503050406030204" pitchFamily="18" charset="0"/>
                      </a:rPr>
                      <m:t> </m:t>
                    </m:r>
                  </m:oMath>
                </a14:m>
                <a:r>
                  <a:rPr kumimoji="1" lang="en" altLang="ja-JP" sz="2400" dirty="0"/>
                  <a:t>in topological order.</a:t>
                </a:r>
                <a:endParaRPr kumimoji="1" lang="ja-JP" altLang="en-US" sz="2400"/>
              </a:p>
            </p:txBody>
          </p:sp>
        </mc:Choice>
        <mc:Fallback xmlns="">
          <p:sp>
            <p:nvSpPr>
              <p:cNvPr id="14" name="テキスト ボックス 13">
                <a:extLst>
                  <a:ext uri="{FF2B5EF4-FFF2-40B4-BE49-F238E27FC236}">
                    <a16:creationId xmlns:a16="http://schemas.microsoft.com/office/drawing/2014/main" id="{B5474622-A014-03EF-8280-B20D468E9584}"/>
                  </a:ext>
                </a:extLst>
              </p:cNvPr>
              <p:cNvSpPr txBox="1">
                <a:spLocks noRot="1" noChangeAspect="1" noMove="1" noResize="1" noEditPoints="1" noAdjustHandles="1" noChangeArrowheads="1" noChangeShapeType="1" noTextEdit="1"/>
              </p:cNvSpPr>
              <p:nvPr/>
            </p:nvSpPr>
            <p:spPr>
              <a:xfrm>
                <a:off x="628650" y="2021172"/>
                <a:ext cx="7886700" cy="473976"/>
              </a:xfrm>
              <a:prstGeom prst="rect">
                <a:avLst/>
              </a:prstGeom>
              <a:blipFill>
                <a:blip r:embed="rId4"/>
                <a:stretch>
                  <a:fillRect l="-1122" t="-5000" b="-25000"/>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1176C29D-5CF4-9C34-64B7-557B8451CDBC}"/>
                  </a:ext>
                </a:extLst>
              </p:cNvPr>
              <p:cNvSpPr txBox="1"/>
              <p:nvPr/>
            </p:nvSpPr>
            <p:spPr>
              <a:xfrm>
                <a:off x="628650" y="1113909"/>
                <a:ext cx="7886700" cy="843308"/>
              </a:xfrm>
              <a:prstGeom prst="rect">
                <a:avLst/>
              </a:prstGeom>
              <a:noFill/>
              <a:ln w="28575">
                <a:solidFill>
                  <a:srgbClr val="FFC000"/>
                </a:solidFill>
              </a:ln>
            </p:spPr>
            <p:txBody>
              <a:bodyPr wrap="square" rtlCol="0">
                <a:spAutoFit/>
              </a:bodyPr>
              <a:lstStyle/>
              <a:p>
                <a:r>
                  <a:rPr lang="en-US" altLang="ja-JP" sz="2400" dirty="0">
                    <a:solidFill>
                      <a:srgbClr val="000000"/>
                    </a:solidFill>
                  </a:rPr>
                  <a:t>1. Transform </a:t>
                </a:r>
                <a14:m>
                  <m:oMath xmlns:m="http://schemas.openxmlformats.org/officeDocument/2006/math">
                    <m:sSub>
                      <m:sSubPr>
                        <m:ctrlPr>
                          <a:rPr lang="en-US" altLang="ja-JP" sz="2400" b="0" i="1" smtClean="0">
                            <a:solidFill>
                              <a:srgbClr val="000000"/>
                            </a:solidFill>
                            <a:latin typeface="Cambria Math" panose="02040503050406030204" pitchFamily="18" charset="0"/>
                          </a:rPr>
                        </m:ctrlPr>
                      </m:sSubPr>
                      <m:e>
                        <m:r>
                          <a:rPr lang="en-US" altLang="ja-JP" sz="2400" b="0" i="1" smtClean="0">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i="1">
                            <a:solidFill>
                              <a:srgbClr val="000000"/>
                            </a:solidFill>
                            <a:latin typeface="Cambria Math" panose="02040503050406030204" pitchFamily="18" charset="0"/>
                          </a:rPr>
                        </m:ctrlPr>
                      </m:sSubPr>
                      <m:e>
                        <m:r>
                          <a:rPr lang="en-US" altLang="ja-JP" sz="2400" i="1">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2</m:t>
                        </m:r>
                      </m:sub>
                    </m:sSub>
                  </m:oMath>
                </a14:m>
                <a:r>
                  <a:rPr lang="en-US" altLang="ja-JP" sz="2400" dirty="0">
                    <a:solidFill>
                      <a:srgbClr val="000000"/>
                    </a:solidFill>
                  </a:rPr>
                  <a:t> into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 </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i="1">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lang="en-US" altLang="ja-JP" sz="2400" dirty="0">
                    <a:solidFill>
                      <a:srgbClr val="000000"/>
                    </a:solidFill>
                  </a:rPr>
                  <a:t> based on the </a:t>
                </a:r>
                <a:r>
                  <a:rPr lang="en-US" altLang="ja-JP" sz="2400" dirty="0"/>
                  <a:t>strongly </a:t>
                </a:r>
              </a:p>
              <a:p>
                <a:r>
                  <a:rPr lang="en-US" altLang="ja-JP" sz="2400" dirty="0"/>
                  <a:t>connected components</a:t>
                </a:r>
                <a:r>
                  <a:rPr lang="en-US" altLang="ja-JP" sz="2400" dirty="0">
                    <a:solidFill>
                      <a:srgbClr val="000000"/>
                    </a:solidFill>
                  </a:rPr>
                  <a:t>.</a:t>
                </a:r>
              </a:p>
            </p:txBody>
          </p:sp>
        </mc:Choice>
        <mc:Fallback xmlns="">
          <p:sp>
            <p:nvSpPr>
              <p:cNvPr id="17" name="テキスト ボックス 16">
                <a:extLst>
                  <a:ext uri="{FF2B5EF4-FFF2-40B4-BE49-F238E27FC236}">
                    <a16:creationId xmlns:a16="http://schemas.microsoft.com/office/drawing/2014/main" id="{1176C29D-5CF4-9C34-64B7-557B8451CDBC}"/>
                  </a:ext>
                </a:extLst>
              </p:cNvPr>
              <p:cNvSpPr txBox="1">
                <a:spLocks noRot="1" noChangeAspect="1" noMove="1" noResize="1" noEditPoints="1" noAdjustHandles="1" noChangeArrowheads="1" noChangeShapeType="1" noTextEdit="1"/>
              </p:cNvSpPr>
              <p:nvPr/>
            </p:nvSpPr>
            <p:spPr>
              <a:xfrm>
                <a:off x="628650" y="1113909"/>
                <a:ext cx="7886700" cy="843308"/>
              </a:xfrm>
              <a:prstGeom prst="rect">
                <a:avLst/>
              </a:prstGeom>
              <a:blipFill>
                <a:blip r:embed="rId5"/>
                <a:stretch>
                  <a:fillRect l="-1122" t="-2857" b="-12857"/>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273D42B-71E4-617D-0FC3-4CD69FE731EA}"/>
                  </a:ext>
                </a:extLst>
              </p:cNvPr>
              <p:cNvSpPr txBox="1"/>
              <p:nvPr/>
            </p:nvSpPr>
            <p:spPr>
              <a:xfrm>
                <a:off x="606690" y="5496703"/>
                <a:ext cx="7886700" cy="446276"/>
              </a:xfrm>
              <a:prstGeom prst="rect">
                <a:avLst/>
              </a:prstGeom>
              <a:noFill/>
              <a:ln w="28575">
                <a:solidFill>
                  <a:srgbClr val="FFC000"/>
                </a:solidFill>
              </a:ln>
            </p:spPr>
            <p:txBody>
              <a:bodyPr wrap="square" rtlCol="0">
                <a:spAutoFit/>
              </a:bodyPr>
              <a:lstStyle/>
              <a:p>
                <a:r>
                  <a:rPr kumimoji="1" lang="en" altLang="ja-JP" sz="2300" dirty="0"/>
                  <a:t>4. Calculate </a:t>
                </a:r>
                <a14:m>
                  <m:oMath xmlns:m="http://schemas.openxmlformats.org/officeDocument/2006/math">
                    <m:r>
                      <a:rPr lang="en-US" altLang="ja-JP" sz="2300" i="1" smtClean="0">
                        <a:latin typeface="Cambria Math" panose="02040503050406030204" pitchFamily="18" charset="0"/>
                      </a:rPr>
                      <m:t>𝐶</m:t>
                    </m:r>
                    <m:d>
                      <m:dPr>
                        <m:ctrlPr>
                          <a:rPr lang="en-US" altLang="ja-JP" sz="2300" i="1">
                            <a:latin typeface="Cambria Math" panose="02040503050406030204" pitchFamily="18" charset="0"/>
                          </a:rPr>
                        </m:ctrlPr>
                      </m:dPr>
                      <m:e>
                        <m:r>
                          <a:rPr lang="en-US" altLang="ja-JP" sz="2300" i="1">
                            <a:latin typeface="Cambria Math" panose="02040503050406030204" pitchFamily="18" charset="0"/>
                          </a:rPr>
                          <m:t>𝑖</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e>
                    </m:d>
                  </m:oMath>
                </a14:m>
                <a:r>
                  <a:rPr kumimoji="1" lang="en-US" altLang="ja-JP" sz="2300" dirty="0"/>
                  <a:t> using the </a:t>
                </a:r>
                <a:r>
                  <a:rPr lang="en" altLang="ja-JP" sz="2300" dirty="0"/>
                  <a:t>recurrence.</a:t>
                </a:r>
              </a:p>
            </p:txBody>
          </p:sp>
        </mc:Choice>
        <mc:Fallback xmlns="">
          <p:sp>
            <p:nvSpPr>
              <p:cNvPr id="6" name="テキスト ボックス 5">
                <a:extLst>
                  <a:ext uri="{FF2B5EF4-FFF2-40B4-BE49-F238E27FC236}">
                    <a16:creationId xmlns:a16="http://schemas.microsoft.com/office/drawing/2014/main" id="{5273D42B-71E4-617D-0FC3-4CD69FE731EA}"/>
                  </a:ext>
                </a:extLst>
              </p:cNvPr>
              <p:cNvSpPr txBox="1">
                <a:spLocks noRot="1" noChangeAspect="1" noMove="1" noResize="1" noEditPoints="1" noAdjustHandles="1" noChangeArrowheads="1" noChangeShapeType="1" noTextEdit="1"/>
              </p:cNvSpPr>
              <p:nvPr/>
            </p:nvSpPr>
            <p:spPr>
              <a:xfrm>
                <a:off x="606690" y="5496703"/>
                <a:ext cx="7886700" cy="446276"/>
              </a:xfrm>
              <a:prstGeom prst="rect">
                <a:avLst/>
              </a:prstGeom>
              <a:blipFill>
                <a:blip r:embed="rId6"/>
                <a:stretch>
                  <a:fillRect l="-1122" t="-7895" b="-23684"/>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44CE90F-D237-AA08-9751-75522E97682D}"/>
                  </a:ext>
                </a:extLst>
              </p:cNvPr>
              <p:cNvSpPr txBox="1"/>
              <p:nvPr/>
            </p:nvSpPr>
            <p:spPr>
              <a:xfrm>
                <a:off x="251755" y="5942979"/>
                <a:ext cx="5610202" cy="700448"/>
              </a:xfrm>
              <a:prstGeom prst="rect">
                <a:avLst/>
              </a:prstGeom>
              <a:noFill/>
            </p:spPr>
            <p:txBody>
              <a:bodyPr wrap="square">
                <a:spAutoFit/>
              </a:bodyPr>
              <a:lstStyle/>
              <a:p>
                <a:pPr>
                  <a:lnSpc>
                    <a:spcPct val="110000"/>
                  </a:lnSpc>
                </a:pPr>
                <a14:m>
                  <m:oMath xmlns:m="http://schemas.openxmlformats.org/officeDocument/2006/math">
                    <m:limLow>
                      <m:limLowPr>
                        <m:ctrlPr>
                          <a:rPr kumimoji="1" lang="en-US" altLang="ja-JP" sz="2400" i="1" smtClean="0">
                            <a:latin typeface="Cambria Math" panose="02040503050406030204" pitchFamily="18" charset="0"/>
                          </a:rPr>
                        </m:ctrlPr>
                      </m:limLowPr>
                      <m:e>
                        <m:r>
                          <m:rPr>
                            <m:sty m:val="p"/>
                          </m:rPr>
                          <a:rPr kumimoji="1" lang="en-US" altLang="ja-JP" sz="2400">
                            <a:latin typeface="Cambria Math" panose="02040503050406030204" pitchFamily="18" charset="0"/>
                          </a:rPr>
                          <m:t>max</m:t>
                        </m:r>
                      </m:e>
                      <m:lim>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   1≤</m:t>
                        </m:r>
                        <m:r>
                          <a:rPr kumimoji="1" lang="en-US" altLang="ja-JP" sz="2400" b="0" i="1" smtClean="0">
                            <a:latin typeface="Cambria Math" panose="02040503050406030204" pitchFamily="18" charset="0"/>
                          </a:rPr>
                          <m:t>𝑗</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2</m:t>
                                </m:r>
                              </m:sub>
                            </m:sSub>
                          </m:e>
                        </m:d>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𝑣</m:t>
                            </m:r>
                          </m:e>
                          <m:sub>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rPr>
                              <m:t>𝑘</m:t>
                            </m:r>
                          </m:sub>
                        </m:sSub>
                      </m:lim>
                    </m:limLow>
                    <m:r>
                      <a:rPr lang="en-US" altLang="ja-JP" sz="2400" i="1">
                        <a:latin typeface="Cambria Math" panose="02040503050406030204" pitchFamily="18" charset="0"/>
                      </a:rPr>
                      <m:t>𝐶</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𝑖</m:t>
                        </m:r>
                        <m:r>
                          <a:rPr lang="en-US" altLang="ja-JP" sz="2400" i="1">
                            <a:latin typeface="Cambria Math" panose="02040503050406030204" pitchFamily="18" charset="0"/>
                          </a:rPr>
                          <m:t>,</m:t>
                        </m:r>
                        <m:r>
                          <a:rPr lang="en-US" altLang="ja-JP" sz="2400" i="1">
                            <a:latin typeface="Cambria Math" panose="02040503050406030204" pitchFamily="18" charset="0"/>
                          </a:rPr>
                          <m:t>𝑗</m:t>
                        </m:r>
                        <m:r>
                          <a:rPr lang="en-US" altLang="ja-JP" sz="2400" i="1">
                            <a:latin typeface="Cambria Math" panose="02040503050406030204" pitchFamily="18" charset="0"/>
                          </a:rPr>
                          <m:t>,</m:t>
                        </m:r>
                        <m:r>
                          <a:rPr lang="en-US" altLang="ja-JP" sz="2400" b="0" i="1" smtClean="0">
                            <a:latin typeface="Cambria Math" panose="02040503050406030204" pitchFamily="18" charset="0"/>
                          </a:rPr>
                          <m:t>𝑘</m:t>
                        </m:r>
                      </m:e>
                    </m:d>
                  </m:oMath>
                </a14:m>
                <a:r>
                  <a:rPr kumimoji="1" lang="en-US" altLang="ja-JP" sz="2400" dirty="0"/>
                  <a:t>  is the solution. </a:t>
                </a:r>
              </a:p>
            </p:txBody>
          </p:sp>
        </mc:Choice>
        <mc:Fallback xmlns="">
          <p:sp>
            <p:nvSpPr>
              <p:cNvPr id="8" name="テキスト ボックス 7">
                <a:extLst>
                  <a:ext uri="{FF2B5EF4-FFF2-40B4-BE49-F238E27FC236}">
                    <a16:creationId xmlns:a16="http://schemas.microsoft.com/office/drawing/2014/main" id="{044CE90F-D237-AA08-9751-75522E97682D}"/>
                  </a:ext>
                </a:extLst>
              </p:cNvPr>
              <p:cNvSpPr txBox="1">
                <a:spLocks noRot="1" noChangeAspect="1" noMove="1" noResize="1" noEditPoints="1" noAdjustHandles="1" noChangeArrowheads="1" noChangeShapeType="1" noTextEdit="1"/>
              </p:cNvSpPr>
              <p:nvPr/>
            </p:nvSpPr>
            <p:spPr>
              <a:xfrm>
                <a:off x="251755" y="5942979"/>
                <a:ext cx="5610202" cy="700448"/>
              </a:xfrm>
              <a:prstGeom prst="rect">
                <a:avLst/>
              </a:prstGeom>
              <a:blipFill>
                <a:blip r:embed="rId9"/>
                <a:stretch>
                  <a:fillRect r="-1806" b="-53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0A5D279-10EE-FCEE-47D6-EB31614AD727}"/>
                  </a:ext>
                </a:extLst>
              </p:cNvPr>
              <p:cNvSpPr txBox="1"/>
              <p:nvPr/>
            </p:nvSpPr>
            <p:spPr>
              <a:xfrm>
                <a:off x="4876823" y="6424739"/>
                <a:ext cx="3837269" cy="413511"/>
              </a:xfrm>
              <a:prstGeom prst="rect">
                <a:avLst/>
              </a:prstGeom>
              <a:noFill/>
            </p:spPr>
            <p:txBody>
              <a:bodyPr wrap="none" rtlCol="0">
                <a:spAutoFit/>
              </a:bodyPr>
              <a:lstStyle/>
              <a:p>
                <a:r>
                  <a:rPr kumimoji="1" lang="en-US" altLang="ja-JP" sz="2000" dirty="0"/>
                  <a:t>(</a:t>
                </a:r>
                <a14:m>
                  <m:oMath xmlns:m="http://schemas.openxmlformats.org/officeDocument/2006/math">
                    <m:sSub>
                      <m:sSubPr>
                        <m:ctrlPr>
                          <a:rPr lang="en-US" altLang="ja-JP" sz="2000" i="1" smtClean="0">
                            <a:latin typeface="Cambria Math" panose="02040503050406030204" pitchFamily="18" charset="0"/>
                          </a:rPr>
                        </m:ctrlPr>
                      </m:sSubPr>
                      <m:e>
                        <m:r>
                          <a:rPr lang="en-US" altLang="ja-JP" sz="2000" i="1">
                            <a:latin typeface="Cambria Math" panose="02040503050406030204" pitchFamily="18" charset="0"/>
                          </a:rPr>
                          <m:t>𝑣</m:t>
                        </m:r>
                      </m:e>
                      <m:sub>
                        <m:r>
                          <a:rPr lang="en-US" altLang="ja-JP" sz="2000" b="0" i="1" smtClean="0">
                            <a:latin typeface="Cambria Math" panose="02040503050406030204" pitchFamily="18" charset="0"/>
                          </a:rPr>
                          <m:t>3</m:t>
                        </m:r>
                        <m:r>
                          <a:rPr lang="en-US" altLang="ja-JP" sz="2000" i="1">
                            <a:latin typeface="Cambria Math" panose="02040503050406030204" pitchFamily="18" charset="0"/>
                          </a:rPr>
                          <m:t>,</m:t>
                        </m:r>
                        <m:r>
                          <a:rPr lang="en-US" altLang="ja-JP" sz="2000" b="0" i="1" smtClean="0">
                            <a:latin typeface="Cambria Math" panose="02040503050406030204" pitchFamily="18" charset="0"/>
                          </a:rPr>
                          <m:t>𝑘</m:t>
                        </m:r>
                      </m:sub>
                    </m:sSub>
                    <m:r>
                      <a:rPr lang="en-US" altLang="ja-JP" sz="2000" b="0" i="1" smtClean="0">
                        <a:latin typeface="Cambria Math" panose="02040503050406030204" pitchFamily="18" charset="0"/>
                      </a:rPr>
                      <m:t> </m:t>
                    </m:r>
                  </m:oMath>
                </a14:m>
                <a:r>
                  <a:rPr kumimoji="1" lang="en-US" altLang="ja-JP" sz="2000" dirty="0"/>
                  <a:t>has no out-going edges in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𝑉</m:t>
                        </m:r>
                      </m:e>
                      <m:sub>
                        <m:r>
                          <a:rPr kumimoji="1" lang="en-US" altLang="ja-JP" sz="2000" b="0" i="1" smtClean="0">
                            <a:latin typeface="Cambria Math" panose="02040503050406030204" pitchFamily="18" charset="0"/>
                          </a:rPr>
                          <m:t>3</m:t>
                        </m:r>
                      </m:sub>
                    </m:sSub>
                  </m:oMath>
                </a14:m>
                <a:r>
                  <a:rPr kumimoji="1" lang="en-US" altLang="ja-JP" sz="2000" dirty="0"/>
                  <a:t>.)</a:t>
                </a:r>
                <a:endParaRPr kumimoji="1" lang="ja-JP" altLang="en-US" sz="2000"/>
              </a:p>
            </p:txBody>
          </p:sp>
        </mc:Choice>
        <mc:Fallback xmlns="">
          <p:sp>
            <p:nvSpPr>
              <p:cNvPr id="9" name="テキスト ボックス 8">
                <a:extLst>
                  <a:ext uri="{FF2B5EF4-FFF2-40B4-BE49-F238E27FC236}">
                    <a16:creationId xmlns:a16="http://schemas.microsoft.com/office/drawing/2014/main" id="{60A5D279-10EE-FCEE-47D6-EB31614AD727}"/>
                  </a:ext>
                </a:extLst>
              </p:cNvPr>
              <p:cNvSpPr txBox="1">
                <a:spLocks noRot="1" noChangeAspect="1" noMove="1" noResize="1" noEditPoints="1" noAdjustHandles="1" noChangeArrowheads="1" noChangeShapeType="1" noTextEdit="1"/>
              </p:cNvSpPr>
              <p:nvPr/>
            </p:nvSpPr>
            <p:spPr>
              <a:xfrm>
                <a:off x="4876823" y="6424739"/>
                <a:ext cx="3837269" cy="413511"/>
              </a:xfrm>
              <a:prstGeom prst="rect">
                <a:avLst/>
              </a:prstGeom>
              <a:blipFill>
                <a:blip r:embed="rId10"/>
                <a:stretch>
                  <a:fillRect l="-1656" t="-5882" r="-993" b="-2058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コンテンツ プレースホルダー 2">
                <a:extLst>
                  <a:ext uri="{FF2B5EF4-FFF2-40B4-BE49-F238E27FC236}">
                    <a16:creationId xmlns:a16="http://schemas.microsoft.com/office/drawing/2014/main" id="{2434955B-7681-0BDA-D246-9EDCF0471D6D}"/>
                  </a:ext>
                </a:extLst>
              </p:cNvPr>
              <p:cNvSpPr txBox="1">
                <a:spLocks/>
              </p:cNvSpPr>
              <p:nvPr/>
            </p:nvSpPr>
            <p:spPr>
              <a:xfrm>
                <a:off x="628650" y="2559103"/>
                <a:ext cx="8496346" cy="13018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300" dirty="0"/>
                  <a:t>Let 𝐶 denote the three-dimensional table which stored the length of  the SEQ-IC-LCS of </a:t>
                </a:r>
                <a14:m>
                  <m:oMath xmlns:m="http://schemas.openxmlformats.org/officeDocument/2006/math">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𝐿</m:t>
                            </m:r>
                          </m:e>
                        </m:acc>
                      </m:e>
                      <m:sub>
                        <m:r>
                          <a:rPr lang="en-US" altLang="ja-JP" sz="2300" b="0" i="1" smtClean="0">
                            <a:latin typeface="Cambria Math" panose="02040503050406030204" pitchFamily="18" charset="0"/>
                          </a:rPr>
                          <m:t>1</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e>
                        </m:d>
                      </m:e>
                    </m:d>
                    <m:r>
                      <a:rPr lang="en-US" altLang="ja-JP" sz="2300" i="1" smtClean="0">
                        <a:latin typeface="Cambria Math" panose="02040503050406030204" pitchFamily="18" charset="0"/>
                      </a:rPr>
                      <m:t>,</m:t>
                    </m:r>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𝐿</m:t>
                            </m:r>
                          </m:e>
                        </m:acc>
                      </m:e>
                      <m:sub>
                        <m:r>
                          <a:rPr lang="en-US" altLang="ja-JP" sz="2300" b="0" i="1" smtClean="0">
                            <a:latin typeface="Cambria Math" panose="02040503050406030204" pitchFamily="18" charset="0"/>
                          </a:rPr>
                          <m:t>2</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2,</m:t>
                                </m:r>
                                <m:r>
                                  <a:rPr lang="en-US" altLang="ja-JP" sz="2300" b="0" i="1" smtClean="0">
                                    <a:latin typeface="Cambria Math" panose="02040503050406030204" pitchFamily="18" charset="0"/>
                                  </a:rPr>
                                  <m:t>𝑗</m:t>
                                </m:r>
                              </m:sub>
                            </m:sSub>
                          </m:e>
                        </m:d>
                      </m:e>
                    </m:d>
                  </m:oMath>
                </a14:m>
                <a:r>
                  <a:rPr lang="en-US" altLang="ja-JP" sz="2300" dirty="0"/>
                  <a:t> and </a:t>
                </a:r>
                <a14:m>
                  <m:oMath xmlns:m="http://schemas.openxmlformats.org/officeDocument/2006/math">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𝐿</m:t>
                        </m:r>
                      </m:e>
                      <m:sub>
                        <m:r>
                          <a:rPr lang="en-US" altLang="ja-JP" sz="2300" b="0" i="0" smtClean="0">
                            <a:latin typeface="Cambria Math" panose="02040503050406030204" pitchFamily="18" charset="0"/>
                          </a:rPr>
                          <m:t>3</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b="0" i="1" smtClean="0">
                                    <a:latin typeface="Cambria Math" panose="02040503050406030204" pitchFamily="18" charset="0"/>
                                  </a:rPr>
                                  <m:t>𝑘</m:t>
                                </m:r>
                              </m:sub>
                            </m:sSub>
                          </m:e>
                        </m:d>
                      </m:e>
                    </m:d>
                  </m:oMath>
                </a14:m>
                <a:r>
                  <a:rPr lang="en-US" altLang="ja-JP" sz="2300" dirty="0"/>
                  <a:t> in  𝐶</a:t>
                </a:r>
                <a:r>
                  <a:rPr lang="en-US" altLang="ja-JP" sz="2300" dirty="0">
                    <a:latin typeface="Times New Roman" panose="02020603050405020304" pitchFamily="18" charset="0"/>
                    <a:cs typeface="Times New Roman" panose="02020603050405020304" pitchFamily="18" charset="0"/>
                  </a:rPr>
                  <a:t>(</a:t>
                </a:r>
                <a:r>
                  <a:rPr lang="en-US" altLang="ja-JP" sz="2300" dirty="0"/>
                  <a:t>𝑖,𝑗,𝑘</a:t>
                </a:r>
                <a:r>
                  <a:rPr lang="en-US" altLang="ja-JP" sz="2300" dirty="0">
                    <a:latin typeface="Times New Roman" panose="02020603050405020304" pitchFamily="18" charset="0"/>
                    <a:cs typeface="Times New Roman" panose="02020603050405020304" pitchFamily="18" charset="0"/>
                  </a:rPr>
                  <a:t>)</a:t>
                </a:r>
                <a:r>
                  <a:rPr lang="en-US" altLang="ja-JP" sz="2300" dirty="0"/>
                  <a:t> for any </a:t>
                </a:r>
                <a14:m>
                  <m:oMath xmlns:m="http://schemas.openxmlformats.org/officeDocument/2006/math">
                    <m:r>
                      <a:rPr lang="en-US" altLang="ja-JP" sz="230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𝑖</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1</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2</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0</m:t>
                    </m:r>
                    <m:r>
                      <a:rPr lang="en-US" altLang="ja-JP" sz="2300" i="1">
                        <a:latin typeface="Cambria Math" panose="02040503050406030204" pitchFamily="18" charset="0"/>
                      </a:rPr>
                      <m:t>≤</m:t>
                    </m:r>
                    <m:r>
                      <a:rPr lang="en-US" altLang="ja-JP" sz="2300" i="1">
                        <a:latin typeface="Cambria Math" panose="02040503050406030204" pitchFamily="18" charset="0"/>
                      </a:rPr>
                      <m:t>𝑘</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3</m:t>
                            </m:r>
                          </m:sub>
                        </m:sSub>
                      </m:e>
                    </m:d>
                  </m:oMath>
                </a14:m>
                <a:r>
                  <a:rPr lang="en-US" altLang="ja-JP" sz="2300" dirty="0"/>
                  <a:t> . </a:t>
                </a:r>
              </a:p>
            </p:txBody>
          </p:sp>
        </mc:Choice>
        <mc:Fallback xmlns="">
          <p:sp>
            <p:nvSpPr>
              <p:cNvPr id="11" name="コンテンツ プレースホルダー 2">
                <a:extLst>
                  <a:ext uri="{FF2B5EF4-FFF2-40B4-BE49-F238E27FC236}">
                    <a16:creationId xmlns:a16="http://schemas.microsoft.com/office/drawing/2014/main" id="{2434955B-7681-0BDA-D246-9EDCF0471D6D}"/>
                  </a:ext>
                </a:extLst>
              </p:cNvPr>
              <p:cNvSpPr txBox="1">
                <a:spLocks noRot="1" noChangeAspect="1" noMove="1" noResize="1" noEditPoints="1" noAdjustHandles="1" noChangeArrowheads="1" noChangeShapeType="1" noTextEdit="1"/>
              </p:cNvSpPr>
              <p:nvPr/>
            </p:nvSpPr>
            <p:spPr>
              <a:xfrm>
                <a:off x="628650" y="2559103"/>
                <a:ext cx="8496346" cy="1301895"/>
              </a:xfrm>
              <a:prstGeom prst="rect">
                <a:avLst/>
              </a:prstGeom>
              <a:blipFill>
                <a:blip r:embed="rId11"/>
                <a:stretch>
                  <a:fillRect l="-1045" t="-2913" r="-149" b="-2330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66745B37-0C9C-CDA0-577C-0D8010ECEB3C}"/>
                  </a:ext>
                </a:extLst>
              </p:cNvPr>
              <p:cNvSpPr txBox="1"/>
              <p:nvPr/>
            </p:nvSpPr>
            <p:spPr>
              <a:xfrm>
                <a:off x="606690" y="3968995"/>
                <a:ext cx="4224426" cy="500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r>
                            <a:rPr lang="en-US" altLang="ja-JP" sz="2300" b="0" i="1" smtClean="0">
                              <a:latin typeface="Cambria Math" panose="02040503050406030204" pitchFamily="18" charset="0"/>
                            </a:rPr>
                            <m:t> ∈</m:t>
                          </m:r>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1</m:t>
                              </m:r>
                            </m:sub>
                          </m:sSub>
                          <m:r>
                            <a:rPr lang="en-US" altLang="ja-JP" sz="2300" b="0" i="1" smtClean="0">
                              <a:latin typeface="Cambria Math" panose="02040503050406030204" pitchFamily="18" charset="0"/>
                            </a:rPr>
                            <m:t>,</m:t>
                          </m:r>
                          <m:sSub>
                            <m:sSubPr>
                              <m:ctrlPr>
                                <a:rPr lang="en-US" altLang="ja-JP" sz="2300" i="1">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2</m:t>
                              </m:r>
                              <m:r>
                                <a:rPr lang="en-US" altLang="ja-JP" sz="2300" i="1">
                                  <a:latin typeface="Cambria Math" panose="02040503050406030204" pitchFamily="18" charset="0"/>
                                </a:rPr>
                                <m:t>,</m:t>
                              </m:r>
                              <m:r>
                                <a:rPr lang="en-US" altLang="ja-JP" sz="2300" b="0" i="1" smtClean="0">
                                  <a:latin typeface="Cambria Math" panose="02040503050406030204" pitchFamily="18" charset="0"/>
                                </a:rPr>
                                <m:t>𝑗</m:t>
                              </m:r>
                            </m:sub>
                          </m:sSub>
                          <m:r>
                            <a:rPr lang="en-US" altLang="ja-JP" sz="2300" i="1">
                              <a:latin typeface="Cambria Math" panose="02040503050406030204" pitchFamily="18" charset="0"/>
                            </a:rPr>
                            <m:t> ∈</m:t>
                          </m:r>
                          <m:sSub>
                            <m:sSubPr>
                              <m:ctrlPr>
                                <a:rPr lang="en-US" altLang="ja-JP" sz="2300" i="1">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2</m:t>
                              </m:r>
                            </m:sub>
                          </m:sSub>
                          <m:r>
                            <a:rPr lang="en-US" altLang="ja-JP" sz="2300" i="1">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sub>
                          </m:sSub>
                          <m:r>
                            <a:rPr lang="en-US" altLang="ja-JP" sz="2300" i="1">
                              <a:latin typeface="Cambria Math" panose="02040503050406030204" pitchFamily="18" charset="0"/>
                            </a:rPr>
                            <m:t> ∈</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𝑉</m:t>
                              </m:r>
                            </m:e>
                            <m:sub>
                              <m:r>
                                <a:rPr lang="en-US" altLang="ja-JP" sz="2300" b="0" i="1" smtClean="0">
                                  <a:latin typeface="Cambria Math" panose="02040503050406030204" pitchFamily="18" charset="0"/>
                                </a:rPr>
                                <m:t>3</m:t>
                              </m:r>
                            </m:sub>
                          </m:sSub>
                        </m:e>
                      </m:d>
                      <m:r>
                        <a:rPr lang="en-US" altLang="ja-JP" sz="2300" b="0" i="1" smtClean="0">
                          <a:latin typeface="Cambria Math" panose="02040503050406030204" pitchFamily="18" charset="0"/>
                        </a:rPr>
                        <m:t> </m:t>
                      </m:r>
                    </m:oMath>
                  </m:oMathPara>
                </a14:m>
                <a:endParaRPr lang="en-US" altLang="ja-JP" sz="2300" dirty="0"/>
              </a:p>
            </p:txBody>
          </p:sp>
        </mc:Choice>
        <mc:Fallback xmlns="">
          <p:sp>
            <p:nvSpPr>
              <p:cNvPr id="12" name="テキスト ボックス 11">
                <a:extLst>
                  <a:ext uri="{FF2B5EF4-FFF2-40B4-BE49-F238E27FC236}">
                    <a16:creationId xmlns:a16="http://schemas.microsoft.com/office/drawing/2014/main" id="{66745B37-0C9C-CDA0-577C-0D8010ECEB3C}"/>
                  </a:ext>
                </a:extLst>
              </p:cNvPr>
              <p:cNvSpPr txBox="1">
                <a:spLocks noRot="1" noChangeAspect="1" noMove="1" noResize="1" noEditPoints="1" noAdjustHandles="1" noChangeArrowheads="1" noChangeShapeType="1" noTextEdit="1"/>
              </p:cNvSpPr>
              <p:nvPr/>
            </p:nvSpPr>
            <p:spPr>
              <a:xfrm>
                <a:off x="606690" y="3968995"/>
                <a:ext cx="4224426" cy="500137"/>
              </a:xfrm>
              <a:prstGeom prst="rect">
                <a:avLst/>
              </a:prstGeom>
              <a:blipFill>
                <a:blip r:embed="rId12"/>
                <a:stretch>
                  <a:fillRect b="-15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11897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44</a:t>
            </a:fld>
            <a:endParaRPr kumimoji="1" lang="ja-JP" altLang="en-US"/>
          </a:p>
        </p:txBody>
      </p:sp>
      <p:sp>
        <p:nvSpPr>
          <p:cNvPr id="10" name="タイトル 1">
            <a:extLst>
              <a:ext uri="{FF2B5EF4-FFF2-40B4-BE49-F238E27FC236}">
                <a16:creationId xmlns:a16="http://schemas.microsoft.com/office/drawing/2014/main" id="{37C5E2DA-FD01-093A-D72B-5037A10D580A}"/>
              </a:ext>
            </a:extLst>
          </p:cNvPr>
          <p:cNvSpPr txBox="1">
            <a:spLocks/>
          </p:cNvSpPr>
          <p:nvPr/>
        </p:nvSpPr>
        <p:spPr>
          <a:xfrm>
            <a:off x="628650" y="365127"/>
            <a:ext cx="7886700" cy="647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 altLang="ja-JP" sz="2800" dirty="0">
                <a:latin typeface="CMR12"/>
              </a:rPr>
              <a:t>R</a:t>
            </a:r>
            <a:r>
              <a:rPr lang="en" altLang="ja-JP" sz="2800" dirty="0">
                <a:effectLst/>
                <a:latin typeface="CMR12"/>
              </a:rPr>
              <a:t>ecurrence </a:t>
            </a:r>
            <a:r>
              <a:rPr kumimoji="1" lang="en-US" altLang="ja-JP" sz="2800" dirty="0"/>
              <a:t>of SEQ-IC-LCS </a:t>
            </a:r>
            <a:r>
              <a:rPr lang="en-US" altLang="ja-JP" sz="2800" dirty="0"/>
              <a:t>of Cyclic Labeled Graphs</a:t>
            </a:r>
            <a:endParaRPr lang="en-US" altLang="ja-JP" sz="2400" dirty="0"/>
          </a:p>
        </p:txBody>
      </p:sp>
      <p:pic>
        <p:nvPicPr>
          <p:cNvPr id="13" name="図 12" descr="テキスト, 手紙&#10;&#10;自動的に生成された説明">
            <a:extLst>
              <a:ext uri="{FF2B5EF4-FFF2-40B4-BE49-F238E27FC236}">
                <a16:creationId xmlns:a16="http://schemas.microsoft.com/office/drawing/2014/main" id="{6F52FA7D-A666-75F2-621D-F81AB972A5AD}"/>
              </a:ext>
            </a:extLst>
          </p:cNvPr>
          <p:cNvPicPr>
            <a:picLocks noChangeAspect="1"/>
          </p:cNvPicPr>
          <p:nvPr/>
        </p:nvPicPr>
        <p:blipFill rotWithShape="1">
          <a:blip r:embed="rId3"/>
          <a:srcRect b="33206"/>
          <a:stretch/>
        </p:blipFill>
        <p:spPr>
          <a:xfrm>
            <a:off x="862692" y="1043756"/>
            <a:ext cx="7121980" cy="3973009"/>
          </a:xfrm>
          <a:prstGeom prst="rect">
            <a:avLst/>
          </a:prstGeom>
        </p:spPr>
      </p:pic>
      <p:pic>
        <p:nvPicPr>
          <p:cNvPr id="15" name="図 14" descr="テキスト, 手紙&#10;&#10;自動的に生成された説明">
            <a:extLst>
              <a:ext uri="{FF2B5EF4-FFF2-40B4-BE49-F238E27FC236}">
                <a16:creationId xmlns:a16="http://schemas.microsoft.com/office/drawing/2014/main" id="{C88FD244-176E-24C4-AD4D-172F80F1A4D4}"/>
              </a:ext>
            </a:extLst>
          </p:cNvPr>
          <p:cNvPicPr>
            <a:picLocks noChangeAspect="1"/>
          </p:cNvPicPr>
          <p:nvPr/>
        </p:nvPicPr>
        <p:blipFill rotWithShape="1">
          <a:blip r:embed="rId3"/>
          <a:srcRect t="73027"/>
          <a:stretch/>
        </p:blipFill>
        <p:spPr>
          <a:xfrm>
            <a:off x="774246" y="5106845"/>
            <a:ext cx="7298872" cy="1748492"/>
          </a:xfrm>
          <a:prstGeom prst="rect">
            <a:avLst/>
          </a:prstGeom>
        </p:spPr>
      </p:pic>
      <p:pic>
        <p:nvPicPr>
          <p:cNvPr id="16" name="図 15" descr="テキスト, 手紙&#10;&#10;自動的に生成された説明">
            <a:extLst>
              <a:ext uri="{FF2B5EF4-FFF2-40B4-BE49-F238E27FC236}">
                <a16:creationId xmlns:a16="http://schemas.microsoft.com/office/drawing/2014/main" id="{33FAAB36-C133-A20E-1862-3AD3BC712697}"/>
              </a:ext>
            </a:extLst>
          </p:cNvPr>
          <p:cNvPicPr>
            <a:picLocks noChangeAspect="1"/>
          </p:cNvPicPr>
          <p:nvPr/>
        </p:nvPicPr>
        <p:blipFill rotWithShape="1">
          <a:blip r:embed="rId3"/>
          <a:srcRect t="68656" b="27945"/>
          <a:stretch/>
        </p:blipFill>
        <p:spPr>
          <a:xfrm>
            <a:off x="742950" y="5016765"/>
            <a:ext cx="7772400" cy="228599"/>
          </a:xfrm>
          <a:prstGeom prst="rect">
            <a:avLst/>
          </a:prstGeom>
        </p:spPr>
      </p:pic>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1E81EDDC-1BC9-8078-DCC9-49301F03B72F}"/>
                  </a:ext>
                </a:extLst>
              </p:cNvPr>
              <p:cNvSpPr txBox="1"/>
              <p:nvPr/>
            </p:nvSpPr>
            <p:spPr>
              <a:xfrm>
                <a:off x="967519" y="1060085"/>
                <a:ext cx="514243" cy="29931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𝑗</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𝑘</m:t>
                          </m:r>
                        </m:sub>
                      </m:sSub>
                    </m:oMath>
                  </m:oMathPara>
                </a14:m>
                <a:endParaRPr kumimoji="1" lang="ja-JP" altLang="en-US"/>
              </a:p>
            </p:txBody>
          </p:sp>
        </mc:Choice>
        <mc:Fallback xmlns="">
          <p:sp>
            <p:nvSpPr>
              <p:cNvPr id="18" name="テキスト ボックス 17">
                <a:extLst>
                  <a:ext uri="{FF2B5EF4-FFF2-40B4-BE49-F238E27FC236}">
                    <a16:creationId xmlns:a16="http://schemas.microsoft.com/office/drawing/2014/main" id="{1E81EDDC-1BC9-8078-DCC9-49301F03B72F}"/>
                  </a:ext>
                </a:extLst>
              </p:cNvPr>
              <p:cNvSpPr txBox="1">
                <a:spLocks noRot="1" noChangeAspect="1" noMove="1" noResize="1" noEditPoints="1" noAdjustHandles="1" noChangeArrowheads="1" noChangeShapeType="1" noTextEdit="1"/>
              </p:cNvSpPr>
              <p:nvPr/>
            </p:nvSpPr>
            <p:spPr>
              <a:xfrm>
                <a:off x="967519" y="1060085"/>
                <a:ext cx="514243" cy="299313"/>
              </a:xfrm>
              <a:prstGeom prst="rect">
                <a:avLst/>
              </a:prstGeom>
              <a:blipFill>
                <a:blip r:embed="rId4"/>
                <a:stretch>
                  <a:fillRect l="-9756" r="-2439" b="-24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A27DC2A1-E69E-7D99-6E58-8A8B9FA3DD9C}"/>
                  </a:ext>
                </a:extLst>
              </p:cNvPr>
              <p:cNvSpPr txBox="1"/>
              <p:nvPr/>
            </p:nvSpPr>
            <p:spPr>
              <a:xfrm>
                <a:off x="2295577" y="1518766"/>
                <a:ext cx="455189" cy="26603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𝐶</m:t>
                          </m:r>
                        </m:e>
                        <m:sub>
                          <m:r>
                            <a:rPr kumimoji="1" lang="en-US" altLang="ja-JP" sz="1600" b="0" i="1" smtClean="0">
                              <a:latin typeface="Cambria Math" panose="02040503050406030204" pitchFamily="18" charset="0"/>
                            </a:rPr>
                            <m:t>𝑖</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𝑗</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𝑘</m:t>
                          </m:r>
                        </m:sub>
                      </m:sSub>
                    </m:oMath>
                  </m:oMathPara>
                </a14:m>
                <a:endParaRPr kumimoji="1" lang="ja-JP" altLang="en-US"/>
              </a:p>
            </p:txBody>
          </p:sp>
        </mc:Choice>
        <mc:Fallback xmlns="">
          <p:sp>
            <p:nvSpPr>
              <p:cNvPr id="19" name="テキスト ボックス 18">
                <a:extLst>
                  <a:ext uri="{FF2B5EF4-FFF2-40B4-BE49-F238E27FC236}">
                    <a16:creationId xmlns:a16="http://schemas.microsoft.com/office/drawing/2014/main" id="{A27DC2A1-E69E-7D99-6E58-8A8B9FA3DD9C}"/>
                  </a:ext>
                </a:extLst>
              </p:cNvPr>
              <p:cNvSpPr txBox="1">
                <a:spLocks noRot="1" noChangeAspect="1" noMove="1" noResize="1" noEditPoints="1" noAdjustHandles="1" noChangeArrowheads="1" noChangeShapeType="1" noTextEdit="1"/>
              </p:cNvSpPr>
              <p:nvPr/>
            </p:nvSpPr>
            <p:spPr>
              <a:xfrm>
                <a:off x="2295577" y="1518766"/>
                <a:ext cx="455189" cy="266035"/>
              </a:xfrm>
              <a:prstGeom prst="rect">
                <a:avLst/>
              </a:prstGeom>
              <a:blipFill>
                <a:blip r:embed="rId5"/>
                <a:stretch>
                  <a:fillRect l="-8108" r="-2703" b="-181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40CE5FD0-F27D-CD63-BBEC-DFAAA3CFBE6C}"/>
                  </a:ext>
                </a:extLst>
              </p:cNvPr>
              <p:cNvSpPr txBox="1"/>
              <p:nvPr/>
            </p:nvSpPr>
            <p:spPr>
              <a:xfrm>
                <a:off x="1904186" y="1958576"/>
                <a:ext cx="489365" cy="26603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𝐶</m:t>
                          </m:r>
                        </m:e>
                        <m:sub>
                          <m:r>
                            <a:rPr kumimoji="1" lang="en-US" altLang="ja-JP" sz="1600" b="0" i="1" smtClean="0">
                              <a:latin typeface="Cambria Math" panose="02040503050406030204" pitchFamily="18" charset="0"/>
                            </a:rPr>
                            <m:t>𝑥</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𝑗</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𝑘</m:t>
                          </m:r>
                        </m:sub>
                      </m:sSub>
                    </m:oMath>
                  </m:oMathPara>
                </a14:m>
                <a:endParaRPr kumimoji="1" lang="ja-JP" altLang="en-US"/>
              </a:p>
            </p:txBody>
          </p:sp>
        </mc:Choice>
        <mc:Fallback xmlns="">
          <p:sp>
            <p:nvSpPr>
              <p:cNvPr id="20" name="テキスト ボックス 19">
                <a:extLst>
                  <a:ext uri="{FF2B5EF4-FFF2-40B4-BE49-F238E27FC236}">
                    <a16:creationId xmlns:a16="http://schemas.microsoft.com/office/drawing/2014/main" id="{40CE5FD0-F27D-CD63-BBEC-DFAAA3CFBE6C}"/>
                  </a:ext>
                </a:extLst>
              </p:cNvPr>
              <p:cNvSpPr txBox="1">
                <a:spLocks noRot="1" noChangeAspect="1" noMove="1" noResize="1" noEditPoints="1" noAdjustHandles="1" noChangeArrowheads="1" noChangeShapeType="1" noTextEdit="1"/>
              </p:cNvSpPr>
              <p:nvPr/>
            </p:nvSpPr>
            <p:spPr>
              <a:xfrm>
                <a:off x="1904186" y="1958576"/>
                <a:ext cx="489365" cy="266035"/>
              </a:xfrm>
              <a:prstGeom prst="rect">
                <a:avLst/>
              </a:prstGeom>
              <a:blipFill>
                <a:blip r:embed="rId6"/>
                <a:stretch>
                  <a:fillRect l="-7500" r="-2500" b="-181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5A5C94CC-F825-A6A1-81D4-D79AC456E62C}"/>
                  </a:ext>
                </a:extLst>
              </p:cNvPr>
              <p:cNvSpPr txBox="1"/>
              <p:nvPr/>
            </p:nvSpPr>
            <p:spPr>
              <a:xfrm>
                <a:off x="1895325" y="2227153"/>
                <a:ext cx="477759" cy="26565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𝐶</m:t>
                          </m:r>
                        </m:e>
                        <m:sub>
                          <m:r>
                            <a:rPr kumimoji="1" lang="en-US" altLang="ja-JP" sz="1600" b="0" i="1" smtClean="0">
                              <a:latin typeface="Cambria Math" panose="02040503050406030204" pitchFamily="18" charset="0"/>
                            </a:rPr>
                            <m:t>𝑖</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𝑦</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𝑘</m:t>
                          </m:r>
                        </m:sub>
                      </m:sSub>
                    </m:oMath>
                  </m:oMathPara>
                </a14:m>
                <a:endParaRPr kumimoji="1" lang="ja-JP" altLang="en-US"/>
              </a:p>
            </p:txBody>
          </p:sp>
        </mc:Choice>
        <mc:Fallback xmlns="">
          <p:sp>
            <p:nvSpPr>
              <p:cNvPr id="21" name="テキスト ボックス 20">
                <a:extLst>
                  <a:ext uri="{FF2B5EF4-FFF2-40B4-BE49-F238E27FC236}">
                    <a16:creationId xmlns:a16="http://schemas.microsoft.com/office/drawing/2014/main" id="{5A5C94CC-F825-A6A1-81D4-D79AC456E62C}"/>
                  </a:ext>
                </a:extLst>
              </p:cNvPr>
              <p:cNvSpPr txBox="1">
                <a:spLocks noRot="1" noChangeAspect="1" noMove="1" noResize="1" noEditPoints="1" noAdjustHandles="1" noChangeArrowheads="1" noChangeShapeType="1" noTextEdit="1"/>
              </p:cNvSpPr>
              <p:nvPr/>
            </p:nvSpPr>
            <p:spPr>
              <a:xfrm>
                <a:off x="1895325" y="2227153"/>
                <a:ext cx="477759" cy="265650"/>
              </a:xfrm>
              <a:prstGeom prst="rect">
                <a:avLst/>
              </a:prstGeom>
              <a:blipFill>
                <a:blip r:embed="rId7"/>
                <a:stretch>
                  <a:fillRect l="-10526" r="-5263" b="-1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8087BF6E-D18F-CDEE-4BB1-F24125DD4C01}"/>
                  </a:ext>
                </a:extLst>
              </p:cNvPr>
              <p:cNvSpPr txBox="1"/>
              <p:nvPr/>
            </p:nvSpPr>
            <p:spPr>
              <a:xfrm>
                <a:off x="2252745" y="2899314"/>
                <a:ext cx="498021" cy="26565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𝐶</m:t>
                          </m:r>
                        </m:e>
                        <m:sub>
                          <m:r>
                            <a:rPr kumimoji="1" lang="en-US" altLang="ja-JP" sz="1600" b="0" i="1" smtClean="0">
                              <a:latin typeface="Cambria Math" panose="02040503050406030204" pitchFamily="18" charset="0"/>
                            </a:rPr>
                            <m:t>𝑥</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𝑦</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𝑧</m:t>
                          </m:r>
                        </m:sub>
                      </m:sSub>
                    </m:oMath>
                  </m:oMathPara>
                </a14:m>
                <a:endParaRPr kumimoji="1" lang="ja-JP" altLang="en-US"/>
              </a:p>
            </p:txBody>
          </p:sp>
        </mc:Choice>
        <mc:Fallback xmlns="">
          <p:sp>
            <p:nvSpPr>
              <p:cNvPr id="22" name="テキスト ボックス 21">
                <a:extLst>
                  <a:ext uri="{FF2B5EF4-FFF2-40B4-BE49-F238E27FC236}">
                    <a16:creationId xmlns:a16="http://schemas.microsoft.com/office/drawing/2014/main" id="{8087BF6E-D18F-CDEE-4BB1-F24125DD4C01}"/>
                  </a:ext>
                </a:extLst>
              </p:cNvPr>
              <p:cNvSpPr txBox="1">
                <a:spLocks noRot="1" noChangeAspect="1" noMove="1" noResize="1" noEditPoints="1" noAdjustHandles="1" noChangeArrowheads="1" noChangeShapeType="1" noTextEdit="1"/>
              </p:cNvSpPr>
              <p:nvPr/>
            </p:nvSpPr>
            <p:spPr>
              <a:xfrm>
                <a:off x="2252745" y="2899314"/>
                <a:ext cx="498021" cy="265650"/>
              </a:xfrm>
              <a:prstGeom prst="rect">
                <a:avLst/>
              </a:prstGeom>
              <a:blipFill>
                <a:blip r:embed="rId8"/>
                <a:stretch>
                  <a:fillRect l="-10000" b="-1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96CED500-C704-EA8F-C20B-87B6D7D773A8}"/>
                  </a:ext>
                </a:extLst>
              </p:cNvPr>
              <p:cNvSpPr txBox="1"/>
              <p:nvPr/>
            </p:nvSpPr>
            <p:spPr>
              <a:xfrm>
                <a:off x="2233096" y="3883333"/>
                <a:ext cx="511935" cy="26565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𝐶</m:t>
                          </m:r>
                        </m:e>
                        <m:sub>
                          <m:r>
                            <a:rPr kumimoji="1" lang="en-US" altLang="ja-JP" sz="1600" b="0" i="1" smtClean="0">
                              <a:latin typeface="Cambria Math" panose="02040503050406030204" pitchFamily="18" charset="0"/>
                            </a:rPr>
                            <m:t>𝑥</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𝑦</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𝑘</m:t>
                          </m:r>
                        </m:sub>
                      </m:sSub>
                    </m:oMath>
                  </m:oMathPara>
                </a14:m>
                <a:endParaRPr kumimoji="1" lang="ja-JP" altLang="en-US"/>
              </a:p>
            </p:txBody>
          </p:sp>
        </mc:Choice>
        <mc:Fallback xmlns="">
          <p:sp>
            <p:nvSpPr>
              <p:cNvPr id="24" name="テキスト ボックス 23">
                <a:extLst>
                  <a:ext uri="{FF2B5EF4-FFF2-40B4-BE49-F238E27FC236}">
                    <a16:creationId xmlns:a16="http://schemas.microsoft.com/office/drawing/2014/main" id="{96CED500-C704-EA8F-C20B-87B6D7D773A8}"/>
                  </a:ext>
                </a:extLst>
              </p:cNvPr>
              <p:cNvSpPr txBox="1">
                <a:spLocks noRot="1" noChangeAspect="1" noMove="1" noResize="1" noEditPoints="1" noAdjustHandles="1" noChangeArrowheads="1" noChangeShapeType="1" noTextEdit="1"/>
              </p:cNvSpPr>
              <p:nvPr/>
            </p:nvSpPr>
            <p:spPr>
              <a:xfrm>
                <a:off x="2233096" y="3883333"/>
                <a:ext cx="511935" cy="265650"/>
              </a:xfrm>
              <a:prstGeom prst="rect">
                <a:avLst/>
              </a:prstGeom>
              <a:blipFill>
                <a:blip r:embed="rId9"/>
                <a:stretch>
                  <a:fillRect l="-9524" r="-2381" b="-181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F7EE92F7-2022-40B2-2ACA-B05E6E60CB97}"/>
                  </a:ext>
                </a:extLst>
              </p:cNvPr>
              <p:cNvSpPr txBox="1"/>
              <p:nvPr/>
            </p:nvSpPr>
            <p:spPr>
              <a:xfrm>
                <a:off x="1907602" y="4422605"/>
                <a:ext cx="489365" cy="266035"/>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𝐶</m:t>
                          </m:r>
                        </m:e>
                        <m:sub>
                          <m:r>
                            <a:rPr kumimoji="1" lang="en-US" altLang="ja-JP" sz="1600" b="0" i="1" smtClean="0">
                              <a:latin typeface="Cambria Math" panose="02040503050406030204" pitchFamily="18" charset="0"/>
                            </a:rPr>
                            <m:t>𝑥</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𝑗</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𝑘</m:t>
                          </m:r>
                        </m:sub>
                      </m:sSub>
                    </m:oMath>
                  </m:oMathPara>
                </a14:m>
                <a:endParaRPr kumimoji="1" lang="ja-JP" altLang="en-US"/>
              </a:p>
            </p:txBody>
          </p:sp>
        </mc:Choice>
        <mc:Fallback xmlns="">
          <p:sp>
            <p:nvSpPr>
              <p:cNvPr id="26" name="テキスト ボックス 25">
                <a:extLst>
                  <a:ext uri="{FF2B5EF4-FFF2-40B4-BE49-F238E27FC236}">
                    <a16:creationId xmlns:a16="http://schemas.microsoft.com/office/drawing/2014/main" id="{F7EE92F7-2022-40B2-2ACA-B05E6E60CB97}"/>
                  </a:ext>
                </a:extLst>
              </p:cNvPr>
              <p:cNvSpPr txBox="1">
                <a:spLocks noRot="1" noChangeAspect="1" noMove="1" noResize="1" noEditPoints="1" noAdjustHandles="1" noChangeArrowheads="1" noChangeShapeType="1" noTextEdit="1"/>
              </p:cNvSpPr>
              <p:nvPr/>
            </p:nvSpPr>
            <p:spPr>
              <a:xfrm>
                <a:off x="1907602" y="4422605"/>
                <a:ext cx="489365" cy="266035"/>
              </a:xfrm>
              <a:prstGeom prst="rect">
                <a:avLst/>
              </a:prstGeom>
              <a:blipFill>
                <a:blip r:embed="rId10"/>
                <a:stretch>
                  <a:fillRect l="-10256" r="-5128" b="-181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349F3A10-A7D6-F7F0-894D-ED30BE52847D}"/>
                  </a:ext>
                </a:extLst>
              </p:cNvPr>
              <p:cNvSpPr txBox="1"/>
              <p:nvPr/>
            </p:nvSpPr>
            <p:spPr>
              <a:xfrm>
                <a:off x="1898741" y="4691182"/>
                <a:ext cx="477759" cy="265650"/>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𝐶</m:t>
                          </m:r>
                        </m:e>
                        <m:sub>
                          <m:r>
                            <a:rPr kumimoji="1" lang="en-US" altLang="ja-JP" sz="1600" b="0" i="1" smtClean="0">
                              <a:latin typeface="Cambria Math" panose="02040503050406030204" pitchFamily="18" charset="0"/>
                            </a:rPr>
                            <m:t>𝑖</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𝑦</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𝑘</m:t>
                          </m:r>
                        </m:sub>
                      </m:sSub>
                    </m:oMath>
                  </m:oMathPara>
                </a14:m>
                <a:endParaRPr kumimoji="1" lang="ja-JP" altLang="en-US"/>
              </a:p>
            </p:txBody>
          </p:sp>
        </mc:Choice>
        <mc:Fallback xmlns="">
          <p:sp>
            <p:nvSpPr>
              <p:cNvPr id="27" name="テキスト ボックス 26">
                <a:extLst>
                  <a:ext uri="{FF2B5EF4-FFF2-40B4-BE49-F238E27FC236}">
                    <a16:creationId xmlns:a16="http://schemas.microsoft.com/office/drawing/2014/main" id="{349F3A10-A7D6-F7F0-894D-ED30BE52847D}"/>
                  </a:ext>
                </a:extLst>
              </p:cNvPr>
              <p:cNvSpPr txBox="1">
                <a:spLocks noRot="1" noChangeAspect="1" noMove="1" noResize="1" noEditPoints="1" noAdjustHandles="1" noChangeArrowheads="1" noChangeShapeType="1" noTextEdit="1"/>
              </p:cNvSpPr>
              <p:nvPr/>
            </p:nvSpPr>
            <p:spPr>
              <a:xfrm>
                <a:off x="1898741" y="4691182"/>
                <a:ext cx="477759" cy="265650"/>
              </a:xfrm>
              <a:prstGeom prst="rect">
                <a:avLst/>
              </a:prstGeom>
              <a:blipFill>
                <a:blip r:embed="rId11"/>
                <a:stretch>
                  <a:fillRect l="-10256" r="-2564" b="-18182"/>
                </a:stretch>
              </a:blipFill>
            </p:spPr>
            <p:txBody>
              <a:bodyPr/>
              <a:lstStyle/>
              <a:p>
                <a:r>
                  <a:rPr lang="ja-JP" altLang="en-US">
                    <a:noFill/>
                  </a:rPr>
                  <a:t> </a:t>
                </a:r>
              </a:p>
            </p:txBody>
          </p:sp>
        </mc:Fallback>
      </mc:AlternateContent>
      <p:sp>
        <p:nvSpPr>
          <p:cNvPr id="2" name="正方形/長方形 1">
            <a:extLst>
              <a:ext uri="{FF2B5EF4-FFF2-40B4-BE49-F238E27FC236}">
                <a16:creationId xmlns:a16="http://schemas.microsoft.com/office/drawing/2014/main" id="{E0AB4B5E-DE56-61EA-B5FA-556D346380E3}"/>
              </a:ext>
            </a:extLst>
          </p:cNvPr>
          <p:cNvSpPr/>
          <p:nvPr/>
        </p:nvSpPr>
        <p:spPr>
          <a:xfrm>
            <a:off x="1691667" y="5184937"/>
            <a:ext cx="4464203" cy="3558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9667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45</a:t>
            </a:fld>
            <a:endParaRPr kumimoji="1" lang="ja-JP" altLang="en-US"/>
          </a:p>
        </p:txBody>
      </p:sp>
      <p:sp>
        <p:nvSpPr>
          <p:cNvPr id="10" name="タイトル 1">
            <a:extLst>
              <a:ext uri="{FF2B5EF4-FFF2-40B4-BE49-F238E27FC236}">
                <a16:creationId xmlns:a16="http://schemas.microsoft.com/office/drawing/2014/main" id="{37C5E2DA-FD01-093A-D72B-5037A10D580A}"/>
              </a:ext>
            </a:extLst>
          </p:cNvPr>
          <p:cNvSpPr txBox="1">
            <a:spLocks/>
          </p:cNvSpPr>
          <p:nvPr/>
        </p:nvSpPr>
        <p:spPr>
          <a:xfrm>
            <a:off x="628650" y="365127"/>
            <a:ext cx="7886700" cy="647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t>Tables computed by using the recurrence</a:t>
            </a:r>
          </a:p>
        </p:txBody>
      </p:sp>
      <p:pic>
        <p:nvPicPr>
          <p:cNvPr id="7" name="図 6" descr="電子機器 が含まれている画像&#10;&#10;自動的に生成された説明">
            <a:extLst>
              <a:ext uri="{FF2B5EF4-FFF2-40B4-BE49-F238E27FC236}">
                <a16:creationId xmlns:a16="http://schemas.microsoft.com/office/drawing/2014/main" id="{1C6F63FC-64DC-A22B-0BEB-CFF1707766EA}"/>
              </a:ext>
            </a:extLst>
          </p:cNvPr>
          <p:cNvPicPr>
            <a:picLocks noChangeAspect="1"/>
          </p:cNvPicPr>
          <p:nvPr/>
        </p:nvPicPr>
        <p:blipFill rotWithShape="1">
          <a:blip r:embed="rId3"/>
          <a:srcRect l="7719"/>
          <a:stretch/>
        </p:blipFill>
        <p:spPr>
          <a:xfrm>
            <a:off x="628650" y="1045777"/>
            <a:ext cx="8074398" cy="5812221"/>
          </a:xfrm>
          <a:prstGeom prst="rect">
            <a:avLst/>
          </a:prstGeom>
        </p:spPr>
      </p:pic>
      <p:sp>
        <p:nvSpPr>
          <p:cNvPr id="8" name="テキスト ボックス 7">
            <a:extLst>
              <a:ext uri="{FF2B5EF4-FFF2-40B4-BE49-F238E27FC236}">
                <a16:creationId xmlns:a16="http://schemas.microsoft.com/office/drawing/2014/main" id="{A69EED76-A8CE-AD42-538B-2DBA4FABAFE4}"/>
              </a:ext>
            </a:extLst>
          </p:cNvPr>
          <p:cNvSpPr txBox="1"/>
          <p:nvPr/>
        </p:nvSpPr>
        <p:spPr>
          <a:xfrm>
            <a:off x="628649" y="1134937"/>
            <a:ext cx="2474769" cy="2952154"/>
          </a:xfrm>
          <a:prstGeom prst="rect">
            <a:avLst/>
          </a:prstGeom>
          <a:solidFill>
            <a:schemeClr val="bg1"/>
          </a:solidFill>
        </p:spPr>
        <p:txBody>
          <a:bodyPr wrap="square" rtlCol="0">
            <a:spAutoFit/>
          </a:bodyPr>
          <a:lstStyle/>
          <a:p>
            <a:endParaRPr kumimoji="1" lang="ja-JP" altLang="en-US"/>
          </a:p>
        </p:txBody>
      </p:sp>
      <p:sp>
        <p:nvSpPr>
          <p:cNvPr id="12" name="テキスト ボックス 11">
            <a:extLst>
              <a:ext uri="{FF2B5EF4-FFF2-40B4-BE49-F238E27FC236}">
                <a16:creationId xmlns:a16="http://schemas.microsoft.com/office/drawing/2014/main" id="{DCC29D70-6A5B-973B-6BD1-AFF6E99B9C62}"/>
              </a:ext>
            </a:extLst>
          </p:cNvPr>
          <p:cNvSpPr txBox="1"/>
          <p:nvPr/>
        </p:nvSpPr>
        <p:spPr>
          <a:xfrm>
            <a:off x="844934" y="1326661"/>
            <a:ext cx="862461"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3</a:t>
            </a:r>
            <a:endParaRPr kumimoji="1" lang="ja-JP" altLang="en-US" sz="2800">
              <a:latin typeface="Times New Roman" panose="02020603050405020304" pitchFamily="18" charset="0"/>
              <a:cs typeface="Times New Roman" panose="02020603050405020304" pitchFamily="18" charset="0"/>
            </a:endParaRPr>
          </a:p>
        </p:txBody>
      </p:sp>
      <p:grpSp>
        <p:nvGrpSpPr>
          <p:cNvPr id="14" name="図形グループ 88">
            <a:extLst>
              <a:ext uri="{FF2B5EF4-FFF2-40B4-BE49-F238E27FC236}">
                <a16:creationId xmlns:a16="http://schemas.microsoft.com/office/drawing/2014/main" id="{35A950FA-78C6-3525-A691-2914E9517D33}"/>
              </a:ext>
            </a:extLst>
          </p:cNvPr>
          <p:cNvGrpSpPr/>
          <p:nvPr/>
        </p:nvGrpSpPr>
        <p:grpSpPr>
          <a:xfrm>
            <a:off x="1200263" y="1912994"/>
            <a:ext cx="1359781" cy="1208797"/>
            <a:chOff x="1344399" y="873288"/>
            <a:chExt cx="1857733" cy="1828954"/>
          </a:xfrm>
        </p:grpSpPr>
        <p:sp>
          <p:nvSpPr>
            <p:cNvPr id="17" name="円/楕円 16">
              <a:extLst>
                <a:ext uri="{FF2B5EF4-FFF2-40B4-BE49-F238E27FC236}">
                  <a16:creationId xmlns:a16="http://schemas.microsoft.com/office/drawing/2014/main" id="{6320E914-0813-9FC3-5859-98DDA0AADBAB}"/>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23" name="円/楕円 22">
              <a:extLst>
                <a:ext uri="{FF2B5EF4-FFF2-40B4-BE49-F238E27FC236}">
                  <a16:creationId xmlns:a16="http://schemas.microsoft.com/office/drawing/2014/main" id="{888B2812-7C30-3ED6-4579-7B73C5529E80}"/>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25" name="円/楕円 24">
              <a:extLst>
                <a:ext uri="{FF2B5EF4-FFF2-40B4-BE49-F238E27FC236}">
                  <a16:creationId xmlns:a16="http://schemas.microsoft.com/office/drawing/2014/main" id="{393D7B3A-5F2A-9BC5-20A2-115CD9423992}"/>
                </a:ext>
              </a:extLst>
            </p:cNvPr>
            <p:cNvSpPr/>
            <p:nvPr/>
          </p:nvSpPr>
          <p:spPr>
            <a:xfrm>
              <a:off x="2599270" y="873696"/>
              <a:ext cx="602862" cy="612694"/>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b</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28" name="円/楕円 27">
              <a:extLst>
                <a:ext uri="{FF2B5EF4-FFF2-40B4-BE49-F238E27FC236}">
                  <a16:creationId xmlns:a16="http://schemas.microsoft.com/office/drawing/2014/main" id="{6F2F954E-D069-D1C3-FD4C-AEE406AEDF8F}"/>
                </a:ext>
              </a:extLst>
            </p:cNvPr>
            <p:cNvSpPr/>
            <p:nvPr/>
          </p:nvSpPr>
          <p:spPr>
            <a:xfrm>
              <a:off x="2599270" y="2089548"/>
              <a:ext cx="602862" cy="612694"/>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29" name="直線矢印コネクタ 28">
              <a:extLst>
                <a:ext uri="{FF2B5EF4-FFF2-40B4-BE49-F238E27FC236}">
                  <a16:creationId xmlns:a16="http://schemas.microsoft.com/office/drawing/2014/main" id="{D04EE9F6-648B-7D26-34BB-FBD03C325A0F}"/>
                </a:ext>
              </a:extLst>
            </p:cNvPr>
            <p:cNvCxnSpPr>
              <a:cxnSpLocks/>
              <a:stCxn id="17" idx="6"/>
              <a:endCxn id="25" idx="2"/>
            </p:cNvCxnSpPr>
            <p:nvPr/>
          </p:nvCxnSpPr>
          <p:spPr>
            <a:xfrm>
              <a:off x="1947261" y="1179636"/>
              <a:ext cx="652008" cy="40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a:extLst>
                <a:ext uri="{FF2B5EF4-FFF2-40B4-BE49-F238E27FC236}">
                  <a16:creationId xmlns:a16="http://schemas.microsoft.com/office/drawing/2014/main" id="{318A127B-7468-F399-F61C-44FC55739C82}"/>
                </a:ext>
              </a:extLst>
            </p:cNvPr>
            <p:cNvCxnSpPr>
              <a:cxnSpLocks/>
              <a:stCxn id="17" idx="5"/>
              <a:endCxn id="28" idx="1"/>
            </p:cNvCxnSpPr>
            <p:nvPr/>
          </p:nvCxnSpPr>
          <p:spPr>
            <a:xfrm>
              <a:off x="1858975" y="1396256"/>
              <a:ext cx="828581" cy="78301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cxnSp>
        <p:nvCxnSpPr>
          <p:cNvPr id="31" name="直線矢印コネクタ 30">
            <a:extLst>
              <a:ext uri="{FF2B5EF4-FFF2-40B4-BE49-F238E27FC236}">
                <a16:creationId xmlns:a16="http://schemas.microsoft.com/office/drawing/2014/main" id="{A3422AD6-A067-39C8-7D4B-37CAB10A146C}"/>
              </a:ext>
            </a:extLst>
          </p:cNvPr>
          <p:cNvCxnSpPr>
            <a:cxnSpLocks/>
            <a:stCxn id="23" idx="6"/>
            <a:endCxn id="28" idx="2"/>
          </p:cNvCxnSpPr>
          <p:nvPr/>
        </p:nvCxnSpPr>
        <p:spPr>
          <a:xfrm>
            <a:off x="1641532" y="2919320"/>
            <a:ext cx="47724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2" name="テキスト ボックス 1">
            <a:extLst>
              <a:ext uri="{FF2B5EF4-FFF2-40B4-BE49-F238E27FC236}">
                <a16:creationId xmlns:a16="http://schemas.microsoft.com/office/drawing/2014/main" id="{96BE5864-B18F-D384-AA63-B155CDD63539}"/>
              </a:ext>
            </a:extLst>
          </p:cNvPr>
          <p:cNvSpPr txBox="1"/>
          <p:nvPr/>
        </p:nvSpPr>
        <p:spPr>
          <a:xfrm>
            <a:off x="1049420" y="2173809"/>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1</a:t>
            </a:r>
            <a:endParaRPr kumimoji="1" lang="ja-JP" altLang="en-US">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86CE9C8-B98B-935A-9130-AD33CE9DEE4D}"/>
              </a:ext>
            </a:extLst>
          </p:cNvPr>
          <p:cNvSpPr txBox="1"/>
          <p:nvPr/>
        </p:nvSpPr>
        <p:spPr>
          <a:xfrm>
            <a:off x="1967931" y="2977393"/>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4</a:t>
            </a:r>
            <a:endParaRPr kumimoji="1" lang="ja-JP" altLang="en-US">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F46DAA99-D2D6-3E41-A632-DF5B94191AC4}"/>
              </a:ext>
            </a:extLst>
          </p:cNvPr>
          <p:cNvSpPr txBox="1"/>
          <p:nvPr/>
        </p:nvSpPr>
        <p:spPr>
          <a:xfrm>
            <a:off x="1967932" y="2178189"/>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a:t>
            </a:r>
            <a:endParaRPr kumimoji="1" lang="ja-JP" altLang="en-US">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a16="http://schemas.microsoft.com/office/drawing/2014/main" id="{FCFB3979-DB1D-0D0C-D946-902CC83FD06D}"/>
              </a:ext>
            </a:extLst>
          </p:cNvPr>
          <p:cNvSpPr txBox="1"/>
          <p:nvPr/>
        </p:nvSpPr>
        <p:spPr>
          <a:xfrm>
            <a:off x="1032258" y="2977393"/>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3</a:t>
            </a:r>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10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46</a:t>
            </a:fld>
            <a:endParaRPr kumimoji="1" lang="ja-JP" altLang="en-US"/>
          </a:p>
        </p:txBody>
      </p:sp>
      <p:sp>
        <p:nvSpPr>
          <p:cNvPr id="10" name="タイトル 1">
            <a:extLst>
              <a:ext uri="{FF2B5EF4-FFF2-40B4-BE49-F238E27FC236}">
                <a16:creationId xmlns:a16="http://schemas.microsoft.com/office/drawing/2014/main" id="{37C5E2DA-FD01-093A-D72B-5037A10D580A}"/>
              </a:ext>
            </a:extLst>
          </p:cNvPr>
          <p:cNvSpPr txBox="1">
            <a:spLocks/>
          </p:cNvSpPr>
          <p:nvPr/>
        </p:nvSpPr>
        <p:spPr>
          <a:xfrm>
            <a:off x="628650" y="365127"/>
            <a:ext cx="7886700" cy="647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t>Tables computed by using the recurrence</a:t>
            </a:r>
          </a:p>
        </p:txBody>
      </p:sp>
      <p:pic>
        <p:nvPicPr>
          <p:cNvPr id="7" name="図 6" descr="電子機器 が含まれている画像&#10;&#10;自動的に生成された説明">
            <a:extLst>
              <a:ext uri="{FF2B5EF4-FFF2-40B4-BE49-F238E27FC236}">
                <a16:creationId xmlns:a16="http://schemas.microsoft.com/office/drawing/2014/main" id="{1C6F63FC-64DC-A22B-0BEB-CFF1707766EA}"/>
              </a:ext>
            </a:extLst>
          </p:cNvPr>
          <p:cNvPicPr>
            <a:picLocks noChangeAspect="1"/>
          </p:cNvPicPr>
          <p:nvPr/>
        </p:nvPicPr>
        <p:blipFill rotWithShape="1">
          <a:blip r:embed="rId3"/>
          <a:srcRect l="7719"/>
          <a:stretch/>
        </p:blipFill>
        <p:spPr>
          <a:xfrm>
            <a:off x="628650" y="1045777"/>
            <a:ext cx="8074398" cy="5812221"/>
          </a:xfrm>
          <a:prstGeom prst="rect">
            <a:avLst/>
          </a:prstGeom>
        </p:spPr>
      </p:pic>
      <p:sp>
        <p:nvSpPr>
          <p:cNvPr id="8" name="テキスト ボックス 7">
            <a:extLst>
              <a:ext uri="{FF2B5EF4-FFF2-40B4-BE49-F238E27FC236}">
                <a16:creationId xmlns:a16="http://schemas.microsoft.com/office/drawing/2014/main" id="{A69EED76-A8CE-AD42-538B-2DBA4FABAFE4}"/>
              </a:ext>
            </a:extLst>
          </p:cNvPr>
          <p:cNvSpPr txBox="1"/>
          <p:nvPr/>
        </p:nvSpPr>
        <p:spPr>
          <a:xfrm>
            <a:off x="628649" y="1134937"/>
            <a:ext cx="2474769" cy="2952154"/>
          </a:xfrm>
          <a:prstGeom prst="rect">
            <a:avLst/>
          </a:prstGeom>
          <a:solidFill>
            <a:schemeClr val="bg1"/>
          </a:solidFill>
        </p:spPr>
        <p:txBody>
          <a:bodyPr wrap="square" rtlCol="0">
            <a:spAutoFit/>
          </a:bodyPr>
          <a:lstStyle/>
          <a:p>
            <a:endParaRPr kumimoji="1" lang="ja-JP" altLang="en-US"/>
          </a:p>
        </p:txBody>
      </p:sp>
      <p:sp>
        <p:nvSpPr>
          <p:cNvPr id="12" name="テキスト ボックス 11">
            <a:extLst>
              <a:ext uri="{FF2B5EF4-FFF2-40B4-BE49-F238E27FC236}">
                <a16:creationId xmlns:a16="http://schemas.microsoft.com/office/drawing/2014/main" id="{DCC29D70-6A5B-973B-6BD1-AFF6E99B9C62}"/>
              </a:ext>
            </a:extLst>
          </p:cNvPr>
          <p:cNvSpPr txBox="1"/>
          <p:nvPr/>
        </p:nvSpPr>
        <p:spPr>
          <a:xfrm>
            <a:off x="844934" y="1326661"/>
            <a:ext cx="862461"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3</a:t>
            </a:r>
            <a:endParaRPr kumimoji="1" lang="ja-JP" altLang="en-US" sz="2800">
              <a:latin typeface="Times New Roman" panose="02020603050405020304" pitchFamily="18" charset="0"/>
              <a:cs typeface="Times New Roman" panose="02020603050405020304" pitchFamily="18" charset="0"/>
            </a:endParaRPr>
          </a:p>
        </p:txBody>
      </p:sp>
      <p:grpSp>
        <p:nvGrpSpPr>
          <p:cNvPr id="14" name="図形グループ 88">
            <a:extLst>
              <a:ext uri="{FF2B5EF4-FFF2-40B4-BE49-F238E27FC236}">
                <a16:creationId xmlns:a16="http://schemas.microsoft.com/office/drawing/2014/main" id="{35A950FA-78C6-3525-A691-2914E9517D33}"/>
              </a:ext>
            </a:extLst>
          </p:cNvPr>
          <p:cNvGrpSpPr/>
          <p:nvPr/>
        </p:nvGrpSpPr>
        <p:grpSpPr>
          <a:xfrm>
            <a:off x="1200263" y="1912994"/>
            <a:ext cx="1359781" cy="1208797"/>
            <a:chOff x="1344399" y="873288"/>
            <a:chExt cx="1857733" cy="1828954"/>
          </a:xfrm>
        </p:grpSpPr>
        <p:sp>
          <p:nvSpPr>
            <p:cNvPr id="17" name="円/楕円 16">
              <a:extLst>
                <a:ext uri="{FF2B5EF4-FFF2-40B4-BE49-F238E27FC236}">
                  <a16:creationId xmlns:a16="http://schemas.microsoft.com/office/drawing/2014/main" id="{6320E914-0813-9FC3-5859-98DDA0AADBAB}"/>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23" name="円/楕円 22">
              <a:extLst>
                <a:ext uri="{FF2B5EF4-FFF2-40B4-BE49-F238E27FC236}">
                  <a16:creationId xmlns:a16="http://schemas.microsoft.com/office/drawing/2014/main" id="{888B2812-7C30-3ED6-4579-7B73C5529E80}"/>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25" name="円/楕円 24">
              <a:extLst>
                <a:ext uri="{FF2B5EF4-FFF2-40B4-BE49-F238E27FC236}">
                  <a16:creationId xmlns:a16="http://schemas.microsoft.com/office/drawing/2014/main" id="{393D7B3A-5F2A-9BC5-20A2-115CD9423992}"/>
                </a:ext>
              </a:extLst>
            </p:cNvPr>
            <p:cNvSpPr/>
            <p:nvPr/>
          </p:nvSpPr>
          <p:spPr>
            <a:xfrm>
              <a:off x="2599270" y="873696"/>
              <a:ext cx="602862" cy="612694"/>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b</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28" name="円/楕円 27">
              <a:extLst>
                <a:ext uri="{FF2B5EF4-FFF2-40B4-BE49-F238E27FC236}">
                  <a16:creationId xmlns:a16="http://schemas.microsoft.com/office/drawing/2014/main" id="{6F2F954E-D069-D1C3-FD4C-AEE406AEDF8F}"/>
                </a:ext>
              </a:extLst>
            </p:cNvPr>
            <p:cNvSpPr/>
            <p:nvPr/>
          </p:nvSpPr>
          <p:spPr>
            <a:xfrm>
              <a:off x="2599270" y="2089548"/>
              <a:ext cx="602862" cy="612694"/>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29" name="直線矢印コネクタ 28">
              <a:extLst>
                <a:ext uri="{FF2B5EF4-FFF2-40B4-BE49-F238E27FC236}">
                  <a16:creationId xmlns:a16="http://schemas.microsoft.com/office/drawing/2014/main" id="{D04EE9F6-648B-7D26-34BB-FBD03C325A0F}"/>
                </a:ext>
              </a:extLst>
            </p:cNvPr>
            <p:cNvCxnSpPr>
              <a:cxnSpLocks/>
              <a:stCxn id="17" idx="6"/>
              <a:endCxn id="25" idx="2"/>
            </p:cNvCxnSpPr>
            <p:nvPr/>
          </p:nvCxnSpPr>
          <p:spPr>
            <a:xfrm>
              <a:off x="1947261" y="1179636"/>
              <a:ext cx="652008" cy="40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a:extLst>
                <a:ext uri="{FF2B5EF4-FFF2-40B4-BE49-F238E27FC236}">
                  <a16:creationId xmlns:a16="http://schemas.microsoft.com/office/drawing/2014/main" id="{318A127B-7468-F399-F61C-44FC55739C82}"/>
                </a:ext>
              </a:extLst>
            </p:cNvPr>
            <p:cNvCxnSpPr>
              <a:cxnSpLocks/>
              <a:stCxn id="17" idx="5"/>
              <a:endCxn id="28" idx="1"/>
            </p:cNvCxnSpPr>
            <p:nvPr/>
          </p:nvCxnSpPr>
          <p:spPr>
            <a:xfrm>
              <a:off x="1858975" y="1396256"/>
              <a:ext cx="828581" cy="78301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cxnSp>
        <p:nvCxnSpPr>
          <p:cNvPr id="31" name="直線矢印コネクタ 30">
            <a:extLst>
              <a:ext uri="{FF2B5EF4-FFF2-40B4-BE49-F238E27FC236}">
                <a16:creationId xmlns:a16="http://schemas.microsoft.com/office/drawing/2014/main" id="{A3422AD6-A067-39C8-7D4B-37CAB10A146C}"/>
              </a:ext>
            </a:extLst>
          </p:cNvPr>
          <p:cNvCxnSpPr>
            <a:cxnSpLocks/>
            <a:stCxn id="23" idx="6"/>
            <a:endCxn id="28" idx="2"/>
          </p:cNvCxnSpPr>
          <p:nvPr/>
        </p:nvCxnSpPr>
        <p:spPr>
          <a:xfrm>
            <a:off x="1641532" y="2919320"/>
            <a:ext cx="47724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2" name="正方形/長方形 1">
            <a:extLst>
              <a:ext uri="{FF2B5EF4-FFF2-40B4-BE49-F238E27FC236}">
                <a16:creationId xmlns:a16="http://schemas.microsoft.com/office/drawing/2014/main" id="{24EF2919-986E-93E9-CAD9-DF6A46EA4CF8}"/>
              </a:ext>
            </a:extLst>
          </p:cNvPr>
          <p:cNvSpPr/>
          <p:nvPr/>
        </p:nvSpPr>
        <p:spPr>
          <a:xfrm>
            <a:off x="579663" y="4127755"/>
            <a:ext cx="2669721" cy="2713915"/>
          </a:xfrm>
          <a:prstGeom prst="rect">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F305F1E-4DA5-79CC-646F-A1F64F88403D}"/>
              </a:ext>
            </a:extLst>
          </p:cNvPr>
          <p:cNvSpPr/>
          <p:nvPr/>
        </p:nvSpPr>
        <p:spPr>
          <a:xfrm>
            <a:off x="6107874" y="4095968"/>
            <a:ext cx="2669721" cy="2713915"/>
          </a:xfrm>
          <a:prstGeom prst="rect">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85A17B2-AEE9-BA2E-A620-992B36A840C6}"/>
              </a:ext>
            </a:extLst>
          </p:cNvPr>
          <p:cNvSpPr/>
          <p:nvPr/>
        </p:nvSpPr>
        <p:spPr>
          <a:xfrm>
            <a:off x="2660072" y="5636478"/>
            <a:ext cx="415636" cy="4318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1D476B3E-91DA-7C52-41F1-3932AF23E780}"/>
              </a:ext>
            </a:extLst>
          </p:cNvPr>
          <p:cNvSpPr txBox="1"/>
          <p:nvPr/>
        </p:nvSpPr>
        <p:spPr>
          <a:xfrm>
            <a:off x="1049420" y="2173809"/>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1</a:t>
            </a:r>
            <a:endParaRPr kumimoji="1" lang="ja-JP" altLang="en-US">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3F5EE9E-F03C-C914-3F76-F7B00037F8BA}"/>
              </a:ext>
            </a:extLst>
          </p:cNvPr>
          <p:cNvSpPr txBox="1"/>
          <p:nvPr/>
        </p:nvSpPr>
        <p:spPr>
          <a:xfrm>
            <a:off x="1967931" y="2977393"/>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4</a:t>
            </a:r>
            <a:endParaRPr kumimoji="1" lang="ja-JP" altLang="en-US">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CA4C884A-63FD-247C-AAD2-4B364C08EF9E}"/>
              </a:ext>
            </a:extLst>
          </p:cNvPr>
          <p:cNvSpPr txBox="1"/>
          <p:nvPr/>
        </p:nvSpPr>
        <p:spPr>
          <a:xfrm>
            <a:off x="1967932" y="2178189"/>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a:t>
            </a:r>
            <a:endParaRPr kumimoji="1" lang="ja-JP" altLang="en-US">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09EE976D-5A9E-D868-7462-3AD2C6FBB3D8}"/>
              </a:ext>
            </a:extLst>
          </p:cNvPr>
          <p:cNvSpPr txBox="1"/>
          <p:nvPr/>
        </p:nvSpPr>
        <p:spPr>
          <a:xfrm>
            <a:off x="1032258" y="2977393"/>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3</a:t>
            </a:r>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775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57D5271D-D809-3CD6-0D7B-3E0D1A22D75A}"/>
                  </a:ext>
                </a:extLst>
              </p:cNvPr>
              <p:cNvSpPr txBox="1"/>
              <p:nvPr/>
            </p:nvSpPr>
            <p:spPr>
              <a:xfrm>
                <a:off x="628650" y="1113909"/>
                <a:ext cx="7886700" cy="843308"/>
              </a:xfrm>
              <a:prstGeom prst="rect">
                <a:avLst/>
              </a:prstGeom>
              <a:noFill/>
              <a:ln w="28575">
                <a:solidFill>
                  <a:srgbClr val="FFC000"/>
                </a:solidFill>
              </a:ln>
            </p:spPr>
            <p:txBody>
              <a:bodyPr wrap="square" rtlCol="0">
                <a:spAutoFit/>
              </a:bodyPr>
              <a:lstStyle/>
              <a:p>
                <a:r>
                  <a:rPr lang="en-US" altLang="ja-JP" sz="2400" dirty="0">
                    <a:solidFill>
                      <a:srgbClr val="000000"/>
                    </a:solidFill>
                  </a:rPr>
                  <a:t>1. Transform </a:t>
                </a:r>
                <a14:m>
                  <m:oMath xmlns:m="http://schemas.openxmlformats.org/officeDocument/2006/math">
                    <m:sSub>
                      <m:sSubPr>
                        <m:ctrlPr>
                          <a:rPr lang="en-US" altLang="ja-JP" sz="2400" b="0" i="1" smtClean="0">
                            <a:solidFill>
                              <a:srgbClr val="000000"/>
                            </a:solidFill>
                            <a:latin typeface="Cambria Math" panose="02040503050406030204" pitchFamily="18" charset="0"/>
                          </a:rPr>
                        </m:ctrlPr>
                      </m:sSubPr>
                      <m:e>
                        <m:r>
                          <a:rPr lang="en-US" altLang="ja-JP" sz="2400" b="0" i="1" smtClean="0">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i="1">
                            <a:solidFill>
                              <a:srgbClr val="000000"/>
                            </a:solidFill>
                            <a:latin typeface="Cambria Math" panose="02040503050406030204" pitchFamily="18" charset="0"/>
                          </a:rPr>
                        </m:ctrlPr>
                      </m:sSubPr>
                      <m:e>
                        <m:r>
                          <a:rPr lang="en-US" altLang="ja-JP" sz="2400" i="1">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2</m:t>
                        </m:r>
                      </m:sub>
                    </m:sSub>
                  </m:oMath>
                </a14:m>
                <a:r>
                  <a:rPr lang="en-US" altLang="ja-JP" sz="2400" dirty="0">
                    <a:solidFill>
                      <a:srgbClr val="000000"/>
                    </a:solidFill>
                  </a:rPr>
                  <a:t> into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 </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i="1">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lang="en-US" altLang="ja-JP" sz="2400" dirty="0">
                    <a:solidFill>
                      <a:srgbClr val="000000"/>
                    </a:solidFill>
                  </a:rPr>
                  <a:t> based on the </a:t>
                </a:r>
                <a:r>
                  <a:rPr lang="en-US" altLang="ja-JP" sz="2400" dirty="0"/>
                  <a:t>strongly </a:t>
                </a:r>
              </a:p>
              <a:p>
                <a:r>
                  <a:rPr lang="en-US" altLang="ja-JP" sz="2400" dirty="0"/>
                  <a:t>connected components</a:t>
                </a:r>
                <a:r>
                  <a:rPr lang="en-US" altLang="ja-JP" sz="2400" dirty="0">
                    <a:solidFill>
                      <a:srgbClr val="000000"/>
                    </a:solidFill>
                  </a:rPr>
                  <a:t>.</a:t>
                </a:r>
              </a:p>
            </p:txBody>
          </p:sp>
        </mc:Choice>
        <mc:Fallback xmlns="">
          <p:sp>
            <p:nvSpPr>
              <p:cNvPr id="18" name="テキスト ボックス 17">
                <a:extLst>
                  <a:ext uri="{FF2B5EF4-FFF2-40B4-BE49-F238E27FC236}">
                    <a16:creationId xmlns:a16="http://schemas.microsoft.com/office/drawing/2014/main" id="{57D5271D-D809-3CD6-0D7B-3E0D1A22D75A}"/>
                  </a:ext>
                </a:extLst>
              </p:cNvPr>
              <p:cNvSpPr txBox="1">
                <a:spLocks noRot="1" noChangeAspect="1" noMove="1" noResize="1" noEditPoints="1" noAdjustHandles="1" noChangeArrowheads="1" noChangeShapeType="1" noTextEdit="1"/>
              </p:cNvSpPr>
              <p:nvPr/>
            </p:nvSpPr>
            <p:spPr>
              <a:xfrm>
                <a:off x="628650" y="1113909"/>
                <a:ext cx="7886700" cy="843308"/>
              </a:xfrm>
              <a:prstGeom prst="rect">
                <a:avLst/>
              </a:prstGeom>
              <a:blipFill>
                <a:blip r:embed="rId3"/>
                <a:stretch>
                  <a:fillRect l="-1122" t="-2857" b="-12857"/>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65FEC212-1B12-FA29-8CE2-058D96ECD160}"/>
                  </a:ext>
                </a:extLst>
              </p:cNvPr>
              <p:cNvSpPr txBox="1"/>
              <p:nvPr/>
            </p:nvSpPr>
            <p:spPr>
              <a:xfrm>
                <a:off x="628650" y="2021172"/>
                <a:ext cx="7886700" cy="473976"/>
              </a:xfrm>
              <a:prstGeom prst="rect">
                <a:avLst/>
              </a:prstGeom>
              <a:noFill/>
              <a:ln w="28575">
                <a:solidFill>
                  <a:srgbClr val="FFC000"/>
                </a:solidFill>
              </a:ln>
            </p:spPr>
            <p:txBody>
              <a:bodyPr wrap="square" rtlCol="0">
                <a:spAutoFit/>
              </a:bodyPr>
              <a:lstStyle/>
              <a:p>
                <a:r>
                  <a:rPr kumimoji="1" lang="en" altLang="ja-JP" sz="2400" dirty="0"/>
                  <a:t>2. Sort vertices of</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 </m:t>
                        </m:r>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kumimoji="1" lang="en-US" altLang="ja-JP" sz="2400" dirty="0"/>
                  <a:t> and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𝐺</m:t>
                        </m:r>
                      </m:e>
                      <m:sub>
                        <m:r>
                          <a:rPr lang="en-US" altLang="ja-JP" sz="2400" i="1">
                            <a:latin typeface="Cambria Math" panose="02040503050406030204" pitchFamily="18" charset="0"/>
                          </a:rPr>
                          <m:t>3</m:t>
                        </m:r>
                      </m:sub>
                    </m:sSub>
                    <m:r>
                      <a:rPr lang="en-US" altLang="ja-JP" sz="2400" i="1">
                        <a:latin typeface="Cambria Math" panose="02040503050406030204" pitchFamily="18" charset="0"/>
                      </a:rPr>
                      <m:t> </m:t>
                    </m:r>
                  </m:oMath>
                </a14:m>
                <a:r>
                  <a:rPr kumimoji="1" lang="en" altLang="ja-JP" sz="2400" dirty="0"/>
                  <a:t>in topological order.</a:t>
                </a:r>
                <a:endParaRPr kumimoji="1" lang="ja-JP" altLang="en-US" sz="2400"/>
              </a:p>
            </p:txBody>
          </p:sp>
        </mc:Choice>
        <mc:Fallback xmlns="">
          <p:sp>
            <p:nvSpPr>
              <p:cNvPr id="16" name="テキスト ボックス 15">
                <a:extLst>
                  <a:ext uri="{FF2B5EF4-FFF2-40B4-BE49-F238E27FC236}">
                    <a16:creationId xmlns:a16="http://schemas.microsoft.com/office/drawing/2014/main" id="{65FEC212-1B12-FA29-8CE2-058D96ECD160}"/>
                  </a:ext>
                </a:extLst>
              </p:cNvPr>
              <p:cNvSpPr txBox="1">
                <a:spLocks noRot="1" noChangeAspect="1" noMove="1" noResize="1" noEditPoints="1" noAdjustHandles="1" noChangeArrowheads="1" noChangeShapeType="1" noTextEdit="1"/>
              </p:cNvSpPr>
              <p:nvPr/>
            </p:nvSpPr>
            <p:spPr>
              <a:xfrm>
                <a:off x="628650" y="2021172"/>
                <a:ext cx="7886700" cy="473976"/>
              </a:xfrm>
              <a:prstGeom prst="rect">
                <a:avLst/>
              </a:prstGeom>
              <a:blipFill>
                <a:blip r:embed="rId4"/>
                <a:stretch>
                  <a:fillRect l="-1122" t="-5000" b="-25000"/>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コンテンツ プレースホルダー 2">
                <a:extLst>
                  <a:ext uri="{FF2B5EF4-FFF2-40B4-BE49-F238E27FC236}">
                    <a16:creationId xmlns:a16="http://schemas.microsoft.com/office/drawing/2014/main" id="{39BC1969-B2C4-873A-62ED-A2E8F9081A01}"/>
                  </a:ext>
                </a:extLst>
              </p:cNvPr>
              <p:cNvSpPr txBox="1">
                <a:spLocks/>
              </p:cNvSpPr>
              <p:nvPr/>
            </p:nvSpPr>
            <p:spPr>
              <a:xfrm>
                <a:off x="628650" y="2559103"/>
                <a:ext cx="8496346" cy="13018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300" dirty="0"/>
                  <a:t>Let 𝐶 denote the three-dimensional table which stored the length of  the SEQ-IC-LCS of </a:t>
                </a:r>
                <a14:m>
                  <m:oMath xmlns:m="http://schemas.openxmlformats.org/officeDocument/2006/math">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𝐿</m:t>
                            </m:r>
                          </m:e>
                        </m:acc>
                      </m:e>
                      <m:sub>
                        <m:r>
                          <a:rPr lang="en-US" altLang="ja-JP" sz="2300" b="0" i="1" smtClean="0">
                            <a:latin typeface="Cambria Math" panose="02040503050406030204" pitchFamily="18" charset="0"/>
                          </a:rPr>
                          <m:t>1</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e>
                        </m:d>
                      </m:e>
                    </m:d>
                    <m:r>
                      <a:rPr lang="en-US" altLang="ja-JP" sz="2300" i="1" smtClean="0">
                        <a:latin typeface="Cambria Math" panose="02040503050406030204" pitchFamily="18" charset="0"/>
                      </a:rPr>
                      <m:t>,</m:t>
                    </m:r>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𝐿</m:t>
                            </m:r>
                          </m:e>
                        </m:acc>
                      </m:e>
                      <m:sub>
                        <m:r>
                          <a:rPr lang="en-US" altLang="ja-JP" sz="2300" b="0" i="1" smtClean="0">
                            <a:latin typeface="Cambria Math" panose="02040503050406030204" pitchFamily="18" charset="0"/>
                          </a:rPr>
                          <m:t>2</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2,</m:t>
                                </m:r>
                                <m:r>
                                  <a:rPr lang="en-US" altLang="ja-JP" sz="2300" b="0" i="1" smtClean="0">
                                    <a:latin typeface="Cambria Math" panose="02040503050406030204" pitchFamily="18" charset="0"/>
                                  </a:rPr>
                                  <m:t>𝑗</m:t>
                                </m:r>
                              </m:sub>
                            </m:sSub>
                          </m:e>
                        </m:d>
                      </m:e>
                    </m:d>
                  </m:oMath>
                </a14:m>
                <a:r>
                  <a:rPr lang="en-US" altLang="ja-JP" sz="2300" dirty="0"/>
                  <a:t> and </a:t>
                </a:r>
                <a14:m>
                  <m:oMath xmlns:m="http://schemas.openxmlformats.org/officeDocument/2006/math">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𝐿</m:t>
                        </m:r>
                      </m:e>
                      <m:sub>
                        <m:r>
                          <a:rPr lang="en-US" altLang="ja-JP" sz="2300" b="0" i="0" smtClean="0">
                            <a:latin typeface="Cambria Math" panose="02040503050406030204" pitchFamily="18" charset="0"/>
                          </a:rPr>
                          <m:t>3</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b="0" i="1" smtClean="0">
                                    <a:latin typeface="Cambria Math" panose="02040503050406030204" pitchFamily="18" charset="0"/>
                                  </a:rPr>
                                  <m:t>𝑘</m:t>
                                </m:r>
                              </m:sub>
                            </m:sSub>
                          </m:e>
                        </m:d>
                      </m:e>
                    </m:d>
                  </m:oMath>
                </a14:m>
                <a:r>
                  <a:rPr lang="en-US" altLang="ja-JP" sz="2300" dirty="0"/>
                  <a:t> in  𝐶</a:t>
                </a:r>
                <a:r>
                  <a:rPr lang="en-US" altLang="ja-JP" sz="2300" dirty="0">
                    <a:latin typeface="Times New Roman" panose="02020603050405020304" pitchFamily="18" charset="0"/>
                    <a:cs typeface="Times New Roman" panose="02020603050405020304" pitchFamily="18" charset="0"/>
                  </a:rPr>
                  <a:t>(</a:t>
                </a:r>
                <a:r>
                  <a:rPr lang="en-US" altLang="ja-JP" sz="2300" dirty="0"/>
                  <a:t>𝑖,𝑗,𝑘</a:t>
                </a:r>
                <a:r>
                  <a:rPr lang="en-US" altLang="ja-JP" sz="2300" dirty="0">
                    <a:latin typeface="Times New Roman" panose="02020603050405020304" pitchFamily="18" charset="0"/>
                    <a:cs typeface="Times New Roman" panose="02020603050405020304" pitchFamily="18" charset="0"/>
                  </a:rPr>
                  <a:t>)</a:t>
                </a:r>
                <a:r>
                  <a:rPr lang="en-US" altLang="ja-JP" sz="2300" dirty="0"/>
                  <a:t> for any </a:t>
                </a:r>
                <a14:m>
                  <m:oMath xmlns:m="http://schemas.openxmlformats.org/officeDocument/2006/math">
                    <m:r>
                      <a:rPr lang="en-US" altLang="ja-JP" sz="230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𝑖</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1</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2</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0</m:t>
                    </m:r>
                    <m:r>
                      <a:rPr lang="en-US" altLang="ja-JP" sz="2300" i="1">
                        <a:latin typeface="Cambria Math" panose="02040503050406030204" pitchFamily="18" charset="0"/>
                      </a:rPr>
                      <m:t>≤</m:t>
                    </m:r>
                    <m:r>
                      <a:rPr lang="en-US" altLang="ja-JP" sz="2300" i="1">
                        <a:latin typeface="Cambria Math" panose="02040503050406030204" pitchFamily="18" charset="0"/>
                      </a:rPr>
                      <m:t>𝑘</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3</m:t>
                            </m:r>
                          </m:sub>
                        </m:sSub>
                      </m:e>
                    </m:d>
                  </m:oMath>
                </a14:m>
                <a:r>
                  <a:rPr lang="en-US" altLang="ja-JP" sz="2300" dirty="0"/>
                  <a:t> . </a:t>
                </a:r>
              </a:p>
            </p:txBody>
          </p:sp>
        </mc:Choice>
        <mc:Fallback xmlns="">
          <p:sp>
            <p:nvSpPr>
              <p:cNvPr id="20" name="コンテンツ プレースホルダー 2">
                <a:extLst>
                  <a:ext uri="{FF2B5EF4-FFF2-40B4-BE49-F238E27FC236}">
                    <a16:creationId xmlns:a16="http://schemas.microsoft.com/office/drawing/2014/main" id="{39BC1969-B2C4-873A-62ED-A2E8F9081A01}"/>
                  </a:ext>
                </a:extLst>
              </p:cNvPr>
              <p:cNvSpPr txBox="1">
                <a:spLocks noRot="1" noChangeAspect="1" noMove="1" noResize="1" noEditPoints="1" noAdjustHandles="1" noChangeArrowheads="1" noChangeShapeType="1" noTextEdit="1"/>
              </p:cNvSpPr>
              <p:nvPr/>
            </p:nvSpPr>
            <p:spPr>
              <a:xfrm>
                <a:off x="628650" y="2559103"/>
                <a:ext cx="8496346" cy="1301895"/>
              </a:xfrm>
              <a:prstGeom prst="rect">
                <a:avLst/>
              </a:prstGeom>
              <a:blipFill>
                <a:blip r:embed="rId5"/>
                <a:stretch>
                  <a:fillRect l="-1045" t="-2913" r="-149" b="-23301"/>
                </a:stretch>
              </a:blipFill>
            </p:spPr>
            <p:txBody>
              <a:bodyPr/>
              <a:lstStyle/>
              <a:p>
                <a:r>
                  <a:rPr lang="ja-JP" altLang="en-US">
                    <a:noFill/>
                  </a:rPr>
                  <a:t> </a:t>
                </a:r>
              </a:p>
            </p:txBody>
          </p:sp>
        </mc:Fallback>
      </mc:AlternateContent>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47</a:t>
            </a:fld>
            <a:endParaRPr kumimoji="1" lang="ja-JP" altLang="en-US"/>
          </a:p>
        </p:txBody>
      </p:sp>
      <p:sp>
        <p:nvSpPr>
          <p:cNvPr id="10" name="タイトル 1">
            <a:extLst>
              <a:ext uri="{FF2B5EF4-FFF2-40B4-BE49-F238E27FC236}">
                <a16:creationId xmlns:a16="http://schemas.microsoft.com/office/drawing/2014/main" id="{37C5E2DA-FD01-093A-D72B-5037A10D580A}"/>
              </a:ext>
            </a:extLst>
          </p:cNvPr>
          <p:cNvSpPr txBox="1">
            <a:spLocks/>
          </p:cNvSpPr>
          <p:nvPr/>
        </p:nvSpPr>
        <p:spPr>
          <a:xfrm>
            <a:off x="628650" y="365127"/>
            <a:ext cx="7886700" cy="647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t>Time Complexity</a:t>
            </a: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44CE90F-D237-AA08-9751-75522E97682D}"/>
                  </a:ext>
                </a:extLst>
              </p:cNvPr>
              <p:cNvSpPr txBox="1"/>
              <p:nvPr/>
            </p:nvSpPr>
            <p:spPr>
              <a:xfrm>
                <a:off x="251755" y="5942979"/>
                <a:ext cx="5610202" cy="700448"/>
              </a:xfrm>
              <a:prstGeom prst="rect">
                <a:avLst/>
              </a:prstGeom>
              <a:noFill/>
            </p:spPr>
            <p:txBody>
              <a:bodyPr wrap="square">
                <a:spAutoFit/>
              </a:bodyPr>
              <a:lstStyle/>
              <a:p>
                <a:pPr>
                  <a:lnSpc>
                    <a:spcPct val="110000"/>
                  </a:lnSpc>
                </a:pPr>
                <a14:m>
                  <m:oMath xmlns:m="http://schemas.openxmlformats.org/officeDocument/2006/math">
                    <m:limLow>
                      <m:limLowPr>
                        <m:ctrlPr>
                          <a:rPr kumimoji="1" lang="en-US" altLang="ja-JP" sz="2400" i="1" smtClean="0">
                            <a:latin typeface="Cambria Math" panose="02040503050406030204" pitchFamily="18" charset="0"/>
                          </a:rPr>
                        </m:ctrlPr>
                      </m:limLowPr>
                      <m:e>
                        <m:r>
                          <m:rPr>
                            <m:sty m:val="p"/>
                          </m:rPr>
                          <a:rPr kumimoji="1" lang="en-US" altLang="ja-JP" sz="2400">
                            <a:latin typeface="Cambria Math" panose="02040503050406030204" pitchFamily="18" charset="0"/>
                          </a:rPr>
                          <m:t>max</m:t>
                        </m:r>
                      </m:e>
                      <m:lim>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   1≤</m:t>
                        </m:r>
                        <m:r>
                          <a:rPr kumimoji="1" lang="en-US" altLang="ja-JP" sz="2400" b="0" i="1" smtClean="0">
                            <a:latin typeface="Cambria Math" panose="02040503050406030204" pitchFamily="18" charset="0"/>
                          </a:rPr>
                          <m:t>𝑗</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2</m:t>
                                </m:r>
                              </m:sub>
                            </m:sSub>
                          </m:e>
                        </m:d>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𝑣</m:t>
                            </m:r>
                          </m:e>
                          <m:sub>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rPr>
                              <m:t>𝑘</m:t>
                            </m:r>
                          </m:sub>
                        </m:sSub>
                      </m:lim>
                    </m:limLow>
                    <m:r>
                      <a:rPr lang="en-US" altLang="ja-JP" sz="2400" i="1">
                        <a:latin typeface="Cambria Math" panose="02040503050406030204" pitchFamily="18" charset="0"/>
                      </a:rPr>
                      <m:t>𝐶</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𝑖</m:t>
                        </m:r>
                        <m:r>
                          <a:rPr lang="en-US" altLang="ja-JP" sz="2400" i="1">
                            <a:latin typeface="Cambria Math" panose="02040503050406030204" pitchFamily="18" charset="0"/>
                          </a:rPr>
                          <m:t>,</m:t>
                        </m:r>
                        <m:r>
                          <a:rPr lang="en-US" altLang="ja-JP" sz="2400" i="1">
                            <a:latin typeface="Cambria Math" panose="02040503050406030204" pitchFamily="18" charset="0"/>
                          </a:rPr>
                          <m:t>𝑗</m:t>
                        </m:r>
                        <m:r>
                          <a:rPr lang="en-US" altLang="ja-JP" sz="2400" i="1">
                            <a:latin typeface="Cambria Math" panose="02040503050406030204" pitchFamily="18" charset="0"/>
                          </a:rPr>
                          <m:t>,</m:t>
                        </m:r>
                        <m:r>
                          <a:rPr lang="en-US" altLang="ja-JP" sz="2400" b="0" i="1" smtClean="0">
                            <a:latin typeface="Cambria Math" panose="02040503050406030204" pitchFamily="18" charset="0"/>
                          </a:rPr>
                          <m:t>𝑘</m:t>
                        </m:r>
                      </m:e>
                    </m:d>
                  </m:oMath>
                </a14:m>
                <a:r>
                  <a:rPr kumimoji="1" lang="en-US" altLang="ja-JP" sz="2400" dirty="0"/>
                  <a:t>  is the solution. </a:t>
                </a:r>
              </a:p>
            </p:txBody>
          </p:sp>
        </mc:Choice>
        <mc:Fallback xmlns="">
          <p:sp>
            <p:nvSpPr>
              <p:cNvPr id="8" name="テキスト ボックス 7">
                <a:extLst>
                  <a:ext uri="{FF2B5EF4-FFF2-40B4-BE49-F238E27FC236}">
                    <a16:creationId xmlns:a16="http://schemas.microsoft.com/office/drawing/2014/main" id="{044CE90F-D237-AA08-9751-75522E97682D}"/>
                  </a:ext>
                </a:extLst>
              </p:cNvPr>
              <p:cNvSpPr txBox="1">
                <a:spLocks noRot="1" noChangeAspect="1" noMove="1" noResize="1" noEditPoints="1" noAdjustHandles="1" noChangeArrowheads="1" noChangeShapeType="1" noTextEdit="1"/>
              </p:cNvSpPr>
              <p:nvPr/>
            </p:nvSpPr>
            <p:spPr>
              <a:xfrm>
                <a:off x="251755" y="5942979"/>
                <a:ext cx="5610202" cy="700448"/>
              </a:xfrm>
              <a:prstGeom prst="rect">
                <a:avLst/>
              </a:prstGeom>
              <a:blipFill>
                <a:blip r:embed="rId9"/>
                <a:stretch>
                  <a:fillRect r="-1806" b="-53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0A5D279-10EE-FCEE-47D6-EB31614AD727}"/>
                  </a:ext>
                </a:extLst>
              </p:cNvPr>
              <p:cNvSpPr txBox="1"/>
              <p:nvPr/>
            </p:nvSpPr>
            <p:spPr>
              <a:xfrm>
                <a:off x="4876823" y="6424739"/>
                <a:ext cx="3837269" cy="413511"/>
              </a:xfrm>
              <a:prstGeom prst="rect">
                <a:avLst/>
              </a:prstGeom>
              <a:noFill/>
            </p:spPr>
            <p:txBody>
              <a:bodyPr wrap="none" rtlCol="0">
                <a:spAutoFit/>
              </a:bodyPr>
              <a:lstStyle/>
              <a:p>
                <a:r>
                  <a:rPr kumimoji="1" lang="en-US" altLang="ja-JP" sz="2000" dirty="0"/>
                  <a:t>(</a:t>
                </a:r>
                <a14:m>
                  <m:oMath xmlns:m="http://schemas.openxmlformats.org/officeDocument/2006/math">
                    <m:sSub>
                      <m:sSubPr>
                        <m:ctrlPr>
                          <a:rPr lang="en-US" altLang="ja-JP" sz="2000" i="1" smtClean="0">
                            <a:latin typeface="Cambria Math" panose="02040503050406030204" pitchFamily="18" charset="0"/>
                          </a:rPr>
                        </m:ctrlPr>
                      </m:sSubPr>
                      <m:e>
                        <m:r>
                          <a:rPr lang="en-US" altLang="ja-JP" sz="2000" i="1">
                            <a:latin typeface="Cambria Math" panose="02040503050406030204" pitchFamily="18" charset="0"/>
                          </a:rPr>
                          <m:t>𝑣</m:t>
                        </m:r>
                      </m:e>
                      <m:sub>
                        <m:r>
                          <a:rPr lang="en-US" altLang="ja-JP" sz="2000" b="0" i="1" smtClean="0">
                            <a:latin typeface="Cambria Math" panose="02040503050406030204" pitchFamily="18" charset="0"/>
                          </a:rPr>
                          <m:t>3</m:t>
                        </m:r>
                        <m:r>
                          <a:rPr lang="en-US" altLang="ja-JP" sz="2000" i="1">
                            <a:latin typeface="Cambria Math" panose="02040503050406030204" pitchFamily="18" charset="0"/>
                          </a:rPr>
                          <m:t>,</m:t>
                        </m:r>
                        <m:r>
                          <a:rPr lang="en-US" altLang="ja-JP" sz="2000" b="0" i="1" smtClean="0">
                            <a:latin typeface="Cambria Math" panose="02040503050406030204" pitchFamily="18" charset="0"/>
                          </a:rPr>
                          <m:t>𝑘</m:t>
                        </m:r>
                      </m:sub>
                    </m:sSub>
                    <m:r>
                      <a:rPr lang="en-US" altLang="ja-JP" sz="2000" b="0" i="1" smtClean="0">
                        <a:latin typeface="Cambria Math" panose="02040503050406030204" pitchFamily="18" charset="0"/>
                      </a:rPr>
                      <m:t> </m:t>
                    </m:r>
                  </m:oMath>
                </a14:m>
                <a:r>
                  <a:rPr kumimoji="1" lang="en-US" altLang="ja-JP" sz="2000" dirty="0"/>
                  <a:t>has no out-going edges in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𝑉</m:t>
                        </m:r>
                      </m:e>
                      <m:sub>
                        <m:r>
                          <a:rPr kumimoji="1" lang="en-US" altLang="ja-JP" sz="2000" b="0" i="1" smtClean="0">
                            <a:latin typeface="Cambria Math" panose="02040503050406030204" pitchFamily="18" charset="0"/>
                          </a:rPr>
                          <m:t>3</m:t>
                        </m:r>
                      </m:sub>
                    </m:sSub>
                  </m:oMath>
                </a14:m>
                <a:r>
                  <a:rPr kumimoji="1" lang="en-US" altLang="ja-JP" sz="2000" dirty="0"/>
                  <a:t>.)</a:t>
                </a:r>
                <a:endParaRPr kumimoji="1" lang="ja-JP" altLang="en-US" sz="2000"/>
              </a:p>
            </p:txBody>
          </p:sp>
        </mc:Choice>
        <mc:Fallback xmlns="">
          <p:sp>
            <p:nvSpPr>
              <p:cNvPr id="9" name="テキスト ボックス 8">
                <a:extLst>
                  <a:ext uri="{FF2B5EF4-FFF2-40B4-BE49-F238E27FC236}">
                    <a16:creationId xmlns:a16="http://schemas.microsoft.com/office/drawing/2014/main" id="{60A5D279-10EE-FCEE-47D6-EB31614AD727}"/>
                  </a:ext>
                </a:extLst>
              </p:cNvPr>
              <p:cNvSpPr txBox="1">
                <a:spLocks noRot="1" noChangeAspect="1" noMove="1" noResize="1" noEditPoints="1" noAdjustHandles="1" noChangeArrowheads="1" noChangeShapeType="1" noTextEdit="1"/>
              </p:cNvSpPr>
              <p:nvPr/>
            </p:nvSpPr>
            <p:spPr>
              <a:xfrm>
                <a:off x="4876823" y="6424739"/>
                <a:ext cx="3837269" cy="413511"/>
              </a:xfrm>
              <a:prstGeom prst="rect">
                <a:avLst/>
              </a:prstGeom>
              <a:blipFill>
                <a:blip r:embed="rId10"/>
                <a:stretch>
                  <a:fillRect l="-1656" t="-5882" r="-993" b="-20588"/>
                </a:stretch>
              </a:blipFill>
            </p:spPr>
            <p:txBody>
              <a:bodyPr/>
              <a:lstStyle/>
              <a:p>
                <a:r>
                  <a:rPr lang="ja-JP" altLang="en-US">
                    <a:noFill/>
                  </a:rPr>
                  <a:t> </a:t>
                </a:r>
              </a:p>
            </p:txBody>
          </p:sp>
        </mc:Fallback>
      </mc:AlternateContent>
      <p:sp>
        <p:nvSpPr>
          <p:cNvPr id="11" name="角丸四角形吹き出し 10">
            <a:extLst>
              <a:ext uri="{FF2B5EF4-FFF2-40B4-BE49-F238E27FC236}">
                <a16:creationId xmlns:a16="http://schemas.microsoft.com/office/drawing/2014/main" id="{F029B6F6-CE9B-9899-2897-B76CADC9EA4E}"/>
              </a:ext>
            </a:extLst>
          </p:cNvPr>
          <p:cNvSpPr/>
          <p:nvPr/>
        </p:nvSpPr>
        <p:spPr>
          <a:xfrm>
            <a:off x="5830030" y="2622138"/>
            <a:ext cx="2977879" cy="1041781"/>
          </a:xfrm>
          <a:prstGeom prst="wedgeRoundRectCallout">
            <a:avLst>
              <a:gd name="adj1" fmla="val 5963"/>
              <a:gd name="adj2" fmla="val -130043"/>
              <a:gd name="adj3" fmla="val 16667"/>
            </a:avLst>
          </a:prstGeom>
          <a:solidFill>
            <a:schemeClr val="bg1"/>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linear time</a:t>
            </a:r>
            <a:endParaRPr kumimoji="1" lang="ja-JP" altLang="en-US" sz="2400">
              <a:solidFill>
                <a:schemeClr val="tx1"/>
              </a:solidFill>
            </a:endParaRPr>
          </a:p>
        </p:txBody>
      </p:sp>
      <p:sp>
        <p:nvSpPr>
          <p:cNvPr id="15" name="テキスト ボックス 14">
            <a:extLst>
              <a:ext uri="{FF2B5EF4-FFF2-40B4-BE49-F238E27FC236}">
                <a16:creationId xmlns:a16="http://schemas.microsoft.com/office/drawing/2014/main" id="{D7ECA91A-A988-98CE-75AA-89A966A32D50}"/>
              </a:ext>
            </a:extLst>
          </p:cNvPr>
          <p:cNvSpPr txBox="1"/>
          <p:nvPr/>
        </p:nvSpPr>
        <p:spPr>
          <a:xfrm>
            <a:off x="7586607" y="2605236"/>
            <a:ext cx="684557" cy="328337"/>
          </a:xfrm>
          <a:prstGeom prst="rect">
            <a:avLst/>
          </a:prstGeom>
          <a:solidFill>
            <a:schemeClr val="bg1"/>
          </a:solidFill>
        </p:spPr>
        <p:txBody>
          <a:bodyPr wrap="square" rtlCol="0">
            <a:spAutoFit/>
          </a:bodyPr>
          <a:lstStyle/>
          <a:p>
            <a:endParaRPr kumimoji="1" lang="ja-JP" altLang="en-US"/>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276D45E-1D99-45F0-D66F-7F60C0609F3B}"/>
                  </a:ext>
                </a:extLst>
              </p:cNvPr>
              <p:cNvSpPr txBox="1"/>
              <p:nvPr/>
            </p:nvSpPr>
            <p:spPr>
              <a:xfrm>
                <a:off x="628650" y="4533406"/>
                <a:ext cx="7886700" cy="830997"/>
              </a:xfrm>
              <a:prstGeom prst="rect">
                <a:avLst/>
              </a:prstGeom>
              <a:noFill/>
              <a:ln w="28575">
                <a:solidFill>
                  <a:srgbClr val="FFC000"/>
                </a:solidFill>
              </a:ln>
            </p:spPr>
            <p:txBody>
              <a:bodyPr wrap="square" rtlCol="0">
                <a:spAutoFit/>
              </a:bodyPr>
              <a:lstStyle/>
              <a:p>
                <a:r>
                  <a:rPr kumimoji="1" lang="en" altLang="ja-JP" sz="2400" dirty="0"/>
                  <a:t>3. Precompute the result of conditional expression of </a:t>
                </a:r>
                <a:r>
                  <a:rPr lang="en" altLang="ja-JP" sz="2400" dirty="0"/>
                  <a:t>recurrence for all </a:t>
                </a:r>
                <a14:m>
                  <m:oMath xmlns:m="http://schemas.openxmlformats.org/officeDocument/2006/math">
                    <m:r>
                      <a:rPr lang="en-US" altLang="ja-JP" sz="2000" i="1" smtClean="0">
                        <a:latin typeface="Cambria Math" panose="02040503050406030204" pitchFamily="18" charset="0"/>
                      </a:rPr>
                      <m:t>1</m:t>
                    </m:r>
                    <m:r>
                      <a:rPr lang="en-US" altLang="ja-JP" sz="2000" i="1">
                        <a:latin typeface="Cambria Math" panose="02040503050406030204" pitchFamily="18" charset="0"/>
                      </a:rPr>
                      <m:t>≤</m:t>
                    </m:r>
                    <m:r>
                      <a:rPr lang="en-US" altLang="ja-JP" sz="2000" i="1">
                        <a:latin typeface="Cambria Math" panose="02040503050406030204" pitchFamily="18" charset="0"/>
                      </a:rPr>
                      <m:t>𝑖</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1</m:t>
                            </m:r>
                          </m:sub>
                        </m:sSub>
                      </m:e>
                    </m:d>
                    <m:r>
                      <a:rPr lang="en-US" altLang="ja-JP" sz="2000" i="1">
                        <a:latin typeface="Cambria Math" panose="02040503050406030204" pitchFamily="18" charset="0"/>
                      </a:rPr>
                      <m:t>, </m:t>
                    </m:r>
                    <m:r>
                      <a:rPr lang="en-US" altLang="ja-JP" sz="2000" b="0" i="1" smtClean="0">
                        <a:latin typeface="Cambria Math" panose="02040503050406030204" pitchFamily="18" charset="0"/>
                      </a:rPr>
                      <m:t>1</m:t>
                    </m:r>
                    <m:r>
                      <a:rPr lang="en-US" altLang="ja-JP" sz="2000" i="1">
                        <a:latin typeface="Cambria Math" panose="02040503050406030204" pitchFamily="18" charset="0"/>
                      </a:rPr>
                      <m:t>≤</m:t>
                    </m:r>
                    <m:r>
                      <a:rPr lang="en-US" altLang="ja-JP" sz="2000" i="1">
                        <a:latin typeface="Cambria Math" panose="02040503050406030204" pitchFamily="18" charset="0"/>
                      </a:rPr>
                      <m:t>𝑗</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2</m:t>
                            </m:r>
                          </m:sub>
                        </m:sSub>
                      </m:e>
                    </m:d>
                    <m:r>
                      <a:rPr lang="en-US" altLang="ja-JP" sz="2000" i="1">
                        <a:latin typeface="Cambria Math" panose="02040503050406030204" pitchFamily="18" charset="0"/>
                      </a:rPr>
                      <m:t>, </m:t>
                    </m:r>
                    <m:r>
                      <a:rPr lang="en-US" altLang="ja-JP" sz="2000" b="0" i="1" smtClean="0">
                        <a:latin typeface="Cambria Math" panose="02040503050406030204" pitchFamily="18" charset="0"/>
                      </a:rPr>
                      <m:t>0</m:t>
                    </m:r>
                    <m:r>
                      <a:rPr lang="en-US" altLang="ja-JP" sz="2000" i="1">
                        <a:latin typeface="Cambria Math" panose="02040503050406030204" pitchFamily="18" charset="0"/>
                      </a:rPr>
                      <m:t>≤</m:t>
                    </m:r>
                    <m:r>
                      <a:rPr lang="en-US" altLang="ja-JP" sz="2000" i="1">
                        <a:latin typeface="Cambria Math" panose="02040503050406030204" pitchFamily="18" charset="0"/>
                      </a:rPr>
                      <m:t>𝑘</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3</m:t>
                            </m:r>
                          </m:sub>
                        </m:sSub>
                      </m:e>
                    </m:d>
                  </m:oMath>
                </a14:m>
                <a:r>
                  <a:rPr kumimoji="1" lang="en-US" altLang="ja-JP" sz="2000" dirty="0"/>
                  <a:t>.</a:t>
                </a:r>
                <a:endParaRPr kumimoji="1" lang="ja-JP" altLang="en-US" sz="2000"/>
              </a:p>
            </p:txBody>
          </p:sp>
        </mc:Choice>
        <mc:Fallback xmlns="">
          <p:sp>
            <p:nvSpPr>
              <p:cNvPr id="12" name="テキスト ボックス 11">
                <a:extLst>
                  <a:ext uri="{FF2B5EF4-FFF2-40B4-BE49-F238E27FC236}">
                    <a16:creationId xmlns:a16="http://schemas.microsoft.com/office/drawing/2014/main" id="{9276D45E-1D99-45F0-D66F-7F60C0609F3B}"/>
                  </a:ext>
                </a:extLst>
              </p:cNvPr>
              <p:cNvSpPr txBox="1">
                <a:spLocks noRot="1" noChangeAspect="1" noMove="1" noResize="1" noEditPoints="1" noAdjustHandles="1" noChangeArrowheads="1" noChangeShapeType="1" noTextEdit="1"/>
              </p:cNvSpPr>
              <p:nvPr/>
            </p:nvSpPr>
            <p:spPr>
              <a:xfrm>
                <a:off x="628650" y="4533406"/>
                <a:ext cx="7886700" cy="830997"/>
              </a:xfrm>
              <a:prstGeom prst="rect">
                <a:avLst/>
              </a:prstGeom>
              <a:blipFill>
                <a:blip r:embed="rId11"/>
                <a:stretch>
                  <a:fillRect l="-1122" t="-4412" b="-13235"/>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EB5B6A70-4FD5-7747-91FC-8D4FF6BAC038}"/>
                  </a:ext>
                </a:extLst>
              </p:cNvPr>
              <p:cNvSpPr txBox="1"/>
              <p:nvPr/>
            </p:nvSpPr>
            <p:spPr>
              <a:xfrm>
                <a:off x="606690" y="5496703"/>
                <a:ext cx="7886700" cy="446276"/>
              </a:xfrm>
              <a:prstGeom prst="rect">
                <a:avLst/>
              </a:prstGeom>
              <a:noFill/>
              <a:ln w="28575">
                <a:solidFill>
                  <a:srgbClr val="FFC000"/>
                </a:solidFill>
              </a:ln>
            </p:spPr>
            <p:txBody>
              <a:bodyPr wrap="square" rtlCol="0">
                <a:spAutoFit/>
              </a:bodyPr>
              <a:lstStyle/>
              <a:p>
                <a:r>
                  <a:rPr kumimoji="1" lang="en" altLang="ja-JP" sz="2300" dirty="0"/>
                  <a:t>4. Calculate </a:t>
                </a:r>
                <a14:m>
                  <m:oMath xmlns:m="http://schemas.openxmlformats.org/officeDocument/2006/math">
                    <m:r>
                      <a:rPr lang="en-US" altLang="ja-JP" sz="2300" i="1" smtClean="0">
                        <a:latin typeface="Cambria Math" panose="02040503050406030204" pitchFamily="18" charset="0"/>
                      </a:rPr>
                      <m:t>𝐶</m:t>
                    </m:r>
                    <m:d>
                      <m:dPr>
                        <m:ctrlPr>
                          <a:rPr lang="en-US" altLang="ja-JP" sz="2300" i="1">
                            <a:latin typeface="Cambria Math" panose="02040503050406030204" pitchFamily="18" charset="0"/>
                          </a:rPr>
                        </m:ctrlPr>
                      </m:dPr>
                      <m:e>
                        <m:r>
                          <a:rPr lang="en-US" altLang="ja-JP" sz="2300" i="1">
                            <a:latin typeface="Cambria Math" panose="02040503050406030204" pitchFamily="18" charset="0"/>
                          </a:rPr>
                          <m:t>𝑖</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e>
                    </m:d>
                  </m:oMath>
                </a14:m>
                <a:r>
                  <a:rPr kumimoji="1" lang="en-US" altLang="ja-JP" sz="2300" dirty="0"/>
                  <a:t> using the </a:t>
                </a:r>
                <a:r>
                  <a:rPr lang="en" altLang="ja-JP" sz="2300" dirty="0"/>
                  <a:t>recurrence.</a:t>
                </a:r>
              </a:p>
            </p:txBody>
          </p:sp>
        </mc:Choice>
        <mc:Fallback xmlns="">
          <p:sp>
            <p:nvSpPr>
              <p:cNvPr id="19" name="テキスト ボックス 18">
                <a:extLst>
                  <a:ext uri="{FF2B5EF4-FFF2-40B4-BE49-F238E27FC236}">
                    <a16:creationId xmlns:a16="http://schemas.microsoft.com/office/drawing/2014/main" id="{EB5B6A70-4FD5-7747-91FC-8D4FF6BAC038}"/>
                  </a:ext>
                </a:extLst>
              </p:cNvPr>
              <p:cNvSpPr txBox="1">
                <a:spLocks noRot="1" noChangeAspect="1" noMove="1" noResize="1" noEditPoints="1" noAdjustHandles="1" noChangeArrowheads="1" noChangeShapeType="1" noTextEdit="1"/>
              </p:cNvSpPr>
              <p:nvPr/>
            </p:nvSpPr>
            <p:spPr>
              <a:xfrm>
                <a:off x="606690" y="5496703"/>
                <a:ext cx="7886700" cy="446276"/>
              </a:xfrm>
              <a:prstGeom prst="rect">
                <a:avLst/>
              </a:prstGeom>
              <a:blipFill>
                <a:blip r:embed="rId10"/>
                <a:stretch>
                  <a:fillRect l="-1122" t="-7895" b="-23684"/>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5F5CCA1E-FE2C-54A1-9DA1-8A88046A758C}"/>
                  </a:ext>
                </a:extLst>
              </p:cNvPr>
              <p:cNvSpPr txBox="1"/>
              <p:nvPr/>
            </p:nvSpPr>
            <p:spPr>
              <a:xfrm>
                <a:off x="606690" y="3968995"/>
                <a:ext cx="4224426" cy="500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r>
                            <a:rPr lang="en-US" altLang="ja-JP" sz="2300" b="0" i="1" smtClean="0">
                              <a:latin typeface="Cambria Math" panose="02040503050406030204" pitchFamily="18" charset="0"/>
                            </a:rPr>
                            <m:t> ∈</m:t>
                          </m:r>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1</m:t>
                              </m:r>
                            </m:sub>
                          </m:sSub>
                          <m:r>
                            <a:rPr lang="en-US" altLang="ja-JP" sz="2300" b="0" i="1" smtClean="0">
                              <a:latin typeface="Cambria Math" panose="02040503050406030204" pitchFamily="18" charset="0"/>
                            </a:rPr>
                            <m:t>,</m:t>
                          </m:r>
                          <m:sSub>
                            <m:sSubPr>
                              <m:ctrlPr>
                                <a:rPr lang="en-US" altLang="ja-JP" sz="2300" i="1">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2</m:t>
                              </m:r>
                              <m:r>
                                <a:rPr lang="en-US" altLang="ja-JP" sz="2300" i="1">
                                  <a:latin typeface="Cambria Math" panose="02040503050406030204" pitchFamily="18" charset="0"/>
                                </a:rPr>
                                <m:t>,</m:t>
                              </m:r>
                              <m:r>
                                <a:rPr lang="en-US" altLang="ja-JP" sz="2300" b="0" i="1" smtClean="0">
                                  <a:latin typeface="Cambria Math" panose="02040503050406030204" pitchFamily="18" charset="0"/>
                                </a:rPr>
                                <m:t>𝑗</m:t>
                              </m:r>
                            </m:sub>
                          </m:sSub>
                          <m:r>
                            <a:rPr lang="en-US" altLang="ja-JP" sz="2300" i="1">
                              <a:latin typeface="Cambria Math" panose="02040503050406030204" pitchFamily="18" charset="0"/>
                            </a:rPr>
                            <m:t> ∈</m:t>
                          </m:r>
                          <m:sSub>
                            <m:sSubPr>
                              <m:ctrlPr>
                                <a:rPr lang="en-US" altLang="ja-JP" sz="2300" i="1">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2</m:t>
                              </m:r>
                            </m:sub>
                          </m:sSub>
                          <m:r>
                            <a:rPr lang="en-US" altLang="ja-JP" sz="2300" i="1">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sub>
                          </m:sSub>
                          <m:r>
                            <a:rPr lang="en-US" altLang="ja-JP" sz="2300" i="1">
                              <a:latin typeface="Cambria Math" panose="02040503050406030204" pitchFamily="18" charset="0"/>
                            </a:rPr>
                            <m:t> ∈</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𝑉</m:t>
                              </m:r>
                            </m:e>
                            <m:sub>
                              <m:r>
                                <a:rPr lang="en-US" altLang="ja-JP" sz="2300" b="0" i="1" smtClean="0">
                                  <a:latin typeface="Cambria Math" panose="02040503050406030204" pitchFamily="18" charset="0"/>
                                </a:rPr>
                                <m:t>3</m:t>
                              </m:r>
                            </m:sub>
                          </m:sSub>
                        </m:e>
                      </m:d>
                      <m:r>
                        <a:rPr lang="en-US" altLang="ja-JP" sz="2300" b="0" i="1" smtClean="0">
                          <a:latin typeface="Cambria Math" panose="02040503050406030204" pitchFamily="18" charset="0"/>
                        </a:rPr>
                        <m:t> </m:t>
                      </m:r>
                    </m:oMath>
                  </m:oMathPara>
                </a14:m>
                <a:endParaRPr lang="en-US" altLang="ja-JP" sz="2300" dirty="0"/>
              </a:p>
            </p:txBody>
          </p:sp>
        </mc:Choice>
        <mc:Fallback xmlns="">
          <p:sp>
            <p:nvSpPr>
              <p:cNvPr id="21" name="テキスト ボックス 20">
                <a:extLst>
                  <a:ext uri="{FF2B5EF4-FFF2-40B4-BE49-F238E27FC236}">
                    <a16:creationId xmlns:a16="http://schemas.microsoft.com/office/drawing/2014/main" id="{5F5CCA1E-FE2C-54A1-9DA1-8A88046A758C}"/>
                  </a:ext>
                </a:extLst>
              </p:cNvPr>
              <p:cNvSpPr txBox="1">
                <a:spLocks noRot="1" noChangeAspect="1" noMove="1" noResize="1" noEditPoints="1" noAdjustHandles="1" noChangeArrowheads="1" noChangeShapeType="1" noTextEdit="1"/>
              </p:cNvSpPr>
              <p:nvPr/>
            </p:nvSpPr>
            <p:spPr>
              <a:xfrm>
                <a:off x="606690" y="3968995"/>
                <a:ext cx="4224426" cy="500137"/>
              </a:xfrm>
              <a:prstGeom prst="rect">
                <a:avLst/>
              </a:prstGeom>
              <a:blipFill>
                <a:blip r:embed="rId12"/>
                <a:stretch>
                  <a:fillRect b="-15000"/>
                </a:stretch>
              </a:blipFill>
            </p:spPr>
            <p:txBody>
              <a:bodyPr/>
              <a:lstStyle/>
              <a:p>
                <a:r>
                  <a:rPr lang="ja-JP" altLang="en-US">
                    <a:noFill/>
                  </a:rPr>
                  <a:t> </a:t>
                </a:r>
              </a:p>
            </p:txBody>
          </p:sp>
        </mc:Fallback>
      </mc:AlternateContent>
      <p:sp>
        <p:nvSpPr>
          <p:cNvPr id="13" name="角丸四角形吹き出し 12">
            <a:extLst>
              <a:ext uri="{FF2B5EF4-FFF2-40B4-BE49-F238E27FC236}">
                <a16:creationId xmlns:a16="http://schemas.microsoft.com/office/drawing/2014/main" id="{C5FBDD68-5826-D837-D86A-ACD55D5A590D}"/>
              </a:ext>
            </a:extLst>
          </p:cNvPr>
          <p:cNvSpPr/>
          <p:nvPr/>
        </p:nvSpPr>
        <p:spPr>
          <a:xfrm>
            <a:off x="5830030" y="2622138"/>
            <a:ext cx="2977879" cy="1041781"/>
          </a:xfrm>
          <a:prstGeom prst="wedgeRoundRectCallout">
            <a:avLst>
              <a:gd name="adj1" fmla="val -48006"/>
              <a:gd name="adj2" fmla="val -70198"/>
              <a:gd name="adj3" fmla="val 16667"/>
            </a:avLst>
          </a:prstGeom>
          <a:solidFill>
            <a:schemeClr val="bg1"/>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linear time</a:t>
            </a:r>
            <a:endParaRPr kumimoji="1" lang="ja-JP" altLang="en-US" sz="2400">
              <a:solidFill>
                <a:schemeClr val="tx1"/>
              </a:solidFill>
            </a:endParaRPr>
          </a:p>
        </p:txBody>
      </p:sp>
    </p:spTree>
    <p:extLst>
      <p:ext uri="{BB962C8B-B14F-4D97-AF65-F5344CB8AC3E}">
        <p14:creationId xmlns:p14="http://schemas.microsoft.com/office/powerpoint/2010/main" val="3957393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2C92CBD6-53C1-3CDA-AA39-5930D5FEB626}"/>
                  </a:ext>
                </a:extLst>
              </p:cNvPr>
              <p:cNvSpPr txBox="1"/>
              <p:nvPr/>
            </p:nvSpPr>
            <p:spPr>
              <a:xfrm>
                <a:off x="628650" y="4533406"/>
                <a:ext cx="7886700" cy="830997"/>
              </a:xfrm>
              <a:prstGeom prst="rect">
                <a:avLst/>
              </a:prstGeom>
              <a:noFill/>
              <a:ln w="28575">
                <a:solidFill>
                  <a:srgbClr val="FFC000"/>
                </a:solidFill>
              </a:ln>
            </p:spPr>
            <p:txBody>
              <a:bodyPr wrap="square" rtlCol="0">
                <a:spAutoFit/>
              </a:bodyPr>
              <a:lstStyle/>
              <a:p>
                <a:r>
                  <a:rPr kumimoji="1" lang="en" altLang="ja-JP" sz="2400" dirty="0"/>
                  <a:t>3. Precompute the result of conditional expression of </a:t>
                </a:r>
                <a:r>
                  <a:rPr lang="en" altLang="ja-JP" sz="2400" dirty="0"/>
                  <a:t>recurrence for all </a:t>
                </a:r>
                <a14:m>
                  <m:oMath xmlns:m="http://schemas.openxmlformats.org/officeDocument/2006/math">
                    <m:r>
                      <a:rPr lang="en-US" altLang="ja-JP" sz="2000" i="1" smtClean="0">
                        <a:latin typeface="Cambria Math" panose="02040503050406030204" pitchFamily="18" charset="0"/>
                      </a:rPr>
                      <m:t>1</m:t>
                    </m:r>
                    <m:r>
                      <a:rPr lang="en-US" altLang="ja-JP" sz="2000" i="1">
                        <a:latin typeface="Cambria Math" panose="02040503050406030204" pitchFamily="18" charset="0"/>
                      </a:rPr>
                      <m:t>≤</m:t>
                    </m:r>
                    <m:r>
                      <a:rPr lang="en-US" altLang="ja-JP" sz="2000" i="1">
                        <a:latin typeface="Cambria Math" panose="02040503050406030204" pitchFamily="18" charset="0"/>
                      </a:rPr>
                      <m:t>𝑖</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1</m:t>
                            </m:r>
                          </m:sub>
                        </m:sSub>
                      </m:e>
                    </m:d>
                    <m:r>
                      <a:rPr lang="en-US" altLang="ja-JP" sz="2000" i="1">
                        <a:latin typeface="Cambria Math" panose="02040503050406030204" pitchFamily="18" charset="0"/>
                      </a:rPr>
                      <m:t>, </m:t>
                    </m:r>
                    <m:r>
                      <a:rPr lang="en-US" altLang="ja-JP" sz="2000" b="0" i="1" smtClean="0">
                        <a:latin typeface="Cambria Math" panose="02040503050406030204" pitchFamily="18" charset="0"/>
                      </a:rPr>
                      <m:t>1</m:t>
                    </m:r>
                    <m:r>
                      <a:rPr lang="en-US" altLang="ja-JP" sz="2000" i="1">
                        <a:latin typeface="Cambria Math" panose="02040503050406030204" pitchFamily="18" charset="0"/>
                      </a:rPr>
                      <m:t>≤</m:t>
                    </m:r>
                    <m:r>
                      <a:rPr lang="en-US" altLang="ja-JP" sz="2000" i="1">
                        <a:latin typeface="Cambria Math" panose="02040503050406030204" pitchFamily="18" charset="0"/>
                      </a:rPr>
                      <m:t>𝑗</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2</m:t>
                            </m:r>
                          </m:sub>
                        </m:sSub>
                      </m:e>
                    </m:d>
                    <m:r>
                      <a:rPr lang="en-US" altLang="ja-JP" sz="2000" i="1">
                        <a:latin typeface="Cambria Math" panose="02040503050406030204" pitchFamily="18" charset="0"/>
                      </a:rPr>
                      <m:t>, </m:t>
                    </m:r>
                    <m:r>
                      <a:rPr lang="en-US" altLang="ja-JP" sz="2000" b="0" i="1" smtClean="0">
                        <a:latin typeface="Cambria Math" panose="02040503050406030204" pitchFamily="18" charset="0"/>
                      </a:rPr>
                      <m:t>0</m:t>
                    </m:r>
                    <m:r>
                      <a:rPr lang="en-US" altLang="ja-JP" sz="2000" i="1">
                        <a:latin typeface="Cambria Math" panose="02040503050406030204" pitchFamily="18" charset="0"/>
                      </a:rPr>
                      <m:t>≤</m:t>
                    </m:r>
                    <m:r>
                      <a:rPr lang="en-US" altLang="ja-JP" sz="2000" i="1">
                        <a:latin typeface="Cambria Math" panose="02040503050406030204" pitchFamily="18" charset="0"/>
                      </a:rPr>
                      <m:t>𝑘</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3</m:t>
                            </m:r>
                          </m:sub>
                        </m:sSub>
                      </m:e>
                    </m:d>
                  </m:oMath>
                </a14:m>
                <a:r>
                  <a:rPr kumimoji="1" lang="en-US" altLang="ja-JP" sz="2000" dirty="0"/>
                  <a:t>.</a:t>
                </a:r>
                <a:endParaRPr kumimoji="1" lang="ja-JP" altLang="en-US" sz="2000"/>
              </a:p>
            </p:txBody>
          </p:sp>
        </mc:Choice>
        <mc:Fallback xmlns="">
          <p:sp>
            <p:nvSpPr>
              <p:cNvPr id="12" name="テキスト ボックス 11">
                <a:extLst>
                  <a:ext uri="{FF2B5EF4-FFF2-40B4-BE49-F238E27FC236}">
                    <a16:creationId xmlns:a16="http://schemas.microsoft.com/office/drawing/2014/main" id="{2C92CBD6-53C1-3CDA-AA39-5930D5FEB626}"/>
                  </a:ext>
                </a:extLst>
              </p:cNvPr>
              <p:cNvSpPr txBox="1">
                <a:spLocks noRot="1" noChangeAspect="1" noMove="1" noResize="1" noEditPoints="1" noAdjustHandles="1" noChangeArrowheads="1" noChangeShapeType="1" noTextEdit="1"/>
              </p:cNvSpPr>
              <p:nvPr/>
            </p:nvSpPr>
            <p:spPr>
              <a:xfrm>
                <a:off x="628650" y="4533406"/>
                <a:ext cx="7886700" cy="830997"/>
              </a:xfrm>
              <a:prstGeom prst="rect">
                <a:avLst/>
              </a:prstGeom>
              <a:blipFill>
                <a:blip r:embed="rId3"/>
                <a:stretch>
                  <a:fillRect l="-1122" t="-4412" b="-13235"/>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CE9B8EA7-91B6-0277-08EA-C1DEBE26F494}"/>
                  </a:ext>
                </a:extLst>
              </p:cNvPr>
              <p:cNvSpPr txBox="1"/>
              <p:nvPr/>
            </p:nvSpPr>
            <p:spPr>
              <a:xfrm>
                <a:off x="628650" y="2021172"/>
                <a:ext cx="7886700" cy="473976"/>
              </a:xfrm>
              <a:prstGeom prst="rect">
                <a:avLst/>
              </a:prstGeom>
              <a:noFill/>
              <a:ln w="28575">
                <a:solidFill>
                  <a:srgbClr val="FFC000"/>
                </a:solidFill>
              </a:ln>
            </p:spPr>
            <p:txBody>
              <a:bodyPr wrap="square" rtlCol="0">
                <a:spAutoFit/>
              </a:bodyPr>
              <a:lstStyle/>
              <a:p>
                <a:r>
                  <a:rPr kumimoji="1" lang="en" altLang="ja-JP" sz="2400" dirty="0"/>
                  <a:t>2. Sort vertices of</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 </m:t>
                        </m:r>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kumimoji="1" lang="en-US" altLang="ja-JP" sz="2400" dirty="0"/>
                  <a:t> and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𝐺</m:t>
                        </m:r>
                      </m:e>
                      <m:sub>
                        <m:r>
                          <a:rPr lang="en-US" altLang="ja-JP" sz="2400" i="1">
                            <a:latin typeface="Cambria Math" panose="02040503050406030204" pitchFamily="18" charset="0"/>
                          </a:rPr>
                          <m:t>3</m:t>
                        </m:r>
                      </m:sub>
                    </m:sSub>
                    <m:r>
                      <a:rPr lang="en-US" altLang="ja-JP" sz="2400" i="1">
                        <a:latin typeface="Cambria Math" panose="02040503050406030204" pitchFamily="18" charset="0"/>
                      </a:rPr>
                      <m:t> </m:t>
                    </m:r>
                  </m:oMath>
                </a14:m>
                <a:r>
                  <a:rPr kumimoji="1" lang="en" altLang="ja-JP" sz="2400" dirty="0"/>
                  <a:t>in topological order.</a:t>
                </a:r>
                <a:endParaRPr kumimoji="1" lang="ja-JP" altLang="en-US" sz="2400"/>
              </a:p>
            </p:txBody>
          </p:sp>
        </mc:Choice>
        <mc:Fallback xmlns="">
          <p:sp>
            <p:nvSpPr>
              <p:cNvPr id="19" name="テキスト ボックス 18">
                <a:extLst>
                  <a:ext uri="{FF2B5EF4-FFF2-40B4-BE49-F238E27FC236}">
                    <a16:creationId xmlns:a16="http://schemas.microsoft.com/office/drawing/2014/main" id="{CE9B8EA7-91B6-0277-08EA-C1DEBE26F494}"/>
                  </a:ext>
                </a:extLst>
              </p:cNvPr>
              <p:cNvSpPr txBox="1">
                <a:spLocks noRot="1" noChangeAspect="1" noMove="1" noResize="1" noEditPoints="1" noAdjustHandles="1" noChangeArrowheads="1" noChangeShapeType="1" noTextEdit="1"/>
              </p:cNvSpPr>
              <p:nvPr/>
            </p:nvSpPr>
            <p:spPr>
              <a:xfrm>
                <a:off x="628650" y="2021172"/>
                <a:ext cx="7886700" cy="473976"/>
              </a:xfrm>
              <a:prstGeom prst="rect">
                <a:avLst/>
              </a:prstGeom>
              <a:blipFill>
                <a:blip r:embed="rId4"/>
                <a:stretch>
                  <a:fillRect l="-1122" t="-5000" b="-25000"/>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C349B15E-784A-5787-AEAE-0B0257E92A17}"/>
                  </a:ext>
                </a:extLst>
              </p:cNvPr>
              <p:cNvSpPr txBox="1"/>
              <p:nvPr/>
            </p:nvSpPr>
            <p:spPr>
              <a:xfrm>
                <a:off x="628650" y="1113909"/>
                <a:ext cx="7886700" cy="843308"/>
              </a:xfrm>
              <a:prstGeom prst="rect">
                <a:avLst/>
              </a:prstGeom>
              <a:noFill/>
              <a:ln w="28575">
                <a:solidFill>
                  <a:srgbClr val="FFC000"/>
                </a:solidFill>
              </a:ln>
            </p:spPr>
            <p:txBody>
              <a:bodyPr wrap="square" rtlCol="0">
                <a:spAutoFit/>
              </a:bodyPr>
              <a:lstStyle/>
              <a:p>
                <a:r>
                  <a:rPr lang="en-US" altLang="ja-JP" sz="2400" dirty="0">
                    <a:solidFill>
                      <a:srgbClr val="000000"/>
                    </a:solidFill>
                  </a:rPr>
                  <a:t>1. Transform </a:t>
                </a:r>
                <a14:m>
                  <m:oMath xmlns:m="http://schemas.openxmlformats.org/officeDocument/2006/math">
                    <m:sSub>
                      <m:sSubPr>
                        <m:ctrlPr>
                          <a:rPr lang="en-US" altLang="ja-JP" sz="2400" b="0" i="1" smtClean="0">
                            <a:solidFill>
                              <a:srgbClr val="000000"/>
                            </a:solidFill>
                            <a:latin typeface="Cambria Math" panose="02040503050406030204" pitchFamily="18" charset="0"/>
                          </a:rPr>
                        </m:ctrlPr>
                      </m:sSubPr>
                      <m:e>
                        <m:r>
                          <a:rPr lang="en-US" altLang="ja-JP" sz="2400" b="0" i="1" smtClean="0">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i="1">
                            <a:solidFill>
                              <a:srgbClr val="000000"/>
                            </a:solidFill>
                            <a:latin typeface="Cambria Math" panose="02040503050406030204" pitchFamily="18" charset="0"/>
                          </a:rPr>
                        </m:ctrlPr>
                      </m:sSubPr>
                      <m:e>
                        <m:r>
                          <a:rPr lang="en-US" altLang="ja-JP" sz="2400" i="1">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2</m:t>
                        </m:r>
                      </m:sub>
                    </m:sSub>
                  </m:oMath>
                </a14:m>
                <a:r>
                  <a:rPr lang="en-US" altLang="ja-JP" sz="2400" dirty="0">
                    <a:solidFill>
                      <a:srgbClr val="000000"/>
                    </a:solidFill>
                  </a:rPr>
                  <a:t> into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 </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i="1">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lang="en-US" altLang="ja-JP" sz="2400" dirty="0">
                    <a:solidFill>
                      <a:srgbClr val="000000"/>
                    </a:solidFill>
                  </a:rPr>
                  <a:t> based on the </a:t>
                </a:r>
                <a:r>
                  <a:rPr lang="en-US" altLang="ja-JP" sz="2400" dirty="0"/>
                  <a:t>strongly </a:t>
                </a:r>
              </a:p>
              <a:p>
                <a:r>
                  <a:rPr lang="en-US" altLang="ja-JP" sz="2400" dirty="0"/>
                  <a:t>connected components</a:t>
                </a:r>
                <a:r>
                  <a:rPr lang="en-US" altLang="ja-JP" sz="2400" dirty="0">
                    <a:solidFill>
                      <a:srgbClr val="000000"/>
                    </a:solidFill>
                  </a:rPr>
                  <a:t>.</a:t>
                </a:r>
              </a:p>
            </p:txBody>
          </p:sp>
        </mc:Choice>
        <mc:Fallback xmlns="">
          <p:sp>
            <p:nvSpPr>
              <p:cNvPr id="20" name="テキスト ボックス 19">
                <a:extLst>
                  <a:ext uri="{FF2B5EF4-FFF2-40B4-BE49-F238E27FC236}">
                    <a16:creationId xmlns:a16="http://schemas.microsoft.com/office/drawing/2014/main" id="{C349B15E-784A-5787-AEAE-0B0257E92A17}"/>
                  </a:ext>
                </a:extLst>
              </p:cNvPr>
              <p:cNvSpPr txBox="1">
                <a:spLocks noRot="1" noChangeAspect="1" noMove="1" noResize="1" noEditPoints="1" noAdjustHandles="1" noChangeArrowheads="1" noChangeShapeType="1" noTextEdit="1"/>
              </p:cNvSpPr>
              <p:nvPr/>
            </p:nvSpPr>
            <p:spPr>
              <a:xfrm>
                <a:off x="628650" y="1113909"/>
                <a:ext cx="7886700" cy="843308"/>
              </a:xfrm>
              <a:prstGeom prst="rect">
                <a:avLst/>
              </a:prstGeom>
              <a:blipFill>
                <a:blip r:embed="rId5"/>
                <a:stretch>
                  <a:fillRect l="-1122" t="-2857" b="-12857"/>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423C5B39-A67A-EF49-0C6E-9B0B1847349C}"/>
                  </a:ext>
                </a:extLst>
              </p:cNvPr>
              <p:cNvSpPr txBox="1"/>
              <p:nvPr/>
            </p:nvSpPr>
            <p:spPr>
              <a:xfrm>
                <a:off x="606690" y="5496703"/>
                <a:ext cx="7886700" cy="446276"/>
              </a:xfrm>
              <a:prstGeom prst="rect">
                <a:avLst/>
              </a:prstGeom>
              <a:noFill/>
              <a:ln w="28575">
                <a:solidFill>
                  <a:srgbClr val="FFC000"/>
                </a:solidFill>
              </a:ln>
            </p:spPr>
            <p:txBody>
              <a:bodyPr wrap="square" rtlCol="0">
                <a:spAutoFit/>
              </a:bodyPr>
              <a:lstStyle/>
              <a:p>
                <a:r>
                  <a:rPr kumimoji="1" lang="en" altLang="ja-JP" sz="2300" dirty="0"/>
                  <a:t>4. Calculate </a:t>
                </a:r>
                <a14:m>
                  <m:oMath xmlns:m="http://schemas.openxmlformats.org/officeDocument/2006/math">
                    <m:r>
                      <a:rPr lang="en-US" altLang="ja-JP" sz="2300" i="1" smtClean="0">
                        <a:latin typeface="Cambria Math" panose="02040503050406030204" pitchFamily="18" charset="0"/>
                      </a:rPr>
                      <m:t>𝐶</m:t>
                    </m:r>
                    <m:d>
                      <m:dPr>
                        <m:ctrlPr>
                          <a:rPr lang="en-US" altLang="ja-JP" sz="2300" i="1">
                            <a:latin typeface="Cambria Math" panose="02040503050406030204" pitchFamily="18" charset="0"/>
                          </a:rPr>
                        </m:ctrlPr>
                      </m:dPr>
                      <m:e>
                        <m:r>
                          <a:rPr lang="en-US" altLang="ja-JP" sz="2300" i="1">
                            <a:latin typeface="Cambria Math" panose="02040503050406030204" pitchFamily="18" charset="0"/>
                          </a:rPr>
                          <m:t>𝑖</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e>
                    </m:d>
                  </m:oMath>
                </a14:m>
                <a:r>
                  <a:rPr kumimoji="1" lang="en-US" altLang="ja-JP" sz="2300" dirty="0"/>
                  <a:t> using the </a:t>
                </a:r>
                <a:r>
                  <a:rPr lang="en" altLang="ja-JP" sz="2300" dirty="0"/>
                  <a:t>recurrence.</a:t>
                </a:r>
              </a:p>
            </p:txBody>
          </p:sp>
        </mc:Choice>
        <mc:Fallback xmlns="">
          <p:sp>
            <p:nvSpPr>
              <p:cNvPr id="21" name="テキスト ボックス 20">
                <a:extLst>
                  <a:ext uri="{FF2B5EF4-FFF2-40B4-BE49-F238E27FC236}">
                    <a16:creationId xmlns:a16="http://schemas.microsoft.com/office/drawing/2014/main" id="{423C5B39-A67A-EF49-0C6E-9B0B1847349C}"/>
                  </a:ext>
                </a:extLst>
              </p:cNvPr>
              <p:cNvSpPr txBox="1">
                <a:spLocks noRot="1" noChangeAspect="1" noMove="1" noResize="1" noEditPoints="1" noAdjustHandles="1" noChangeArrowheads="1" noChangeShapeType="1" noTextEdit="1"/>
              </p:cNvSpPr>
              <p:nvPr/>
            </p:nvSpPr>
            <p:spPr>
              <a:xfrm>
                <a:off x="606690" y="5496703"/>
                <a:ext cx="7886700" cy="446276"/>
              </a:xfrm>
              <a:prstGeom prst="rect">
                <a:avLst/>
              </a:prstGeom>
              <a:blipFill>
                <a:blip r:embed="rId6"/>
                <a:stretch>
                  <a:fillRect l="-1122" t="-7895" b="-23684"/>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コンテンツ プレースホルダー 2">
                <a:extLst>
                  <a:ext uri="{FF2B5EF4-FFF2-40B4-BE49-F238E27FC236}">
                    <a16:creationId xmlns:a16="http://schemas.microsoft.com/office/drawing/2014/main" id="{C70CABCA-5A71-4C17-C8CA-43543252ECCC}"/>
                  </a:ext>
                </a:extLst>
              </p:cNvPr>
              <p:cNvSpPr txBox="1">
                <a:spLocks/>
              </p:cNvSpPr>
              <p:nvPr/>
            </p:nvSpPr>
            <p:spPr>
              <a:xfrm>
                <a:off x="628650" y="2559103"/>
                <a:ext cx="8496346" cy="13018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300" dirty="0"/>
                  <a:t>Let 𝐶 denote the three-dimensional table which stored the length of  the SEQ-IC-LCS of </a:t>
                </a:r>
                <a14:m>
                  <m:oMath xmlns:m="http://schemas.openxmlformats.org/officeDocument/2006/math">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𝐿</m:t>
                            </m:r>
                          </m:e>
                        </m:acc>
                      </m:e>
                      <m:sub>
                        <m:r>
                          <a:rPr lang="en-US" altLang="ja-JP" sz="2300" b="0" i="1" smtClean="0">
                            <a:latin typeface="Cambria Math" panose="02040503050406030204" pitchFamily="18" charset="0"/>
                          </a:rPr>
                          <m:t>1</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e>
                        </m:d>
                      </m:e>
                    </m:d>
                    <m:r>
                      <a:rPr lang="en-US" altLang="ja-JP" sz="2300" i="1" smtClean="0">
                        <a:latin typeface="Cambria Math" panose="02040503050406030204" pitchFamily="18" charset="0"/>
                      </a:rPr>
                      <m:t>,</m:t>
                    </m:r>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𝐿</m:t>
                            </m:r>
                          </m:e>
                        </m:acc>
                      </m:e>
                      <m:sub>
                        <m:r>
                          <a:rPr lang="en-US" altLang="ja-JP" sz="2300" b="0" i="1" smtClean="0">
                            <a:latin typeface="Cambria Math" panose="02040503050406030204" pitchFamily="18" charset="0"/>
                          </a:rPr>
                          <m:t>2</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2,</m:t>
                                </m:r>
                                <m:r>
                                  <a:rPr lang="en-US" altLang="ja-JP" sz="2300" b="0" i="1" smtClean="0">
                                    <a:latin typeface="Cambria Math" panose="02040503050406030204" pitchFamily="18" charset="0"/>
                                  </a:rPr>
                                  <m:t>𝑗</m:t>
                                </m:r>
                              </m:sub>
                            </m:sSub>
                          </m:e>
                        </m:d>
                      </m:e>
                    </m:d>
                  </m:oMath>
                </a14:m>
                <a:r>
                  <a:rPr lang="en-US" altLang="ja-JP" sz="2300" dirty="0"/>
                  <a:t> and </a:t>
                </a:r>
                <a14:m>
                  <m:oMath xmlns:m="http://schemas.openxmlformats.org/officeDocument/2006/math">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𝐿</m:t>
                        </m:r>
                      </m:e>
                      <m:sub>
                        <m:r>
                          <a:rPr lang="en-US" altLang="ja-JP" sz="2300" b="0" i="0" smtClean="0">
                            <a:latin typeface="Cambria Math" panose="02040503050406030204" pitchFamily="18" charset="0"/>
                          </a:rPr>
                          <m:t>3</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b="0" i="1" smtClean="0">
                                    <a:latin typeface="Cambria Math" panose="02040503050406030204" pitchFamily="18" charset="0"/>
                                  </a:rPr>
                                  <m:t>𝑘</m:t>
                                </m:r>
                              </m:sub>
                            </m:sSub>
                          </m:e>
                        </m:d>
                      </m:e>
                    </m:d>
                  </m:oMath>
                </a14:m>
                <a:r>
                  <a:rPr lang="en-US" altLang="ja-JP" sz="2300" dirty="0"/>
                  <a:t> in  𝐶</a:t>
                </a:r>
                <a:r>
                  <a:rPr lang="en-US" altLang="ja-JP" sz="2300" dirty="0">
                    <a:latin typeface="Times New Roman" panose="02020603050405020304" pitchFamily="18" charset="0"/>
                    <a:cs typeface="Times New Roman" panose="02020603050405020304" pitchFamily="18" charset="0"/>
                  </a:rPr>
                  <a:t>(</a:t>
                </a:r>
                <a:r>
                  <a:rPr lang="en-US" altLang="ja-JP" sz="2300" dirty="0"/>
                  <a:t>𝑖,𝑗,𝑘</a:t>
                </a:r>
                <a:r>
                  <a:rPr lang="en-US" altLang="ja-JP" sz="2300" dirty="0">
                    <a:latin typeface="Times New Roman" panose="02020603050405020304" pitchFamily="18" charset="0"/>
                    <a:cs typeface="Times New Roman" panose="02020603050405020304" pitchFamily="18" charset="0"/>
                  </a:rPr>
                  <a:t>)</a:t>
                </a:r>
                <a:r>
                  <a:rPr lang="en-US" altLang="ja-JP" sz="2300" dirty="0"/>
                  <a:t> for any </a:t>
                </a:r>
                <a14:m>
                  <m:oMath xmlns:m="http://schemas.openxmlformats.org/officeDocument/2006/math">
                    <m:r>
                      <a:rPr lang="en-US" altLang="ja-JP" sz="230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𝑖</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1</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2</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0</m:t>
                    </m:r>
                    <m:r>
                      <a:rPr lang="en-US" altLang="ja-JP" sz="2300" i="1">
                        <a:latin typeface="Cambria Math" panose="02040503050406030204" pitchFamily="18" charset="0"/>
                      </a:rPr>
                      <m:t>≤</m:t>
                    </m:r>
                    <m:r>
                      <a:rPr lang="en-US" altLang="ja-JP" sz="2300" i="1">
                        <a:latin typeface="Cambria Math" panose="02040503050406030204" pitchFamily="18" charset="0"/>
                      </a:rPr>
                      <m:t>𝑘</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3</m:t>
                            </m:r>
                          </m:sub>
                        </m:sSub>
                      </m:e>
                    </m:d>
                  </m:oMath>
                </a14:m>
                <a:r>
                  <a:rPr lang="en-US" altLang="ja-JP" sz="2300" dirty="0"/>
                  <a:t> . </a:t>
                </a:r>
              </a:p>
            </p:txBody>
          </p:sp>
        </mc:Choice>
        <mc:Fallback xmlns="">
          <p:sp>
            <p:nvSpPr>
              <p:cNvPr id="22" name="コンテンツ プレースホルダー 2">
                <a:extLst>
                  <a:ext uri="{FF2B5EF4-FFF2-40B4-BE49-F238E27FC236}">
                    <a16:creationId xmlns:a16="http://schemas.microsoft.com/office/drawing/2014/main" id="{C70CABCA-5A71-4C17-C8CA-43543252ECCC}"/>
                  </a:ext>
                </a:extLst>
              </p:cNvPr>
              <p:cNvSpPr txBox="1">
                <a:spLocks noRot="1" noChangeAspect="1" noMove="1" noResize="1" noEditPoints="1" noAdjustHandles="1" noChangeArrowheads="1" noChangeShapeType="1" noTextEdit="1"/>
              </p:cNvSpPr>
              <p:nvPr/>
            </p:nvSpPr>
            <p:spPr>
              <a:xfrm>
                <a:off x="628650" y="2559103"/>
                <a:ext cx="8496346" cy="1301895"/>
              </a:xfrm>
              <a:prstGeom prst="rect">
                <a:avLst/>
              </a:prstGeom>
              <a:blipFill>
                <a:blip r:embed="rId7"/>
                <a:stretch>
                  <a:fillRect l="-1045" t="-2913" r="-149" b="-2330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22C7CFBD-474A-9608-5C01-417984B7B74C}"/>
                  </a:ext>
                </a:extLst>
              </p:cNvPr>
              <p:cNvSpPr txBox="1"/>
              <p:nvPr/>
            </p:nvSpPr>
            <p:spPr>
              <a:xfrm>
                <a:off x="606690" y="3968995"/>
                <a:ext cx="4224426" cy="500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r>
                            <a:rPr lang="en-US" altLang="ja-JP" sz="2300" b="0" i="1" smtClean="0">
                              <a:latin typeface="Cambria Math" panose="02040503050406030204" pitchFamily="18" charset="0"/>
                            </a:rPr>
                            <m:t> ∈</m:t>
                          </m:r>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1</m:t>
                              </m:r>
                            </m:sub>
                          </m:sSub>
                          <m:r>
                            <a:rPr lang="en-US" altLang="ja-JP" sz="2300" b="0" i="1" smtClean="0">
                              <a:latin typeface="Cambria Math" panose="02040503050406030204" pitchFamily="18" charset="0"/>
                            </a:rPr>
                            <m:t>,</m:t>
                          </m:r>
                          <m:sSub>
                            <m:sSubPr>
                              <m:ctrlPr>
                                <a:rPr lang="en-US" altLang="ja-JP" sz="2300" i="1">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2</m:t>
                              </m:r>
                              <m:r>
                                <a:rPr lang="en-US" altLang="ja-JP" sz="2300" i="1">
                                  <a:latin typeface="Cambria Math" panose="02040503050406030204" pitchFamily="18" charset="0"/>
                                </a:rPr>
                                <m:t>,</m:t>
                              </m:r>
                              <m:r>
                                <a:rPr lang="en-US" altLang="ja-JP" sz="2300" b="0" i="1" smtClean="0">
                                  <a:latin typeface="Cambria Math" panose="02040503050406030204" pitchFamily="18" charset="0"/>
                                </a:rPr>
                                <m:t>𝑗</m:t>
                              </m:r>
                            </m:sub>
                          </m:sSub>
                          <m:r>
                            <a:rPr lang="en-US" altLang="ja-JP" sz="2300" i="1">
                              <a:latin typeface="Cambria Math" panose="02040503050406030204" pitchFamily="18" charset="0"/>
                            </a:rPr>
                            <m:t> ∈</m:t>
                          </m:r>
                          <m:sSub>
                            <m:sSubPr>
                              <m:ctrlPr>
                                <a:rPr lang="en-US" altLang="ja-JP" sz="2300" i="1">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2</m:t>
                              </m:r>
                            </m:sub>
                          </m:sSub>
                          <m:r>
                            <a:rPr lang="en-US" altLang="ja-JP" sz="2300" i="1">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sub>
                          </m:sSub>
                          <m:r>
                            <a:rPr lang="en-US" altLang="ja-JP" sz="2300" i="1">
                              <a:latin typeface="Cambria Math" panose="02040503050406030204" pitchFamily="18" charset="0"/>
                            </a:rPr>
                            <m:t> ∈</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𝑉</m:t>
                              </m:r>
                            </m:e>
                            <m:sub>
                              <m:r>
                                <a:rPr lang="en-US" altLang="ja-JP" sz="2300" b="0" i="1" smtClean="0">
                                  <a:latin typeface="Cambria Math" panose="02040503050406030204" pitchFamily="18" charset="0"/>
                                </a:rPr>
                                <m:t>3</m:t>
                              </m:r>
                            </m:sub>
                          </m:sSub>
                        </m:e>
                      </m:d>
                      <m:r>
                        <a:rPr lang="en-US" altLang="ja-JP" sz="2300" b="0" i="1" smtClean="0">
                          <a:latin typeface="Cambria Math" panose="02040503050406030204" pitchFamily="18" charset="0"/>
                        </a:rPr>
                        <m:t> </m:t>
                      </m:r>
                    </m:oMath>
                  </m:oMathPara>
                </a14:m>
                <a:endParaRPr lang="en-US" altLang="ja-JP" sz="2300" dirty="0"/>
              </a:p>
            </p:txBody>
          </p:sp>
        </mc:Choice>
        <mc:Fallback xmlns="">
          <p:sp>
            <p:nvSpPr>
              <p:cNvPr id="23" name="テキスト ボックス 22">
                <a:extLst>
                  <a:ext uri="{FF2B5EF4-FFF2-40B4-BE49-F238E27FC236}">
                    <a16:creationId xmlns:a16="http://schemas.microsoft.com/office/drawing/2014/main" id="{22C7CFBD-474A-9608-5C01-417984B7B74C}"/>
                  </a:ext>
                </a:extLst>
              </p:cNvPr>
              <p:cNvSpPr txBox="1">
                <a:spLocks noRot="1" noChangeAspect="1" noMove="1" noResize="1" noEditPoints="1" noAdjustHandles="1" noChangeArrowheads="1" noChangeShapeType="1" noTextEdit="1"/>
              </p:cNvSpPr>
              <p:nvPr/>
            </p:nvSpPr>
            <p:spPr>
              <a:xfrm>
                <a:off x="606690" y="3968995"/>
                <a:ext cx="4224426" cy="500137"/>
              </a:xfrm>
              <a:prstGeom prst="rect">
                <a:avLst/>
              </a:prstGeom>
              <a:blipFill>
                <a:blip r:embed="rId8"/>
                <a:stretch>
                  <a:fillRect b="-15000"/>
                </a:stretch>
              </a:blipFill>
            </p:spPr>
            <p:txBody>
              <a:bodyPr/>
              <a:lstStyle/>
              <a:p>
                <a:r>
                  <a:rPr lang="ja-JP" altLang="en-US">
                    <a:noFill/>
                  </a:rPr>
                  <a:t> </a:t>
                </a:r>
              </a:p>
            </p:txBody>
          </p:sp>
        </mc:Fallback>
      </mc:AlternateContent>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48</a:t>
            </a:fld>
            <a:endParaRPr kumimoji="1" lang="ja-JP" altLang="en-US"/>
          </a:p>
        </p:txBody>
      </p:sp>
      <p:sp>
        <p:nvSpPr>
          <p:cNvPr id="10" name="タイトル 1">
            <a:extLst>
              <a:ext uri="{FF2B5EF4-FFF2-40B4-BE49-F238E27FC236}">
                <a16:creationId xmlns:a16="http://schemas.microsoft.com/office/drawing/2014/main" id="{37C5E2DA-FD01-093A-D72B-5037A10D580A}"/>
              </a:ext>
            </a:extLst>
          </p:cNvPr>
          <p:cNvSpPr txBox="1">
            <a:spLocks/>
          </p:cNvSpPr>
          <p:nvPr/>
        </p:nvSpPr>
        <p:spPr>
          <a:xfrm>
            <a:off x="628650" y="365127"/>
            <a:ext cx="7886700" cy="647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t>Time Complexity</a:t>
            </a: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44CE90F-D237-AA08-9751-75522E97682D}"/>
                  </a:ext>
                </a:extLst>
              </p:cNvPr>
              <p:cNvSpPr txBox="1"/>
              <p:nvPr/>
            </p:nvSpPr>
            <p:spPr>
              <a:xfrm>
                <a:off x="251755" y="5942979"/>
                <a:ext cx="5610202" cy="700448"/>
              </a:xfrm>
              <a:prstGeom prst="rect">
                <a:avLst/>
              </a:prstGeom>
              <a:noFill/>
            </p:spPr>
            <p:txBody>
              <a:bodyPr wrap="square">
                <a:spAutoFit/>
              </a:bodyPr>
              <a:lstStyle/>
              <a:p>
                <a:pPr>
                  <a:lnSpc>
                    <a:spcPct val="110000"/>
                  </a:lnSpc>
                </a:pPr>
                <a14:m>
                  <m:oMath xmlns:m="http://schemas.openxmlformats.org/officeDocument/2006/math">
                    <m:limLow>
                      <m:limLowPr>
                        <m:ctrlPr>
                          <a:rPr kumimoji="1" lang="en-US" altLang="ja-JP" sz="2400" i="1" smtClean="0">
                            <a:latin typeface="Cambria Math" panose="02040503050406030204" pitchFamily="18" charset="0"/>
                          </a:rPr>
                        </m:ctrlPr>
                      </m:limLowPr>
                      <m:e>
                        <m:r>
                          <m:rPr>
                            <m:sty m:val="p"/>
                          </m:rPr>
                          <a:rPr kumimoji="1" lang="en-US" altLang="ja-JP" sz="2400">
                            <a:latin typeface="Cambria Math" panose="02040503050406030204" pitchFamily="18" charset="0"/>
                          </a:rPr>
                          <m:t>max</m:t>
                        </m:r>
                      </m:e>
                      <m:lim>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   1≤</m:t>
                        </m:r>
                        <m:r>
                          <a:rPr kumimoji="1" lang="en-US" altLang="ja-JP" sz="2400" b="0" i="1" smtClean="0">
                            <a:latin typeface="Cambria Math" panose="02040503050406030204" pitchFamily="18" charset="0"/>
                          </a:rPr>
                          <m:t>𝑗</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2</m:t>
                                </m:r>
                              </m:sub>
                            </m:sSub>
                          </m:e>
                        </m:d>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𝑣</m:t>
                            </m:r>
                          </m:e>
                          <m:sub>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rPr>
                              <m:t>𝑘</m:t>
                            </m:r>
                          </m:sub>
                        </m:sSub>
                      </m:lim>
                    </m:limLow>
                    <m:r>
                      <a:rPr lang="en-US" altLang="ja-JP" sz="2400" i="1">
                        <a:latin typeface="Cambria Math" panose="02040503050406030204" pitchFamily="18" charset="0"/>
                      </a:rPr>
                      <m:t>𝐶</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𝑖</m:t>
                        </m:r>
                        <m:r>
                          <a:rPr lang="en-US" altLang="ja-JP" sz="2400" i="1">
                            <a:latin typeface="Cambria Math" panose="02040503050406030204" pitchFamily="18" charset="0"/>
                          </a:rPr>
                          <m:t>,</m:t>
                        </m:r>
                        <m:r>
                          <a:rPr lang="en-US" altLang="ja-JP" sz="2400" i="1">
                            <a:latin typeface="Cambria Math" panose="02040503050406030204" pitchFamily="18" charset="0"/>
                          </a:rPr>
                          <m:t>𝑗</m:t>
                        </m:r>
                        <m:r>
                          <a:rPr lang="en-US" altLang="ja-JP" sz="2400" i="1">
                            <a:latin typeface="Cambria Math" panose="02040503050406030204" pitchFamily="18" charset="0"/>
                          </a:rPr>
                          <m:t>,</m:t>
                        </m:r>
                        <m:r>
                          <a:rPr lang="en-US" altLang="ja-JP" sz="2400" b="0" i="1" smtClean="0">
                            <a:latin typeface="Cambria Math" panose="02040503050406030204" pitchFamily="18" charset="0"/>
                          </a:rPr>
                          <m:t>𝑘</m:t>
                        </m:r>
                      </m:e>
                    </m:d>
                  </m:oMath>
                </a14:m>
                <a:r>
                  <a:rPr kumimoji="1" lang="en-US" altLang="ja-JP" sz="2400" dirty="0"/>
                  <a:t>  is the solution. </a:t>
                </a:r>
              </a:p>
            </p:txBody>
          </p:sp>
        </mc:Choice>
        <mc:Fallback xmlns="">
          <p:sp>
            <p:nvSpPr>
              <p:cNvPr id="8" name="テキスト ボックス 7">
                <a:extLst>
                  <a:ext uri="{FF2B5EF4-FFF2-40B4-BE49-F238E27FC236}">
                    <a16:creationId xmlns:a16="http://schemas.microsoft.com/office/drawing/2014/main" id="{044CE90F-D237-AA08-9751-75522E97682D}"/>
                  </a:ext>
                </a:extLst>
              </p:cNvPr>
              <p:cNvSpPr txBox="1">
                <a:spLocks noRot="1" noChangeAspect="1" noMove="1" noResize="1" noEditPoints="1" noAdjustHandles="1" noChangeArrowheads="1" noChangeShapeType="1" noTextEdit="1"/>
              </p:cNvSpPr>
              <p:nvPr/>
            </p:nvSpPr>
            <p:spPr>
              <a:xfrm>
                <a:off x="251755" y="5942979"/>
                <a:ext cx="5610202" cy="700448"/>
              </a:xfrm>
              <a:prstGeom prst="rect">
                <a:avLst/>
              </a:prstGeom>
              <a:blipFill>
                <a:blip r:embed="rId9"/>
                <a:stretch>
                  <a:fillRect r="-1806" b="-53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0A5D279-10EE-FCEE-47D6-EB31614AD727}"/>
                  </a:ext>
                </a:extLst>
              </p:cNvPr>
              <p:cNvSpPr txBox="1"/>
              <p:nvPr/>
            </p:nvSpPr>
            <p:spPr>
              <a:xfrm>
                <a:off x="4876823" y="6424739"/>
                <a:ext cx="3837269" cy="413511"/>
              </a:xfrm>
              <a:prstGeom prst="rect">
                <a:avLst/>
              </a:prstGeom>
              <a:noFill/>
            </p:spPr>
            <p:txBody>
              <a:bodyPr wrap="none" rtlCol="0">
                <a:spAutoFit/>
              </a:bodyPr>
              <a:lstStyle/>
              <a:p>
                <a:r>
                  <a:rPr kumimoji="1" lang="en-US" altLang="ja-JP" sz="2000" dirty="0"/>
                  <a:t>(</a:t>
                </a:r>
                <a14:m>
                  <m:oMath xmlns:m="http://schemas.openxmlformats.org/officeDocument/2006/math">
                    <m:sSub>
                      <m:sSubPr>
                        <m:ctrlPr>
                          <a:rPr lang="en-US" altLang="ja-JP" sz="2000" i="1" smtClean="0">
                            <a:latin typeface="Cambria Math" panose="02040503050406030204" pitchFamily="18" charset="0"/>
                          </a:rPr>
                        </m:ctrlPr>
                      </m:sSubPr>
                      <m:e>
                        <m:r>
                          <a:rPr lang="en-US" altLang="ja-JP" sz="2000" i="1">
                            <a:latin typeface="Cambria Math" panose="02040503050406030204" pitchFamily="18" charset="0"/>
                          </a:rPr>
                          <m:t>𝑣</m:t>
                        </m:r>
                      </m:e>
                      <m:sub>
                        <m:r>
                          <a:rPr lang="en-US" altLang="ja-JP" sz="2000" b="0" i="1" smtClean="0">
                            <a:latin typeface="Cambria Math" panose="02040503050406030204" pitchFamily="18" charset="0"/>
                          </a:rPr>
                          <m:t>3</m:t>
                        </m:r>
                        <m:r>
                          <a:rPr lang="en-US" altLang="ja-JP" sz="2000" i="1">
                            <a:latin typeface="Cambria Math" panose="02040503050406030204" pitchFamily="18" charset="0"/>
                          </a:rPr>
                          <m:t>,</m:t>
                        </m:r>
                        <m:r>
                          <a:rPr lang="en-US" altLang="ja-JP" sz="2000" b="0" i="1" smtClean="0">
                            <a:latin typeface="Cambria Math" panose="02040503050406030204" pitchFamily="18" charset="0"/>
                          </a:rPr>
                          <m:t>𝑘</m:t>
                        </m:r>
                      </m:sub>
                    </m:sSub>
                    <m:r>
                      <a:rPr lang="en-US" altLang="ja-JP" sz="2000" b="0" i="1" smtClean="0">
                        <a:latin typeface="Cambria Math" panose="02040503050406030204" pitchFamily="18" charset="0"/>
                      </a:rPr>
                      <m:t> </m:t>
                    </m:r>
                  </m:oMath>
                </a14:m>
                <a:r>
                  <a:rPr kumimoji="1" lang="en-US" altLang="ja-JP" sz="2000" dirty="0"/>
                  <a:t>has no out-going edges in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𝑉</m:t>
                        </m:r>
                      </m:e>
                      <m:sub>
                        <m:r>
                          <a:rPr kumimoji="1" lang="en-US" altLang="ja-JP" sz="2000" b="0" i="1" smtClean="0">
                            <a:latin typeface="Cambria Math" panose="02040503050406030204" pitchFamily="18" charset="0"/>
                          </a:rPr>
                          <m:t>3</m:t>
                        </m:r>
                      </m:sub>
                    </m:sSub>
                  </m:oMath>
                </a14:m>
                <a:r>
                  <a:rPr kumimoji="1" lang="en-US" altLang="ja-JP" sz="2000" dirty="0"/>
                  <a:t>.)</a:t>
                </a:r>
                <a:endParaRPr kumimoji="1" lang="ja-JP" altLang="en-US" sz="2000"/>
              </a:p>
            </p:txBody>
          </p:sp>
        </mc:Choice>
        <mc:Fallback xmlns="">
          <p:sp>
            <p:nvSpPr>
              <p:cNvPr id="9" name="テキスト ボックス 8">
                <a:extLst>
                  <a:ext uri="{FF2B5EF4-FFF2-40B4-BE49-F238E27FC236}">
                    <a16:creationId xmlns:a16="http://schemas.microsoft.com/office/drawing/2014/main" id="{60A5D279-10EE-FCEE-47D6-EB31614AD727}"/>
                  </a:ext>
                </a:extLst>
              </p:cNvPr>
              <p:cNvSpPr txBox="1">
                <a:spLocks noRot="1" noChangeAspect="1" noMove="1" noResize="1" noEditPoints="1" noAdjustHandles="1" noChangeArrowheads="1" noChangeShapeType="1" noTextEdit="1"/>
              </p:cNvSpPr>
              <p:nvPr/>
            </p:nvSpPr>
            <p:spPr>
              <a:xfrm>
                <a:off x="4876823" y="6424739"/>
                <a:ext cx="3837269" cy="413511"/>
              </a:xfrm>
              <a:prstGeom prst="rect">
                <a:avLst/>
              </a:prstGeom>
              <a:blipFill>
                <a:blip r:embed="rId10"/>
                <a:stretch>
                  <a:fillRect l="-1656" t="-5882" r="-993" b="-20588"/>
                </a:stretch>
              </a:blipFill>
            </p:spPr>
            <p:txBody>
              <a:bodyPr/>
              <a:lstStyle/>
              <a:p>
                <a:r>
                  <a:rPr lang="ja-JP" altLang="en-US">
                    <a:noFill/>
                  </a:rPr>
                  <a:t> </a:t>
                </a:r>
              </a:p>
            </p:txBody>
          </p:sp>
        </mc:Fallback>
      </mc:AlternateContent>
      <p:sp>
        <p:nvSpPr>
          <p:cNvPr id="11" name="角丸四角形吹き出し 10">
            <a:extLst>
              <a:ext uri="{FF2B5EF4-FFF2-40B4-BE49-F238E27FC236}">
                <a16:creationId xmlns:a16="http://schemas.microsoft.com/office/drawing/2014/main" id="{F029B6F6-CE9B-9899-2897-B76CADC9EA4E}"/>
              </a:ext>
            </a:extLst>
          </p:cNvPr>
          <p:cNvSpPr/>
          <p:nvPr/>
        </p:nvSpPr>
        <p:spPr>
          <a:xfrm>
            <a:off x="5830030" y="2622138"/>
            <a:ext cx="2977879" cy="1041781"/>
          </a:xfrm>
          <a:prstGeom prst="wedgeRoundRectCallout">
            <a:avLst>
              <a:gd name="adj1" fmla="val 5963"/>
              <a:gd name="adj2" fmla="val -130043"/>
              <a:gd name="adj3" fmla="val 16667"/>
            </a:avLst>
          </a:prstGeom>
          <a:solidFill>
            <a:schemeClr val="bg1"/>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linear time</a:t>
            </a:r>
            <a:endParaRPr kumimoji="1" lang="ja-JP" altLang="en-US" sz="2400">
              <a:solidFill>
                <a:schemeClr val="tx1"/>
              </a:solidFill>
            </a:endParaRPr>
          </a:p>
        </p:txBody>
      </p:sp>
      <p:sp>
        <p:nvSpPr>
          <p:cNvPr id="13" name="角丸四角形吹き出し 12">
            <a:extLst>
              <a:ext uri="{FF2B5EF4-FFF2-40B4-BE49-F238E27FC236}">
                <a16:creationId xmlns:a16="http://schemas.microsoft.com/office/drawing/2014/main" id="{C5FBDD68-5826-D837-D86A-ACD55D5A590D}"/>
              </a:ext>
            </a:extLst>
          </p:cNvPr>
          <p:cNvSpPr/>
          <p:nvPr/>
        </p:nvSpPr>
        <p:spPr>
          <a:xfrm>
            <a:off x="5830030" y="2622138"/>
            <a:ext cx="2977879" cy="1041781"/>
          </a:xfrm>
          <a:prstGeom prst="wedgeRoundRectCallout">
            <a:avLst>
              <a:gd name="adj1" fmla="val -48006"/>
              <a:gd name="adj2" fmla="val -70198"/>
              <a:gd name="adj3" fmla="val 16667"/>
            </a:avLst>
          </a:prstGeom>
          <a:solidFill>
            <a:schemeClr val="bg1"/>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linear time</a:t>
            </a:r>
            <a:endParaRPr kumimoji="1" lang="ja-JP" altLang="en-US" sz="2400">
              <a:solidFill>
                <a:schemeClr val="tx1"/>
              </a:solidFill>
            </a:endParaRPr>
          </a:p>
        </p:txBody>
      </p:sp>
      <p:sp>
        <p:nvSpPr>
          <p:cNvPr id="15" name="テキスト ボックス 14">
            <a:extLst>
              <a:ext uri="{FF2B5EF4-FFF2-40B4-BE49-F238E27FC236}">
                <a16:creationId xmlns:a16="http://schemas.microsoft.com/office/drawing/2014/main" id="{D7ECA91A-A988-98CE-75AA-89A966A32D50}"/>
              </a:ext>
            </a:extLst>
          </p:cNvPr>
          <p:cNvSpPr txBox="1"/>
          <p:nvPr/>
        </p:nvSpPr>
        <p:spPr>
          <a:xfrm>
            <a:off x="7586607" y="2605236"/>
            <a:ext cx="684557" cy="328337"/>
          </a:xfrm>
          <a:prstGeom prst="rect">
            <a:avLst/>
          </a:prstGeom>
          <a:solidFill>
            <a:schemeClr val="bg1"/>
          </a:solidFill>
        </p:spPr>
        <p:txBody>
          <a:bodyPr wrap="square" rtlCol="0">
            <a:spAutoFit/>
          </a:bodyPr>
          <a:lstStyle/>
          <a:p>
            <a:endParaRPr kumimoji="1" lang="ja-JP" altLang="en-US"/>
          </a:p>
        </p:txBody>
      </p:sp>
      <mc:AlternateContent xmlns:mc="http://schemas.openxmlformats.org/markup-compatibility/2006" xmlns:a14="http://schemas.microsoft.com/office/drawing/2010/main">
        <mc:Choice Requires="a14">
          <p:sp>
            <p:nvSpPr>
              <p:cNvPr id="16" name="角丸四角形吹き出し 15">
                <a:extLst>
                  <a:ext uri="{FF2B5EF4-FFF2-40B4-BE49-F238E27FC236}">
                    <a16:creationId xmlns:a16="http://schemas.microsoft.com/office/drawing/2014/main" id="{5ACD7F4C-14D6-D082-5793-F4D4453F5E0C}"/>
                  </a:ext>
                </a:extLst>
              </p:cNvPr>
              <p:cNvSpPr/>
              <p:nvPr/>
            </p:nvSpPr>
            <p:spPr>
              <a:xfrm>
                <a:off x="606690" y="2826875"/>
                <a:ext cx="3965310" cy="1301896"/>
              </a:xfrm>
              <a:prstGeom prst="wedgeRoundRectCallout">
                <a:avLst>
                  <a:gd name="adj1" fmla="val 45328"/>
                  <a:gd name="adj2" fmla="val 98271"/>
                  <a:gd name="adj3" fmla="val 16667"/>
                </a:avLst>
              </a:prstGeom>
              <a:solidFill>
                <a:schemeClr val="bg1"/>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kumimoji="1" lang="en-US" altLang="ja-JP" sz="2400" b="0" i="1" smtClean="0">
                        <a:solidFill>
                          <a:schemeClr val="tx1"/>
                        </a:solidFill>
                        <a:latin typeface="Cambria Math" panose="02040503050406030204" pitchFamily="18" charset="0"/>
                      </a:rPr>
                      <m:t>𝑂</m:t>
                    </m:r>
                    <m:d>
                      <m:dPr>
                        <m:ctrlPr>
                          <a:rPr kumimoji="1" lang="en-US" altLang="ja-JP" sz="2400" b="0" i="1" smtClean="0">
                            <a:solidFill>
                              <a:schemeClr val="tx1"/>
                            </a:solidFill>
                            <a:latin typeface="Cambria Math" panose="02040503050406030204" pitchFamily="18" charset="0"/>
                          </a:rPr>
                        </m:ctrlPr>
                      </m:dPr>
                      <m:e>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acc>
                                  <m:accPr>
                                    <m:chr m:val="̂"/>
                                    <m:ctrlPr>
                                      <a:rPr kumimoji="1" lang="en-US" altLang="ja-JP" sz="2400" b="0" i="1" smtClean="0">
                                        <a:solidFill>
                                          <a:schemeClr val="tx1"/>
                                        </a:solidFill>
                                        <a:latin typeface="Cambria Math" panose="02040503050406030204" pitchFamily="18" charset="0"/>
                                      </a:rPr>
                                    </m:ctrlPr>
                                  </m:accPr>
                                  <m:e>
                                    <m:r>
                                      <a:rPr kumimoji="1" lang="en-US" altLang="ja-JP" sz="2400" b="0" i="1" smtClean="0">
                                        <a:solidFill>
                                          <a:schemeClr val="tx1"/>
                                        </a:solidFill>
                                        <a:latin typeface="Cambria Math" panose="02040503050406030204" pitchFamily="18" charset="0"/>
                                      </a:rPr>
                                      <m:t>𝑉</m:t>
                                    </m:r>
                                  </m:e>
                                </m:acc>
                              </m:e>
                              <m:sub>
                                <m:r>
                                  <a:rPr kumimoji="1" lang="en-US" altLang="ja-JP" sz="2400" b="0" i="1" smtClean="0">
                                    <a:solidFill>
                                      <a:schemeClr val="tx1"/>
                                    </a:solidFill>
                                    <a:latin typeface="Cambria Math" panose="02040503050406030204" pitchFamily="18" charset="0"/>
                                  </a:rPr>
                                  <m:t>1</m:t>
                                </m:r>
                              </m:sub>
                            </m:sSub>
                          </m:e>
                        </m:d>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acc>
                                  <m:accPr>
                                    <m:chr m:val="̂"/>
                                    <m:ctrlPr>
                                      <a:rPr kumimoji="1" lang="en-US" altLang="ja-JP" sz="2400" b="0" i="1" smtClean="0">
                                        <a:solidFill>
                                          <a:schemeClr val="tx1"/>
                                        </a:solidFill>
                                        <a:latin typeface="Cambria Math" panose="02040503050406030204" pitchFamily="18" charset="0"/>
                                      </a:rPr>
                                    </m:ctrlPr>
                                  </m:accPr>
                                  <m:e>
                                    <m:r>
                                      <a:rPr kumimoji="1" lang="en-US" altLang="ja-JP" sz="2400" b="0" i="1" smtClean="0">
                                        <a:solidFill>
                                          <a:schemeClr val="tx1"/>
                                        </a:solidFill>
                                        <a:latin typeface="Cambria Math" panose="02040503050406030204" pitchFamily="18" charset="0"/>
                                      </a:rPr>
                                      <m:t>𝑉</m:t>
                                    </m:r>
                                  </m:e>
                                </m:acc>
                              </m:e>
                              <m:sub>
                                <m:r>
                                  <a:rPr kumimoji="1" lang="en-US" altLang="ja-JP" sz="2400" b="0" i="1" smtClean="0">
                                    <a:solidFill>
                                      <a:schemeClr val="tx1"/>
                                    </a:solidFill>
                                    <a:latin typeface="Cambria Math" panose="02040503050406030204" pitchFamily="18" charset="0"/>
                                  </a:rPr>
                                  <m:t>2</m:t>
                                </m:r>
                              </m:sub>
                            </m:sSub>
                          </m:e>
                        </m:d>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𝑉</m:t>
                                </m:r>
                              </m:e>
                              <m:sub>
                                <m:r>
                                  <a:rPr kumimoji="1" lang="en-US" altLang="ja-JP" sz="2400" b="0" i="1" smtClean="0">
                                    <a:solidFill>
                                      <a:schemeClr val="tx1"/>
                                    </a:solidFill>
                                    <a:latin typeface="Cambria Math" panose="02040503050406030204" pitchFamily="18" charset="0"/>
                                  </a:rPr>
                                  <m:t>3</m:t>
                                </m:r>
                              </m:sub>
                            </m:sSub>
                          </m:e>
                        </m:d>
                        <m:func>
                          <m:funcPr>
                            <m:ctrlPr>
                              <a:rPr kumimoji="1" lang="en-US" altLang="ja-JP" sz="2400" b="0" i="1" smtClean="0">
                                <a:solidFill>
                                  <a:schemeClr val="tx1"/>
                                </a:solidFill>
                                <a:latin typeface="Cambria Math" panose="02040503050406030204" pitchFamily="18" charset="0"/>
                              </a:rPr>
                            </m:ctrlPr>
                          </m:funcPr>
                          <m:fName>
                            <m:r>
                              <m:rPr>
                                <m:sty m:val="p"/>
                              </m:rPr>
                              <a:rPr kumimoji="1" lang="en-US" altLang="ja-JP" sz="2400" b="0" i="0" smtClean="0">
                                <a:solidFill>
                                  <a:schemeClr val="tx1"/>
                                </a:solidFill>
                                <a:latin typeface="Cambria Math" panose="02040503050406030204" pitchFamily="18" charset="0"/>
                              </a:rPr>
                              <m:t>log</m:t>
                            </m:r>
                          </m:fName>
                          <m:e>
                            <m:d>
                              <m:dPr>
                                <m:begChr m:val="|"/>
                                <m:endChr m:val="|"/>
                                <m:ctrlPr>
                                  <a:rPr kumimoji="1" lang="en-US" altLang="ja-JP" sz="2400" b="0" i="1" smtClean="0">
                                    <a:solidFill>
                                      <a:schemeClr val="tx1"/>
                                    </a:solidFill>
                                    <a:latin typeface="Cambria Math" panose="02040503050406030204" pitchFamily="18" charset="0"/>
                                  </a:rPr>
                                </m:ctrlPr>
                              </m:dPr>
                              <m:e>
                                <m:r>
                                  <m:rPr>
                                    <m:sty m:val="p"/>
                                  </m:rPr>
                                  <a:rPr kumimoji="1" lang="en-US" altLang="ja-JP" sz="2400" i="1">
                                    <a:solidFill>
                                      <a:schemeClr val="tx1"/>
                                    </a:solidFill>
                                    <a:latin typeface="Cambria Math" panose="02040503050406030204" pitchFamily="18" charset="0"/>
                                  </a:rPr>
                                  <m:t>Σ</m:t>
                                </m:r>
                              </m:e>
                            </m:d>
                          </m:e>
                        </m:func>
                      </m:e>
                    </m:d>
                    <m:r>
                      <a:rPr kumimoji="1" lang="en-US" altLang="ja-JP" sz="2400" b="0" i="0" smtClean="0">
                        <a:solidFill>
                          <a:schemeClr val="tx1"/>
                        </a:solidFill>
                        <a:latin typeface="Cambria Math" panose="02040503050406030204" pitchFamily="18" charset="0"/>
                      </a:rPr>
                      <m:t> </m:t>
                    </m:r>
                  </m:oMath>
                </a14:m>
                <a:r>
                  <a:rPr kumimoji="1" lang="en-US" altLang="ja-JP" sz="2400" dirty="0">
                    <a:solidFill>
                      <a:schemeClr val="tx1"/>
                    </a:solidFill>
                  </a:rPr>
                  <a:t>time</a:t>
                </a:r>
              </a:p>
              <a:p>
                <a:pPr algn="ctr"/>
                <a:endParaRPr kumimoji="1" lang="en-US" altLang="ja-JP" sz="2400" dirty="0">
                  <a:solidFill>
                    <a:schemeClr val="tx1"/>
                  </a:solidFill>
                </a:endParaRPr>
              </a:p>
              <a:p>
                <a:pPr algn="ctr"/>
                <a:endParaRPr kumimoji="1" lang="en-US" altLang="ja-JP" sz="2400" dirty="0">
                  <a:solidFill>
                    <a:schemeClr val="tx1"/>
                  </a:solidFill>
                </a:endParaRPr>
              </a:p>
            </p:txBody>
          </p:sp>
        </mc:Choice>
        <mc:Fallback xmlns="">
          <p:sp>
            <p:nvSpPr>
              <p:cNvPr id="16" name="角丸四角形吹き出し 15">
                <a:extLst>
                  <a:ext uri="{FF2B5EF4-FFF2-40B4-BE49-F238E27FC236}">
                    <a16:creationId xmlns:a16="http://schemas.microsoft.com/office/drawing/2014/main" id="{5ACD7F4C-14D6-D082-5793-F4D4453F5E0C}"/>
                  </a:ext>
                </a:extLst>
              </p:cNvPr>
              <p:cNvSpPr>
                <a:spLocks noRot="1" noChangeAspect="1" noMove="1" noResize="1" noEditPoints="1" noAdjustHandles="1" noChangeArrowheads="1" noChangeShapeType="1" noTextEdit="1"/>
              </p:cNvSpPr>
              <p:nvPr/>
            </p:nvSpPr>
            <p:spPr>
              <a:xfrm>
                <a:off x="606690" y="2826875"/>
                <a:ext cx="3965310" cy="1301896"/>
              </a:xfrm>
              <a:prstGeom prst="wedgeRoundRectCallout">
                <a:avLst>
                  <a:gd name="adj1" fmla="val 45328"/>
                  <a:gd name="adj2" fmla="val 98271"/>
                  <a:gd name="adj3" fmla="val 16667"/>
                </a:avLst>
              </a:prstGeom>
              <a:blipFill>
                <a:blip r:embed="rId11"/>
                <a:stretch>
                  <a:fillRect/>
                </a:stretch>
              </a:blipFill>
              <a:ln w="28575">
                <a:solidFill>
                  <a:srgbClr val="00B05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DB8C381B-DDC3-93AF-FD1E-C24CCE9A7022}"/>
                  </a:ext>
                </a:extLst>
              </p:cNvPr>
              <p:cNvSpPr txBox="1"/>
              <p:nvPr/>
            </p:nvSpPr>
            <p:spPr>
              <a:xfrm>
                <a:off x="628650" y="3381324"/>
                <a:ext cx="3801490" cy="646331"/>
              </a:xfrm>
              <a:prstGeom prst="rect">
                <a:avLst/>
              </a:prstGeom>
              <a:noFill/>
            </p:spPr>
            <p:txBody>
              <a:bodyPr wrap="none" rtlCol="0">
                <a:spAutoFit/>
              </a:bodyPr>
              <a:lstStyle/>
              <a:p>
                <a:r>
                  <a:rPr kumimoji="1" lang="en-US" altLang="ja-JP" dirty="0"/>
                  <a:t>( Balanced tree can search a character </a:t>
                </a:r>
              </a:p>
              <a:p>
                <a:r>
                  <a:rPr kumimoji="1" lang="en-US" altLang="ja-JP" dirty="0"/>
                  <a:t>  in </a:t>
                </a:r>
                <a14:m>
                  <m:oMath xmlns:m="http://schemas.openxmlformats.org/officeDocument/2006/math">
                    <m:r>
                      <a:rPr kumimoji="1" lang="en-US" altLang="ja-JP" b="0" i="1" smtClean="0">
                        <a:latin typeface="Cambria Math" panose="02040503050406030204" pitchFamily="18" charset="0"/>
                      </a:rPr>
                      <m:t>𝑂</m:t>
                    </m:r>
                    <m:d>
                      <m:dPr>
                        <m:ctrlPr>
                          <a:rPr kumimoji="1" lang="en-US" altLang="ja-JP" b="0" i="1" smtClean="0">
                            <a:latin typeface="Cambria Math" panose="02040503050406030204" pitchFamily="18" charset="0"/>
                          </a:rPr>
                        </m:ctrlPr>
                      </m:dPr>
                      <m:e>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log</m:t>
                            </m:r>
                          </m:fName>
                          <m:e>
                            <m:d>
                              <m:dPr>
                                <m:begChr m:val="|"/>
                                <m:endChr m:val="|"/>
                                <m:ctrlPr>
                                  <a:rPr kumimoji="1" lang="en-US" altLang="ja-JP" b="0" i="1" smtClean="0">
                                    <a:latin typeface="Cambria Math" panose="02040503050406030204" pitchFamily="18" charset="0"/>
                                  </a:rPr>
                                </m:ctrlPr>
                              </m:dPr>
                              <m:e>
                                <m:r>
                                  <m:rPr>
                                    <m:sty m:val="p"/>
                                  </m:rPr>
                                  <a:rPr kumimoji="1" lang="en-US" altLang="ja-JP" i="1">
                                    <a:latin typeface="Cambria Math" panose="02040503050406030204" pitchFamily="18" charset="0"/>
                                  </a:rPr>
                                  <m:t>Σ</m:t>
                                </m:r>
                              </m:e>
                            </m:d>
                          </m:e>
                        </m:func>
                      </m:e>
                    </m:d>
                  </m:oMath>
                </a14:m>
                <a:r>
                  <a:rPr kumimoji="1" lang="en-US" altLang="ja-JP" dirty="0"/>
                  <a:t> time. )</a:t>
                </a:r>
                <a:endParaRPr kumimoji="1" lang="ja-JP" altLang="en-US"/>
              </a:p>
            </p:txBody>
          </p:sp>
        </mc:Choice>
        <mc:Fallback xmlns="">
          <p:sp>
            <p:nvSpPr>
              <p:cNvPr id="18" name="テキスト ボックス 17">
                <a:extLst>
                  <a:ext uri="{FF2B5EF4-FFF2-40B4-BE49-F238E27FC236}">
                    <a16:creationId xmlns:a16="http://schemas.microsoft.com/office/drawing/2014/main" id="{DB8C381B-DDC3-93AF-FD1E-C24CCE9A7022}"/>
                  </a:ext>
                </a:extLst>
              </p:cNvPr>
              <p:cNvSpPr txBox="1">
                <a:spLocks noRot="1" noChangeAspect="1" noMove="1" noResize="1" noEditPoints="1" noAdjustHandles="1" noChangeArrowheads="1" noChangeShapeType="1" noTextEdit="1"/>
              </p:cNvSpPr>
              <p:nvPr/>
            </p:nvSpPr>
            <p:spPr>
              <a:xfrm>
                <a:off x="628650" y="3381324"/>
                <a:ext cx="3801490" cy="646331"/>
              </a:xfrm>
              <a:prstGeom prst="rect">
                <a:avLst/>
              </a:prstGeom>
              <a:blipFill>
                <a:blip r:embed="rId12"/>
                <a:stretch>
                  <a:fillRect l="-1333" t="-3846" r="-333" b="-1346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70689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DC6B5878-C795-D60E-6790-14D086980923}"/>
                  </a:ext>
                </a:extLst>
              </p:cNvPr>
              <p:cNvSpPr txBox="1"/>
              <p:nvPr/>
            </p:nvSpPr>
            <p:spPr>
              <a:xfrm>
                <a:off x="628650" y="4533406"/>
                <a:ext cx="7886700" cy="830997"/>
              </a:xfrm>
              <a:prstGeom prst="rect">
                <a:avLst/>
              </a:prstGeom>
              <a:noFill/>
              <a:ln w="28575">
                <a:solidFill>
                  <a:srgbClr val="FFC000"/>
                </a:solidFill>
              </a:ln>
            </p:spPr>
            <p:txBody>
              <a:bodyPr wrap="square" rtlCol="0">
                <a:spAutoFit/>
              </a:bodyPr>
              <a:lstStyle/>
              <a:p>
                <a:r>
                  <a:rPr kumimoji="1" lang="en" altLang="ja-JP" sz="2400" dirty="0"/>
                  <a:t>3. Precompute the result of conditional expression of </a:t>
                </a:r>
                <a:r>
                  <a:rPr lang="en" altLang="ja-JP" sz="2400" dirty="0"/>
                  <a:t>recurrence for all </a:t>
                </a:r>
                <a14:m>
                  <m:oMath xmlns:m="http://schemas.openxmlformats.org/officeDocument/2006/math">
                    <m:r>
                      <a:rPr lang="en-US" altLang="ja-JP" sz="2000" i="1" smtClean="0">
                        <a:latin typeface="Cambria Math" panose="02040503050406030204" pitchFamily="18" charset="0"/>
                      </a:rPr>
                      <m:t>1</m:t>
                    </m:r>
                    <m:r>
                      <a:rPr lang="en-US" altLang="ja-JP" sz="2000" i="1">
                        <a:latin typeface="Cambria Math" panose="02040503050406030204" pitchFamily="18" charset="0"/>
                      </a:rPr>
                      <m:t>≤</m:t>
                    </m:r>
                    <m:r>
                      <a:rPr lang="en-US" altLang="ja-JP" sz="2000" i="1">
                        <a:latin typeface="Cambria Math" panose="02040503050406030204" pitchFamily="18" charset="0"/>
                      </a:rPr>
                      <m:t>𝑖</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1</m:t>
                            </m:r>
                          </m:sub>
                        </m:sSub>
                      </m:e>
                    </m:d>
                    <m:r>
                      <a:rPr lang="en-US" altLang="ja-JP" sz="2000" i="1">
                        <a:latin typeface="Cambria Math" panose="02040503050406030204" pitchFamily="18" charset="0"/>
                      </a:rPr>
                      <m:t>, </m:t>
                    </m:r>
                    <m:r>
                      <a:rPr lang="en-US" altLang="ja-JP" sz="2000" b="0" i="1" smtClean="0">
                        <a:latin typeface="Cambria Math" panose="02040503050406030204" pitchFamily="18" charset="0"/>
                      </a:rPr>
                      <m:t>1</m:t>
                    </m:r>
                    <m:r>
                      <a:rPr lang="en-US" altLang="ja-JP" sz="2000" i="1">
                        <a:latin typeface="Cambria Math" panose="02040503050406030204" pitchFamily="18" charset="0"/>
                      </a:rPr>
                      <m:t>≤</m:t>
                    </m:r>
                    <m:r>
                      <a:rPr lang="en-US" altLang="ja-JP" sz="2000" i="1">
                        <a:latin typeface="Cambria Math" panose="02040503050406030204" pitchFamily="18" charset="0"/>
                      </a:rPr>
                      <m:t>𝑗</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2</m:t>
                            </m:r>
                          </m:sub>
                        </m:sSub>
                      </m:e>
                    </m:d>
                    <m:r>
                      <a:rPr lang="en-US" altLang="ja-JP" sz="2000" i="1">
                        <a:latin typeface="Cambria Math" panose="02040503050406030204" pitchFamily="18" charset="0"/>
                      </a:rPr>
                      <m:t>, </m:t>
                    </m:r>
                    <m:r>
                      <a:rPr lang="en-US" altLang="ja-JP" sz="2000" b="0" i="1" smtClean="0">
                        <a:latin typeface="Cambria Math" panose="02040503050406030204" pitchFamily="18" charset="0"/>
                      </a:rPr>
                      <m:t>0</m:t>
                    </m:r>
                    <m:r>
                      <a:rPr lang="en-US" altLang="ja-JP" sz="2000" i="1">
                        <a:latin typeface="Cambria Math" panose="02040503050406030204" pitchFamily="18" charset="0"/>
                      </a:rPr>
                      <m:t>≤</m:t>
                    </m:r>
                    <m:r>
                      <a:rPr lang="en-US" altLang="ja-JP" sz="2000" i="1">
                        <a:latin typeface="Cambria Math" panose="02040503050406030204" pitchFamily="18" charset="0"/>
                      </a:rPr>
                      <m:t>𝑘</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3</m:t>
                            </m:r>
                          </m:sub>
                        </m:sSub>
                      </m:e>
                    </m:d>
                  </m:oMath>
                </a14:m>
                <a:r>
                  <a:rPr kumimoji="1" lang="en-US" altLang="ja-JP" sz="2000" dirty="0"/>
                  <a:t>.</a:t>
                </a:r>
                <a:endParaRPr kumimoji="1" lang="ja-JP" altLang="en-US" sz="2000"/>
              </a:p>
            </p:txBody>
          </p:sp>
        </mc:Choice>
        <mc:Fallback xmlns="">
          <p:sp>
            <p:nvSpPr>
              <p:cNvPr id="19" name="テキスト ボックス 18">
                <a:extLst>
                  <a:ext uri="{FF2B5EF4-FFF2-40B4-BE49-F238E27FC236}">
                    <a16:creationId xmlns:a16="http://schemas.microsoft.com/office/drawing/2014/main" id="{DC6B5878-C795-D60E-6790-14D086980923}"/>
                  </a:ext>
                </a:extLst>
              </p:cNvPr>
              <p:cNvSpPr txBox="1">
                <a:spLocks noRot="1" noChangeAspect="1" noMove="1" noResize="1" noEditPoints="1" noAdjustHandles="1" noChangeArrowheads="1" noChangeShapeType="1" noTextEdit="1"/>
              </p:cNvSpPr>
              <p:nvPr/>
            </p:nvSpPr>
            <p:spPr>
              <a:xfrm>
                <a:off x="628650" y="4533406"/>
                <a:ext cx="7886700" cy="830997"/>
              </a:xfrm>
              <a:prstGeom prst="rect">
                <a:avLst/>
              </a:prstGeom>
              <a:blipFill>
                <a:blip r:embed="rId3"/>
                <a:stretch>
                  <a:fillRect l="-1122" t="-4412" b="-13235"/>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844EE55D-A65C-F313-2ACE-E3F4EAD5CD56}"/>
                  </a:ext>
                </a:extLst>
              </p:cNvPr>
              <p:cNvSpPr txBox="1"/>
              <p:nvPr/>
            </p:nvSpPr>
            <p:spPr>
              <a:xfrm>
                <a:off x="628650" y="2021172"/>
                <a:ext cx="7886700" cy="473976"/>
              </a:xfrm>
              <a:prstGeom prst="rect">
                <a:avLst/>
              </a:prstGeom>
              <a:noFill/>
              <a:ln w="28575">
                <a:solidFill>
                  <a:srgbClr val="FFC000"/>
                </a:solidFill>
              </a:ln>
            </p:spPr>
            <p:txBody>
              <a:bodyPr wrap="square" rtlCol="0">
                <a:spAutoFit/>
              </a:bodyPr>
              <a:lstStyle/>
              <a:p>
                <a:r>
                  <a:rPr kumimoji="1" lang="en" altLang="ja-JP" sz="2400" dirty="0"/>
                  <a:t>2. Sort vertices of</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 </m:t>
                        </m:r>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kumimoji="1" lang="en-US" altLang="ja-JP" sz="2400" dirty="0"/>
                  <a:t> and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𝐺</m:t>
                        </m:r>
                      </m:e>
                      <m:sub>
                        <m:r>
                          <a:rPr lang="en-US" altLang="ja-JP" sz="2400" i="1">
                            <a:latin typeface="Cambria Math" panose="02040503050406030204" pitchFamily="18" charset="0"/>
                          </a:rPr>
                          <m:t>3</m:t>
                        </m:r>
                      </m:sub>
                    </m:sSub>
                    <m:r>
                      <a:rPr lang="en-US" altLang="ja-JP" sz="2400" i="1">
                        <a:latin typeface="Cambria Math" panose="02040503050406030204" pitchFamily="18" charset="0"/>
                      </a:rPr>
                      <m:t> </m:t>
                    </m:r>
                  </m:oMath>
                </a14:m>
                <a:r>
                  <a:rPr kumimoji="1" lang="en" altLang="ja-JP" sz="2400" dirty="0"/>
                  <a:t>in topological order.</a:t>
                </a:r>
                <a:endParaRPr kumimoji="1" lang="ja-JP" altLang="en-US" sz="2400"/>
              </a:p>
            </p:txBody>
          </p:sp>
        </mc:Choice>
        <mc:Fallback xmlns="">
          <p:sp>
            <p:nvSpPr>
              <p:cNvPr id="20" name="テキスト ボックス 19">
                <a:extLst>
                  <a:ext uri="{FF2B5EF4-FFF2-40B4-BE49-F238E27FC236}">
                    <a16:creationId xmlns:a16="http://schemas.microsoft.com/office/drawing/2014/main" id="{844EE55D-A65C-F313-2ACE-E3F4EAD5CD56}"/>
                  </a:ext>
                </a:extLst>
              </p:cNvPr>
              <p:cNvSpPr txBox="1">
                <a:spLocks noRot="1" noChangeAspect="1" noMove="1" noResize="1" noEditPoints="1" noAdjustHandles="1" noChangeArrowheads="1" noChangeShapeType="1" noTextEdit="1"/>
              </p:cNvSpPr>
              <p:nvPr/>
            </p:nvSpPr>
            <p:spPr>
              <a:xfrm>
                <a:off x="628650" y="2021172"/>
                <a:ext cx="7886700" cy="473976"/>
              </a:xfrm>
              <a:prstGeom prst="rect">
                <a:avLst/>
              </a:prstGeom>
              <a:blipFill>
                <a:blip r:embed="rId4"/>
                <a:stretch>
                  <a:fillRect l="-1122" t="-5000" b="-25000"/>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678EBACE-1AEB-C3F6-549B-4B83086C2074}"/>
                  </a:ext>
                </a:extLst>
              </p:cNvPr>
              <p:cNvSpPr txBox="1"/>
              <p:nvPr/>
            </p:nvSpPr>
            <p:spPr>
              <a:xfrm>
                <a:off x="628650" y="1113909"/>
                <a:ext cx="7886700" cy="843308"/>
              </a:xfrm>
              <a:prstGeom prst="rect">
                <a:avLst/>
              </a:prstGeom>
              <a:noFill/>
              <a:ln w="28575">
                <a:solidFill>
                  <a:srgbClr val="FFC000"/>
                </a:solidFill>
              </a:ln>
            </p:spPr>
            <p:txBody>
              <a:bodyPr wrap="square" rtlCol="0">
                <a:spAutoFit/>
              </a:bodyPr>
              <a:lstStyle/>
              <a:p>
                <a:r>
                  <a:rPr lang="en-US" altLang="ja-JP" sz="2400" dirty="0">
                    <a:solidFill>
                      <a:srgbClr val="000000"/>
                    </a:solidFill>
                  </a:rPr>
                  <a:t>1. Transform </a:t>
                </a:r>
                <a14:m>
                  <m:oMath xmlns:m="http://schemas.openxmlformats.org/officeDocument/2006/math">
                    <m:sSub>
                      <m:sSubPr>
                        <m:ctrlPr>
                          <a:rPr lang="en-US" altLang="ja-JP" sz="2400" b="0" i="1" smtClean="0">
                            <a:solidFill>
                              <a:srgbClr val="000000"/>
                            </a:solidFill>
                            <a:latin typeface="Cambria Math" panose="02040503050406030204" pitchFamily="18" charset="0"/>
                          </a:rPr>
                        </m:ctrlPr>
                      </m:sSubPr>
                      <m:e>
                        <m:r>
                          <a:rPr lang="en-US" altLang="ja-JP" sz="2400" b="0" i="1" smtClean="0">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i="1">
                            <a:solidFill>
                              <a:srgbClr val="000000"/>
                            </a:solidFill>
                            <a:latin typeface="Cambria Math" panose="02040503050406030204" pitchFamily="18" charset="0"/>
                          </a:rPr>
                        </m:ctrlPr>
                      </m:sSubPr>
                      <m:e>
                        <m:r>
                          <a:rPr lang="en-US" altLang="ja-JP" sz="2400" i="1">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2</m:t>
                        </m:r>
                      </m:sub>
                    </m:sSub>
                  </m:oMath>
                </a14:m>
                <a:r>
                  <a:rPr lang="en-US" altLang="ja-JP" sz="2400" dirty="0">
                    <a:solidFill>
                      <a:srgbClr val="000000"/>
                    </a:solidFill>
                  </a:rPr>
                  <a:t> into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 </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i="1">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lang="en-US" altLang="ja-JP" sz="2400" dirty="0">
                    <a:solidFill>
                      <a:srgbClr val="000000"/>
                    </a:solidFill>
                  </a:rPr>
                  <a:t> based on the </a:t>
                </a:r>
                <a:r>
                  <a:rPr lang="en-US" altLang="ja-JP" sz="2400" dirty="0"/>
                  <a:t>strongly </a:t>
                </a:r>
              </a:p>
              <a:p>
                <a:r>
                  <a:rPr lang="en-US" altLang="ja-JP" sz="2400" dirty="0"/>
                  <a:t>connected components</a:t>
                </a:r>
                <a:r>
                  <a:rPr lang="en-US" altLang="ja-JP" sz="2400" dirty="0">
                    <a:solidFill>
                      <a:srgbClr val="000000"/>
                    </a:solidFill>
                  </a:rPr>
                  <a:t>.</a:t>
                </a:r>
              </a:p>
            </p:txBody>
          </p:sp>
        </mc:Choice>
        <mc:Fallback xmlns="">
          <p:sp>
            <p:nvSpPr>
              <p:cNvPr id="21" name="テキスト ボックス 20">
                <a:extLst>
                  <a:ext uri="{FF2B5EF4-FFF2-40B4-BE49-F238E27FC236}">
                    <a16:creationId xmlns:a16="http://schemas.microsoft.com/office/drawing/2014/main" id="{678EBACE-1AEB-C3F6-549B-4B83086C2074}"/>
                  </a:ext>
                </a:extLst>
              </p:cNvPr>
              <p:cNvSpPr txBox="1">
                <a:spLocks noRot="1" noChangeAspect="1" noMove="1" noResize="1" noEditPoints="1" noAdjustHandles="1" noChangeArrowheads="1" noChangeShapeType="1" noTextEdit="1"/>
              </p:cNvSpPr>
              <p:nvPr/>
            </p:nvSpPr>
            <p:spPr>
              <a:xfrm>
                <a:off x="628650" y="1113909"/>
                <a:ext cx="7886700" cy="843308"/>
              </a:xfrm>
              <a:prstGeom prst="rect">
                <a:avLst/>
              </a:prstGeom>
              <a:blipFill>
                <a:blip r:embed="rId5"/>
                <a:stretch>
                  <a:fillRect l="-1122" t="-2857" b="-12857"/>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EBA4E5CB-59F0-71EE-CB6E-B3A005AC4EC2}"/>
                  </a:ext>
                </a:extLst>
              </p:cNvPr>
              <p:cNvSpPr txBox="1"/>
              <p:nvPr/>
            </p:nvSpPr>
            <p:spPr>
              <a:xfrm>
                <a:off x="606690" y="5496703"/>
                <a:ext cx="7886700" cy="446276"/>
              </a:xfrm>
              <a:prstGeom prst="rect">
                <a:avLst/>
              </a:prstGeom>
              <a:noFill/>
              <a:ln w="28575">
                <a:solidFill>
                  <a:srgbClr val="FFC000"/>
                </a:solidFill>
              </a:ln>
            </p:spPr>
            <p:txBody>
              <a:bodyPr wrap="square" rtlCol="0">
                <a:spAutoFit/>
              </a:bodyPr>
              <a:lstStyle/>
              <a:p>
                <a:r>
                  <a:rPr kumimoji="1" lang="en" altLang="ja-JP" sz="2300" dirty="0"/>
                  <a:t>4. Calculate </a:t>
                </a:r>
                <a14:m>
                  <m:oMath xmlns:m="http://schemas.openxmlformats.org/officeDocument/2006/math">
                    <m:r>
                      <a:rPr lang="en-US" altLang="ja-JP" sz="2300" i="1" smtClean="0">
                        <a:latin typeface="Cambria Math" panose="02040503050406030204" pitchFamily="18" charset="0"/>
                      </a:rPr>
                      <m:t>𝐶</m:t>
                    </m:r>
                    <m:d>
                      <m:dPr>
                        <m:ctrlPr>
                          <a:rPr lang="en-US" altLang="ja-JP" sz="2300" i="1">
                            <a:latin typeface="Cambria Math" panose="02040503050406030204" pitchFamily="18" charset="0"/>
                          </a:rPr>
                        </m:ctrlPr>
                      </m:dPr>
                      <m:e>
                        <m:r>
                          <a:rPr lang="en-US" altLang="ja-JP" sz="2300" i="1">
                            <a:latin typeface="Cambria Math" panose="02040503050406030204" pitchFamily="18" charset="0"/>
                          </a:rPr>
                          <m:t>𝑖</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e>
                    </m:d>
                  </m:oMath>
                </a14:m>
                <a:r>
                  <a:rPr kumimoji="1" lang="en-US" altLang="ja-JP" sz="2300" dirty="0"/>
                  <a:t> using the </a:t>
                </a:r>
                <a:r>
                  <a:rPr lang="en" altLang="ja-JP" sz="2300" dirty="0"/>
                  <a:t>recurrence.</a:t>
                </a:r>
              </a:p>
            </p:txBody>
          </p:sp>
        </mc:Choice>
        <mc:Fallback xmlns="">
          <p:sp>
            <p:nvSpPr>
              <p:cNvPr id="22" name="テキスト ボックス 21">
                <a:extLst>
                  <a:ext uri="{FF2B5EF4-FFF2-40B4-BE49-F238E27FC236}">
                    <a16:creationId xmlns:a16="http://schemas.microsoft.com/office/drawing/2014/main" id="{EBA4E5CB-59F0-71EE-CB6E-B3A005AC4EC2}"/>
                  </a:ext>
                </a:extLst>
              </p:cNvPr>
              <p:cNvSpPr txBox="1">
                <a:spLocks noRot="1" noChangeAspect="1" noMove="1" noResize="1" noEditPoints="1" noAdjustHandles="1" noChangeArrowheads="1" noChangeShapeType="1" noTextEdit="1"/>
              </p:cNvSpPr>
              <p:nvPr/>
            </p:nvSpPr>
            <p:spPr>
              <a:xfrm>
                <a:off x="606690" y="5496703"/>
                <a:ext cx="7886700" cy="446276"/>
              </a:xfrm>
              <a:prstGeom prst="rect">
                <a:avLst/>
              </a:prstGeom>
              <a:blipFill>
                <a:blip r:embed="rId6"/>
                <a:stretch>
                  <a:fillRect l="-1122" t="-7895" b="-23684"/>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コンテンツ プレースホルダー 2">
                <a:extLst>
                  <a:ext uri="{FF2B5EF4-FFF2-40B4-BE49-F238E27FC236}">
                    <a16:creationId xmlns:a16="http://schemas.microsoft.com/office/drawing/2014/main" id="{D701C415-1C2F-B971-48FC-56100A9FA084}"/>
                  </a:ext>
                </a:extLst>
              </p:cNvPr>
              <p:cNvSpPr txBox="1">
                <a:spLocks/>
              </p:cNvSpPr>
              <p:nvPr/>
            </p:nvSpPr>
            <p:spPr>
              <a:xfrm>
                <a:off x="628650" y="2559103"/>
                <a:ext cx="8496346" cy="13018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300" dirty="0"/>
                  <a:t>Let 𝐶 denote the three-dimensional table which stored the length of  the SEQ-IC-LCS of </a:t>
                </a:r>
                <a14:m>
                  <m:oMath xmlns:m="http://schemas.openxmlformats.org/officeDocument/2006/math">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𝐿</m:t>
                            </m:r>
                          </m:e>
                        </m:acc>
                      </m:e>
                      <m:sub>
                        <m:r>
                          <a:rPr lang="en-US" altLang="ja-JP" sz="2300" b="0" i="1" smtClean="0">
                            <a:latin typeface="Cambria Math" panose="02040503050406030204" pitchFamily="18" charset="0"/>
                          </a:rPr>
                          <m:t>1</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e>
                        </m:d>
                      </m:e>
                    </m:d>
                    <m:r>
                      <a:rPr lang="en-US" altLang="ja-JP" sz="2300" i="1" smtClean="0">
                        <a:latin typeface="Cambria Math" panose="02040503050406030204" pitchFamily="18" charset="0"/>
                      </a:rPr>
                      <m:t>,</m:t>
                    </m:r>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𝐿</m:t>
                            </m:r>
                          </m:e>
                        </m:acc>
                      </m:e>
                      <m:sub>
                        <m:r>
                          <a:rPr lang="en-US" altLang="ja-JP" sz="2300" b="0" i="1" smtClean="0">
                            <a:latin typeface="Cambria Math" panose="02040503050406030204" pitchFamily="18" charset="0"/>
                          </a:rPr>
                          <m:t>2</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2,</m:t>
                                </m:r>
                                <m:r>
                                  <a:rPr lang="en-US" altLang="ja-JP" sz="2300" b="0" i="1" smtClean="0">
                                    <a:latin typeface="Cambria Math" panose="02040503050406030204" pitchFamily="18" charset="0"/>
                                  </a:rPr>
                                  <m:t>𝑗</m:t>
                                </m:r>
                              </m:sub>
                            </m:sSub>
                          </m:e>
                        </m:d>
                      </m:e>
                    </m:d>
                  </m:oMath>
                </a14:m>
                <a:r>
                  <a:rPr lang="en-US" altLang="ja-JP" sz="2300" dirty="0"/>
                  <a:t> and </a:t>
                </a:r>
                <a14:m>
                  <m:oMath xmlns:m="http://schemas.openxmlformats.org/officeDocument/2006/math">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𝐿</m:t>
                        </m:r>
                      </m:e>
                      <m:sub>
                        <m:r>
                          <a:rPr lang="en-US" altLang="ja-JP" sz="2300" b="0" i="0" smtClean="0">
                            <a:latin typeface="Cambria Math" panose="02040503050406030204" pitchFamily="18" charset="0"/>
                          </a:rPr>
                          <m:t>3</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b="0" i="1" smtClean="0">
                                    <a:latin typeface="Cambria Math" panose="02040503050406030204" pitchFamily="18" charset="0"/>
                                  </a:rPr>
                                  <m:t>𝑘</m:t>
                                </m:r>
                              </m:sub>
                            </m:sSub>
                          </m:e>
                        </m:d>
                      </m:e>
                    </m:d>
                  </m:oMath>
                </a14:m>
                <a:r>
                  <a:rPr lang="en-US" altLang="ja-JP" sz="2300" dirty="0"/>
                  <a:t> in  𝐶</a:t>
                </a:r>
                <a:r>
                  <a:rPr lang="en-US" altLang="ja-JP" sz="2300" dirty="0">
                    <a:latin typeface="Times New Roman" panose="02020603050405020304" pitchFamily="18" charset="0"/>
                    <a:cs typeface="Times New Roman" panose="02020603050405020304" pitchFamily="18" charset="0"/>
                  </a:rPr>
                  <a:t>(</a:t>
                </a:r>
                <a:r>
                  <a:rPr lang="en-US" altLang="ja-JP" sz="2300" dirty="0"/>
                  <a:t>𝑖,𝑗,𝑘</a:t>
                </a:r>
                <a:r>
                  <a:rPr lang="en-US" altLang="ja-JP" sz="2300" dirty="0">
                    <a:latin typeface="Times New Roman" panose="02020603050405020304" pitchFamily="18" charset="0"/>
                    <a:cs typeface="Times New Roman" panose="02020603050405020304" pitchFamily="18" charset="0"/>
                  </a:rPr>
                  <a:t>)</a:t>
                </a:r>
                <a:r>
                  <a:rPr lang="en-US" altLang="ja-JP" sz="2300" dirty="0"/>
                  <a:t> for any </a:t>
                </a:r>
                <a14:m>
                  <m:oMath xmlns:m="http://schemas.openxmlformats.org/officeDocument/2006/math">
                    <m:r>
                      <a:rPr lang="en-US" altLang="ja-JP" sz="230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𝑖</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1</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2</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0</m:t>
                    </m:r>
                    <m:r>
                      <a:rPr lang="en-US" altLang="ja-JP" sz="2300" i="1">
                        <a:latin typeface="Cambria Math" panose="02040503050406030204" pitchFamily="18" charset="0"/>
                      </a:rPr>
                      <m:t>≤</m:t>
                    </m:r>
                    <m:r>
                      <a:rPr lang="en-US" altLang="ja-JP" sz="2300" i="1">
                        <a:latin typeface="Cambria Math" panose="02040503050406030204" pitchFamily="18" charset="0"/>
                      </a:rPr>
                      <m:t>𝑘</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3</m:t>
                            </m:r>
                          </m:sub>
                        </m:sSub>
                      </m:e>
                    </m:d>
                  </m:oMath>
                </a14:m>
                <a:r>
                  <a:rPr lang="en-US" altLang="ja-JP" sz="2300" dirty="0"/>
                  <a:t> . </a:t>
                </a:r>
              </a:p>
            </p:txBody>
          </p:sp>
        </mc:Choice>
        <mc:Fallback xmlns="">
          <p:sp>
            <p:nvSpPr>
              <p:cNvPr id="23" name="コンテンツ プレースホルダー 2">
                <a:extLst>
                  <a:ext uri="{FF2B5EF4-FFF2-40B4-BE49-F238E27FC236}">
                    <a16:creationId xmlns:a16="http://schemas.microsoft.com/office/drawing/2014/main" id="{D701C415-1C2F-B971-48FC-56100A9FA084}"/>
                  </a:ext>
                </a:extLst>
              </p:cNvPr>
              <p:cNvSpPr txBox="1">
                <a:spLocks noRot="1" noChangeAspect="1" noMove="1" noResize="1" noEditPoints="1" noAdjustHandles="1" noChangeArrowheads="1" noChangeShapeType="1" noTextEdit="1"/>
              </p:cNvSpPr>
              <p:nvPr/>
            </p:nvSpPr>
            <p:spPr>
              <a:xfrm>
                <a:off x="628650" y="2559103"/>
                <a:ext cx="8496346" cy="1301895"/>
              </a:xfrm>
              <a:prstGeom prst="rect">
                <a:avLst/>
              </a:prstGeom>
              <a:blipFill>
                <a:blip r:embed="rId7"/>
                <a:stretch>
                  <a:fillRect l="-1045" t="-2913" r="-149" b="-2330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5E3F3F92-8D54-53BC-A1A7-C1AC326969E3}"/>
                  </a:ext>
                </a:extLst>
              </p:cNvPr>
              <p:cNvSpPr txBox="1"/>
              <p:nvPr/>
            </p:nvSpPr>
            <p:spPr>
              <a:xfrm>
                <a:off x="606690" y="3968995"/>
                <a:ext cx="4224426" cy="500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r>
                            <a:rPr lang="en-US" altLang="ja-JP" sz="2300" b="0" i="1" smtClean="0">
                              <a:latin typeface="Cambria Math" panose="02040503050406030204" pitchFamily="18" charset="0"/>
                            </a:rPr>
                            <m:t> ∈</m:t>
                          </m:r>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1</m:t>
                              </m:r>
                            </m:sub>
                          </m:sSub>
                          <m:r>
                            <a:rPr lang="en-US" altLang="ja-JP" sz="2300" b="0" i="1" smtClean="0">
                              <a:latin typeface="Cambria Math" panose="02040503050406030204" pitchFamily="18" charset="0"/>
                            </a:rPr>
                            <m:t>,</m:t>
                          </m:r>
                          <m:sSub>
                            <m:sSubPr>
                              <m:ctrlPr>
                                <a:rPr lang="en-US" altLang="ja-JP" sz="2300" i="1">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2</m:t>
                              </m:r>
                              <m:r>
                                <a:rPr lang="en-US" altLang="ja-JP" sz="2300" i="1">
                                  <a:latin typeface="Cambria Math" panose="02040503050406030204" pitchFamily="18" charset="0"/>
                                </a:rPr>
                                <m:t>,</m:t>
                              </m:r>
                              <m:r>
                                <a:rPr lang="en-US" altLang="ja-JP" sz="2300" b="0" i="1" smtClean="0">
                                  <a:latin typeface="Cambria Math" panose="02040503050406030204" pitchFamily="18" charset="0"/>
                                </a:rPr>
                                <m:t>𝑗</m:t>
                              </m:r>
                            </m:sub>
                          </m:sSub>
                          <m:r>
                            <a:rPr lang="en-US" altLang="ja-JP" sz="2300" i="1">
                              <a:latin typeface="Cambria Math" panose="02040503050406030204" pitchFamily="18" charset="0"/>
                            </a:rPr>
                            <m:t> ∈</m:t>
                          </m:r>
                          <m:sSub>
                            <m:sSubPr>
                              <m:ctrlPr>
                                <a:rPr lang="en-US" altLang="ja-JP" sz="2300" i="1">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2</m:t>
                              </m:r>
                            </m:sub>
                          </m:sSub>
                          <m:r>
                            <a:rPr lang="en-US" altLang="ja-JP" sz="2300" i="1">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sub>
                          </m:sSub>
                          <m:r>
                            <a:rPr lang="en-US" altLang="ja-JP" sz="2300" i="1">
                              <a:latin typeface="Cambria Math" panose="02040503050406030204" pitchFamily="18" charset="0"/>
                            </a:rPr>
                            <m:t> ∈</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𝑉</m:t>
                              </m:r>
                            </m:e>
                            <m:sub>
                              <m:r>
                                <a:rPr lang="en-US" altLang="ja-JP" sz="2300" b="0" i="1" smtClean="0">
                                  <a:latin typeface="Cambria Math" panose="02040503050406030204" pitchFamily="18" charset="0"/>
                                </a:rPr>
                                <m:t>3</m:t>
                              </m:r>
                            </m:sub>
                          </m:sSub>
                        </m:e>
                      </m:d>
                      <m:r>
                        <a:rPr lang="en-US" altLang="ja-JP" sz="2300" b="0" i="1" smtClean="0">
                          <a:latin typeface="Cambria Math" panose="02040503050406030204" pitchFamily="18" charset="0"/>
                        </a:rPr>
                        <m:t> </m:t>
                      </m:r>
                    </m:oMath>
                  </m:oMathPara>
                </a14:m>
                <a:endParaRPr lang="en-US" altLang="ja-JP" sz="2300" dirty="0"/>
              </a:p>
            </p:txBody>
          </p:sp>
        </mc:Choice>
        <mc:Fallback xmlns="">
          <p:sp>
            <p:nvSpPr>
              <p:cNvPr id="24" name="テキスト ボックス 23">
                <a:extLst>
                  <a:ext uri="{FF2B5EF4-FFF2-40B4-BE49-F238E27FC236}">
                    <a16:creationId xmlns:a16="http://schemas.microsoft.com/office/drawing/2014/main" id="{5E3F3F92-8D54-53BC-A1A7-C1AC326969E3}"/>
                  </a:ext>
                </a:extLst>
              </p:cNvPr>
              <p:cNvSpPr txBox="1">
                <a:spLocks noRot="1" noChangeAspect="1" noMove="1" noResize="1" noEditPoints="1" noAdjustHandles="1" noChangeArrowheads="1" noChangeShapeType="1" noTextEdit="1"/>
              </p:cNvSpPr>
              <p:nvPr/>
            </p:nvSpPr>
            <p:spPr>
              <a:xfrm>
                <a:off x="606690" y="3968995"/>
                <a:ext cx="4224426" cy="500137"/>
              </a:xfrm>
              <a:prstGeom prst="rect">
                <a:avLst/>
              </a:prstGeom>
              <a:blipFill>
                <a:blip r:embed="rId8"/>
                <a:stretch>
                  <a:fillRect b="-15000"/>
                </a:stretch>
              </a:blipFill>
            </p:spPr>
            <p:txBody>
              <a:bodyPr/>
              <a:lstStyle/>
              <a:p>
                <a:r>
                  <a:rPr lang="ja-JP" altLang="en-US">
                    <a:noFill/>
                  </a:rPr>
                  <a:t> </a:t>
                </a:r>
              </a:p>
            </p:txBody>
          </p:sp>
        </mc:Fallback>
      </mc:AlternateContent>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49</a:t>
            </a:fld>
            <a:endParaRPr kumimoji="1" lang="ja-JP" altLang="en-US"/>
          </a:p>
        </p:txBody>
      </p:sp>
      <p:sp>
        <p:nvSpPr>
          <p:cNvPr id="10" name="タイトル 1">
            <a:extLst>
              <a:ext uri="{FF2B5EF4-FFF2-40B4-BE49-F238E27FC236}">
                <a16:creationId xmlns:a16="http://schemas.microsoft.com/office/drawing/2014/main" id="{37C5E2DA-FD01-093A-D72B-5037A10D580A}"/>
              </a:ext>
            </a:extLst>
          </p:cNvPr>
          <p:cNvSpPr txBox="1">
            <a:spLocks/>
          </p:cNvSpPr>
          <p:nvPr/>
        </p:nvSpPr>
        <p:spPr>
          <a:xfrm>
            <a:off x="628650" y="365127"/>
            <a:ext cx="7886700" cy="647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t>Time Complexity</a:t>
            </a: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44CE90F-D237-AA08-9751-75522E97682D}"/>
                  </a:ext>
                </a:extLst>
              </p:cNvPr>
              <p:cNvSpPr txBox="1"/>
              <p:nvPr/>
            </p:nvSpPr>
            <p:spPr>
              <a:xfrm>
                <a:off x="251755" y="5942979"/>
                <a:ext cx="5610202" cy="700448"/>
              </a:xfrm>
              <a:prstGeom prst="rect">
                <a:avLst/>
              </a:prstGeom>
              <a:noFill/>
            </p:spPr>
            <p:txBody>
              <a:bodyPr wrap="square">
                <a:spAutoFit/>
              </a:bodyPr>
              <a:lstStyle/>
              <a:p>
                <a:pPr>
                  <a:lnSpc>
                    <a:spcPct val="110000"/>
                  </a:lnSpc>
                </a:pPr>
                <a14:m>
                  <m:oMath xmlns:m="http://schemas.openxmlformats.org/officeDocument/2006/math">
                    <m:limLow>
                      <m:limLowPr>
                        <m:ctrlPr>
                          <a:rPr kumimoji="1" lang="en-US" altLang="ja-JP" sz="2400" i="1" smtClean="0">
                            <a:latin typeface="Cambria Math" panose="02040503050406030204" pitchFamily="18" charset="0"/>
                          </a:rPr>
                        </m:ctrlPr>
                      </m:limLowPr>
                      <m:e>
                        <m:r>
                          <m:rPr>
                            <m:sty m:val="p"/>
                          </m:rPr>
                          <a:rPr kumimoji="1" lang="en-US" altLang="ja-JP" sz="2400">
                            <a:latin typeface="Cambria Math" panose="02040503050406030204" pitchFamily="18" charset="0"/>
                          </a:rPr>
                          <m:t>max</m:t>
                        </m:r>
                      </m:e>
                      <m:lim>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   1≤</m:t>
                        </m:r>
                        <m:r>
                          <a:rPr kumimoji="1" lang="en-US" altLang="ja-JP" sz="2400" b="0" i="1" smtClean="0">
                            <a:latin typeface="Cambria Math" panose="02040503050406030204" pitchFamily="18" charset="0"/>
                          </a:rPr>
                          <m:t>𝑗</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2</m:t>
                                </m:r>
                              </m:sub>
                            </m:sSub>
                          </m:e>
                        </m:d>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𝑣</m:t>
                            </m:r>
                          </m:e>
                          <m:sub>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rPr>
                              <m:t>𝑘</m:t>
                            </m:r>
                          </m:sub>
                        </m:sSub>
                      </m:lim>
                    </m:limLow>
                    <m:r>
                      <a:rPr lang="en-US" altLang="ja-JP" sz="2400" i="1">
                        <a:latin typeface="Cambria Math" panose="02040503050406030204" pitchFamily="18" charset="0"/>
                      </a:rPr>
                      <m:t>𝐶</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𝑖</m:t>
                        </m:r>
                        <m:r>
                          <a:rPr lang="en-US" altLang="ja-JP" sz="2400" i="1">
                            <a:latin typeface="Cambria Math" panose="02040503050406030204" pitchFamily="18" charset="0"/>
                          </a:rPr>
                          <m:t>,</m:t>
                        </m:r>
                        <m:r>
                          <a:rPr lang="en-US" altLang="ja-JP" sz="2400" i="1">
                            <a:latin typeface="Cambria Math" panose="02040503050406030204" pitchFamily="18" charset="0"/>
                          </a:rPr>
                          <m:t>𝑗</m:t>
                        </m:r>
                        <m:r>
                          <a:rPr lang="en-US" altLang="ja-JP" sz="2400" i="1">
                            <a:latin typeface="Cambria Math" panose="02040503050406030204" pitchFamily="18" charset="0"/>
                          </a:rPr>
                          <m:t>,</m:t>
                        </m:r>
                        <m:r>
                          <a:rPr lang="en-US" altLang="ja-JP" sz="2400" b="0" i="1" smtClean="0">
                            <a:latin typeface="Cambria Math" panose="02040503050406030204" pitchFamily="18" charset="0"/>
                          </a:rPr>
                          <m:t>𝑘</m:t>
                        </m:r>
                      </m:e>
                    </m:d>
                  </m:oMath>
                </a14:m>
                <a:r>
                  <a:rPr kumimoji="1" lang="en-US" altLang="ja-JP" sz="2400" dirty="0"/>
                  <a:t>  is the solution. </a:t>
                </a:r>
              </a:p>
            </p:txBody>
          </p:sp>
        </mc:Choice>
        <mc:Fallback xmlns="">
          <p:sp>
            <p:nvSpPr>
              <p:cNvPr id="8" name="テキスト ボックス 7">
                <a:extLst>
                  <a:ext uri="{FF2B5EF4-FFF2-40B4-BE49-F238E27FC236}">
                    <a16:creationId xmlns:a16="http://schemas.microsoft.com/office/drawing/2014/main" id="{044CE90F-D237-AA08-9751-75522E97682D}"/>
                  </a:ext>
                </a:extLst>
              </p:cNvPr>
              <p:cNvSpPr txBox="1">
                <a:spLocks noRot="1" noChangeAspect="1" noMove="1" noResize="1" noEditPoints="1" noAdjustHandles="1" noChangeArrowheads="1" noChangeShapeType="1" noTextEdit="1"/>
              </p:cNvSpPr>
              <p:nvPr/>
            </p:nvSpPr>
            <p:spPr>
              <a:xfrm>
                <a:off x="251755" y="5942979"/>
                <a:ext cx="5610202" cy="700448"/>
              </a:xfrm>
              <a:prstGeom prst="rect">
                <a:avLst/>
              </a:prstGeom>
              <a:blipFill>
                <a:blip r:embed="rId9"/>
                <a:stretch>
                  <a:fillRect r="-1806" b="-53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0A5D279-10EE-FCEE-47D6-EB31614AD727}"/>
                  </a:ext>
                </a:extLst>
              </p:cNvPr>
              <p:cNvSpPr txBox="1"/>
              <p:nvPr/>
            </p:nvSpPr>
            <p:spPr>
              <a:xfrm>
                <a:off x="4876823" y="6424739"/>
                <a:ext cx="3837269" cy="413511"/>
              </a:xfrm>
              <a:prstGeom prst="rect">
                <a:avLst/>
              </a:prstGeom>
              <a:noFill/>
            </p:spPr>
            <p:txBody>
              <a:bodyPr wrap="none" rtlCol="0">
                <a:spAutoFit/>
              </a:bodyPr>
              <a:lstStyle/>
              <a:p>
                <a:r>
                  <a:rPr kumimoji="1" lang="en-US" altLang="ja-JP" sz="2000" dirty="0"/>
                  <a:t>(</a:t>
                </a:r>
                <a14:m>
                  <m:oMath xmlns:m="http://schemas.openxmlformats.org/officeDocument/2006/math">
                    <m:sSub>
                      <m:sSubPr>
                        <m:ctrlPr>
                          <a:rPr lang="en-US" altLang="ja-JP" sz="2000" i="1" smtClean="0">
                            <a:latin typeface="Cambria Math" panose="02040503050406030204" pitchFamily="18" charset="0"/>
                          </a:rPr>
                        </m:ctrlPr>
                      </m:sSubPr>
                      <m:e>
                        <m:r>
                          <a:rPr lang="en-US" altLang="ja-JP" sz="2000" i="1">
                            <a:latin typeface="Cambria Math" panose="02040503050406030204" pitchFamily="18" charset="0"/>
                          </a:rPr>
                          <m:t>𝑣</m:t>
                        </m:r>
                      </m:e>
                      <m:sub>
                        <m:r>
                          <a:rPr lang="en-US" altLang="ja-JP" sz="2000" b="0" i="1" smtClean="0">
                            <a:latin typeface="Cambria Math" panose="02040503050406030204" pitchFamily="18" charset="0"/>
                          </a:rPr>
                          <m:t>3</m:t>
                        </m:r>
                        <m:r>
                          <a:rPr lang="en-US" altLang="ja-JP" sz="2000" i="1">
                            <a:latin typeface="Cambria Math" panose="02040503050406030204" pitchFamily="18" charset="0"/>
                          </a:rPr>
                          <m:t>,</m:t>
                        </m:r>
                        <m:r>
                          <a:rPr lang="en-US" altLang="ja-JP" sz="2000" b="0" i="1" smtClean="0">
                            <a:latin typeface="Cambria Math" panose="02040503050406030204" pitchFamily="18" charset="0"/>
                          </a:rPr>
                          <m:t>𝑘</m:t>
                        </m:r>
                      </m:sub>
                    </m:sSub>
                    <m:r>
                      <a:rPr lang="en-US" altLang="ja-JP" sz="2000" b="0" i="1" smtClean="0">
                        <a:latin typeface="Cambria Math" panose="02040503050406030204" pitchFamily="18" charset="0"/>
                      </a:rPr>
                      <m:t> </m:t>
                    </m:r>
                  </m:oMath>
                </a14:m>
                <a:r>
                  <a:rPr kumimoji="1" lang="en-US" altLang="ja-JP" sz="2000" dirty="0"/>
                  <a:t>has no out-going edges in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𝑉</m:t>
                        </m:r>
                      </m:e>
                      <m:sub>
                        <m:r>
                          <a:rPr kumimoji="1" lang="en-US" altLang="ja-JP" sz="2000" b="0" i="1" smtClean="0">
                            <a:latin typeface="Cambria Math" panose="02040503050406030204" pitchFamily="18" charset="0"/>
                          </a:rPr>
                          <m:t>3</m:t>
                        </m:r>
                      </m:sub>
                    </m:sSub>
                  </m:oMath>
                </a14:m>
                <a:r>
                  <a:rPr kumimoji="1" lang="en-US" altLang="ja-JP" sz="2000" dirty="0"/>
                  <a:t>.)</a:t>
                </a:r>
                <a:endParaRPr kumimoji="1" lang="ja-JP" altLang="en-US" sz="2000"/>
              </a:p>
            </p:txBody>
          </p:sp>
        </mc:Choice>
        <mc:Fallback xmlns="">
          <p:sp>
            <p:nvSpPr>
              <p:cNvPr id="9" name="テキスト ボックス 8">
                <a:extLst>
                  <a:ext uri="{FF2B5EF4-FFF2-40B4-BE49-F238E27FC236}">
                    <a16:creationId xmlns:a16="http://schemas.microsoft.com/office/drawing/2014/main" id="{60A5D279-10EE-FCEE-47D6-EB31614AD727}"/>
                  </a:ext>
                </a:extLst>
              </p:cNvPr>
              <p:cNvSpPr txBox="1">
                <a:spLocks noRot="1" noChangeAspect="1" noMove="1" noResize="1" noEditPoints="1" noAdjustHandles="1" noChangeArrowheads="1" noChangeShapeType="1" noTextEdit="1"/>
              </p:cNvSpPr>
              <p:nvPr/>
            </p:nvSpPr>
            <p:spPr>
              <a:xfrm>
                <a:off x="4876823" y="6424739"/>
                <a:ext cx="3837269" cy="413511"/>
              </a:xfrm>
              <a:prstGeom prst="rect">
                <a:avLst/>
              </a:prstGeom>
              <a:blipFill>
                <a:blip r:embed="rId10"/>
                <a:stretch>
                  <a:fillRect l="-1656" t="-5882" r="-993" b="-20588"/>
                </a:stretch>
              </a:blipFill>
            </p:spPr>
            <p:txBody>
              <a:bodyPr/>
              <a:lstStyle/>
              <a:p>
                <a:r>
                  <a:rPr lang="ja-JP" altLang="en-US">
                    <a:noFill/>
                  </a:rPr>
                  <a:t> </a:t>
                </a:r>
              </a:p>
            </p:txBody>
          </p:sp>
        </mc:Fallback>
      </mc:AlternateContent>
      <p:sp>
        <p:nvSpPr>
          <p:cNvPr id="11" name="角丸四角形吹き出し 10">
            <a:extLst>
              <a:ext uri="{FF2B5EF4-FFF2-40B4-BE49-F238E27FC236}">
                <a16:creationId xmlns:a16="http://schemas.microsoft.com/office/drawing/2014/main" id="{F029B6F6-CE9B-9899-2897-B76CADC9EA4E}"/>
              </a:ext>
            </a:extLst>
          </p:cNvPr>
          <p:cNvSpPr/>
          <p:nvPr/>
        </p:nvSpPr>
        <p:spPr>
          <a:xfrm>
            <a:off x="5830030" y="2622138"/>
            <a:ext cx="2977879" cy="1041781"/>
          </a:xfrm>
          <a:prstGeom prst="wedgeRoundRectCallout">
            <a:avLst>
              <a:gd name="adj1" fmla="val 5963"/>
              <a:gd name="adj2" fmla="val -130043"/>
              <a:gd name="adj3" fmla="val 16667"/>
            </a:avLst>
          </a:prstGeom>
          <a:solidFill>
            <a:schemeClr val="bg1"/>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linear time</a:t>
            </a:r>
            <a:endParaRPr kumimoji="1" lang="ja-JP" altLang="en-US" sz="2400">
              <a:solidFill>
                <a:schemeClr val="tx1"/>
              </a:solidFill>
            </a:endParaRPr>
          </a:p>
        </p:txBody>
      </p:sp>
      <mc:AlternateContent xmlns:mc="http://schemas.openxmlformats.org/markup-compatibility/2006" xmlns:a14="http://schemas.microsoft.com/office/drawing/2010/main">
        <mc:Choice Requires="a14">
          <p:sp>
            <p:nvSpPr>
              <p:cNvPr id="12" name="角丸四角形吹き出し 11">
                <a:extLst>
                  <a:ext uri="{FF2B5EF4-FFF2-40B4-BE49-F238E27FC236}">
                    <a16:creationId xmlns:a16="http://schemas.microsoft.com/office/drawing/2014/main" id="{A81FB964-88D1-F46B-6F86-54E2146FCCB9}"/>
                  </a:ext>
                </a:extLst>
              </p:cNvPr>
              <p:cNvSpPr/>
              <p:nvPr/>
            </p:nvSpPr>
            <p:spPr>
              <a:xfrm>
                <a:off x="5810101" y="5775119"/>
                <a:ext cx="2997808" cy="1041781"/>
              </a:xfrm>
              <a:prstGeom prst="wedgeRoundRectCallout">
                <a:avLst>
                  <a:gd name="adj1" fmla="val -60506"/>
                  <a:gd name="adj2" fmla="val -41367"/>
                  <a:gd name="adj3" fmla="val 16667"/>
                </a:avLst>
              </a:prstGeom>
              <a:solidFill>
                <a:schemeClr val="bg1"/>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kumimoji="1" lang="en-US" altLang="ja-JP" sz="2400" b="0" i="1" smtClean="0">
                        <a:solidFill>
                          <a:schemeClr val="tx1"/>
                        </a:solidFill>
                        <a:latin typeface="Cambria Math" panose="02040503050406030204" pitchFamily="18" charset="0"/>
                      </a:rPr>
                      <m:t>𝑂</m:t>
                    </m:r>
                    <m:d>
                      <m:dPr>
                        <m:ctrlPr>
                          <a:rPr kumimoji="1" lang="en-US" altLang="ja-JP" sz="2400" b="0" i="1" smtClean="0">
                            <a:solidFill>
                              <a:schemeClr val="tx1"/>
                            </a:solidFill>
                            <a:latin typeface="Cambria Math" panose="02040503050406030204" pitchFamily="18" charset="0"/>
                          </a:rPr>
                        </m:ctrlPr>
                      </m:dPr>
                      <m:e>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acc>
                                  <m:accPr>
                                    <m:chr m:val="̂"/>
                                    <m:ctrlPr>
                                      <a:rPr kumimoji="1" lang="en-US" altLang="ja-JP" sz="2400" b="0" i="1" smtClean="0">
                                        <a:solidFill>
                                          <a:schemeClr val="tx1"/>
                                        </a:solidFill>
                                        <a:latin typeface="Cambria Math" panose="02040503050406030204" pitchFamily="18" charset="0"/>
                                      </a:rPr>
                                    </m:ctrlPr>
                                  </m:accPr>
                                  <m:e>
                                    <m:r>
                                      <a:rPr kumimoji="1" lang="en-US" altLang="ja-JP" sz="2400" b="0" i="1" smtClean="0">
                                        <a:solidFill>
                                          <a:schemeClr val="tx1"/>
                                        </a:solidFill>
                                        <a:latin typeface="Cambria Math" panose="02040503050406030204" pitchFamily="18" charset="0"/>
                                      </a:rPr>
                                      <m:t>𝐸</m:t>
                                    </m:r>
                                  </m:e>
                                </m:acc>
                              </m:e>
                              <m:sub>
                                <m:r>
                                  <a:rPr kumimoji="1" lang="en-US" altLang="ja-JP" sz="2400" b="0" i="1" smtClean="0">
                                    <a:solidFill>
                                      <a:schemeClr val="tx1"/>
                                    </a:solidFill>
                                    <a:latin typeface="Cambria Math" panose="02040503050406030204" pitchFamily="18" charset="0"/>
                                  </a:rPr>
                                  <m:t>1</m:t>
                                </m:r>
                              </m:sub>
                            </m:sSub>
                          </m:e>
                        </m:d>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acc>
                                  <m:accPr>
                                    <m:chr m:val="̂"/>
                                    <m:ctrlPr>
                                      <a:rPr kumimoji="1" lang="en-US" altLang="ja-JP" sz="2400" b="0" i="1" smtClean="0">
                                        <a:solidFill>
                                          <a:schemeClr val="tx1"/>
                                        </a:solidFill>
                                        <a:latin typeface="Cambria Math" panose="02040503050406030204" pitchFamily="18" charset="0"/>
                                      </a:rPr>
                                    </m:ctrlPr>
                                  </m:accPr>
                                  <m:e>
                                    <m:r>
                                      <a:rPr kumimoji="1" lang="en-US" altLang="ja-JP" sz="2400" b="0" i="1" smtClean="0">
                                        <a:solidFill>
                                          <a:schemeClr val="tx1"/>
                                        </a:solidFill>
                                        <a:latin typeface="Cambria Math" panose="02040503050406030204" pitchFamily="18" charset="0"/>
                                      </a:rPr>
                                      <m:t>𝐸</m:t>
                                    </m:r>
                                  </m:e>
                                </m:acc>
                              </m:e>
                              <m:sub>
                                <m:r>
                                  <a:rPr kumimoji="1" lang="en-US" altLang="ja-JP" sz="2400" b="0" i="1" smtClean="0">
                                    <a:solidFill>
                                      <a:schemeClr val="tx1"/>
                                    </a:solidFill>
                                    <a:latin typeface="Cambria Math" panose="02040503050406030204" pitchFamily="18" charset="0"/>
                                  </a:rPr>
                                  <m:t>2</m:t>
                                </m:r>
                              </m:sub>
                            </m:sSub>
                          </m:e>
                        </m:d>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𝐸</m:t>
                                </m:r>
                              </m:e>
                              <m:sub>
                                <m:r>
                                  <a:rPr kumimoji="1" lang="en-US" altLang="ja-JP" sz="2400" b="0" i="1" smtClean="0">
                                    <a:solidFill>
                                      <a:schemeClr val="tx1"/>
                                    </a:solidFill>
                                    <a:latin typeface="Cambria Math" panose="02040503050406030204" pitchFamily="18" charset="0"/>
                                  </a:rPr>
                                  <m:t>3</m:t>
                                </m:r>
                              </m:sub>
                            </m:sSub>
                          </m:e>
                        </m:d>
                      </m:e>
                    </m:d>
                    <m:r>
                      <a:rPr kumimoji="1" lang="en-US" altLang="ja-JP" sz="2400" b="0" i="0" smtClean="0">
                        <a:solidFill>
                          <a:schemeClr val="tx1"/>
                        </a:solidFill>
                        <a:latin typeface="Cambria Math" panose="02040503050406030204" pitchFamily="18" charset="0"/>
                      </a:rPr>
                      <m:t> </m:t>
                    </m:r>
                  </m:oMath>
                </a14:m>
                <a:r>
                  <a:rPr kumimoji="1" lang="en-US" altLang="ja-JP" sz="2400" dirty="0">
                    <a:solidFill>
                      <a:schemeClr val="tx1"/>
                    </a:solidFill>
                  </a:rPr>
                  <a:t>time</a:t>
                </a:r>
                <a:endParaRPr kumimoji="1" lang="ja-JP" altLang="en-US" sz="2400">
                  <a:solidFill>
                    <a:schemeClr val="tx1"/>
                  </a:solidFill>
                </a:endParaRPr>
              </a:p>
            </p:txBody>
          </p:sp>
        </mc:Choice>
        <mc:Fallback xmlns="">
          <p:sp>
            <p:nvSpPr>
              <p:cNvPr id="12" name="角丸四角形吹き出し 11">
                <a:extLst>
                  <a:ext uri="{FF2B5EF4-FFF2-40B4-BE49-F238E27FC236}">
                    <a16:creationId xmlns:a16="http://schemas.microsoft.com/office/drawing/2014/main" id="{A81FB964-88D1-F46B-6F86-54E2146FCCB9}"/>
                  </a:ext>
                </a:extLst>
              </p:cNvPr>
              <p:cNvSpPr>
                <a:spLocks noRot="1" noChangeAspect="1" noMove="1" noResize="1" noEditPoints="1" noAdjustHandles="1" noChangeArrowheads="1" noChangeShapeType="1" noTextEdit="1"/>
              </p:cNvSpPr>
              <p:nvPr/>
            </p:nvSpPr>
            <p:spPr>
              <a:xfrm>
                <a:off x="5810101" y="5775119"/>
                <a:ext cx="2997808" cy="1041781"/>
              </a:xfrm>
              <a:prstGeom prst="wedgeRoundRectCallout">
                <a:avLst>
                  <a:gd name="adj1" fmla="val -60506"/>
                  <a:gd name="adj2" fmla="val -41367"/>
                  <a:gd name="adj3" fmla="val 16667"/>
                </a:avLst>
              </a:prstGeom>
              <a:blipFill>
                <a:blip r:embed="rId11"/>
                <a:stretch>
                  <a:fillRect/>
                </a:stretch>
              </a:blipFill>
              <a:ln w="28575">
                <a:solidFill>
                  <a:srgbClr val="00B050"/>
                </a:solidFill>
              </a:ln>
            </p:spPr>
            <p:txBody>
              <a:bodyPr/>
              <a:lstStyle/>
              <a:p>
                <a:r>
                  <a:rPr lang="ja-JP" altLang="en-US">
                    <a:noFill/>
                  </a:rPr>
                  <a:t> </a:t>
                </a:r>
              </a:p>
            </p:txBody>
          </p:sp>
        </mc:Fallback>
      </mc:AlternateContent>
      <p:sp>
        <p:nvSpPr>
          <p:cNvPr id="13" name="角丸四角形吹き出し 12">
            <a:extLst>
              <a:ext uri="{FF2B5EF4-FFF2-40B4-BE49-F238E27FC236}">
                <a16:creationId xmlns:a16="http://schemas.microsoft.com/office/drawing/2014/main" id="{C5FBDD68-5826-D837-D86A-ACD55D5A590D}"/>
              </a:ext>
            </a:extLst>
          </p:cNvPr>
          <p:cNvSpPr/>
          <p:nvPr/>
        </p:nvSpPr>
        <p:spPr>
          <a:xfrm>
            <a:off x="5830030" y="2622138"/>
            <a:ext cx="2977879" cy="1041781"/>
          </a:xfrm>
          <a:prstGeom prst="wedgeRoundRectCallout">
            <a:avLst>
              <a:gd name="adj1" fmla="val -48006"/>
              <a:gd name="adj2" fmla="val -70198"/>
              <a:gd name="adj3" fmla="val 16667"/>
            </a:avLst>
          </a:prstGeom>
          <a:solidFill>
            <a:schemeClr val="bg1"/>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linear time</a:t>
            </a:r>
            <a:endParaRPr kumimoji="1" lang="ja-JP" altLang="en-US" sz="2400">
              <a:solidFill>
                <a:schemeClr val="tx1"/>
              </a:solidFill>
            </a:endParaRPr>
          </a:p>
        </p:txBody>
      </p:sp>
      <p:sp>
        <p:nvSpPr>
          <p:cNvPr id="15" name="テキスト ボックス 14">
            <a:extLst>
              <a:ext uri="{FF2B5EF4-FFF2-40B4-BE49-F238E27FC236}">
                <a16:creationId xmlns:a16="http://schemas.microsoft.com/office/drawing/2014/main" id="{D7ECA91A-A988-98CE-75AA-89A966A32D50}"/>
              </a:ext>
            </a:extLst>
          </p:cNvPr>
          <p:cNvSpPr txBox="1"/>
          <p:nvPr/>
        </p:nvSpPr>
        <p:spPr>
          <a:xfrm>
            <a:off x="7586607" y="2605236"/>
            <a:ext cx="684557" cy="328337"/>
          </a:xfrm>
          <a:prstGeom prst="rect">
            <a:avLst/>
          </a:prstGeom>
          <a:solidFill>
            <a:schemeClr val="bg1"/>
          </a:solidFill>
        </p:spPr>
        <p:txBody>
          <a:bodyPr wrap="square" rtlCol="0">
            <a:spAutoFit/>
          </a:bodyPr>
          <a:lstStyle/>
          <a:p>
            <a:endParaRPr kumimoji="1" lang="ja-JP" altLang="en-US"/>
          </a:p>
        </p:txBody>
      </p:sp>
      <mc:AlternateContent xmlns:mc="http://schemas.openxmlformats.org/markup-compatibility/2006" xmlns:a14="http://schemas.microsoft.com/office/drawing/2010/main">
        <mc:Choice Requires="a14">
          <p:sp>
            <p:nvSpPr>
              <p:cNvPr id="16" name="角丸四角形吹き出し 15">
                <a:extLst>
                  <a:ext uri="{FF2B5EF4-FFF2-40B4-BE49-F238E27FC236}">
                    <a16:creationId xmlns:a16="http://schemas.microsoft.com/office/drawing/2014/main" id="{5ACD7F4C-14D6-D082-5793-F4D4453F5E0C}"/>
                  </a:ext>
                </a:extLst>
              </p:cNvPr>
              <p:cNvSpPr/>
              <p:nvPr/>
            </p:nvSpPr>
            <p:spPr>
              <a:xfrm>
                <a:off x="606690" y="2826875"/>
                <a:ext cx="3965310" cy="1301896"/>
              </a:xfrm>
              <a:prstGeom prst="wedgeRoundRectCallout">
                <a:avLst>
                  <a:gd name="adj1" fmla="val 45328"/>
                  <a:gd name="adj2" fmla="val 98271"/>
                  <a:gd name="adj3" fmla="val 16667"/>
                </a:avLst>
              </a:prstGeom>
              <a:solidFill>
                <a:schemeClr val="bg1"/>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kumimoji="1" lang="en-US" altLang="ja-JP" sz="2400" b="0" i="1" smtClean="0">
                        <a:solidFill>
                          <a:schemeClr val="tx1"/>
                        </a:solidFill>
                        <a:latin typeface="Cambria Math" panose="02040503050406030204" pitchFamily="18" charset="0"/>
                      </a:rPr>
                      <m:t>𝑂</m:t>
                    </m:r>
                    <m:d>
                      <m:dPr>
                        <m:ctrlPr>
                          <a:rPr kumimoji="1" lang="en-US" altLang="ja-JP" sz="2400" b="0" i="1" smtClean="0">
                            <a:solidFill>
                              <a:schemeClr val="tx1"/>
                            </a:solidFill>
                            <a:latin typeface="Cambria Math" panose="02040503050406030204" pitchFamily="18" charset="0"/>
                          </a:rPr>
                        </m:ctrlPr>
                      </m:dPr>
                      <m:e>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acc>
                                  <m:accPr>
                                    <m:chr m:val="̂"/>
                                    <m:ctrlPr>
                                      <a:rPr kumimoji="1" lang="en-US" altLang="ja-JP" sz="2400" b="0" i="1" smtClean="0">
                                        <a:solidFill>
                                          <a:schemeClr val="tx1"/>
                                        </a:solidFill>
                                        <a:latin typeface="Cambria Math" panose="02040503050406030204" pitchFamily="18" charset="0"/>
                                      </a:rPr>
                                    </m:ctrlPr>
                                  </m:accPr>
                                  <m:e>
                                    <m:r>
                                      <a:rPr kumimoji="1" lang="en-US" altLang="ja-JP" sz="2400" b="0" i="1" smtClean="0">
                                        <a:solidFill>
                                          <a:schemeClr val="tx1"/>
                                        </a:solidFill>
                                        <a:latin typeface="Cambria Math" panose="02040503050406030204" pitchFamily="18" charset="0"/>
                                      </a:rPr>
                                      <m:t>𝑉</m:t>
                                    </m:r>
                                  </m:e>
                                </m:acc>
                              </m:e>
                              <m:sub>
                                <m:r>
                                  <a:rPr kumimoji="1" lang="en-US" altLang="ja-JP" sz="2400" b="0" i="1" smtClean="0">
                                    <a:solidFill>
                                      <a:schemeClr val="tx1"/>
                                    </a:solidFill>
                                    <a:latin typeface="Cambria Math" panose="02040503050406030204" pitchFamily="18" charset="0"/>
                                  </a:rPr>
                                  <m:t>1</m:t>
                                </m:r>
                              </m:sub>
                            </m:sSub>
                          </m:e>
                        </m:d>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acc>
                                  <m:accPr>
                                    <m:chr m:val="̂"/>
                                    <m:ctrlPr>
                                      <a:rPr kumimoji="1" lang="en-US" altLang="ja-JP" sz="2400" b="0" i="1" smtClean="0">
                                        <a:solidFill>
                                          <a:schemeClr val="tx1"/>
                                        </a:solidFill>
                                        <a:latin typeface="Cambria Math" panose="02040503050406030204" pitchFamily="18" charset="0"/>
                                      </a:rPr>
                                    </m:ctrlPr>
                                  </m:accPr>
                                  <m:e>
                                    <m:r>
                                      <a:rPr kumimoji="1" lang="en-US" altLang="ja-JP" sz="2400" b="0" i="1" smtClean="0">
                                        <a:solidFill>
                                          <a:schemeClr val="tx1"/>
                                        </a:solidFill>
                                        <a:latin typeface="Cambria Math" panose="02040503050406030204" pitchFamily="18" charset="0"/>
                                      </a:rPr>
                                      <m:t>𝑉</m:t>
                                    </m:r>
                                  </m:e>
                                </m:acc>
                              </m:e>
                              <m:sub>
                                <m:r>
                                  <a:rPr kumimoji="1" lang="en-US" altLang="ja-JP" sz="2400" b="0" i="1" smtClean="0">
                                    <a:solidFill>
                                      <a:schemeClr val="tx1"/>
                                    </a:solidFill>
                                    <a:latin typeface="Cambria Math" panose="02040503050406030204" pitchFamily="18" charset="0"/>
                                  </a:rPr>
                                  <m:t>2</m:t>
                                </m:r>
                              </m:sub>
                            </m:sSub>
                          </m:e>
                        </m:d>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𝑉</m:t>
                                </m:r>
                              </m:e>
                              <m:sub>
                                <m:r>
                                  <a:rPr kumimoji="1" lang="en-US" altLang="ja-JP" sz="2400" b="0" i="1" smtClean="0">
                                    <a:solidFill>
                                      <a:schemeClr val="tx1"/>
                                    </a:solidFill>
                                    <a:latin typeface="Cambria Math" panose="02040503050406030204" pitchFamily="18" charset="0"/>
                                  </a:rPr>
                                  <m:t>3</m:t>
                                </m:r>
                              </m:sub>
                            </m:sSub>
                          </m:e>
                        </m:d>
                        <m:func>
                          <m:funcPr>
                            <m:ctrlPr>
                              <a:rPr kumimoji="1" lang="en-US" altLang="ja-JP" sz="2400" b="0" i="1" smtClean="0">
                                <a:solidFill>
                                  <a:schemeClr val="tx1"/>
                                </a:solidFill>
                                <a:latin typeface="Cambria Math" panose="02040503050406030204" pitchFamily="18" charset="0"/>
                              </a:rPr>
                            </m:ctrlPr>
                          </m:funcPr>
                          <m:fName>
                            <m:r>
                              <m:rPr>
                                <m:sty m:val="p"/>
                              </m:rPr>
                              <a:rPr kumimoji="1" lang="en-US" altLang="ja-JP" sz="2400" b="0" i="0" smtClean="0">
                                <a:solidFill>
                                  <a:schemeClr val="tx1"/>
                                </a:solidFill>
                                <a:latin typeface="Cambria Math" panose="02040503050406030204" pitchFamily="18" charset="0"/>
                              </a:rPr>
                              <m:t>log</m:t>
                            </m:r>
                          </m:fName>
                          <m:e>
                            <m:d>
                              <m:dPr>
                                <m:begChr m:val="|"/>
                                <m:endChr m:val="|"/>
                                <m:ctrlPr>
                                  <a:rPr kumimoji="1" lang="en-US" altLang="ja-JP" sz="2400" b="0" i="1" smtClean="0">
                                    <a:solidFill>
                                      <a:schemeClr val="tx1"/>
                                    </a:solidFill>
                                    <a:latin typeface="Cambria Math" panose="02040503050406030204" pitchFamily="18" charset="0"/>
                                  </a:rPr>
                                </m:ctrlPr>
                              </m:dPr>
                              <m:e>
                                <m:r>
                                  <m:rPr>
                                    <m:sty m:val="p"/>
                                  </m:rPr>
                                  <a:rPr kumimoji="1" lang="en-US" altLang="ja-JP" sz="2400" i="1">
                                    <a:solidFill>
                                      <a:schemeClr val="tx1"/>
                                    </a:solidFill>
                                    <a:latin typeface="Cambria Math" panose="02040503050406030204" pitchFamily="18" charset="0"/>
                                  </a:rPr>
                                  <m:t>Σ</m:t>
                                </m:r>
                              </m:e>
                            </m:d>
                          </m:e>
                        </m:func>
                      </m:e>
                    </m:d>
                    <m:r>
                      <a:rPr kumimoji="1" lang="en-US" altLang="ja-JP" sz="2400" b="0" i="0" smtClean="0">
                        <a:solidFill>
                          <a:schemeClr val="tx1"/>
                        </a:solidFill>
                        <a:latin typeface="Cambria Math" panose="02040503050406030204" pitchFamily="18" charset="0"/>
                      </a:rPr>
                      <m:t> </m:t>
                    </m:r>
                  </m:oMath>
                </a14:m>
                <a:r>
                  <a:rPr kumimoji="1" lang="en-US" altLang="ja-JP" sz="2400" dirty="0">
                    <a:solidFill>
                      <a:schemeClr val="tx1"/>
                    </a:solidFill>
                  </a:rPr>
                  <a:t>time</a:t>
                </a:r>
              </a:p>
              <a:p>
                <a:pPr algn="ctr"/>
                <a:endParaRPr kumimoji="1" lang="en-US" altLang="ja-JP" sz="2400" dirty="0">
                  <a:solidFill>
                    <a:schemeClr val="tx1"/>
                  </a:solidFill>
                </a:endParaRPr>
              </a:p>
              <a:p>
                <a:pPr algn="ctr"/>
                <a:endParaRPr kumimoji="1" lang="en-US" altLang="ja-JP" sz="2400" dirty="0">
                  <a:solidFill>
                    <a:schemeClr val="tx1"/>
                  </a:solidFill>
                </a:endParaRPr>
              </a:p>
            </p:txBody>
          </p:sp>
        </mc:Choice>
        <mc:Fallback xmlns="">
          <p:sp>
            <p:nvSpPr>
              <p:cNvPr id="16" name="角丸四角形吹き出し 15">
                <a:extLst>
                  <a:ext uri="{FF2B5EF4-FFF2-40B4-BE49-F238E27FC236}">
                    <a16:creationId xmlns:a16="http://schemas.microsoft.com/office/drawing/2014/main" id="{5ACD7F4C-14D6-D082-5793-F4D4453F5E0C}"/>
                  </a:ext>
                </a:extLst>
              </p:cNvPr>
              <p:cNvSpPr>
                <a:spLocks noRot="1" noChangeAspect="1" noMove="1" noResize="1" noEditPoints="1" noAdjustHandles="1" noChangeArrowheads="1" noChangeShapeType="1" noTextEdit="1"/>
              </p:cNvSpPr>
              <p:nvPr/>
            </p:nvSpPr>
            <p:spPr>
              <a:xfrm>
                <a:off x="606690" y="2826875"/>
                <a:ext cx="3965310" cy="1301896"/>
              </a:xfrm>
              <a:prstGeom prst="wedgeRoundRectCallout">
                <a:avLst>
                  <a:gd name="adj1" fmla="val 45328"/>
                  <a:gd name="adj2" fmla="val 98271"/>
                  <a:gd name="adj3" fmla="val 16667"/>
                </a:avLst>
              </a:prstGeom>
              <a:blipFill>
                <a:blip r:embed="rId12"/>
                <a:stretch>
                  <a:fillRect/>
                </a:stretch>
              </a:blipFill>
              <a:ln w="28575">
                <a:solidFill>
                  <a:srgbClr val="00B05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DB8C381B-DDC3-93AF-FD1E-C24CCE9A7022}"/>
                  </a:ext>
                </a:extLst>
              </p:cNvPr>
              <p:cNvSpPr txBox="1"/>
              <p:nvPr/>
            </p:nvSpPr>
            <p:spPr>
              <a:xfrm>
                <a:off x="628650" y="3381324"/>
                <a:ext cx="3801490" cy="646331"/>
              </a:xfrm>
              <a:prstGeom prst="rect">
                <a:avLst/>
              </a:prstGeom>
              <a:noFill/>
            </p:spPr>
            <p:txBody>
              <a:bodyPr wrap="none" rtlCol="0">
                <a:spAutoFit/>
              </a:bodyPr>
              <a:lstStyle/>
              <a:p>
                <a:r>
                  <a:rPr kumimoji="1" lang="en-US" altLang="ja-JP" dirty="0"/>
                  <a:t>( Balanced tree can search a character </a:t>
                </a:r>
              </a:p>
              <a:p>
                <a:r>
                  <a:rPr kumimoji="1" lang="en-US" altLang="ja-JP" dirty="0"/>
                  <a:t>  in </a:t>
                </a:r>
                <a14:m>
                  <m:oMath xmlns:m="http://schemas.openxmlformats.org/officeDocument/2006/math">
                    <m:r>
                      <a:rPr kumimoji="1" lang="en-US" altLang="ja-JP" b="0" i="1" smtClean="0">
                        <a:latin typeface="Cambria Math" panose="02040503050406030204" pitchFamily="18" charset="0"/>
                      </a:rPr>
                      <m:t>𝑂</m:t>
                    </m:r>
                    <m:d>
                      <m:dPr>
                        <m:ctrlPr>
                          <a:rPr kumimoji="1" lang="en-US" altLang="ja-JP" b="0" i="1" smtClean="0">
                            <a:latin typeface="Cambria Math" panose="02040503050406030204" pitchFamily="18" charset="0"/>
                          </a:rPr>
                        </m:ctrlPr>
                      </m:dPr>
                      <m:e>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log</m:t>
                            </m:r>
                          </m:fName>
                          <m:e>
                            <m:d>
                              <m:dPr>
                                <m:begChr m:val="|"/>
                                <m:endChr m:val="|"/>
                                <m:ctrlPr>
                                  <a:rPr kumimoji="1" lang="en-US" altLang="ja-JP" b="0" i="1" smtClean="0">
                                    <a:latin typeface="Cambria Math" panose="02040503050406030204" pitchFamily="18" charset="0"/>
                                  </a:rPr>
                                </m:ctrlPr>
                              </m:dPr>
                              <m:e>
                                <m:r>
                                  <m:rPr>
                                    <m:sty m:val="p"/>
                                  </m:rPr>
                                  <a:rPr kumimoji="1" lang="en-US" altLang="ja-JP" i="1">
                                    <a:latin typeface="Cambria Math" panose="02040503050406030204" pitchFamily="18" charset="0"/>
                                  </a:rPr>
                                  <m:t>Σ</m:t>
                                </m:r>
                              </m:e>
                            </m:d>
                          </m:e>
                        </m:func>
                      </m:e>
                    </m:d>
                  </m:oMath>
                </a14:m>
                <a:r>
                  <a:rPr kumimoji="1" lang="en-US" altLang="ja-JP" dirty="0"/>
                  <a:t> time. )</a:t>
                </a:r>
                <a:endParaRPr kumimoji="1" lang="ja-JP" altLang="en-US"/>
              </a:p>
            </p:txBody>
          </p:sp>
        </mc:Choice>
        <mc:Fallback xmlns="">
          <p:sp>
            <p:nvSpPr>
              <p:cNvPr id="18" name="テキスト ボックス 17">
                <a:extLst>
                  <a:ext uri="{FF2B5EF4-FFF2-40B4-BE49-F238E27FC236}">
                    <a16:creationId xmlns:a16="http://schemas.microsoft.com/office/drawing/2014/main" id="{DB8C381B-DDC3-93AF-FD1E-C24CCE9A7022}"/>
                  </a:ext>
                </a:extLst>
              </p:cNvPr>
              <p:cNvSpPr txBox="1">
                <a:spLocks noRot="1" noChangeAspect="1" noMove="1" noResize="1" noEditPoints="1" noAdjustHandles="1" noChangeArrowheads="1" noChangeShapeType="1" noTextEdit="1"/>
              </p:cNvSpPr>
              <p:nvPr/>
            </p:nvSpPr>
            <p:spPr>
              <a:xfrm>
                <a:off x="628650" y="3381324"/>
                <a:ext cx="3801490" cy="646331"/>
              </a:xfrm>
              <a:prstGeom prst="rect">
                <a:avLst/>
              </a:prstGeom>
              <a:blipFill>
                <a:blip r:embed="rId13"/>
                <a:stretch>
                  <a:fillRect l="-1333" t="-3846" r="-333" b="-1346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97896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3955ECF-4BBF-7B3A-7C6B-B0A8A4515B26}"/>
              </a:ext>
            </a:extLst>
          </p:cNvPr>
          <p:cNvSpPr txBox="1"/>
          <p:nvPr/>
        </p:nvSpPr>
        <p:spPr>
          <a:xfrm>
            <a:off x="615717" y="3925154"/>
            <a:ext cx="7706539" cy="461665"/>
          </a:xfrm>
          <a:prstGeom prst="rect">
            <a:avLst/>
          </a:prstGeom>
          <a:noFill/>
        </p:spPr>
        <p:txBody>
          <a:bodyPr wrap="square" rtlCol="0">
            <a:spAutoFit/>
          </a:bodyPr>
          <a:lstStyle/>
          <a:p>
            <a:r>
              <a:rPr lang="en-US" altLang="ja-JP" sz="2400" i="1" dirty="0">
                <a:latin typeface="Times New Roman"/>
                <a:cs typeface="Times New Roman"/>
              </a:rPr>
              <a:t>subseq</a:t>
            </a:r>
            <a:r>
              <a:rPr lang="en-US" altLang="ja-JP" sz="2400" dirty="0">
                <a:latin typeface="Times New Roman"/>
                <a:cs typeface="Times New Roman"/>
              </a:rPr>
              <a:t>(</a:t>
            </a:r>
            <a:r>
              <a:rPr lang="en-US" altLang="ja-JP" sz="2400" i="1" dirty="0">
                <a:latin typeface="Times New Roman"/>
                <a:cs typeface="Times New Roman"/>
              </a:rPr>
              <a:t>L</a:t>
            </a:r>
            <a:r>
              <a:rPr kumimoji="1" lang="en-US" altLang="ja-JP" sz="2400" dirty="0">
                <a:latin typeface="Times New Roman" panose="02020603050405020304" pitchFamily="18" charset="0"/>
                <a:cs typeface="Times New Roman" panose="02020603050405020304" pitchFamily="18" charset="0"/>
              </a:rPr>
              <a:t>(</a:t>
            </a:r>
            <a:r>
              <a:rPr kumimoji="1" lang="en-US" altLang="ja-JP" sz="2400" i="1" dirty="0">
                <a:latin typeface="Times New Roman" panose="02020603050405020304" pitchFamily="18" charset="0"/>
                <a:cs typeface="Times New Roman" panose="02020603050405020304" pitchFamily="18" charset="0"/>
              </a:rPr>
              <a:t>π</a:t>
            </a:r>
            <a:r>
              <a:rPr kumimoji="1" lang="en-US" altLang="ja-JP" sz="2400" dirty="0">
                <a:latin typeface="Times New Roman" panose="02020603050405020304" pitchFamily="18" charset="0"/>
                <a:cs typeface="Times New Roman" panose="02020603050405020304" pitchFamily="18" charset="0"/>
              </a:rPr>
              <a:t>)</a:t>
            </a:r>
            <a:r>
              <a:rPr lang="en-US" altLang="ja-JP" sz="2400" dirty="0">
                <a:latin typeface="Times New Roman"/>
                <a:cs typeface="Times New Roman"/>
              </a:rPr>
              <a:t>) : </a:t>
            </a:r>
            <a:r>
              <a:rPr lang="en-US" altLang="ja-JP" sz="2400" dirty="0">
                <a:cs typeface="Times New Roman"/>
              </a:rPr>
              <a:t>the set of subsequences of strings in </a:t>
            </a:r>
            <a:r>
              <a:rPr lang="en-US" altLang="ja-JP" sz="2400" i="1" dirty="0">
                <a:latin typeface="Times New Roman"/>
                <a:cs typeface="Times New Roman"/>
              </a:rPr>
              <a:t>L</a:t>
            </a:r>
            <a:r>
              <a:rPr lang="en-US" altLang="ja-JP" sz="2400" dirty="0">
                <a:latin typeface="Times New Roman"/>
                <a:cs typeface="Times New Roman"/>
              </a:rPr>
              <a:t>(</a:t>
            </a:r>
            <a:r>
              <a:rPr kumimoji="1" lang="en-US" altLang="ja-JP" sz="2400" i="1" dirty="0">
                <a:latin typeface="Times New Roman" panose="02020603050405020304" pitchFamily="18" charset="0"/>
                <a:cs typeface="Times New Roman" panose="02020603050405020304" pitchFamily="18" charset="0"/>
              </a:rPr>
              <a:t>π</a:t>
            </a:r>
            <a:r>
              <a:rPr lang="en-US" altLang="ja-JP" sz="2400" dirty="0">
                <a:latin typeface="Times New Roman"/>
                <a:cs typeface="Times New Roman"/>
              </a:rPr>
              <a:t>) .</a:t>
            </a:r>
            <a:endParaRPr lang="ja-JP" altLang="en-US" sz="2400">
              <a:latin typeface="Times New Roman"/>
              <a:cs typeface="Times New Roman"/>
            </a:endParaRPr>
          </a:p>
        </p:txBody>
      </p:sp>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rmAutofit/>
          </a:bodyPr>
          <a:lstStyle/>
          <a:p>
            <a:r>
              <a:rPr lang="en-US" altLang="ja-JP" sz="4000" dirty="0"/>
              <a:t>Labeled Graphs</a:t>
            </a:r>
            <a:endParaRPr kumimoji="1" lang="ja-JP" altLang="en-US"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2C1D408E-B289-CB4A-A397-B385FF602559}"/>
              </a:ext>
            </a:extLst>
          </p:cNvPr>
          <p:cNvSpPr>
            <a:spLocks noGrp="1"/>
          </p:cNvSpPr>
          <p:nvPr>
            <p:ph type="sldNum" sz="quarter" idx="12"/>
          </p:nvPr>
        </p:nvSpPr>
        <p:spPr/>
        <p:txBody>
          <a:bodyPr/>
          <a:lstStyle/>
          <a:p>
            <a:fld id="{C95ACDE2-68C5-7347-A52E-B41B8375C727}" type="slidenum">
              <a:rPr kumimoji="1" lang="ja-JP" altLang="en-US" smtClean="0"/>
              <a:t>5</a:t>
            </a:fld>
            <a:endParaRPr kumimoji="1" lang="ja-JP" altLang="en-US"/>
          </a:p>
        </p:txBody>
      </p:sp>
      <p:sp>
        <p:nvSpPr>
          <p:cNvPr id="28" name="テキスト ボックス 27">
            <a:extLst>
              <a:ext uri="{FF2B5EF4-FFF2-40B4-BE49-F238E27FC236}">
                <a16:creationId xmlns:a16="http://schemas.microsoft.com/office/drawing/2014/main" id="{2205C33D-2032-523E-1FC5-EA2C48A6BACE}"/>
              </a:ext>
            </a:extLst>
          </p:cNvPr>
          <p:cNvSpPr txBox="1"/>
          <p:nvPr/>
        </p:nvSpPr>
        <p:spPr>
          <a:xfrm>
            <a:off x="505809" y="4387306"/>
            <a:ext cx="640047" cy="461665"/>
          </a:xfrm>
          <a:prstGeom prst="rect">
            <a:avLst/>
          </a:prstGeom>
          <a:noFill/>
        </p:spPr>
        <p:txBody>
          <a:bodyPr wrap="none" rtlCol="0">
            <a:spAutoFit/>
          </a:bodyPr>
          <a:lstStyle/>
          <a:p>
            <a:r>
              <a:rPr kumimoji="1" lang="en-US" altLang="ja-JP" sz="2400" dirty="0"/>
              <a:t>e.g.</a:t>
            </a:r>
            <a:endParaRPr kumimoji="1" lang="ja-JP" altLang="en-US" sz="2400"/>
          </a:p>
        </p:txBody>
      </p:sp>
      <p:sp>
        <p:nvSpPr>
          <p:cNvPr id="68" name="テキスト ボックス 67">
            <a:extLst>
              <a:ext uri="{FF2B5EF4-FFF2-40B4-BE49-F238E27FC236}">
                <a16:creationId xmlns:a16="http://schemas.microsoft.com/office/drawing/2014/main" id="{8C121862-AF99-0DF8-3920-C003ED6F1613}"/>
              </a:ext>
            </a:extLst>
          </p:cNvPr>
          <p:cNvSpPr txBox="1"/>
          <p:nvPr/>
        </p:nvSpPr>
        <p:spPr>
          <a:xfrm>
            <a:off x="924863" y="4848267"/>
            <a:ext cx="686485" cy="461665"/>
          </a:xfrm>
          <a:prstGeom prst="rect">
            <a:avLst/>
          </a:prstGeom>
          <a:noFill/>
        </p:spPr>
        <p:txBody>
          <a:bodyPr wrap="square">
            <a:spAutoFit/>
          </a:bodyPr>
          <a:lstStyle/>
          <a:p>
            <a:r>
              <a:rPr lang="en-US" altLang="ja-JP" sz="2400" i="1" dirty="0">
                <a:latin typeface="Times New Roman" panose="02020603050405020304" pitchFamily="18" charset="0"/>
                <a:cs typeface="Times New Roman" panose="02020603050405020304" pitchFamily="18" charset="0"/>
              </a:rPr>
              <a:t>G</a:t>
            </a:r>
            <a:endParaRPr lang="ja-JP" altLang="en-US" sz="2400" i="1">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9A149637-5CF0-B009-A3BD-8973420284B3}"/>
              </a:ext>
            </a:extLst>
          </p:cNvPr>
          <p:cNvSpPr txBox="1"/>
          <p:nvPr/>
        </p:nvSpPr>
        <p:spPr>
          <a:xfrm>
            <a:off x="628650" y="1053599"/>
            <a:ext cx="7513486" cy="461665"/>
          </a:xfrm>
          <a:prstGeom prst="rect">
            <a:avLst/>
          </a:prstGeom>
          <a:noFill/>
        </p:spPr>
        <p:txBody>
          <a:bodyPr wrap="square" rtlCol="0">
            <a:spAutoFit/>
          </a:bodyPr>
          <a:lstStyle/>
          <a:p>
            <a:r>
              <a:rPr kumimoji="1" lang="en-US" altLang="ja-JP" sz="2400" i="1" dirty="0">
                <a:latin typeface="Times New Roman"/>
                <a:cs typeface="Times New Roman"/>
              </a:rPr>
              <a:t>L</a:t>
            </a:r>
            <a:r>
              <a:rPr kumimoji="1" lang="en-US" altLang="ja-JP" sz="2400" dirty="0">
                <a:latin typeface="Times New Roman" panose="02020603050405020304" pitchFamily="18" charset="0"/>
                <a:cs typeface="Times New Roman" panose="02020603050405020304" pitchFamily="18" charset="0"/>
              </a:rPr>
              <a:t>(</a:t>
            </a:r>
            <a:r>
              <a:rPr kumimoji="1" lang="en-US" altLang="ja-JP" sz="2400" i="1" dirty="0">
                <a:latin typeface="Times New Roman" panose="02020603050405020304" pitchFamily="18" charset="0"/>
                <a:cs typeface="Times New Roman" panose="02020603050405020304" pitchFamily="18" charset="0"/>
              </a:rPr>
              <a:t>v</a:t>
            </a:r>
            <a:r>
              <a:rPr kumimoji="1" lang="en-US" altLang="ja-JP" sz="2400" dirty="0">
                <a:latin typeface="Times New Roman" panose="02020603050405020304" pitchFamily="18" charset="0"/>
                <a:cs typeface="Times New Roman" panose="02020603050405020304" pitchFamily="18" charset="0"/>
              </a:rPr>
              <a:t>) </a:t>
            </a:r>
            <a:r>
              <a:rPr kumimoji="1" lang="en-US" altLang="ja-JP" sz="2400" dirty="0"/>
              <a:t>: the character label of vertex </a:t>
            </a:r>
            <a:r>
              <a:rPr kumimoji="1" lang="en-US" altLang="ja-JP" sz="2400" i="1" dirty="0">
                <a:latin typeface="Times New Roman"/>
                <a:cs typeface="Times New Roman"/>
              </a:rPr>
              <a:t>v .</a:t>
            </a:r>
          </a:p>
        </p:txBody>
      </p:sp>
      <p:sp>
        <p:nvSpPr>
          <p:cNvPr id="10" name="テキスト ボックス 9">
            <a:extLst>
              <a:ext uri="{FF2B5EF4-FFF2-40B4-BE49-F238E27FC236}">
                <a16:creationId xmlns:a16="http://schemas.microsoft.com/office/drawing/2014/main" id="{F1463608-68CC-D8E5-7ECA-747417531BC3}"/>
              </a:ext>
            </a:extLst>
          </p:cNvPr>
          <p:cNvSpPr txBox="1"/>
          <p:nvPr/>
        </p:nvSpPr>
        <p:spPr>
          <a:xfrm>
            <a:off x="5579718" y="4697994"/>
            <a:ext cx="2694873" cy="400110"/>
          </a:xfrm>
          <a:prstGeom prst="rect">
            <a:avLst/>
          </a:prstGeom>
          <a:noFill/>
        </p:spPr>
        <p:txBody>
          <a:bodyPr wrap="square" rtlCol="0">
            <a:spAutoFit/>
          </a:bodyPr>
          <a:lstStyle/>
          <a:p>
            <a:r>
              <a:rPr kumimoji="1" lang="en-US" altLang="ja-JP" sz="2000" i="1" dirty="0">
                <a:latin typeface="Times New Roman"/>
                <a:cs typeface="Times New Roman"/>
              </a:rPr>
              <a:t>L</a:t>
            </a:r>
            <a:r>
              <a:rPr kumimoji="1" lang="en-US" altLang="ja-JP" sz="2000" dirty="0">
                <a:latin typeface="Times New Roman" panose="02020603050405020304" pitchFamily="18" charset="0"/>
                <a:cs typeface="Times New Roman" panose="02020603050405020304" pitchFamily="18" charset="0"/>
              </a:rPr>
              <a:t>(</a:t>
            </a:r>
            <a:r>
              <a:rPr kumimoji="1" lang="en-US" altLang="ja-JP" sz="2000" i="1" dirty="0">
                <a:latin typeface="Times New Roman" panose="02020603050405020304" pitchFamily="18" charset="0"/>
                <a:cs typeface="Times New Roman" panose="02020603050405020304" pitchFamily="18" charset="0"/>
              </a:rPr>
              <a:t>v</a:t>
            </a:r>
            <a:r>
              <a:rPr kumimoji="1" lang="en-US" altLang="ja-JP" sz="2000" baseline="-25000" dirty="0">
                <a:latin typeface="Times New Roman" panose="02020603050405020304" pitchFamily="18" charset="0"/>
                <a:cs typeface="Times New Roman" panose="02020603050405020304" pitchFamily="18" charset="0"/>
              </a:rPr>
              <a:t>7</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a:t>
            </a:r>
            <a:r>
              <a:rPr kumimoji="1" lang="en-US" altLang="ja-JP" sz="2000" dirty="0">
                <a:latin typeface="Courier New" panose="02070309020205020404" pitchFamily="49" charset="0"/>
                <a:cs typeface="Courier New" panose="02070309020205020404" pitchFamily="49" charset="0"/>
              </a:rPr>
              <a:t>b</a:t>
            </a:r>
            <a:r>
              <a:rPr kumimoji="1" lang="en-US" altLang="ja-JP" sz="2000" dirty="0"/>
              <a:t> </a:t>
            </a:r>
            <a:endParaRPr kumimoji="1" lang="en-US" altLang="ja-JP" sz="2000" i="1" dirty="0">
              <a:latin typeface="Times New Roman"/>
              <a:cs typeface="Times New Roman"/>
            </a:endParaRPr>
          </a:p>
        </p:txBody>
      </p:sp>
      <p:sp>
        <p:nvSpPr>
          <p:cNvPr id="11" name="テキスト ボックス 10">
            <a:extLst>
              <a:ext uri="{FF2B5EF4-FFF2-40B4-BE49-F238E27FC236}">
                <a16:creationId xmlns:a16="http://schemas.microsoft.com/office/drawing/2014/main" id="{FD462133-08A8-B3A3-56D2-773B1352E24A}"/>
              </a:ext>
            </a:extLst>
          </p:cNvPr>
          <p:cNvSpPr txBox="1"/>
          <p:nvPr/>
        </p:nvSpPr>
        <p:spPr>
          <a:xfrm>
            <a:off x="5590807" y="5991708"/>
            <a:ext cx="2694873" cy="400110"/>
          </a:xfrm>
          <a:prstGeom prst="rect">
            <a:avLst/>
          </a:prstGeom>
          <a:noFill/>
        </p:spPr>
        <p:txBody>
          <a:bodyPr wrap="square" rtlCol="0">
            <a:spAutoFit/>
          </a:bodyPr>
          <a:lstStyle/>
          <a:p>
            <a:r>
              <a:rPr lang="en-US" altLang="ja-JP" sz="2000" i="1" dirty="0">
                <a:latin typeface="Times New Roman"/>
                <a:cs typeface="Times New Roman"/>
              </a:rPr>
              <a:t>aca </a:t>
            </a:r>
            <a:r>
              <a:rPr lang="en-US" altLang="ja-JP" sz="2000" dirty="0">
                <a:latin typeface="Times New Roman"/>
                <a:cs typeface="Times New Roman"/>
              </a:rPr>
              <a:t>∈</a:t>
            </a:r>
            <a:r>
              <a:rPr lang="en-US" altLang="ja-JP" sz="2000" i="1" dirty="0">
                <a:latin typeface="Times New Roman"/>
                <a:cs typeface="Times New Roman"/>
              </a:rPr>
              <a:t> subseq</a:t>
            </a:r>
            <a:r>
              <a:rPr lang="en-US" altLang="ja-JP" sz="2000" dirty="0">
                <a:latin typeface="Times New Roman"/>
                <a:cs typeface="Times New Roman"/>
              </a:rPr>
              <a:t>(</a:t>
            </a:r>
            <a:r>
              <a:rPr lang="en-US" altLang="ja-JP" sz="2000" i="1" dirty="0">
                <a:latin typeface="Times New Roman"/>
                <a:cs typeface="Times New Roman"/>
              </a:rPr>
              <a:t>L</a:t>
            </a:r>
            <a:r>
              <a:rPr lang="en-US" altLang="ja-JP" sz="2000" dirty="0">
                <a:latin typeface="Times New Roman"/>
                <a:cs typeface="Times New Roman"/>
              </a:rPr>
              <a:t>(</a:t>
            </a:r>
            <a:r>
              <a:rPr lang="en-US" altLang="ja-JP" sz="2000" i="1" dirty="0">
                <a:latin typeface="Times New Roman"/>
                <a:cs typeface="Times New Roman"/>
              </a:rPr>
              <a:t>P</a:t>
            </a:r>
            <a:r>
              <a:rPr lang="en-US" altLang="ja-JP" sz="2000" dirty="0">
                <a:latin typeface="Times New Roman"/>
                <a:cs typeface="Times New Roman"/>
              </a:rPr>
              <a:t>(</a:t>
            </a:r>
            <a:r>
              <a:rPr lang="en-US" altLang="ja-JP" sz="2000" i="1" dirty="0">
                <a:latin typeface="Times New Roman"/>
                <a:cs typeface="Times New Roman"/>
              </a:rPr>
              <a:t>G</a:t>
            </a:r>
            <a:r>
              <a:rPr lang="en-US" altLang="ja-JP" sz="2000" dirty="0">
                <a:latin typeface="Times New Roman"/>
                <a:cs typeface="Times New Roman"/>
              </a:rPr>
              <a:t>)))  </a:t>
            </a:r>
            <a:endParaRPr lang="ja-JP" altLang="en-US" sz="2000">
              <a:latin typeface="Times New Roman"/>
              <a:cs typeface="Times New Roman"/>
            </a:endParaRPr>
          </a:p>
        </p:txBody>
      </p:sp>
      <p:sp>
        <p:nvSpPr>
          <p:cNvPr id="12" name="テキスト ボックス 11">
            <a:extLst>
              <a:ext uri="{FF2B5EF4-FFF2-40B4-BE49-F238E27FC236}">
                <a16:creationId xmlns:a16="http://schemas.microsoft.com/office/drawing/2014/main" id="{C462E6E5-46C3-EF53-AD42-96AD44B71208}"/>
              </a:ext>
            </a:extLst>
          </p:cNvPr>
          <p:cNvSpPr txBox="1"/>
          <p:nvPr/>
        </p:nvSpPr>
        <p:spPr>
          <a:xfrm>
            <a:off x="575836" y="3351419"/>
            <a:ext cx="8041534"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L</a:t>
            </a:r>
            <a:r>
              <a:rPr kumimoji="1" lang="en-US" altLang="ja-JP" sz="2400" dirty="0">
                <a:latin typeface="Times New Roman" panose="02020603050405020304" pitchFamily="18" charset="0"/>
                <a:cs typeface="Times New Roman" panose="02020603050405020304" pitchFamily="18" charset="0"/>
              </a:rPr>
              <a:t>(</a:t>
            </a:r>
            <a:r>
              <a:rPr kumimoji="1" lang="en-US" altLang="ja-JP" sz="2400" i="1" dirty="0">
                <a:latin typeface="Times New Roman" panose="02020603050405020304" pitchFamily="18" charset="0"/>
                <a:cs typeface="Times New Roman" panose="02020603050405020304" pitchFamily="18" charset="0"/>
              </a:rPr>
              <a:t>π</a:t>
            </a:r>
            <a:r>
              <a:rPr kumimoji="1" lang="en-US" altLang="ja-JP" sz="2400" dirty="0">
                <a:latin typeface="Times New Roman" panose="02020603050405020304" pitchFamily="18" charset="0"/>
                <a:cs typeface="Times New Roman" panose="02020603050405020304" pitchFamily="18" charset="0"/>
              </a:rPr>
              <a:t>) </a:t>
            </a:r>
            <a:r>
              <a:rPr kumimoji="1" lang="en-US" altLang="ja-JP" sz="2400" dirty="0"/>
              <a:t>: the set of strings </a:t>
            </a:r>
            <a:r>
              <a:rPr lang="en-US" altLang="ja-JP" sz="2400" dirty="0"/>
              <a:t>spelled by paths in </a:t>
            </a:r>
            <a:r>
              <a:rPr kumimoji="1" lang="en-US" altLang="ja-JP" sz="2400" i="1" dirty="0">
                <a:latin typeface="Times New Roman" panose="02020603050405020304" pitchFamily="18" charset="0"/>
                <a:cs typeface="Times New Roman" panose="02020603050405020304" pitchFamily="18" charset="0"/>
              </a:rPr>
              <a:t>π </a:t>
            </a:r>
            <a:r>
              <a:rPr kumimoji="1" lang="en-US" altLang="ja-JP" sz="2400" dirty="0">
                <a:latin typeface="Times New Roman" panose="02020603050405020304" pitchFamily="18" charset="0"/>
                <a:cs typeface="Times New Roman" panose="02020603050405020304" pitchFamily="18" charset="0"/>
              </a:rPr>
              <a:t>(: </a:t>
            </a:r>
            <a:r>
              <a:rPr lang="en-US" altLang="ja-JP" sz="2400" dirty="0"/>
              <a:t>the set of paths</a:t>
            </a:r>
            <a:r>
              <a:rPr lang="en-US" altLang="ja-JP" sz="2400" dirty="0">
                <a:latin typeface="Times New Roman" panose="02020603050405020304" pitchFamily="18" charset="0"/>
                <a:cs typeface="Times New Roman" panose="02020603050405020304" pitchFamily="18" charset="0"/>
              </a:rPr>
              <a:t>) . </a:t>
            </a:r>
            <a:endParaRPr kumimoji="1" lang="en-US" altLang="ja-JP" sz="2400"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B816F0EA-7013-8B67-7727-A08F9BA40306}"/>
              </a:ext>
            </a:extLst>
          </p:cNvPr>
          <p:cNvSpPr txBox="1"/>
          <p:nvPr/>
        </p:nvSpPr>
        <p:spPr>
          <a:xfrm>
            <a:off x="628647" y="2789998"/>
            <a:ext cx="7698755" cy="461665"/>
          </a:xfrm>
          <a:prstGeom prst="rect">
            <a:avLst/>
          </a:prstGeom>
          <a:noFill/>
        </p:spPr>
        <p:txBody>
          <a:bodyPr wrap="square" rtlCol="0">
            <a:spAutoFit/>
          </a:bodyPr>
          <a:lstStyle/>
          <a:p>
            <a:r>
              <a:rPr lang="en-US" altLang="ja-JP" sz="2400" i="1" dirty="0">
                <a:latin typeface="Times New Roman" panose="02020603050405020304" pitchFamily="18" charset="0"/>
                <a:cs typeface="Times New Roman" panose="02020603050405020304" pitchFamily="18" charset="0"/>
              </a:rPr>
              <a:t>P</a:t>
            </a:r>
            <a:r>
              <a:rPr kumimoji="1" lang="en-US" altLang="ja-JP"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G</a:t>
            </a:r>
            <a:r>
              <a:rPr kumimoji="1" lang="en-US" altLang="ja-JP" sz="2400" dirty="0">
                <a:latin typeface="Times New Roman" panose="02020603050405020304" pitchFamily="18" charset="0"/>
                <a:cs typeface="Times New Roman" panose="02020603050405020304" pitchFamily="18" charset="0"/>
              </a:rPr>
              <a:t>) </a:t>
            </a:r>
            <a:r>
              <a:rPr kumimoji="1" lang="en-US" altLang="ja-JP" sz="2400" dirty="0"/>
              <a:t>: the set of </a:t>
            </a:r>
            <a:r>
              <a:rPr lang="en-US" altLang="ja-JP" sz="2400" dirty="0"/>
              <a:t>paths</a:t>
            </a:r>
            <a:r>
              <a:rPr kumimoji="1" lang="en-US" altLang="ja-JP" sz="2400" dirty="0"/>
              <a:t> </a:t>
            </a:r>
            <a:r>
              <a:rPr lang="en-US" altLang="ja-JP" sz="2400" dirty="0"/>
              <a:t>in </a:t>
            </a:r>
            <a:r>
              <a:rPr lang="en-US" altLang="ja-JP" sz="2400" i="1" dirty="0">
                <a:latin typeface="Times New Roman" panose="02020603050405020304" pitchFamily="18" charset="0"/>
                <a:cs typeface="Times New Roman" panose="02020603050405020304" pitchFamily="18" charset="0"/>
              </a:rPr>
              <a:t>G</a:t>
            </a:r>
            <a:r>
              <a:rPr lang="en-US" altLang="ja-JP" sz="2400" i="1" dirty="0"/>
              <a:t>.    </a:t>
            </a:r>
            <a:r>
              <a:rPr lang="en-US" altLang="ja-JP" sz="2400" dirty="0">
                <a:latin typeface="Times New Roman" panose="02020603050405020304" pitchFamily="18" charset="0"/>
                <a:cs typeface="Times New Roman" panose="02020603050405020304" pitchFamily="18" charset="0"/>
              </a:rPr>
              <a:t>( </a:t>
            </a:r>
            <a:r>
              <a:rPr lang="en-US" altLang="ja-JP" sz="2400" i="1" dirty="0">
                <a:latin typeface="Times New Roman" panose="02020603050405020304" pitchFamily="18" charset="0"/>
                <a:cs typeface="Times New Roman" panose="02020603050405020304" pitchFamily="18" charset="0"/>
              </a:rPr>
              <a:t>P</a:t>
            </a:r>
            <a:r>
              <a:rPr lang="en-US" altLang="ja-JP"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G</a:t>
            </a:r>
            <a:r>
              <a:rPr lang="en-US" altLang="ja-JP" sz="2400" dirty="0">
                <a:latin typeface="Times New Roman" panose="02020603050405020304" pitchFamily="18" charset="0"/>
                <a:cs typeface="Times New Roman" panose="02020603050405020304" pitchFamily="18" charset="0"/>
              </a:rPr>
              <a:t>) = {</a:t>
            </a:r>
            <a:r>
              <a:rPr lang="en-US" altLang="ja-JP" sz="2400" i="1" dirty="0">
                <a:latin typeface="Times New Roman" panose="02020603050405020304" pitchFamily="18" charset="0"/>
                <a:cs typeface="Times New Roman" panose="02020603050405020304" pitchFamily="18" charset="0"/>
              </a:rPr>
              <a:t>P</a:t>
            </a:r>
            <a:r>
              <a:rPr lang="en-US" altLang="ja-JP"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v</a:t>
            </a:r>
            <a:r>
              <a:rPr lang="en-US" altLang="ja-JP" sz="2400" dirty="0">
                <a:latin typeface="Times New Roman" panose="02020603050405020304" pitchFamily="18" charset="0"/>
                <a:cs typeface="Times New Roman" panose="02020603050405020304" pitchFamily="18" charset="0"/>
              </a:rPr>
              <a:t>) | </a:t>
            </a:r>
            <a:r>
              <a:rPr lang="en-US" altLang="ja-JP" sz="2400" i="1" dirty="0">
                <a:latin typeface="Times New Roman" panose="02020603050405020304" pitchFamily="18" charset="0"/>
                <a:cs typeface="Times New Roman" panose="02020603050405020304" pitchFamily="18" charset="0"/>
              </a:rPr>
              <a:t>v </a:t>
            </a:r>
            <a:r>
              <a:rPr lang="en-US" altLang="ja-JP" sz="2400" dirty="0">
                <a:latin typeface="Times New Roman" panose="02020603050405020304" pitchFamily="18" charset="0"/>
                <a:cs typeface="Times New Roman" panose="02020603050405020304" pitchFamily="18" charset="0"/>
              </a:rPr>
              <a:t>∈ </a:t>
            </a:r>
            <a:r>
              <a:rPr lang="en-US" altLang="ja-JP" sz="2400" i="1" dirty="0">
                <a:latin typeface="Times New Roman" panose="02020603050405020304" pitchFamily="18" charset="0"/>
                <a:cs typeface="Times New Roman" panose="02020603050405020304" pitchFamily="18" charset="0"/>
              </a:rPr>
              <a:t>V </a:t>
            </a:r>
            <a:r>
              <a:rPr lang="en-US" altLang="ja-JP" sz="2400" dirty="0">
                <a:latin typeface="Times New Roman" panose="02020603050405020304" pitchFamily="18" charset="0"/>
                <a:cs typeface="Times New Roman" panose="02020603050405020304" pitchFamily="18" charset="0"/>
              </a:rPr>
              <a:t>} )</a:t>
            </a:r>
            <a:endParaRPr kumimoji="1" lang="en-US" altLang="ja-JP" sz="240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217DF993-B2BA-E6D7-AD88-6DDE53A538BC}"/>
              </a:ext>
            </a:extLst>
          </p:cNvPr>
          <p:cNvSpPr txBox="1"/>
          <p:nvPr/>
        </p:nvSpPr>
        <p:spPr>
          <a:xfrm>
            <a:off x="628649" y="1571291"/>
            <a:ext cx="7698755" cy="461665"/>
          </a:xfrm>
          <a:prstGeom prst="rect">
            <a:avLst/>
          </a:prstGeom>
          <a:noFill/>
        </p:spPr>
        <p:txBody>
          <a:bodyPr wrap="square" rtlCol="0">
            <a:spAutoFit/>
          </a:bodyPr>
          <a:lstStyle/>
          <a:p>
            <a:r>
              <a:rPr lang="en-US" altLang="ja-JP" sz="2400" i="1" dirty="0">
                <a:latin typeface="Times New Roman" panose="02020603050405020304" pitchFamily="18" charset="0"/>
                <a:cs typeface="Times New Roman" panose="02020603050405020304" pitchFamily="18" charset="0"/>
              </a:rPr>
              <a:t>P</a:t>
            </a:r>
            <a:r>
              <a:rPr kumimoji="1" lang="en-US" altLang="ja-JP"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v</a:t>
            </a:r>
            <a:r>
              <a:rPr kumimoji="1" lang="en-US" altLang="ja-JP" sz="2400" dirty="0">
                <a:latin typeface="Times New Roman" panose="02020603050405020304" pitchFamily="18" charset="0"/>
                <a:cs typeface="Times New Roman" panose="02020603050405020304" pitchFamily="18" charset="0"/>
              </a:rPr>
              <a:t>) </a:t>
            </a:r>
            <a:r>
              <a:rPr kumimoji="1" lang="en-US" altLang="ja-JP" sz="2400" dirty="0"/>
              <a:t>: the set of </a:t>
            </a:r>
            <a:r>
              <a:rPr lang="en-US" altLang="ja-JP" sz="2400" dirty="0"/>
              <a:t>paths</a:t>
            </a:r>
            <a:r>
              <a:rPr kumimoji="1" lang="en-US" altLang="ja-JP" sz="2400" dirty="0"/>
              <a:t> </a:t>
            </a:r>
            <a:r>
              <a:rPr lang="en-US" altLang="ja-JP" sz="2400" dirty="0"/>
              <a:t>that end at vertex </a:t>
            </a:r>
            <a:r>
              <a:rPr lang="en-US" altLang="ja-JP" sz="2400" i="1" dirty="0">
                <a:latin typeface="Times New Roman"/>
                <a:cs typeface="Times New Roman"/>
              </a:rPr>
              <a:t>v</a:t>
            </a:r>
            <a:r>
              <a:rPr lang="en-US" altLang="ja-JP" sz="2400" i="1" dirty="0"/>
              <a:t>.</a:t>
            </a:r>
            <a:endParaRPr kumimoji="1" lang="en-US" altLang="ja-JP" sz="2400" i="1" dirty="0">
              <a:latin typeface="Times New Roman"/>
              <a:cs typeface="Times New Roman"/>
            </a:endParaRPr>
          </a:p>
        </p:txBody>
      </p:sp>
      <p:sp>
        <p:nvSpPr>
          <p:cNvPr id="18" name="テキスト ボックス 17">
            <a:extLst>
              <a:ext uri="{FF2B5EF4-FFF2-40B4-BE49-F238E27FC236}">
                <a16:creationId xmlns:a16="http://schemas.microsoft.com/office/drawing/2014/main" id="{94D33F59-BF42-FDDE-AA2E-FBA431CC98D7}"/>
              </a:ext>
            </a:extLst>
          </p:cNvPr>
          <p:cNvSpPr txBox="1"/>
          <p:nvPr/>
        </p:nvSpPr>
        <p:spPr>
          <a:xfrm>
            <a:off x="5579718" y="5116774"/>
            <a:ext cx="3564281" cy="400110"/>
          </a:xfrm>
          <a:prstGeom prst="rect">
            <a:avLst/>
          </a:prstGeom>
          <a:noFill/>
        </p:spPr>
        <p:txBody>
          <a:bodyPr wrap="square" rtlCol="0">
            <a:spAutoFit/>
          </a:bodyPr>
          <a:lstStyle/>
          <a:p>
            <a:r>
              <a:rPr lang="en-US" altLang="ja-JP" sz="2000" i="1" dirty="0">
                <a:latin typeface="Times New Roman"/>
                <a:cs typeface="Times New Roman"/>
              </a:rPr>
              <a:t>P</a:t>
            </a:r>
            <a:r>
              <a:rPr kumimoji="1" lang="en-US" altLang="ja-JP" sz="2000" dirty="0">
                <a:latin typeface="Times New Roman" panose="02020603050405020304" pitchFamily="18" charset="0"/>
                <a:cs typeface="Times New Roman" panose="02020603050405020304" pitchFamily="18" charset="0"/>
              </a:rPr>
              <a:t>(</a:t>
            </a:r>
            <a:r>
              <a:rPr kumimoji="1" lang="en-US" altLang="ja-JP" sz="2000" i="1" dirty="0">
                <a:latin typeface="Times New Roman" panose="02020603050405020304" pitchFamily="18" charset="0"/>
                <a:cs typeface="Times New Roman" panose="02020603050405020304" pitchFamily="18" charset="0"/>
              </a:rPr>
              <a:t>v</a:t>
            </a:r>
            <a:r>
              <a:rPr kumimoji="1" lang="en-US" altLang="ja-JP" sz="2000" baseline="-25000" dirty="0">
                <a:latin typeface="Times New Roman" panose="02020603050405020304" pitchFamily="18" charset="0"/>
                <a:cs typeface="Times New Roman" panose="02020603050405020304" pitchFamily="18" charset="0"/>
              </a:rPr>
              <a:t>7</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a:t>
            </a:r>
            <a:r>
              <a:rPr kumimoji="1"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a:cs typeface="Times New Roman"/>
              </a:rPr>
              <a:t>v</a:t>
            </a:r>
            <a:r>
              <a:rPr lang="en-US" altLang="ja-JP" sz="2000" baseline="-25000" dirty="0">
                <a:latin typeface="Times New Roman"/>
                <a:cs typeface="Times New Roman"/>
              </a:rPr>
              <a:t>3</a:t>
            </a:r>
            <a:r>
              <a:rPr lang="en-US" altLang="ja-JP" sz="2000" i="1" dirty="0">
                <a:latin typeface="Times New Roman"/>
                <a:cs typeface="Times New Roman"/>
              </a:rPr>
              <a:t>v</a:t>
            </a:r>
            <a:r>
              <a:rPr lang="en-US" altLang="ja-JP" sz="2000" baseline="-25000" dirty="0">
                <a:latin typeface="Times New Roman"/>
                <a:cs typeface="Times New Roman"/>
              </a:rPr>
              <a:t>4</a:t>
            </a:r>
            <a:r>
              <a:rPr lang="en-US" altLang="ja-JP" sz="2000" i="1" dirty="0">
                <a:latin typeface="Times New Roman"/>
                <a:cs typeface="Times New Roman"/>
              </a:rPr>
              <a:t>v</a:t>
            </a:r>
            <a:r>
              <a:rPr lang="en-US" altLang="ja-JP" sz="2000" baseline="-25000" dirty="0">
                <a:latin typeface="Times New Roman"/>
                <a:cs typeface="Times New Roman"/>
              </a:rPr>
              <a:t>5</a:t>
            </a:r>
            <a:r>
              <a:rPr lang="en-US" altLang="ja-JP" sz="2000" i="1" dirty="0">
                <a:latin typeface="Times New Roman"/>
                <a:cs typeface="Times New Roman"/>
              </a:rPr>
              <a:t>v</a:t>
            </a:r>
            <a:r>
              <a:rPr lang="en-US" altLang="ja-JP" sz="2000" baseline="-25000" dirty="0">
                <a:latin typeface="Times New Roman"/>
                <a:cs typeface="Times New Roman"/>
              </a:rPr>
              <a:t>6</a:t>
            </a:r>
            <a:r>
              <a:rPr lang="en-US" altLang="ja-JP" sz="2000" i="1" dirty="0">
                <a:latin typeface="Times New Roman"/>
                <a:cs typeface="Times New Roman"/>
              </a:rPr>
              <a:t>v</a:t>
            </a:r>
            <a:r>
              <a:rPr lang="en-US" altLang="ja-JP" sz="2000" baseline="-25000" dirty="0">
                <a:latin typeface="Times New Roman"/>
                <a:cs typeface="Times New Roman"/>
              </a:rPr>
              <a:t>7</a:t>
            </a:r>
            <a:r>
              <a:rPr lang="en-US" altLang="ja-JP" sz="2000" dirty="0">
                <a:latin typeface="+mn-ea"/>
                <a:cs typeface="BKM-cmmi12"/>
              </a:rPr>
              <a:t> </a:t>
            </a:r>
            <a:r>
              <a:rPr lang="en-US" altLang="ja-JP" sz="2000" dirty="0">
                <a:latin typeface="Cambria" panose="02040503050406030204" pitchFamily="18" charset="0"/>
                <a:cs typeface="BKM-cmmi12"/>
              </a:rPr>
              <a:t>,</a:t>
            </a:r>
            <a:r>
              <a:rPr lang="en-US" altLang="ja-JP" sz="2000" dirty="0">
                <a:latin typeface="+mn-ea"/>
                <a:cs typeface="BKM-cmmi12"/>
              </a:rPr>
              <a:t> </a:t>
            </a:r>
            <a:r>
              <a:rPr lang="en-US" altLang="ja-JP" sz="2000" i="1" dirty="0">
                <a:latin typeface="Times New Roman"/>
                <a:cs typeface="Times New Roman"/>
              </a:rPr>
              <a:t>v</a:t>
            </a:r>
            <a:r>
              <a:rPr lang="en-US" altLang="ja-JP" sz="2000" baseline="-25000" dirty="0">
                <a:latin typeface="Times New Roman"/>
                <a:cs typeface="Times New Roman"/>
              </a:rPr>
              <a:t>1</a:t>
            </a:r>
            <a:r>
              <a:rPr lang="en-US" altLang="ja-JP" sz="2000" i="1" dirty="0">
                <a:latin typeface="Times New Roman"/>
                <a:cs typeface="Times New Roman"/>
              </a:rPr>
              <a:t>v</a:t>
            </a:r>
            <a:r>
              <a:rPr lang="en-US" altLang="ja-JP" sz="2000" baseline="-25000" dirty="0">
                <a:latin typeface="Times New Roman"/>
                <a:cs typeface="Times New Roman"/>
              </a:rPr>
              <a:t>2</a:t>
            </a:r>
            <a:r>
              <a:rPr lang="en-US" altLang="ja-JP" sz="2000" i="1" dirty="0">
                <a:latin typeface="Times New Roman"/>
                <a:cs typeface="Times New Roman"/>
              </a:rPr>
              <a:t>v</a:t>
            </a:r>
            <a:r>
              <a:rPr lang="en-US" altLang="ja-JP" sz="2000" baseline="-25000" dirty="0">
                <a:latin typeface="Times New Roman"/>
                <a:cs typeface="Times New Roman"/>
              </a:rPr>
              <a:t>7</a:t>
            </a:r>
            <a:r>
              <a:rPr lang="en-US" altLang="ja-JP" sz="2000" dirty="0">
                <a:latin typeface="Times New Roman"/>
                <a:cs typeface="Times New Roman"/>
              </a:rPr>
              <a:t> , … </a:t>
            </a:r>
            <a:r>
              <a:rPr kumimoji="1" lang="en-US" altLang="ja-JP" sz="2000" dirty="0">
                <a:latin typeface="Times New Roman" panose="02020603050405020304" pitchFamily="18" charset="0"/>
                <a:cs typeface="Times New Roman" panose="02020603050405020304" pitchFamily="18" charset="0"/>
              </a:rPr>
              <a:t>}</a:t>
            </a:r>
            <a:r>
              <a:rPr kumimoji="1" lang="en-US" altLang="ja-JP" sz="2000" dirty="0"/>
              <a:t> </a:t>
            </a:r>
            <a:endParaRPr kumimoji="1" lang="en-US" altLang="ja-JP" sz="2000" i="1" dirty="0">
              <a:latin typeface="Times New Roman"/>
              <a:cs typeface="Times New Roman"/>
            </a:endParaRPr>
          </a:p>
        </p:txBody>
      </p:sp>
      <p:sp>
        <p:nvSpPr>
          <p:cNvPr id="22" name="テキスト ボックス 21">
            <a:extLst>
              <a:ext uri="{FF2B5EF4-FFF2-40B4-BE49-F238E27FC236}">
                <a16:creationId xmlns:a16="http://schemas.microsoft.com/office/drawing/2014/main" id="{C4439067-FD46-7753-F262-F9D3F5F08805}"/>
              </a:ext>
            </a:extLst>
          </p:cNvPr>
          <p:cNvSpPr txBox="1"/>
          <p:nvPr/>
        </p:nvSpPr>
        <p:spPr>
          <a:xfrm>
            <a:off x="5579717" y="5554241"/>
            <a:ext cx="3564281" cy="400110"/>
          </a:xfrm>
          <a:prstGeom prst="rect">
            <a:avLst/>
          </a:prstGeom>
          <a:noFill/>
        </p:spPr>
        <p:txBody>
          <a:bodyPr wrap="square" rtlCol="0">
            <a:spAutoFit/>
          </a:bodyPr>
          <a:lstStyle/>
          <a:p>
            <a:r>
              <a:rPr lang="en-US" altLang="ja-JP" sz="2000" i="1" dirty="0">
                <a:latin typeface="Times New Roman"/>
                <a:cs typeface="Times New Roman"/>
              </a:rPr>
              <a:t>L</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P</a:t>
            </a:r>
            <a:r>
              <a:rPr kumimoji="1" lang="en-US" altLang="ja-JP" sz="2000" dirty="0">
                <a:latin typeface="Times New Roman" panose="02020603050405020304" pitchFamily="18" charset="0"/>
                <a:cs typeface="Times New Roman" panose="02020603050405020304" pitchFamily="18" charset="0"/>
              </a:rPr>
              <a:t>(</a:t>
            </a:r>
            <a:r>
              <a:rPr kumimoji="1" lang="en-US" altLang="ja-JP" sz="2000" i="1" dirty="0">
                <a:latin typeface="Times New Roman" panose="02020603050405020304" pitchFamily="18" charset="0"/>
                <a:cs typeface="Times New Roman" panose="02020603050405020304" pitchFamily="18" charset="0"/>
              </a:rPr>
              <a:t>v</a:t>
            </a:r>
            <a:r>
              <a:rPr kumimoji="1" lang="en-US" altLang="ja-JP" sz="2000" baseline="-25000" dirty="0">
                <a:latin typeface="Times New Roman" panose="02020603050405020304" pitchFamily="18" charset="0"/>
                <a:cs typeface="Times New Roman" panose="02020603050405020304" pitchFamily="18" charset="0"/>
              </a:rPr>
              <a:t>7</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a:t>
            </a:r>
            <a:r>
              <a:rPr kumimoji="1" lang="en-US" altLang="ja-JP" sz="2000" dirty="0">
                <a:latin typeface="Times New Roman" panose="02020603050405020304" pitchFamily="18" charset="0"/>
                <a:cs typeface="Times New Roman" panose="02020603050405020304" pitchFamily="18" charset="0"/>
              </a:rPr>
              <a:t>{</a:t>
            </a:r>
            <a:r>
              <a:rPr lang="en-US" altLang="ja-JP" sz="2000" dirty="0">
                <a:latin typeface="Courier New" panose="02070309020205020404" pitchFamily="49" charset="0"/>
                <a:cs typeface="Courier New" panose="02070309020205020404" pitchFamily="49" charset="0"/>
              </a:rPr>
              <a:t>caabb</a:t>
            </a:r>
            <a:r>
              <a:rPr lang="en-US" altLang="ja-JP" sz="2000" dirty="0">
                <a:latin typeface="+mn-ea"/>
                <a:cs typeface="BKM-cmmi12"/>
              </a:rPr>
              <a:t> </a:t>
            </a:r>
            <a:r>
              <a:rPr lang="en-US" altLang="ja-JP" sz="2000" dirty="0">
                <a:latin typeface="Cambria" panose="02040503050406030204" pitchFamily="18" charset="0"/>
                <a:cs typeface="BKM-cmmi12"/>
              </a:rPr>
              <a:t>,</a:t>
            </a:r>
            <a:r>
              <a:rPr lang="en-US" altLang="ja-JP" sz="2000" dirty="0">
                <a:latin typeface="+mn-ea"/>
                <a:cs typeface="BKM-cmmi12"/>
              </a:rPr>
              <a:t> </a:t>
            </a:r>
            <a:r>
              <a:rPr lang="en-US" altLang="ja-JP" sz="2000" dirty="0">
                <a:latin typeface="Courier New" panose="02070309020205020404" pitchFamily="49" charset="0"/>
                <a:cs typeface="Courier New" panose="02070309020205020404" pitchFamily="49" charset="0"/>
              </a:rPr>
              <a:t>abb</a:t>
            </a:r>
            <a:r>
              <a:rPr lang="en-US" altLang="ja-JP" sz="2000" dirty="0">
                <a:latin typeface="Times New Roman" panose="02020603050405020304" pitchFamily="18" charset="0"/>
                <a:cs typeface="Times New Roman" panose="02020603050405020304" pitchFamily="18" charset="0"/>
              </a:rPr>
              <a:t>, …</a:t>
            </a:r>
            <a:r>
              <a:rPr lang="en-US" altLang="ja-JP" sz="2000" dirty="0">
                <a:latin typeface="Times New Roman"/>
                <a:cs typeface="Times New Roman"/>
              </a:rPr>
              <a:t> </a:t>
            </a:r>
            <a:r>
              <a:rPr kumimoji="1" lang="en-US" altLang="ja-JP" sz="2000" dirty="0">
                <a:latin typeface="Times New Roman" panose="02020603050405020304" pitchFamily="18" charset="0"/>
                <a:cs typeface="Times New Roman" panose="02020603050405020304" pitchFamily="18" charset="0"/>
              </a:rPr>
              <a:t>} </a:t>
            </a:r>
            <a:endParaRPr kumimoji="1" lang="en-US" altLang="ja-JP" sz="2000" i="1" dirty="0">
              <a:latin typeface="Times New Roman" panose="02020603050405020304" pitchFamily="18" charset="0"/>
              <a:cs typeface="Times New Roman" panose="02020603050405020304" pitchFamily="18" charset="0"/>
            </a:endParaRPr>
          </a:p>
        </p:txBody>
      </p:sp>
      <p:sp>
        <p:nvSpPr>
          <p:cNvPr id="66" name="テキスト ボックス 65">
            <a:extLst>
              <a:ext uri="{FF2B5EF4-FFF2-40B4-BE49-F238E27FC236}">
                <a16:creationId xmlns:a16="http://schemas.microsoft.com/office/drawing/2014/main" id="{775601AE-9D76-0DC7-7986-9081DAE6176B}"/>
              </a:ext>
            </a:extLst>
          </p:cNvPr>
          <p:cNvSpPr txBox="1"/>
          <p:nvPr/>
        </p:nvSpPr>
        <p:spPr>
          <a:xfrm>
            <a:off x="628648" y="2148689"/>
            <a:ext cx="7698755" cy="461665"/>
          </a:xfrm>
          <a:prstGeom prst="rect">
            <a:avLst/>
          </a:prstGeom>
          <a:noFill/>
        </p:spPr>
        <p:txBody>
          <a:bodyPr wrap="square" rtlCol="0">
            <a:spAutoFit/>
          </a:bodyPr>
          <a:lstStyle/>
          <a:p>
            <a:r>
              <a:rPr lang="en-US" altLang="ja-JP" sz="2400" i="1" dirty="0">
                <a:latin typeface="Times New Roman" panose="02020603050405020304" pitchFamily="18" charset="0"/>
                <a:cs typeface="Times New Roman" panose="02020603050405020304" pitchFamily="18" charset="0"/>
              </a:rPr>
              <a:t>L</a:t>
            </a:r>
            <a:r>
              <a:rPr lang="en-US" altLang="ja-JP"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P</a:t>
            </a:r>
            <a:r>
              <a:rPr kumimoji="1" lang="en-US" altLang="ja-JP"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v</a:t>
            </a:r>
            <a:r>
              <a:rPr kumimoji="1" lang="en-US" altLang="ja-JP" sz="2400" dirty="0">
                <a:latin typeface="Times New Roman" panose="02020603050405020304" pitchFamily="18" charset="0"/>
                <a:cs typeface="Times New Roman" panose="02020603050405020304" pitchFamily="18" charset="0"/>
              </a:rPr>
              <a:t>)) </a:t>
            </a:r>
            <a:r>
              <a:rPr kumimoji="1" lang="en-US" altLang="ja-JP" sz="2400" dirty="0"/>
              <a:t>: the set of </a:t>
            </a:r>
            <a:r>
              <a:rPr lang="en-US" altLang="ja-JP" sz="2400" dirty="0"/>
              <a:t>strings</a:t>
            </a:r>
            <a:r>
              <a:rPr kumimoji="1" lang="en-US" altLang="ja-JP" sz="2400" dirty="0"/>
              <a:t> </a:t>
            </a:r>
            <a:r>
              <a:rPr lang="en-US" altLang="ja-JP" sz="2400" dirty="0"/>
              <a:t>spelled by paths in </a:t>
            </a:r>
            <a:r>
              <a:rPr lang="en-US" altLang="ja-JP" sz="2400" i="1" dirty="0">
                <a:latin typeface="Times New Roman" panose="02020603050405020304" pitchFamily="18" charset="0"/>
                <a:cs typeface="Times New Roman" panose="02020603050405020304" pitchFamily="18" charset="0"/>
              </a:rPr>
              <a:t>P</a:t>
            </a:r>
            <a:r>
              <a:rPr lang="en-US" altLang="ja-JP"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v</a:t>
            </a:r>
            <a:r>
              <a:rPr lang="en-US" altLang="ja-JP" sz="2400" dirty="0">
                <a:latin typeface="Times New Roman" panose="02020603050405020304" pitchFamily="18" charset="0"/>
                <a:cs typeface="Times New Roman" panose="02020603050405020304" pitchFamily="18" charset="0"/>
              </a:rPr>
              <a:t>) .</a:t>
            </a:r>
            <a:endParaRPr kumimoji="1" lang="en-US" altLang="ja-JP" sz="2400" i="1" dirty="0">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7C792FDA-6C15-53E5-C83B-FED7C4A4B14B}"/>
              </a:ext>
            </a:extLst>
          </p:cNvPr>
          <p:cNvGrpSpPr/>
          <p:nvPr/>
        </p:nvGrpSpPr>
        <p:grpSpPr>
          <a:xfrm>
            <a:off x="924863" y="4739840"/>
            <a:ext cx="4367423" cy="1703842"/>
            <a:chOff x="1280017" y="4811273"/>
            <a:chExt cx="5672899" cy="2078767"/>
          </a:xfrm>
        </p:grpSpPr>
        <p:grpSp>
          <p:nvGrpSpPr>
            <p:cNvPr id="6" name="図形グループ 34">
              <a:extLst>
                <a:ext uri="{FF2B5EF4-FFF2-40B4-BE49-F238E27FC236}">
                  <a16:creationId xmlns:a16="http://schemas.microsoft.com/office/drawing/2014/main" id="{DECFD94A-A29B-AB42-093E-648D8F650418}"/>
                </a:ext>
              </a:extLst>
            </p:cNvPr>
            <p:cNvGrpSpPr/>
            <p:nvPr/>
          </p:nvGrpSpPr>
          <p:grpSpPr>
            <a:xfrm>
              <a:off x="1280017" y="4811273"/>
              <a:ext cx="5497695" cy="1959146"/>
              <a:chOff x="772679" y="3919176"/>
              <a:chExt cx="5497695" cy="1959146"/>
            </a:xfrm>
          </p:grpSpPr>
          <p:sp>
            <p:nvSpPr>
              <p:cNvPr id="26" name="円/楕円 25">
                <a:extLst>
                  <a:ext uri="{FF2B5EF4-FFF2-40B4-BE49-F238E27FC236}">
                    <a16:creationId xmlns:a16="http://schemas.microsoft.com/office/drawing/2014/main" id="{55F11CF1-ED20-8712-BEB3-08E020B57A50}"/>
                  </a:ext>
                </a:extLst>
              </p:cNvPr>
              <p:cNvSpPr/>
              <p:nvPr/>
            </p:nvSpPr>
            <p:spPr>
              <a:xfrm>
                <a:off x="5754657" y="4925370"/>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a:solidFill>
                      <a:schemeClr val="tx1"/>
                    </a:solidFill>
                    <a:latin typeface="Courier New" panose="02070309020205020404" pitchFamily="49" charset="0"/>
                    <a:cs typeface="Courier New" panose="02070309020205020404" pitchFamily="49" charset="0"/>
                  </a:rPr>
                  <a:t>c</a:t>
                </a:r>
                <a:endParaRPr kumimoji="1" lang="ja-JP" altLang="en-US" sz="2800">
                  <a:solidFill>
                    <a:schemeClr val="tx1"/>
                  </a:solidFill>
                  <a:latin typeface="Courier New" panose="02070309020205020404" pitchFamily="49" charset="0"/>
                  <a:cs typeface="Courier New" panose="02070309020205020404" pitchFamily="49" charset="0"/>
                </a:endParaRPr>
              </a:p>
            </p:txBody>
          </p:sp>
          <p:sp>
            <p:nvSpPr>
              <p:cNvPr id="27" name="円/楕円 26">
                <a:extLst>
                  <a:ext uri="{FF2B5EF4-FFF2-40B4-BE49-F238E27FC236}">
                    <a16:creationId xmlns:a16="http://schemas.microsoft.com/office/drawing/2014/main" id="{936EFC2D-4611-347E-3B89-A1A86722D997}"/>
                  </a:ext>
                </a:extLst>
              </p:cNvPr>
              <p:cNvSpPr/>
              <p:nvPr/>
            </p:nvSpPr>
            <p:spPr>
              <a:xfrm>
                <a:off x="4888533" y="4925370"/>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a:solidFill>
                      <a:schemeClr val="tx1"/>
                    </a:solidFill>
                    <a:latin typeface="Courier New" panose="02070309020205020404" pitchFamily="49" charset="0"/>
                    <a:cs typeface="Courier New" panose="02070309020205020404" pitchFamily="49" charset="0"/>
                  </a:rPr>
                  <a:t>a</a:t>
                </a:r>
                <a:endParaRPr kumimoji="1" lang="ja-JP" altLang="en-US" sz="2800">
                  <a:solidFill>
                    <a:schemeClr val="tx1"/>
                  </a:solidFill>
                  <a:latin typeface="Courier New" panose="02070309020205020404" pitchFamily="49" charset="0"/>
                  <a:cs typeface="Courier New" panose="02070309020205020404" pitchFamily="49" charset="0"/>
                </a:endParaRPr>
              </a:p>
            </p:txBody>
          </p:sp>
          <p:sp>
            <p:nvSpPr>
              <p:cNvPr id="29" name="円/楕円 28">
                <a:extLst>
                  <a:ext uri="{FF2B5EF4-FFF2-40B4-BE49-F238E27FC236}">
                    <a16:creationId xmlns:a16="http://schemas.microsoft.com/office/drawing/2014/main" id="{87214A15-C7C7-21B5-87A1-6F34C36F9DBE}"/>
                  </a:ext>
                </a:extLst>
              </p:cNvPr>
              <p:cNvSpPr/>
              <p:nvPr/>
            </p:nvSpPr>
            <p:spPr>
              <a:xfrm>
                <a:off x="3190170" y="5355949"/>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a:solidFill>
                      <a:schemeClr val="tx1"/>
                    </a:solidFill>
                    <a:latin typeface="Courier New" panose="02070309020205020404" pitchFamily="49" charset="0"/>
                    <a:cs typeface="Courier New" panose="02070309020205020404" pitchFamily="49" charset="0"/>
                  </a:rPr>
                  <a:t>b</a:t>
                </a:r>
                <a:endParaRPr kumimoji="1" lang="ja-JP" altLang="en-US" sz="2800">
                  <a:solidFill>
                    <a:schemeClr val="tx1"/>
                  </a:solidFill>
                  <a:latin typeface="Courier New" panose="02070309020205020404" pitchFamily="49" charset="0"/>
                  <a:cs typeface="Courier New" panose="02070309020205020404" pitchFamily="49" charset="0"/>
                </a:endParaRPr>
              </a:p>
            </p:txBody>
          </p:sp>
          <p:sp>
            <p:nvSpPr>
              <p:cNvPr id="30" name="円/楕円 29">
                <a:extLst>
                  <a:ext uri="{FF2B5EF4-FFF2-40B4-BE49-F238E27FC236}">
                    <a16:creationId xmlns:a16="http://schemas.microsoft.com/office/drawing/2014/main" id="{B48CDFF8-D3A4-AA60-519E-6F57A2573BA9}"/>
                  </a:ext>
                </a:extLst>
              </p:cNvPr>
              <p:cNvSpPr/>
              <p:nvPr/>
            </p:nvSpPr>
            <p:spPr>
              <a:xfrm>
                <a:off x="4655255" y="3919176"/>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a:solidFill>
                      <a:schemeClr val="tx1"/>
                    </a:solidFill>
                    <a:latin typeface="Courier New" panose="02070309020205020404" pitchFamily="49" charset="0"/>
                    <a:cs typeface="Courier New" panose="02070309020205020404" pitchFamily="49" charset="0"/>
                  </a:rPr>
                  <a:t>b</a:t>
                </a:r>
                <a:endParaRPr kumimoji="1" lang="ja-JP" altLang="en-US" sz="2800">
                  <a:solidFill>
                    <a:schemeClr val="tx1"/>
                  </a:solidFill>
                  <a:latin typeface="Courier New" panose="02070309020205020404" pitchFamily="49" charset="0"/>
                  <a:cs typeface="Courier New" panose="02070309020205020404" pitchFamily="49" charset="0"/>
                </a:endParaRPr>
              </a:p>
            </p:txBody>
          </p:sp>
          <p:sp>
            <p:nvSpPr>
              <p:cNvPr id="31" name="円/楕円 30">
                <a:extLst>
                  <a:ext uri="{FF2B5EF4-FFF2-40B4-BE49-F238E27FC236}">
                    <a16:creationId xmlns:a16="http://schemas.microsoft.com/office/drawing/2014/main" id="{44E6D1C8-B549-17D5-E77A-02D94D360343}"/>
                  </a:ext>
                </a:extLst>
              </p:cNvPr>
              <p:cNvSpPr/>
              <p:nvPr/>
            </p:nvSpPr>
            <p:spPr>
              <a:xfrm>
                <a:off x="3898485" y="3919176"/>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a:solidFill>
                      <a:schemeClr val="tx1"/>
                    </a:solidFill>
                    <a:latin typeface="Courier New" panose="02070309020205020404" pitchFamily="49" charset="0"/>
                    <a:cs typeface="Courier New" panose="02070309020205020404" pitchFamily="49" charset="0"/>
                  </a:rPr>
                  <a:t>a</a:t>
                </a:r>
                <a:endParaRPr kumimoji="1" lang="ja-JP" altLang="en-US" sz="2800">
                  <a:solidFill>
                    <a:schemeClr val="tx1"/>
                  </a:solidFill>
                  <a:latin typeface="Courier New" panose="02070309020205020404" pitchFamily="49" charset="0"/>
                  <a:cs typeface="Courier New" panose="02070309020205020404" pitchFamily="49" charset="0"/>
                </a:endParaRPr>
              </a:p>
            </p:txBody>
          </p:sp>
          <p:sp>
            <p:nvSpPr>
              <p:cNvPr id="32" name="円/楕円 31">
                <a:extLst>
                  <a:ext uri="{FF2B5EF4-FFF2-40B4-BE49-F238E27FC236}">
                    <a16:creationId xmlns:a16="http://schemas.microsoft.com/office/drawing/2014/main" id="{F695E3BA-188C-38D5-6CB8-78D8B61B9216}"/>
                  </a:ext>
                </a:extLst>
              </p:cNvPr>
              <p:cNvSpPr/>
              <p:nvPr/>
            </p:nvSpPr>
            <p:spPr>
              <a:xfrm>
                <a:off x="3067752" y="3919176"/>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a:solidFill>
                      <a:schemeClr val="tx1"/>
                    </a:solidFill>
                    <a:latin typeface="Courier New" panose="02070309020205020404" pitchFamily="49" charset="0"/>
                    <a:cs typeface="Courier New" panose="02070309020205020404" pitchFamily="49" charset="0"/>
                  </a:rPr>
                  <a:t>a</a:t>
                </a:r>
                <a:endParaRPr kumimoji="1" lang="ja-JP" altLang="en-US" sz="2800">
                  <a:solidFill>
                    <a:schemeClr val="tx1"/>
                  </a:solidFill>
                  <a:latin typeface="Courier New" panose="02070309020205020404" pitchFamily="49" charset="0"/>
                  <a:cs typeface="Courier New" panose="02070309020205020404" pitchFamily="49" charset="0"/>
                </a:endParaRPr>
              </a:p>
            </p:txBody>
          </p:sp>
          <p:sp>
            <p:nvSpPr>
              <p:cNvPr id="33" name="円/楕円 32">
                <a:extLst>
                  <a:ext uri="{FF2B5EF4-FFF2-40B4-BE49-F238E27FC236}">
                    <a16:creationId xmlns:a16="http://schemas.microsoft.com/office/drawing/2014/main" id="{CE222AD2-3029-A50B-A65D-D10141E42AA2}"/>
                  </a:ext>
                </a:extLst>
              </p:cNvPr>
              <p:cNvSpPr/>
              <p:nvPr/>
            </p:nvSpPr>
            <p:spPr>
              <a:xfrm>
                <a:off x="2200122" y="3919176"/>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a:solidFill>
                      <a:schemeClr val="tx1"/>
                    </a:solidFill>
                    <a:latin typeface="Courier New" panose="02070309020205020404" pitchFamily="49" charset="0"/>
                    <a:cs typeface="Courier New" panose="02070309020205020404" pitchFamily="49" charset="0"/>
                  </a:rPr>
                  <a:t>c</a:t>
                </a:r>
                <a:endParaRPr kumimoji="1" lang="ja-JP" altLang="en-US" sz="2800">
                  <a:solidFill>
                    <a:schemeClr val="tx1"/>
                  </a:solidFill>
                  <a:latin typeface="Courier New" panose="02070309020205020404" pitchFamily="49" charset="0"/>
                  <a:cs typeface="Courier New" panose="02070309020205020404" pitchFamily="49" charset="0"/>
                </a:endParaRPr>
              </a:p>
            </p:txBody>
          </p:sp>
          <p:sp>
            <p:nvSpPr>
              <p:cNvPr id="34" name="円/楕円 33">
                <a:extLst>
                  <a:ext uri="{FF2B5EF4-FFF2-40B4-BE49-F238E27FC236}">
                    <a16:creationId xmlns:a16="http://schemas.microsoft.com/office/drawing/2014/main" id="{7450626E-8227-AE69-B902-BE20AE1B5A70}"/>
                  </a:ext>
                </a:extLst>
              </p:cNvPr>
              <p:cNvSpPr/>
              <p:nvPr/>
            </p:nvSpPr>
            <p:spPr>
              <a:xfrm>
                <a:off x="1621568" y="4833576"/>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a:solidFill>
                      <a:schemeClr val="tx1"/>
                    </a:solidFill>
                    <a:latin typeface="Courier New" panose="02070309020205020404" pitchFamily="49" charset="0"/>
                    <a:cs typeface="Courier New" panose="02070309020205020404" pitchFamily="49" charset="0"/>
                  </a:rPr>
                  <a:t>b</a:t>
                </a:r>
                <a:endParaRPr kumimoji="1" lang="ja-JP" altLang="en-US" sz="2800">
                  <a:solidFill>
                    <a:schemeClr val="tx1"/>
                  </a:solidFill>
                  <a:latin typeface="Courier New" panose="02070309020205020404" pitchFamily="49" charset="0"/>
                  <a:cs typeface="Courier New" panose="02070309020205020404" pitchFamily="49" charset="0"/>
                </a:endParaRPr>
              </a:p>
            </p:txBody>
          </p:sp>
          <p:sp>
            <p:nvSpPr>
              <p:cNvPr id="35" name="円/楕円 34">
                <a:extLst>
                  <a:ext uri="{FF2B5EF4-FFF2-40B4-BE49-F238E27FC236}">
                    <a16:creationId xmlns:a16="http://schemas.microsoft.com/office/drawing/2014/main" id="{4E1C2457-1DD5-11EF-1400-16E5697B178E}"/>
                  </a:ext>
                </a:extLst>
              </p:cNvPr>
              <p:cNvSpPr/>
              <p:nvPr/>
            </p:nvSpPr>
            <p:spPr>
              <a:xfrm>
                <a:off x="772679" y="4833576"/>
                <a:ext cx="515717" cy="522373"/>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a:solidFill>
                      <a:schemeClr val="tx1"/>
                    </a:solidFill>
                    <a:latin typeface="Courier New" panose="02070309020205020404" pitchFamily="49" charset="0"/>
                    <a:cs typeface="Courier New" panose="02070309020205020404" pitchFamily="49" charset="0"/>
                  </a:rPr>
                  <a:t>a</a:t>
                </a:r>
                <a:endParaRPr kumimoji="1" lang="ja-JP" altLang="en-US" sz="2800">
                  <a:solidFill>
                    <a:schemeClr val="tx1"/>
                  </a:solidFill>
                  <a:latin typeface="Courier New" panose="02070309020205020404" pitchFamily="49" charset="0"/>
                  <a:cs typeface="Courier New" panose="02070309020205020404" pitchFamily="49" charset="0"/>
                </a:endParaRPr>
              </a:p>
            </p:txBody>
          </p:sp>
          <p:cxnSp>
            <p:nvCxnSpPr>
              <p:cNvPr id="36" name="直線矢印コネクタ 35">
                <a:extLst>
                  <a:ext uri="{FF2B5EF4-FFF2-40B4-BE49-F238E27FC236}">
                    <a16:creationId xmlns:a16="http://schemas.microsoft.com/office/drawing/2014/main" id="{8FB56E0D-0077-920E-E378-98F63D7814D3}"/>
                  </a:ext>
                </a:extLst>
              </p:cNvPr>
              <p:cNvCxnSpPr>
                <a:stCxn id="35" idx="6"/>
                <a:endCxn id="34" idx="2"/>
              </p:cNvCxnSpPr>
              <p:nvPr/>
            </p:nvCxnSpPr>
            <p:spPr>
              <a:xfrm>
                <a:off x="1288396" y="5094763"/>
                <a:ext cx="333172" cy="1588"/>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a:extLst>
                  <a:ext uri="{FF2B5EF4-FFF2-40B4-BE49-F238E27FC236}">
                    <a16:creationId xmlns:a16="http://schemas.microsoft.com/office/drawing/2014/main" id="{07DD8176-67F0-7829-A919-DDE7D33F8D0B}"/>
                  </a:ext>
                </a:extLst>
              </p:cNvPr>
              <p:cNvCxnSpPr>
                <a:stCxn id="32" idx="6"/>
                <a:endCxn id="31" idx="2"/>
              </p:cNvCxnSpPr>
              <p:nvPr/>
            </p:nvCxnSpPr>
            <p:spPr>
              <a:xfrm>
                <a:off x="3583469" y="4180363"/>
                <a:ext cx="315016" cy="1588"/>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a:extLst>
                  <a:ext uri="{FF2B5EF4-FFF2-40B4-BE49-F238E27FC236}">
                    <a16:creationId xmlns:a16="http://schemas.microsoft.com/office/drawing/2014/main" id="{C77E5B1C-2519-1F3E-A11A-C252EEB2B209}"/>
                  </a:ext>
                </a:extLst>
              </p:cNvPr>
              <p:cNvCxnSpPr>
                <a:stCxn id="31" idx="6"/>
                <a:endCxn id="30" idx="2"/>
              </p:cNvCxnSpPr>
              <p:nvPr/>
            </p:nvCxnSpPr>
            <p:spPr>
              <a:xfrm>
                <a:off x="4414202" y="4180363"/>
                <a:ext cx="241053" cy="1588"/>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a:extLst>
                  <a:ext uri="{FF2B5EF4-FFF2-40B4-BE49-F238E27FC236}">
                    <a16:creationId xmlns:a16="http://schemas.microsoft.com/office/drawing/2014/main" id="{B3ABEB2F-6AF3-FA33-69D0-5EE9B197CD75}"/>
                  </a:ext>
                </a:extLst>
              </p:cNvPr>
              <p:cNvCxnSpPr>
                <a:stCxn id="34" idx="6"/>
                <a:endCxn id="29" idx="2"/>
              </p:cNvCxnSpPr>
              <p:nvPr/>
            </p:nvCxnSpPr>
            <p:spPr>
              <a:xfrm>
                <a:off x="2137285" y="5094763"/>
                <a:ext cx="1052885" cy="522373"/>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a:extLst>
                  <a:ext uri="{FF2B5EF4-FFF2-40B4-BE49-F238E27FC236}">
                    <a16:creationId xmlns:a16="http://schemas.microsoft.com/office/drawing/2014/main" id="{CB0A41FD-A56C-7D86-B72E-D311FBDB83F7}"/>
                  </a:ext>
                </a:extLst>
              </p:cNvPr>
              <p:cNvCxnSpPr>
                <a:stCxn id="34" idx="7"/>
                <a:endCxn id="33" idx="3"/>
              </p:cNvCxnSpPr>
              <p:nvPr/>
            </p:nvCxnSpPr>
            <p:spPr>
              <a:xfrm rot="5400000" flipH="1" flipV="1">
                <a:off x="1896190" y="4530620"/>
                <a:ext cx="545027" cy="213887"/>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41" name="直線矢印コネクタ 40">
                <a:extLst>
                  <a:ext uri="{FF2B5EF4-FFF2-40B4-BE49-F238E27FC236}">
                    <a16:creationId xmlns:a16="http://schemas.microsoft.com/office/drawing/2014/main" id="{9C11A8AD-C333-71CB-B410-5158A110938D}"/>
                  </a:ext>
                </a:extLst>
              </p:cNvPr>
              <p:cNvCxnSpPr>
                <a:stCxn id="27" idx="6"/>
              </p:cNvCxnSpPr>
              <p:nvPr/>
            </p:nvCxnSpPr>
            <p:spPr>
              <a:xfrm>
                <a:off x="5404250" y="5186557"/>
                <a:ext cx="350407" cy="1588"/>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3E431A4C-8B37-2052-6048-95C44308A2D6}"/>
                  </a:ext>
                </a:extLst>
              </p:cNvPr>
              <p:cNvCxnSpPr>
                <a:stCxn id="29" idx="6"/>
                <a:endCxn id="27" idx="2"/>
              </p:cNvCxnSpPr>
              <p:nvPr/>
            </p:nvCxnSpPr>
            <p:spPr>
              <a:xfrm flipV="1">
                <a:off x="3705887" y="5186557"/>
                <a:ext cx="1182646" cy="430579"/>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254FDD5E-18D7-17E0-ABF8-31ED1E4221B8}"/>
                  </a:ext>
                </a:extLst>
              </p:cNvPr>
              <p:cNvCxnSpPr>
                <a:stCxn id="30" idx="4"/>
                <a:endCxn id="29" idx="7"/>
              </p:cNvCxnSpPr>
              <p:nvPr/>
            </p:nvCxnSpPr>
            <p:spPr>
              <a:xfrm rot="5400000">
                <a:off x="3776288" y="4295623"/>
                <a:ext cx="990900" cy="1282752"/>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68B37A84-8075-BC82-0949-229B402D4A0B}"/>
                  </a:ext>
                </a:extLst>
              </p:cNvPr>
              <p:cNvCxnSpPr>
                <a:stCxn id="33" idx="6"/>
                <a:endCxn id="32" idx="2"/>
              </p:cNvCxnSpPr>
              <p:nvPr/>
            </p:nvCxnSpPr>
            <p:spPr>
              <a:xfrm>
                <a:off x="2715839" y="4180363"/>
                <a:ext cx="351913" cy="1588"/>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FC78F7C4-51B3-0A3D-7D29-0942B36068BD}"/>
                  </a:ext>
                </a:extLst>
              </p:cNvPr>
              <p:cNvCxnSpPr>
                <a:stCxn id="30" idx="5"/>
                <a:endCxn id="27" idx="0"/>
              </p:cNvCxnSpPr>
              <p:nvPr/>
            </p:nvCxnSpPr>
            <p:spPr>
              <a:xfrm rot="16200000" flipH="1">
                <a:off x="4840759" y="4619736"/>
                <a:ext cx="560321" cy="50945"/>
              </a:xfrm>
              <a:prstGeom prst="straightConnector1">
                <a:avLst/>
              </a:prstGeom>
              <a:ln w="19050">
                <a:solidFill>
                  <a:srgbClr val="0070C0"/>
                </a:solidFill>
                <a:tailEnd type="arrow"/>
              </a:ln>
            </p:spPr>
            <p:style>
              <a:lnRef idx="2">
                <a:schemeClr val="accent1"/>
              </a:lnRef>
              <a:fillRef idx="0">
                <a:schemeClr val="accent1"/>
              </a:fillRef>
              <a:effectRef idx="1">
                <a:schemeClr val="accent1"/>
              </a:effectRef>
              <a:fontRef idx="minor">
                <a:schemeClr val="tx1"/>
              </a:fontRef>
            </p:style>
          </p:cxnSp>
        </p:grpSp>
        <p:sp>
          <p:nvSpPr>
            <p:cNvPr id="9" name="テキスト ボックス 8">
              <a:extLst>
                <a:ext uri="{FF2B5EF4-FFF2-40B4-BE49-F238E27FC236}">
                  <a16:creationId xmlns:a16="http://schemas.microsoft.com/office/drawing/2014/main" id="{4129B1FF-108B-20C7-EE10-0D86FB281052}"/>
                </a:ext>
              </a:extLst>
            </p:cNvPr>
            <p:cNvSpPr txBox="1"/>
            <p:nvPr/>
          </p:nvSpPr>
          <p:spPr>
            <a:xfrm>
              <a:off x="1638615" y="6123541"/>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1</a:t>
              </a:r>
              <a:endParaRPr kumimoji="1" lang="ja-JP" altLang="en-US">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4DC69F0A-9CC5-D5C8-F1C3-DF995F9E4DE6}"/>
                </a:ext>
              </a:extLst>
            </p:cNvPr>
            <p:cNvSpPr txBox="1"/>
            <p:nvPr/>
          </p:nvSpPr>
          <p:spPr>
            <a:xfrm>
              <a:off x="2447935" y="6123541"/>
              <a:ext cx="30168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a:t>
              </a:r>
              <a:endParaRPr kumimoji="1" lang="ja-JP" altLang="en-US">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32F172FB-5E42-07C5-854B-AC2B99EE418B}"/>
                </a:ext>
              </a:extLst>
            </p:cNvPr>
            <p:cNvSpPr txBox="1"/>
            <p:nvPr/>
          </p:nvSpPr>
          <p:spPr>
            <a:xfrm>
              <a:off x="3102746" y="5137530"/>
              <a:ext cx="301686"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3</a:t>
              </a:r>
              <a:endParaRPr kumimoji="1" lang="ja-JP" altLang="en-US">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F57D42C8-3726-B9D8-7115-A0838217FA1D}"/>
                </a:ext>
              </a:extLst>
            </p:cNvPr>
            <p:cNvSpPr txBox="1"/>
            <p:nvPr/>
          </p:nvSpPr>
          <p:spPr>
            <a:xfrm>
              <a:off x="3946629" y="5150959"/>
              <a:ext cx="301686"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4</a:t>
              </a:r>
              <a:endParaRPr kumimoji="1" lang="ja-JP" altLang="en-US">
                <a:latin typeface="Times New Roman" panose="02020603050405020304" pitchFamily="18" charset="0"/>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7E6E5D4C-6871-A870-1A35-1AF559C24654}"/>
                </a:ext>
              </a:extLst>
            </p:cNvPr>
            <p:cNvSpPr txBox="1"/>
            <p:nvPr/>
          </p:nvSpPr>
          <p:spPr>
            <a:xfrm>
              <a:off x="4808723" y="5152152"/>
              <a:ext cx="301686"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5</a:t>
              </a:r>
              <a:endParaRPr kumimoji="1" lang="ja-JP" altLang="en-US">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6047DF49-B26A-E9F9-124C-13296BBFB0E7}"/>
                </a:ext>
              </a:extLst>
            </p:cNvPr>
            <p:cNvSpPr txBox="1"/>
            <p:nvPr/>
          </p:nvSpPr>
          <p:spPr>
            <a:xfrm>
              <a:off x="5636311" y="5137530"/>
              <a:ext cx="301686"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6</a:t>
              </a:r>
              <a:endParaRPr kumimoji="1" lang="ja-JP" altLang="en-US">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C98098D0-3456-306E-621E-7E08E21B597D}"/>
                </a:ext>
              </a:extLst>
            </p:cNvPr>
            <p:cNvSpPr txBox="1"/>
            <p:nvPr/>
          </p:nvSpPr>
          <p:spPr>
            <a:xfrm>
              <a:off x="4137700" y="6520708"/>
              <a:ext cx="301686"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7</a:t>
              </a:r>
              <a:endParaRPr kumimoji="1" lang="ja-JP" altLang="en-US">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09420B2F-FD8D-60AD-258A-D6A05DBC2821}"/>
                </a:ext>
              </a:extLst>
            </p:cNvPr>
            <p:cNvSpPr txBox="1"/>
            <p:nvPr/>
          </p:nvSpPr>
          <p:spPr>
            <a:xfrm>
              <a:off x="6651230" y="6174815"/>
              <a:ext cx="301686"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9</a:t>
              </a:r>
              <a:endParaRPr kumimoji="1" lang="ja-JP" altLang="en-US">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61C82BCD-0DBF-3118-001A-FFC911DC101C}"/>
                </a:ext>
              </a:extLst>
            </p:cNvPr>
            <p:cNvSpPr txBox="1"/>
            <p:nvPr/>
          </p:nvSpPr>
          <p:spPr>
            <a:xfrm>
              <a:off x="5785105" y="6174815"/>
              <a:ext cx="301686"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8</a:t>
              </a:r>
              <a:endParaRPr kumimoji="1" lang="ja-JP" alt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38296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7FE1C940-92D0-06A7-0A1F-D0A54DF82C9B}"/>
                  </a:ext>
                </a:extLst>
              </p:cNvPr>
              <p:cNvSpPr txBox="1"/>
              <p:nvPr/>
            </p:nvSpPr>
            <p:spPr>
              <a:xfrm>
                <a:off x="628650" y="4533406"/>
                <a:ext cx="7886700" cy="830997"/>
              </a:xfrm>
              <a:prstGeom prst="rect">
                <a:avLst/>
              </a:prstGeom>
              <a:noFill/>
              <a:ln w="28575">
                <a:solidFill>
                  <a:srgbClr val="FFC000"/>
                </a:solidFill>
              </a:ln>
            </p:spPr>
            <p:txBody>
              <a:bodyPr wrap="square" rtlCol="0">
                <a:spAutoFit/>
              </a:bodyPr>
              <a:lstStyle/>
              <a:p>
                <a:r>
                  <a:rPr kumimoji="1" lang="en" altLang="ja-JP" sz="2400" dirty="0"/>
                  <a:t>3. Precompute the result of conditional expression of </a:t>
                </a:r>
                <a:r>
                  <a:rPr lang="en" altLang="ja-JP" sz="2400" dirty="0"/>
                  <a:t>recurrence for all </a:t>
                </a:r>
                <a14:m>
                  <m:oMath xmlns:m="http://schemas.openxmlformats.org/officeDocument/2006/math">
                    <m:r>
                      <a:rPr lang="en-US" altLang="ja-JP" sz="2000" i="1" smtClean="0">
                        <a:latin typeface="Cambria Math" panose="02040503050406030204" pitchFamily="18" charset="0"/>
                      </a:rPr>
                      <m:t>1</m:t>
                    </m:r>
                    <m:r>
                      <a:rPr lang="en-US" altLang="ja-JP" sz="2000" i="1">
                        <a:latin typeface="Cambria Math" panose="02040503050406030204" pitchFamily="18" charset="0"/>
                      </a:rPr>
                      <m:t>≤</m:t>
                    </m:r>
                    <m:r>
                      <a:rPr lang="en-US" altLang="ja-JP" sz="2000" i="1">
                        <a:latin typeface="Cambria Math" panose="02040503050406030204" pitchFamily="18" charset="0"/>
                      </a:rPr>
                      <m:t>𝑖</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1</m:t>
                            </m:r>
                          </m:sub>
                        </m:sSub>
                      </m:e>
                    </m:d>
                    <m:r>
                      <a:rPr lang="en-US" altLang="ja-JP" sz="2000" i="1">
                        <a:latin typeface="Cambria Math" panose="02040503050406030204" pitchFamily="18" charset="0"/>
                      </a:rPr>
                      <m:t>, </m:t>
                    </m:r>
                    <m:r>
                      <a:rPr lang="en-US" altLang="ja-JP" sz="2000" b="0" i="1" smtClean="0">
                        <a:latin typeface="Cambria Math" panose="02040503050406030204" pitchFamily="18" charset="0"/>
                      </a:rPr>
                      <m:t>1</m:t>
                    </m:r>
                    <m:r>
                      <a:rPr lang="en-US" altLang="ja-JP" sz="2000" i="1">
                        <a:latin typeface="Cambria Math" panose="02040503050406030204" pitchFamily="18" charset="0"/>
                      </a:rPr>
                      <m:t>≤</m:t>
                    </m:r>
                    <m:r>
                      <a:rPr lang="en-US" altLang="ja-JP" sz="2000" i="1">
                        <a:latin typeface="Cambria Math" panose="02040503050406030204" pitchFamily="18" charset="0"/>
                      </a:rPr>
                      <m:t>𝑗</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2</m:t>
                            </m:r>
                          </m:sub>
                        </m:sSub>
                      </m:e>
                    </m:d>
                    <m:r>
                      <a:rPr lang="en-US" altLang="ja-JP" sz="2000" i="1">
                        <a:latin typeface="Cambria Math" panose="02040503050406030204" pitchFamily="18" charset="0"/>
                      </a:rPr>
                      <m:t>, </m:t>
                    </m:r>
                    <m:r>
                      <a:rPr lang="en-US" altLang="ja-JP" sz="2000" b="0" i="1" smtClean="0">
                        <a:latin typeface="Cambria Math" panose="02040503050406030204" pitchFamily="18" charset="0"/>
                      </a:rPr>
                      <m:t>0</m:t>
                    </m:r>
                    <m:r>
                      <a:rPr lang="en-US" altLang="ja-JP" sz="2000" i="1">
                        <a:latin typeface="Cambria Math" panose="02040503050406030204" pitchFamily="18" charset="0"/>
                      </a:rPr>
                      <m:t>≤</m:t>
                    </m:r>
                    <m:r>
                      <a:rPr lang="en-US" altLang="ja-JP" sz="2000" i="1">
                        <a:latin typeface="Cambria Math" panose="02040503050406030204" pitchFamily="18" charset="0"/>
                      </a:rPr>
                      <m:t>𝑘</m:t>
                    </m:r>
                    <m:r>
                      <a:rPr lang="en-US" altLang="ja-JP" sz="2000" i="1">
                        <a:latin typeface="Cambria Math" panose="02040503050406030204" pitchFamily="18" charset="0"/>
                      </a:rPr>
                      <m:t>≤</m:t>
                    </m:r>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𝑉</m:t>
                                </m:r>
                              </m:e>
                            </m:acc>
                          </m:e>
                          <m:sub>
                            <m:r>
                              <a:rPr lang="en-US" altLang="ja-JP" sz="2000" b="0" i="1" smtClean="0">
                                <a:latin typeface="Cambria Math" panose="02040503050406030204" pitchFamily="18" charset="0"/>
                              </a:rPr>
                              <m:t>3</m:t>
                            </m:r>
                          </m:sub>
                        </m:sSub>
                      </m:e>
                    </m:d>
                  </m:oMath>
                </a14:m>
                <a:r>
                  <a:rPr kumimoji="1" lang="en-US" altLang="ja-JP" sz="2000" dirty="0"/>
                  <a:t>.</a:t>
                </a:r>
                <a:endParaRPr kumimoji="1" lang="ja-JP" altLang="en-US" sz="2000"/>
              </a:p>
            </p:txBody>
          </p:sp>
        </mc:Choice>
        <mc:Fallback xmlns="">
          <p:sp>
            <p:nvSpPr>
              <p:cNvPr id="20" name="テキスト ボックス 19">
                <a:extLst>
                  <a:ext uri="{FF2B5EF4-FFF2-40B4-BE49-F238E27FC236}">
                    <a16:creationId xmlns:a16="http://schemas.microsoft.com/office/drawing/2014/main" id="{7FE1C940-92D0-06A7-0A1F-D0A54DF82C9B}"/>
                  </a:ext>
                </a:extLst>
              </p:cNvPr>
              <p:cNvSpPr txBox="1">
                <a:spLocks noRot="1" noChangeAspect="1" noMove="1" noResize="1" noEditPoints="1" noAdjustHandles="1" noChangeArrowheads="1" noChangeShapeType="1" noTextEdit="1"/>
              </p:cNvSpPr>
              <p:nvPr/>
            </p:nvSpPr>
            <p:spPr>
              <a:xfrm>
                <a:off x="628650" y="4533406"/>
                <a:ext cx="7886700" cy="830997"/>
              </a:xfrm>
              <a:prstGeom prst="rect">
                <a:avLst/>
              </a:prstGeom>
              <a:blipFill>
                <a:blip r:embed="rId3"/>
                <a:stretch>
                  <a:fillRect l="-1122" t="-4412" b="-13235"/>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D33B6D2B-D335-BEBE-FA09-34E460232640}"/>
                  </a:ext>
                </a:extLst>
              </p:cNvPr>
              <p:cNvSpPr txBox="1"/>
              <p:nvPr/>
            </p:nvSpPr>
            <p:spPr>
              <a:xfrm>
                <a:off x="628650" y="2021172"/>
                <a:ext cx="7886700" cy="473976"/>
              </a:xfrm>
              <a:prstGeom prst="rect">
                <a:avLst/>
              </a:prstGeom>
              <a:noFill/>
              <a:ln w="28575">
                <a:solidFill>
                  <a:srgbClr val="FFC000"/>
                </a:solidFill>
              </a:ln>
            </p:spPr>
            <p:txBody>
              <a:bodyPr wrap="square" rtlCol="0">
                <a:spAutoFit/>
              </a:bodyPr>
              <a:lstStyle/>
              <a:p>
                <a:r>
                  <a:rPr kumimoji="1" lang="en" altLang="ja-JP" sz="2400" dirty="0"/>
                  <a:t>2. Sort vertices of</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 </m:t>
                        </m:r>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kumimoji="1" lang="en-US" altLang="ja-JP" sz="2400" dirty="0"/>
                  <a:t> and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𝐺</m:t>
                        </m:r>
                      </m:e>
                      <m:sub>
                        <m:r>
                          <a:rPr lang="en-US" altLang="ja-JP" sz="2400" i="1">
                            <a:latin typeface="Cambria Math" panose="02040503050406030204" pitchFamily="18" charset="0"/>
                          </a:rPr>
                          <m:t>3</m:t>
                        </m:r>
                      </m:sub>
                    </m:sSub>
                    <m:r>
                      <a:rPr lang="en-US" altLang="ja-JP" sz="2400" i="1">
                        <a:latin typeface="Cambria Math" panose="02040503050406030204" pitchFamily="18" charset="0"/>
                      </a:rPr>
                      <m:t> </m:t>
                    </m:r>
                  </m:oMath>
                </a14:m>
                <a:r>
                  <a:rPr kumimoji="1" lang="en" altLang="ja-JP" sz="2400" dirty="0"/>
                  <a:t>in topological order.</a:t>
                </a:r>
                <a:endParaRPr kumimoji="1" lang="ja-JP" altLang="en-US" sz="2400"/>
              </a:p>
            </p:txBody>
          </p:sp>
        </mc:Choice>
        <mc:Fallback xmlns="">
          <p:sp>
            <p:nvSpPr>
              <p:cNvPr id="21" name="テキスト ボックス 20">
                <a:extLst>
                  <a:ext uri="{FF2B5EF4-FFF2-40B4-BE49-F238E27FC236}">
                    <a16:creationId xmlns:a16="http://schemas.microsoft.com/office/drawing/2014/main" id="{D33B6D2B-D335-BEBE-FA09-34E460232640}"/>
                  </a:ext>
                </a:extLst>
              </p:cNvPr>
              <p:cNvSpPr txBox="1">
                <a:spLocks noRot="1" noChangeAspect="1" noMove="1" noResize="1" noEditPoints="1" noAdjustHandles="1" noChangeArrowheads="1" noChangeShapeType="1" noTextEdit="1"/>
              </p:cNvSpPr>
              <p:nvPr/>
            </p:nvSpPr>
            <p:spPr>
              <a:xfrm>
                <a:off x="628650" y="2021172"/>
                <a:ext cx="7886700" cy="473976"/>
              </a:xfrm>
              <a:prstGeom prst="rect">
                <a:avLst/>
              </a:prstGeom>
              <a:blipFill>
                <a:blip r:embed="rId4"/>
                <a:stretch>
                  <a:fillRect l="-1122" t="-5000" b="-25000"/>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7887A469-9ED3-0181-1589-786790A61296}"/>
                  </a:ext>
                </a:extLst>
              </p:cNvPr>
              <p:cNvSpPr txBox="1"/>
              <p:nvPr/>
            </p:nvSpPr>
            <p:spPr>
              <a:xfrm>
                <a:off x="628650" y="1113909"/>
                <a:ext cx="7886700" cy="843308"/>
              </a:xfrm>
              <a:prstGeom prst="rect">
                <a:avLst/>
              </a:prstGeom>
              <a:noFill/>
              <a:ln w="28575">
                <a:solidFill>
                  <a:srgbClr val="FFC000"/>
                </a:solidFill>
              </a:ln>
            </p:spPr>
            <p:txBody>
              <a:bodyPr wrap="square" rtlCol="0">
                <a:spAutoFit/>
              </a:bodyPr>
              <a:lstStyle/>
              <a:p>
                <a:r>
                  <a:rPr lang="en-US" altLang="ja-JP" sz="2400" dirty="0">
                    <a:solidFill>
                      <a:srgbClr val="000000"/>
                    </a:solidFill>
                  </a:rPr>
                  <a:t>1. Transform </a:t>
                </a:r>
                <a14:m>
                  <m:oMath xmlns:m="http://schemas.openxmlformats.org/officeDocument/2006/math">
                    <m:sSub>
                      <m:sSubPr>
                        <m:ctrlPr>
                          <a:rPr lang="en-US" altLang="ja-JP" sz="2400" b="0" i="1" smtClean="0">
                            <a:solidFill>
                              <a:srgbClr val="000000"/>
                            </a:solidFill>
                            <a:latin typeface="Cambria Math" panose="02040503050406030204" pitchFamily="18" charset="0"/>
                          </a:rPr>
                        </m:ctrlPr>
                      </m:sSubPr>
                      <m:e>
                        <m:r>
                          <a:rPr lang="en-US" altLang="ja-JP" sz="2400" b="0" i="1" smtClean="0">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i="1">
                            <a:solidFill>
                              <a:srgbClr val="000000"/>
                            </a:solidFill>
                            <a:latin typeface="Cambria Math" panose="02040503050406030204" pitchFamily="18" charset="0"/>
                          </a:rPr>
                        </m:ctrlPr>
                      </m:sSubPr>
                      <m:e>
                        <m:r>
                          <a:rPr lang="en-US" altLang="ja-JP" sz="2400" i="1">
                            <a:solidFill>
                              <a:srgbClr val="000000"/>
                            </a:solidFill>
                            <a:latin typeface="Cambria Math" panose="02040503050406030204" pitchFamily="18" charset="0"/>
                          </a:rPr>
                          <m:t>𝐺</m:t>
                        </m:r>
                      </m:e>
                      <m:sub>
                        <m:r>
                          <a:rPr lang="en-US" altLang="ja-JP" sz="2400" b="0" i="1" smtClean="0">
                            <a:solidFill>
                              <a:srgbClr val="000000"/>
                            </a:solidFill>
                            <a:latin typeface="Cambria Math" panose="02040503050406030204" pitchFamily="18" charset="0"/>
                          </a:rPr>
                          <m:t>2</m:t>
                        </m:r>
                      </m:sub>
                    </m:sSub>
                  </m:oMath>
                </a14:m>
                <a:r>
                  <a:rPr lang="en-US" altLang="ja-JP" sz="2400" dirty="0">
                    <a:solidFill>
                      <a:srgbClr val="000000"/>
                    </a:solidFill>
                  </a:rPr>
                  <a:t> into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 </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i="1">
                            <a:latin typeface="Cambria Math" panose="02040503050406030204" pitchFamily="18" charset="0"/>
                          </a:rPr>
                          <m:t>1</m:t>
                        </m:r>
                      </m:sub>
                    </m:sSub>
                  </m:oMath>
                </a14:m>
                <a:r>
                  <a:rPr lang="en-US" altLang="ja-JP" sz="2400" dirty="0">
                    <a:solidFill>
                      <a:srgbClr val="000000"/>
                    </a:solidFill>
                  </a:rPr>
                  <a:t> and </a:t>
                </a:r>
                <a14:m>
                  <m:oMath xmlns:m="http://schemas.openxmlformats.org/officeDocument/2006/math">
                    <m:sSub>
                      <m:sSubPr>
                        <m:ctrlPr>
                          <a:rPr lang="en-US" altLang="ja-JP" sz="2400" b="0" i="1" smtClean="0">
                            <a:latin typeface="Cambria Math" panose="02040503050406030204" pitchFamily="18" charset="0"/>
                          </a:rPr>
                        </m:ctrlPr>
                      </m:sSubPr>
                      <m:e>
                        <m:acc>
                          <m:accPr>
                            <m:chr m:val="̂"/>
                            <m:ctrlPr>
                              <a:rPr lang="en-US" altLang="ja-JP" sz="2400" b="0" i="1" smtClean="0">
                                <a:latin typeface="Cambria Math" panose="02040503050406030204" pitchFamily="18" charset="0"/>
                              </a:rPr>
                            </m:ctrlPr>
                          </m:accPr>
                          <m:e>
                            <m:r>
                              <a:rPr lang="en-US" altLang="ja-JP" sz="2400" i="1">
                                <a:latin typeface="Cambria Math" panose="02040503050406030204" pitchFamily="18" charset="0"/>
                              </a:rPr>
                              <m:t>𝐺</m:t>
                            </m:r>
                          </m:e>
                        </m:acc>
                      </m:e>
                      <m:sub>
                        <m:r>
                          <a:rPr lang="en-US" altLang="ja-JP" sz="2400" b="0" i="1" smtClean="0">
                            <a:latin typeface="Cambria Math" panose="02040503050406030204" pitchFamily="18" charset="0"/>
                          </a:rPr>
                          <m:t>2</m:t>
                        </m:r>
                      </m:sub>
                    </m:sSub>
                  </m:oMath>
                </a14:m>
                <a:r>
                  <a:rPr lang="en-US" altLang="ja-JP" sz="2400" dirty="0">
                    <a:solidFill>
                      <a:srgbClr val="000000"/>
                    </a:solidFill>
                  </a:rPr>
                  <a:t> based on the </a:t>
                </a:r>
                <a:r>
                  <a:rPr lang="en-US" altLang="ja-JP" sz="2400" dirty="0"/>
                  <a:t>strongly </a:t>
                </a:r>
              </a:p>
              <a:p>
                <a:r>
                  <a:rPr lang="en-US" altLang="ja-JP" sz="2400" dirty="0"/>
                  <a:t>connected components</a:t>
                </a:r>
                <a:r>
                  <a:rPr lang="en-US" altLang="ja-JP" sz="2400" dirty="0">
                    <a:solidFill>
                      <a:srgbClr val="000000"/>
                    </a:solidFill>
                  </a:rPr>
                  <a:t>.</a:t>
                </a:r>
              </a:p>
            </p:txBody>
          </p:sp>
        </mc:Choice>
        <mc:Fallback xmlns="">
          <p:sp>
            <p:nvSpPr>
              <p:cNvPr id="22" name="テキスト ボックス 21">
                <a:extLst>
                  <a:ext uri="{FF2B5EF4-FFF2-40B4-BE49-F238E27FC236}">
                    <a16:creationId xmlns:a16="http://schemas.microsoft.com/office/drawing/2014/main" id="{7887A469-9ED3-0181-1589-786790A61296}"/>
                  </a:ext>
                </a:extLst>
              </p:cNvPr>
              <p:cNvSpPr txBox="1">
                <a:spLocks noRot="1" noChangeAspect="1" noMove="1" noResize="1" noEditPoints="1" noAdjustHandles="1" noChangeArrowheads="1" noChangeShapeType="1" noTextEdit="1"/>
              </p:cNvSpPr>
              <p:nvPr/>
            </p:nvSpPr>
            <p:spPr>
              <a:xfrm>
                <a:off x="628650" y="1113909"/>
                <a:ext cx="7886700" cy="843308"/>
              </a:xfrm>
              <a:prstGeom prst="rect">
                <a:avLst/>
              </a:prstGeom>
              <a:blipFill>
                <a:blip r:embed="rId5"/>
                <a:stretch>
                  <a:fillRect l="-1122" t="-2857" b="-12857"/>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BE058F54-0D7B-BFAC-A6B8-32D5E7257204}"/>
                  </a:ext>
                </a:extLst>
              </p:cNvPr>
              <p:cNvSpPr txBox="1"/>
              <p:nvPr/>
            </p:nvSpPr>
            <p:spPr>
              <a:xfrm>
                <a:off x="606690" y="5496703"/>
                <a:ext cx="7886700" cy="446276"/>
              </a:xfrm>
              <a:prstGeom prst="rect">
                <a:avLst/>
              </a:prstGeom>
              <a:noFill/>
              <a:ln w="28575">
                <a:solidFill>
                  <a:srgbClr val="FFC000"/>
                </a:solidFill>
              </a:ln>
            </p:spPr>
            <p:txBody>
              <a:bodyPr wrap="square" rtlCol="0">
                <a:spAutoFit/>
              </a:bodyPr>
              <a:lstStyle/>
              <a:p>
                <a:r>
                  <a:rPr kumimoji="1" lang="en" altLang="ja-JP" sz="2300" dirty="0"/>
                  <a:t>4. Calculate </a:t>
                </a:r>
                <a14:m>
                  <m:oMath xmlns:m="http://schemas.openxmlformats.org/officeDocument/2006/math">
                    <m:r>
                      <a:rPr lang="en-US" altLang="ja-JP" sz="2300" i="1" smtClean="0">
                        <a:latin typeface="Cambria Math" panose="02040503050406030204" pitchFamily="18" charset="0"/>
                      </a:rPr>
                      <m:t>𝐶</m:t>
                    </m:r>
                    <m:d>
                      <m:dPr>
                        <m:ctrlPr>
                          <a:rPr lang="en-US" altLang="ja-JP" sz="2300" i="1">
                            <a:latin typeface="Cambria Math" panose="02040503050406030204" pitchFamily="18" charset="0"/>
                          </a:rPr>
                        </m:ctrlPr>
                      </m:dPr>
                      <m:e>
                        <m:r>
                          <a:rPr lang="en-US" altLang="ja-JP" sz="2300" i="1">
                            <a:latin typeface="Cambria Math" panose="02040503050406030204" pitchFamily="18" charset="0"/>
                          </a:rPr>
                          <m:t>𝑖</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e>
                    </m:d>
                  </m:oMath>
                </a14:m>
                <a:r>
                  <a:rPr kumimoji="1" lang="en-US" altLang="ja-JP" sz="2300" dirty="0"/>
                  <a:t> using the </a:t>
                </a:r>
                <a:r>
                  <a:rPr lang="en" altLang="ja-JP" sz="2300" dirty="0"/>
                  <a:t>recurrence.</a:t>
                </a:r>
              </a:p>
            </p:txBody>
          </p:sp>
        </mc:Choice>
        <mc:Fallback xmlns="">
          <p:sp>
            <p:nvSpPr>
              <p:cNvPr id="23" name="テキスト ボックス 22">
                <a:extLst>
                  <a:ext uri="{FF2B5EF4-FFF2-40B4-BE49-F238E27FC236}">
                    <a16:creationId xmlns:a16="http://schemas.microsoft.com/office/drawing/2014/main" id="{BE058F54-0D7B-BFAC-A6B8-32D5E7257204}"/>
                  </a:ext>
                </a:extLst>
              </p:cNvPr>
              <p:cNvSpPr txBox="1">
                <a:spLocks noRot="1" noChangeAspect="1" noMove="1" noResize="1" noEditPoints="1" noAdjustHandles="1" noChangeArrowheads="1" noChangeShapeType="1" noTextEdit="1"/>
              </p:cNvSpPr>
              <p:nvPr/>
            </p:nvSpPr>
            <p:spPr>
              <a:xfrm>
                <a:off x="606690" y="5496703"/>
                <a:ext cx="7886700" cy="446276"/>
              </a:xfrm>
              <a:prstGeom prst="rect">
                <a:avLst/>
              </a:prstGeom>
              <a:blipFill>
                <a:blip r:embed="rId6"/>
                <a:stretch>
                  <a:fillRect l="-1122" t="-7895" b="-23684"/>
                </a:stretch>
              </a:blipFill>
              <a:ln w="28575">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コンテンツ プレースホルダー 2">
                <a:extLst>
                  <a:ext uri="{FF2B5EF4-FFF2-40B4-BE49-F238E27FC236}">
                    <a16:creationId xmlns:a16="http://schemas.microsoft.com/office/drawing/2014/main" id="{BC135625-DF08-5B43-279F-AE3F6186570D}"/>
                  </a:ext>
                </a:extLst>
              </p:cNvPr>
              <p:cNvSpPr txBox="1">
                <a:spLocks/>
              </p:cNvSpPr>
              <p:nvPr/>
            </p:nvSpPr>
            <p:spPr>
              <a:xfrm>
                <a:off x="628650" y="2559103"/>
                <a:ext cx="8496346" cy="13018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300" dirty="0"/>
                  <a:t>Let 𝐶 denote the three-dimensional table which stored the length of  the SEQ-IC-LCS of </a:t>
                </a:r>
                <a14:m>
                  <m:oMath xmlns:m="http://schemas.openxmlformats.org/officeDocument/2006/math">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𝐿</m:t>
                            </m:r>
                          </m:e>
                        </m:acc>
                      </m:e>
                      <m:sub>
                        <m:r>
                          <a:rPr lang="en-US" altLang="ja-JP" sz="2300" b="0" i="1" smtClean="0">
                            <a:latin typeface="Cambria Math" panose="02040503050406030204" pitchFamily="18" charset="0"/>
                          </a:rPr>
                          <m:t>1</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e>
                        </m:d>
                      </m:e>
                    </m:d>
                    <m:r>
                      <a:rPr lang="en-US" altLang="ja-JP" sz="2300" i="1" smtClean="0">
                        <a:latin typeface="Cambria Math" panose="02040503050406030204" pitchFamily="18" charset="0"/>
                      </a:rPr>
                      <m:t>,</m:t>
                    </m:r>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𝐿</m:t>
                            </m:r>
                          </m:e>
                        </m:acc>
                      </m:e>
                      <m:sub>
                        <m:r>
                          <a:rPr lang="en-US" altLang="ja-JP" sz="2300" b="0" i="1" smtClean="0">
                            <a:latin typeface="Cambria Math" panose="02040503050406030204" pitchFamily="18" charset="0"/>
                          </a:rPr>
                          <m:t>2</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2,</m:t>
                                </m:r>
                                <m:r>
                                  <a:rPr lang="en-US" altLang="ja-JP" sz="2300" b="0" i="1" smtClean="0">
                                    <a:latin typeface="Cambria Math" panose="02040503050406030204" pitchFamily="18" charset="0"/>
                                  </a:rPr>
                                  <m:t>𝑗</m:t>
                                </m:r>
                              </m:sub>
                            </m:sSub>
                          </m:e>
                        </m:d>
                      </m:e>
                    </m:d>
                  </m:oMath>
                </a14:m>
                <a:r>
                  <a:rPr lang="en-US" altLang="ja-JP" sz="2300" dirty="0"/>
                  <a:t> and </a:t>
                </a:r>
                <a14:m>
                  <m:oMath xmlns:m="http://schemas.openxmlformats.org/officeDocument/2006/math">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𝐿</m:t>
                        </m:r>
                      </m:e>
                      <m:sub>
                        <m:r>
                          <a:rPr lang="en-US" altLang="ja-JP" sz="2300" b="0" i="0" smtClean="0">
                            <a:latin typeface="Cambria Math" panose="02040503050406030204" pitchFamily="18" charset="0"/>
                          </a:rPr>
                          <m:t>3</m:t>
                        </m:r>
                      </m:sub>
                    </m:sSub>
                    <m:d>
                      <m:dPr>
                        <m:ctrlPr>
                          <a:rPr lang="en-US" altLang="ja-JP" sz="2300" b="0" i="1" smtClean="0">
                            <a:latin typeface="Cambria Math" panose="02040503050406030204" pitchFamily="18" charset="0"/>
                          </a:rPr>
                        </m:ctrlPr>
                      </m:dPr>
                      <m:e>
                        <m:r>
                          <a:rPr lang="en-US" altLang="ja-JP" sz="2300" b="0" i="1" smtClean="0">
                            <a:latin typeface="Cambria Math" panose="02040503050406030204" pitchFamily="18" charset="0"/>
                          </a:rPr>
                          <m:t>𝑃</m:t>
                        </m:r>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b="0" i="1" smtClean="0">
                                    <a:latin typeface="Cambria Math" panose="02040503050406030204" pitchFamily="18" charset="0"/>
                                  </a:rPr>
                                  <m:t>𝑘</m:t>
                                </m:r>
                              </m:sub>
                            </m:sSub>
                          </m:e>
                        </m:d>
                      </m:e>
                    </m:d>
                  </m:oMath>
                </a14:m>
                <a:r>
                  <a:rPr lang="en-US" altLang="ja-JP" sz="2300" dirty="0"/>
                  <a:t> in  𝐶</a:t>
                </a:r>
                <a:r>
                  <a:rPr lang="en-US" altLang="ja-JP" sz="2300" dirty="0">
                    <a:latin typeface="Times New Roman" panose="02020603050405020304" pitchFamily="18" charset="0"/>
                    <a:cs typeface="Times New Roman" panose="02020603050405020304" pitchFamily="18" charset="0"/>
                  </a:rPr>
                  <a:t>(</a:t>
                </a:r>
                <a:r>
                  <a:rPr lang="en-US" altLang="ja-JP" sz="2300" dirty="0"/>
                  <a:t>𝑖,𝑗,𝑘</a:t>
                </a:r>
                <a:r>
                  <a:rPr lang="en-US" altLang="ja-JP" sz="2300" dirty="0">
                    <a:latin typeface="Times New Roman" panose="02020603050405020304" pitchFamily="18" charset="0"/>
                    <a:cs typeface="Times New Roman" panose="02020603050405020304" pitchFamily="18" charset="0"/>
                  </a:rPr>
                  <a:t>)</a:t>
                </a:r>
                <a:r>
                  <a:rPr lang="en-US" altLang="ja-JP" sz="2300" dirty="0"/>
                  <a:t> for any </a:t>
                </a:r>
                <a14:m>
                  <m:oMath xmlns:m="http://schemas.openxmlformats.org/officeDocument/2006/math">
                    <m:r>
                      <a:rPr lang="en-US" altLang="ja-JP" sz="230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𝑖</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1</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1</m:t>
                    </m:r>
                    <m:r>
                      <a:rPr lang="en-US" altLang="ja-JP" sz="2300" i="1">
                        <a:latin typeface="Cambria Math" panose="02040503050406030204" pitchFamily="18" charset="0"/>
                      </a:rPr>
                      <m:t>≤</m:t>
                    </m:r>
                    <m:r>
                      <a:rPr lang="en-US" altLang="ja-JP" sz="2300" i="1">
                        <a:latin typeface="Cambria Math" panose="02040503050406030204" pitchFamily="18" charset="0"/>
                      </a:rPr>
                      <m:t>𝑗</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2</m:t>
                            </m:r>
                          </m:sub>
                        </m:sSub>
                      </m:e>
                    </m:d>
                    <m:r>
                      <a:rPr lang="en-US" altLang="ja-JP" sz="2300" i="1">
                        <a:latin typeface="Cambria Math" panose="02040503050406030204" pitchFamily="18" charset="0"/>
                      </a:rPr>
                      <m:t>, </m:t>
                    </m:r>
                    <m:r>
                      <a:rPr lang="en-US" altLang="ja-JP" sz="2300" b="0" i="1" smtClean="0">
                        <a:latin typeface="Cambria Math" panose="02040503050406030204" pitchFamily="18" charset="0"/>
                      </a:rPr>
                      <m:t>0</m:t>
                    </m:r>
                    <m:r>
                      <a:rPr lang="en-US" altLang="ja-JP" sz="2300" i="1">
                        <a:latin typeface="Cambria Math" panose="02040503050406030204" pitchFamily="18" charset="0"/>
                      </a:rPr>
                      <m:t>≤</m:t>
                    </m:r>
                    <m:r>
                      <a:rPr lang="en-US" altLang="ja-JP" sz="2300" i="1">
                        <a:latin typeface="Cambria Math" panose="02040503050406030204" pitchFamily="18" charset="0"/>
                      </a:rPr>
                      <m:t>𝑘</m:t>
                    </m:r>
                    <m:r>
                      <a:rPr lang="en-US" altLang="ja-JP" sz="2300" i="1">
                        <a:latin typeface="Cambria Math" panose="02040503050406030204" pitchFamily="18" charset="0"/>
                      </a:rPr>
                      <m:t>≤</m:t>
                    </m:r>
                    <m:d>
                      <m:dPr>
                        <m:begChr m:val="|"/>
                        <m:endChr m:val="|"/>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r>
                              <a:rPr lang="en-US" altLang="ja-JP" sz="2300" b="0" i="1" smtClean="0">
                                <a:latin typeface="Cambria Math" panose="02040503050406030204" pitchFamily="18" charset="0"/>
                              </a:rPr>
                              <m:t>𝑉</m:t>
                            </m:r>
                          </m:e>
                          <m:sub>
                            <m:r>
                              <a:rPr lang="en-US" altLang="ja-JP" sz="2300" b="0" i="1" smtClean="0">
                                <a:latin typeface="Cambria Math" panose="02040503050406030204" pitchFamily="18" charset="0"/>
                              </a:rPr>
                              <m:t>3</m:t>
                            </m:r>
                          </m:sub>
                        </m:sSub>
                      </m:e>
                    </m:d>
                  </m:oMath>
                </a14:m>
                <a:r>
                  <a:rPr lang="en-US" altLang="ja-JP" sz="2300" dirty="0"/>
                  <a:t> . </a:t>
                </a:r>
              </a:p>
            </p:txBody>
          </p:sp>
        </mc:Choice>
        <mc:Fallback xmlns="">
          <p:sp>
            <p:nvSpPr>
              <p:cNvPr id="24" name="コンテンツ プレースホルダー 2">
                <a:extLst>
                  <a:ext uri="{FF2B5EF4-FFF2-40B4-BE49-F238E27FC236}">
                    <a16:creationId xmlns:a16="http://schemas.microsoft.com/office/drawing/2014/main" id="{BC135625-DF08-5B43-279F-AE3F6186570D}"/>
                  </a:ext>
                </a:extLst>
              </p:cNvPr>
              <p:cNvSpPr txBox="1">
                <a:spLocks noRot="1" noChangeAspect="1" noMove="1" noResize="1" noEditPoints="1" noAdjustHandles="1" noChangeArrowheads="1" noChangeShapeType="1" noTextEdit="1"/>
              </p:cNvSpPr>
              <p:nvPr/>
            </p:nvSpPr>
            <p:spPr>
              <a:xfrm>
                <a:off x="628650" y="2559103"/>
                <a:ext cx="8496346" cy="1301895"/>
              </a:xfrm>
              <a:prstGeom prst="rect">
                <a:avLst/>
              </a:prstGeom>
              <a:blipFill>
                <a:blip r:embed="rId7"/>
                <a:stretch>
                  <a:fillRect l="-1045" t="-2913" r="-149" b="-2330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682AFAEC-ACCB-D451-5FE9-8F5F74B6D47A}"/>
                  </a:ext>
                </a:extLst>
              </p:cNvPr>
              <p:cNvSpPr txBox="1"/>
              <p:nvPr/>
            </p:nvSpPr>
            <p:spPr>
              <a:xfrm>
                <a:off x="606690" y="3968995"/>
                <a:ext cx="4224426" cy="500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ja-JP" sz="2300" b="0" i="1" smtClean="0">
                              <a:latin typeface="Cambria Math" panose="02040503050406030204" pitchFamily="18" charset="0"/>
                            </a:rPr>
                          </m:ctrlPr>
                        </m:dPr>
                        <m:e>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1,</m:t>
                              </m:r>
                              <m:r>
                                <a:rPr lang="en-US" altLang="ja-JP" sz="2300" b="0" i="1" smtClean="0">
                                  <a:latin typeface="Cambria Math" panose="02040503050406030204" pitchFamily="18" charset="0"/>
                                </a:rPr>
                                <m:t>𝑖</m:t>
                              </m:r>
                            </m:sub>
                          </m:sSub>
                          <m:r>
                            <a:rPr lang="en-US" altLang="ja-JP" sz="2300" b="0" i="1" smtClean="0">
                              <a:latin typeface="Cambria Math" panose="02040503050406030204" pitchFamily="18" charset="0"/>
                            </a:rPr>
                            <m:t> ∈</m:t>
                          </m:r>
                          <m:sSub>
                            <m:sSubPr>
                              <m:ctrlPr>
                                <a:rPr lang="en-US" altLang="ja-JP" sz="2300" b="0" i="1" smtClean="0">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1</m:t>
                              </m:r>
                            </m:sub>
                          </m:sSub>
                          <m:r>
                            <a:rPr lang="en-US" altLang="ja-JP" sz="2300" b="0" i="1" smtClean="0">
                              <a:latin typeface="Cambria Math" panose="02040503050406030204" pitchFamily="18" charset="0"/>
                            </a:rPr>
                            <m:t>,</m:t>
                          </m:r>
                          <m:sSub>
                            <m:sSubPr>
                              <m:ctrlPr>
                                <a:rPr lang="en-US" altLang="ja-JP" sz="2300" i="1">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𝑣</m:t>
                                  </m:r>
                                </m:e>
                              </m:acc>
                            </m:e>
                            <m:sub>
                              <m:r>
                                <a:rPr lang="en-US" altLang="ja-JP" sz="2300" b="0" i="1" smtClean="0">
                                  <a:latin typeface="Cambria Math" panose="02040503050406030204" pitchFamily="18" charset="0"/>
                                </a:rPr>
                                <m:t>2</m:t>
                              </m:r>
                              <m:r>
                                <a:rPr lang="en-US" altLang="ja-JP" sz="2300" i="1">
                                  <a:latin typeface="Cambria Math" panose="02040503050406030204" pitchFamily="18" charset="0"/>
                                </a:rPr>
                                <m:t>,</m:t>
                              </m:r>
                              <m:r>
                                <a:rPr lang="en-US" altLang="ja-JP" sz="2300" b="0" i="1" smtClean="0">
                                  <a:latin typeface="Cambria Math" panose="02040503050406030204" pitchFamily="18" charset="0"/>
                                </a:rPr>
                                <m:t>𝑗</m:t>
                              </m:r>
                            </m:sub>
                          </m:sSub>
                          <m:r>
                            <a:rPr lang="en-US" altLang="ja-JP" sz="2300" i="1">
                              <a:latin typeface="Cambria Math" panose="02040503050406030204" pitchFamily="18" charset="0"/>
                            </a:rPr>
                            <m:t> ∈</m:t>
                          </m:r>
                          <m:sSub>
                            <m:sSubPr>
                              <m:ctrlPr>
                                <a:rPr lang="en-US" altLang="ja-JP" sz="2300" i="1">
                                  <a:latin typeface="Cambria Math" panose="02040503050406030204" pitchFamily="18" charset="0"/>
                                </a:rPr>
                              </m:ctrlPr>
                            </m:sSubPr>
                            <m:e>
                              <m:acc>
                                <m:accPr>
                                  <m:chr m:val="̂"/>
                                  <m:ctrlPr>
                                    <a:rPr lang="en-US" altLang="ja-JP" sz="2300" b="0" i="1" smtClean="0">
                                      <a:latin typeface="Cambria Math" panose="02040503050406030204" pitchFamily="18" charset="0"/>
                                    </a:rPr>
                                  </m:ctrlPr>
                                </m:accPr>
                                <m:e>
                                  <m:r>
                                    <a:rPr lang="en-US" altLang="ja-JP" sz="2300" b="0" i="1" smtClean="0">
                                      <a:latin typeface="Cambria Math" panose="02040503050406030204" pitchFamily="18" charset="0"/>
                                    </a:rPr>
                                    <m:t>𝑉</m:t>
                                  </m:r>
                                </m:e>
                              </m:acc>
                            </m:e>
                            <m:sub>
                              <m:r>
                                <a:rPr lang="en-US" altLang="ja-JP" sz="2300" b="0" i="1" smtClean="0">
                                  <a:latin typeface="Cambria Math" panose="02040503050406030204" pitchFamily="18" charset="0"/>
                                </a:rPr>
                                <m:t>2</m:t>
                              </m:r>
                            </m:sub>
                          </m:sSub>
                          <m:r>
                            <a:rPr lang="en-US" altLang="ja-JP" sz="2300" i="1">
                              <a:latin typeface="Cambria Math" panose="02040503050406030204" pitchFamily="18" charset="0"/>
                            </a:rPr>
                            <m:t>,</m:t>
                          </m:r>
                          <m:sSub>
                            <m:sSubPr>
                              <m:ctrlPr>
                                <a:rPr lang="en-US" altLang="ja-JP" sz="2300" i="1">
                                  <a:latin typeface="Cambria Math" panose="02040503050406030204" pitchFamily="18" charset="0"/>
                                </a:rPr>
                              </m:ctrlPr>
                            </m:sSubPr>
                            <m:e>
                              <m:r>
                                <a:rPr lang="en-US" altLang="ja-JP" sz="2300" i="1" smtClean="0">
                                  <a:latin typeface="Cambria Math" panose="02040503050406030204" pitchFamily="18" charset="0"/>
                                </a:rPr>
                                <m:t>𝑣</m:t>
                              </m:r>
                            </m:e>
                            <m:sub>
                              <m:r>
                                <a:rPr lang="en-US" altLang="ja-JP" sz="2300" b="0" i="1" smtClean="0">
                                  <a:latin typeface="Cambria Math" panose="02040503050406030204" pitchFamily="18" charset="0"/>
                                </a:rPr>
                                <m:t>3</m:t>
                              </m:r>
                              <m:r>
                                <a:rPr lang="en-US" altLang="ja-JP" sz="2300" i="1">
                                  <a:latin typeface="Cambria Math" panose="02040503050406030204" pitchFamily="18" charset="0"/>
                                </a:rPr>
                                <m:t>,</m:t>
                              </m:r>
                              <m:r>
                                <a:rPr lang="en-US" altLang="ja-JP" sz="2300" b="0" i="1" smtClean="0">
                                  <a:latin typeface="Cambria Math" panose="02040503050406030204" pitchFamily="18" charset="0"/>
                                </a:rPr>
                                <m:t>𝑘</m:t>
                              </m:r>
                            </m:sub>
                          </m:sSub>
                          <m:r>
                            <a:rPr lang="en-US" altLang="ja-JP" sz="2300" i="1">
                              <a:latin typeface="Cambria Math" panose="02040503050406030204" pitchFamily="18" charset="0"/>
                            </a:rPr>
                            <m:t> ∈</m:t>
                          </m:r>
                          <m:sSub>
                            <m:sSubPr>
                              <m:ctrlPr>
                                <a:rPr lang="en-US" altLang="ja-JP" sz="2300" i="1">
                                  <a:latin typeface="Cambria Math" panose="02040503050406030204" pitchFamily="18" charset="0"/>
                                </a:rPr>
                              </m:ctrlPr>
                            </m:sSubPr>
                            <m:e>
                              <m:r>
                                <a:rPr lang="en-US" altLang="ja-JP" sz="2300" i="1">
                                  <a:latin typeface="Cambria Math" panose="02040503050406030204" pitchFamily="18" charset="0"/>
                                </a:rPr>
                                <m:t>𝑉</m:t>
                              </m:r>
                            </m:e>
                            <m:sub>
                              <m:r>
                                <a:rPr lang="en-US" altLang="ja-JP" sz="2300" b="0" i="1" smtClean="0">
                                  <a:latin typeface="Cambria Math" panose="02040503050406030204" pitchFamily="18" charset="0"/>
                                </a:rPr>
                                <m:t>3</m:t>
                              </m:r>
                            </m:sub>
                          </m:sSub>
                        </m:e>
                      </m:d>
                      <m:r>
                        <a:rPr lang="en-US" altLang="ja-JP" sz="2300" b="0" i="1" smtClean="0">
                          <a:latin typeface="Cambria Math" panose="02040503050406030204" pitchFamily="18" charset="0"/>
                        </a:rPr>
                        <m:t> </m:t>
                      </m:r>
                    </m:oMath>
                  </m:oMathPara>
                </a14:m>
                <a:endParaRPr lang="en-US" altLang="ja-JP" sz="2300" dirty="0"/>
              </a:p>
            </p:txBody>
          </p:sp>
        </mc:Choice>
        <mc:Fallback xmlns="">
          <p:sp>
            <p:nvSpPr>
              <p:cNvPr id="25" name="テキスト ボックス 24">
                <a:extLst>
                  <a:ext uri="{FF2B5EF4-FFF2-40B4-BE49-F238E27FC236}">
                    <a16:creationId xmlns:a16="http://schemas.microsoft.com/office/drawing/2014/main" id="{682AFAEC-ACCB-D451-5FE9-8F5F74B6D47A}"/>
                  </a:ext>
                </a:extLst>
              </p:cNvPr>
              <p:cNvSpPr txBox="1">
                <a:spLocks noRot="1" noChangeAspect="1" noMove="1" noResize="1" noEditPoints="1" noAdjustHandles="1" noChangeArrowheads="1" noChangeShapeType="1" noTextEdit="1"/>
              </p:cNvSpPr>
              <p:nvPr/>
            </p:nvSpPr>
            <p:spPr>
              <a:xfrm>
                <a:off x="606690" y="3968995"/>
                <a:ext cx="4224426" cy="500137"/>
              </a:xfrm>
              <a:prstGeom prst="rect">
                <a:avLst/>
              </a:prstGeom>
              <a:blipFill>
                <a:blip r:embed="rId8"/>
                <a:stretch>
                  <a:fillRect b="-15000"/>
                </a:stretch>
              </a:blipFill>
            </p:spPr>
            <p:txBody>
              <a:bodyPr/>
              <a:lstStyle/>
              <a:p>
                <a:r>
                  <a:rPr lang="ja-JP" altLang="en-US">
                    <a:noFill/>
                  </a:rPr>
                  <a:t> </a:t>
                </a:r>
              </a:p>
            </p:txBody>
          </p:sp>
        </mc:Fallback>
      </mc:AlternateContent>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50</a:t>
            </a:fld>
            <a:endParaRPr kumimoji="1" lang="ja-JP" altLang="en-US"/>
          </a:p>
        </p:txBody>
      </p:sp>
      <p:sp>
        <p:nvSpPr>
          <p:cNvPr id="10" name="タイトル 1">
            <a:extLst>
              <a:ext uri="{FF2B5EF4-FFF2-40B4-BE49-F238E27FC236}">
                <a16:creationId xmlns:a16="http://schemas.microsoft.com/office/drawing/2014/main" id="{37C5E2DA-FD01-093A-D72B-5037A10D580A}"/>
              </a:ext>
            </a:extLst>
          </p:cNvPr>
          <p:cNvSpPr txBox="1">
            <a:spLocks/>
          </p:cNvSpPr>
          <p:nvPr/>
        </p:nvSpPr>
        <p:spPr>
          <a:xfrm>
            <a:off x="628650" y="365127"/>
            <a:ext cx="7886700" cy="647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t>Time Complexity</a:t>
            </a: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44CE90F-D237-AA08-9751-75522E97682D}"/>
                  </a:ext>
                </a:extLst>
              </p:cNvPr>
              <p:cNvSpPr txBox="1"/>
              <p:nvPr/>
            </p:nvSpPr>
            <p:spPr>
              <a:xfrm>
                <a:off x="251755" y="5942979"/>
                <a:ext cx="5610202" cy="700448"/>
              </a:xfrm>
              <a:prstGeom prst="rect">
                <a:avLst/>
              </a:prstGeom>
              <a:noFill/>
            </p:spPr>
            <p:txBody>
              <a:bodyPr wrap="square">
                <a:spAutoFit/>
              </a:bodyPr>
              <a:lstStyle/>
              <a:p>
                <a:pPr>
                  <a:lnSpc>
                    <a:spcPct val="110000"/>
                  </a:lnSpc>
                </a:pPr>
                <a14:m>
                  <m:oMath xmlns:m="http://schemas.openxmlformats.org/officeDocument/2006/math">
                    <m:limLow>
                      <m:limLowPr>
                        <m:ctrlPr>
                          <a:rPr kumimoji="1" lang="en-US" altLang="ja-JP" sz="2400" i="1" smtClean="0">
                            <a:latin typeface="Cambria Math" panose="02040503050406030204" pitchFamily="18" charset="0"/>
                          </a:rPr>
                        </m:ctrlPr>
                      </m:limLowPr>
                      <m:e>
                        <m:r>
                          <m:rPr>
                            <m:sty m:val="p"/>
                          </m:rPr>
                          <a:rPr kumimoji="1" lang="en-US" altLang="ja-JP" sz="2400">
                            <a:latin typeface="Cambria Math" panose="02040503050406030204" pitchFamily="18" charset="0"/>
                          </a:rPr>
                          <m:t>max</m:t>
                        </m:r>
                      </m:e>
                      <m:lim>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   1≤</m:t>
                        </m:r>
                        <m:r>
                          <a:rPr kumimoji="1" lang="en-US" altLang="ja-JP" sz="2400" b="0" i="1" smtClean="0">
                            <a:latin typeface="Cambria Math" panose="02040503050406030204" pitchFamily="18" charset="0"/>
                          </a:rPr>
                          <m:t>𝑗</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2</m:t>
                                </m:r>
                              </m:sub>
                            </m:sSub>
                          </m:e>
                        </m:d>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𝑣</m:t>
                            </m:r>
                          </m:e>
                          <m:sub>
                            <m:r>
                              <a:rPr kumimoji="1" lang="en-US" altLang="ja-JP" sz="2400" b="0" i="1" smtClean="0">
                                <a:latin typeface="Cambria Math" panose="02040503050406030204" pitchFamily="18" charset="0"/>
                              </a:rPr>
                              <m:t>3,</m:t>
                            </m:r>
                            <m:r>
                              <a:rPr kumimoji="1" lang="en-US" altLang="ja-JP" sz="2400" b="0" i="1" smtClean="0">
                                <a:latin typeface="Cambria Math" panose="02040503050406030204" pitchFamily="18" charset="0"/>
                              </a:rPr>
                              <m:t>𝑘</m:t>
                            </m:r>
                          </m:sub>
                        </m:sSub>
                      </m:lim>
                    </m:limLow>
                    <m:r>
                      <a:rPr lang="en-US" altLang="ja-JP" sz="2400" i="1">
                        <a:latin typeface="Cambria Math" panose="02040503050406030204" pitchFamily="18" charset="0"/>
                      </a:rPr>
                      <m:t>𝐶</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𝑖</m:t>
                        </m:r>
                        <m:r>
                          <a:rPr lang="en-US" altLang="ja-JP" sz="2400" i="1">
                            <a:latin typeface="Cambria Math" panose="02040503050406030204" pitchFamily="18" charset="0"/>
                          </a:rPr>
                          <m:t>,</m:t>
                        </m:r>
                        <m:r>
                          <a:rPr lang="en-US" altLang="ja-JP" sz="2400" i="1">
                            <a:latin typeface="Cambria Math" panose="02040503050406030204" pitchFamily="18" charset="0"/>
                          </a:rPr>
                          <m:t>𝑗</m:t>
                        </m:r>
                        <m:r>
                          <a:rPr lang="en-US" altLang="ja-JP" sz="2400" i="1">
                            <a:latin typeface="Cambria Math" panose="02040503050406030204" pitchFamily="18" charset="0"/>
                          </a:rPr>
                          <m:t>,</m:t>
                        </m:r>
                        <m:r>
                          <a:rPr lang="en-US" altLang="ja-JP" sz="2400" b="0" i="1" smtClean="0">
                            <a:latin typeface="Cambria Math" panose="02040503050406030204" pitchFamily="18" charset="0"/>
                          </a:rPr>
                          <m:t>𝑘</m:t>
                        </m:r>
                      </m:e>
                    </m:d>
                  </m:oMath>
                </a14:m>
                <a:r>
                  <a:rPr kumimoji="1" lang="en-US" altLang="ja-JP" sz="2400" dirty="0"/>
                  <a:t>  is the solution. </a:t>
                </a:r>
              </a:p>
            </p:txBody>
          </p:sp>
        </mc:Choice>
        <mc:Fallback xmlns="">
          <p:sp>
            <p:nvSpPr>
              <p:cNvPr id="8" name="テキスト ボックス 7">
                <a:extLst>
                  <a:ext uri="{FF2B5EF4-FFF2-40B4-BE49-F238E27FC236}">
                    <a16:creationId xmlns:a16="http://schemas.microsoft.com/office/drawing/2014/main" id="{044CE90F-D237-AA08-9751-75522E97682D}"/>
                  </a:ext>
                </a:extLst>
              </p:cNvPr>
              <p:cNvSpPr txBox="1">
                <a:spLocks noRot="1" noChangeAspect="1" noMove="1" noResize="1" noEditPoints="1" noAdjustHandles="1" noChangeArrowheads="1" noChangeShapeType="1" noTextEdit="1"/>
              </p:cNvSpPr>
              <p:nvPr/>
            </p:nvSpPr>
            <p:spPr>
              <a:xfrm>
                <a:off x="251755" y="5942979"/>
                <a:ext cx="5610202" cy="700448"/>
              </a:xfrm>
              <a:prstGeom prst="rect">
                <a:avLst/>
              </a:prstGeom>
              <a:blipFill>
                <a:blip r:embed="rId9"/>
                <a:stretch>
                  <a:fillRect r="-1806" b="-53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0A5D279-10EE-FCEE-47D6-EB31614AD727}"/>
                  </a:ext>
                </a:extLst>
              </p:cNvPr>
              <p:cNvSpPr txBox="1"/>
              <p:nvPr/>
            </p:nvSpPr>
            <p:spPr>
              <a:xfrm>
                <a:off x="4876823" y="6424739"/>
                <a:ext cx="3837269" cy="413511"/>
              </a:xfrm>
              <a:prstGeom prst="rect">
                <a:avLst/>
              </a:prstGeom>
              <a:noFill/>
            </p:spPr>
            <p:txBody>
              <a:bodyPr wrap="none" rtlCol="0">
                <a:spAutoFit/>
              </a:bodyPr>
              <a:lstStyle/>
              <a:p>
                <a:r>
                  <a:rPr kumimoji="1" lang="en-US" altLang="ja-JP" sz="2000" dirty="0"/>
                  <a:t>(</a:t>
                </a:r>
                <a14:m>
                  <m:oMath xmlns:m="http://schemas.openxmlformats.org/officeDocument/2006/math">
                    <m:sSub>
                      <m:sSubPr>
                        <m:ctrlPr>
                          <a:rPr lang="en-US" altLang="ja-JP" sz="2000" i="1" smtClean="0">
                            <a:latin typeface="Cambria Math" panose="02040503050406030204" pitchFamily="18" charset="0"/>
                          </a:rPr>
                        </m:ctrlPr>
                      </m:sSubPr>
                      <m:e>
                        <m:r>
                          <a:rPr lang="en-US" altLang="ja-JP" sz="2000" i="1">
                            <a:latin typeface="Cambria Math" panose="02040503050406030204" pitchFamily="18" charset="0"/>
                          </a:rPr>
                          <m:t>𝑣</m:t>
                        </m:r>
                      </m:e>
                      <m:sub>
                        <m:r>
                          <a:rPr lang="en-US" altLang="ja-JP" sz="2000" b="0" i="1" smtClean="0">
                            <a:latin typeface="Cambria Math" panose="02040503050406030204" pitchFamily="18" charset="0"/>
                          </a:rPr>
                          <m:t>3</m:t>
                        </m:r>
                        <m:r>
                          <a:rPr lang="en-US" altLang="ja-JP" sz="2000" i="1">
                            <a:latin typeface="Cambria Math" panose="02040503050406030204" pitchFamily="18" charset="0"/>
                          </a:rPr>
                          <m:t>,</m:t>
                        </m:r>
                        <m:r>
                          <a:rPr lang="en-US" altLang="ja-JP" sz="2000" b="0" i="1" smtClean="0">
                            <a:latin typeface="Cambria Math" panose="02040503050406030204" pitchFamily="18" charset="0"/>
                          </a:rPr>
                          <m:t>𝑘</m:t>
                        </m:r>
                      </m:sub>
                    </m:sSub>
                    <m:r>
                      <a:rPr lang="en-US" altLang="ja-JP" sz="2000" b="0" i="1" smtClean="0">
                        <a:latin typeface="Cambria Math" panose="02040503050406030204" pitchFamily="18" charset="0"/>
                      </a:rPr>
                      <m:t> </m:t>
                    </m:r>
                  </m:oMath>
                </a14:m>
                <a:r>
                  <a:rPr kumimoji="1" lang="en-US" altLang="ja-JP" sz="2000" dirty="0"/>
                  <a:t>has no out-going edges in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𝑉</m:t>
                        </m:r>
                      </m:e>
                      <m:sub>
                        <m:r>
                          <a:rPr kumimoji="1" lang="en-US" altLang="ja-JP" sz="2000" b="0" i="1" smtClean="0">
                            <a:latin typeface="Cambria Math" panose="02040503050406030204" pitchFamily="18" charset="0"/>
                          </a:rPr>
                          <m:t>3</m:t>
                        </m:r>
                      </m:sub>
                    </m:sSub>
                  </m:oMath>
                </a14:m>
                <a:r>
                  <a:rPr kumimoji="1" lang="en-US" altLang="ja-JP" sz="2000" dirty="0"/>
                  <a:t>.)</a:t>
                </a:r>
                <a:endParaRPr kumimoji="1" lang="ja-JP" altLang="en-US" sz="2000"/>
              </a:p>
            </p:txBody>
          </p:sp>
        </mc:Choice>
        <mc:Fallback xmlns="">
          <p:sp>
            <p:nvSpPr>
              <p:cNvPr id="9" name="テキスト ボックス 8">
                <a:extLst>
                  <a:ext uri="{FF2B5EF4-FFF2-40B4-BE49-F238E27FC236}">
                    <a16:creationId xmlns:a16="http://schemas.microsoft.com/office/drawing/2014/main" id="{60A5D279-10EE-FCEE-47D6-EB31614AD727}"/>
                  </a:ext>
                </a:extLst>
              </p:cNvPr>
              <p:cNvSpPr txBox="1">
                <a:spLocks noRot="1" noChangeAspect="1" noMove="1" noResize="1" noEditPoints="1" noAdjustHandles="1" noChangeArrowheads="1" noChangeShapeType="1" noTextEdit="1"/>
              </p:cNvSpPr>
              <p:nvPr/>
            </p:nvSpPr>
            <p:spPr>
              <a:xfrm>
                <a:off x="4876823" y="6424739"/>
                <a:ext cx="3837269" cy="413511"/>
              </a:xfrm>
              <a:prstGeom prst="rect">
                <a:avLst/>
              </a:prstGeom>
              <a:blipFill>
                <a:blip r:embed="rId10"/>
                <a:stretch>
                  <a:fillRect l="-1656" t="-5882" r="-993" b="-20588"/>
                </a:stretch>
              </a:blipFill>
            </p:spPr>
            <p:txBody>
              <a:bodyPr/>
              <a:lstStyle/>
              <a:p>
                <a:r>
                  <a:rPr lang="ja-JP" altLang="en-US">
                    <a:noFill/>
                  </a:rPr>
                  <a:t> </a:t>
                </a:r>
              </a:p>
            </p:txBody>
          </p:sp>
        </mc:Fallback>
      </mc:AlternateContent>
      <p:sp>
        <p:nvSpPr>
          <p:cNvPr id="11" name="角丸四角形吹き出し 10">
            <a:extLst>
              <a:ext uri="{FF2B5EF4-FFF2-40B4-BE49-F238E27FC236}">
                <a16:creationId xmlns:a16="http://schemas.microsoft.com/office/drawing/2014/main" id="{F029B6F6-CE9B-9899-2897-B76CADC9EA4E}"/>
              </a:ext>
            </a:extLst>
          </p:cNvPr>
          <p:cNvSpPr/>
          <p:nvPr/>
        </p:nvSpPr>
        <p:spPr>
          <a:xfrm>
            <a:off x="5830030" y="2622138"/>
            <a:ext cx="2977879" cy="1041781"/>
          </a:xfrm>
          <a:prstGeom prst="wedgeRoundRectCallout">
            <a:avLst>
              <a:gd name="adj1" fmla="val 5963"/>
              <a:gd name="adj2" fmla="val -130043"/>
              <a:gd name="adj3" fmla="val 16667"/>
            </a:avLst>
          </a:prstGeom>
          <a:solidFill>
            <a:schemeClr val="bg1"/>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linear time</a:t>
            </a:r>
            <a:endParaRPr kumimoji="1" lang="ja-JP" altLang="en-US" sz="2400">
              <a:solidFill>
                <a:schemeClr val="tx1"/>
              </a:solidFill>
            </a:endParaRPr>
          </a:p>
        </p:txBody>
      </p:sp>
      <mc:AlternateContent xmlns:mc="http://schemas.openxmlformats.org/markup-compatibility/2006" xmlns:a14="http://schemas.microsoft.com/office/drawing/2010/main">
        <mc:Choice Requires="a14">
          <p:sp>
            <p:nvSpPr>
              <p:cNvPr id="12" name="角丸四角形吹き出し 11">
                <a:extLst>
                  <a:ext uri="{FF2B5EF4-FFF2-40B4-BE49-F238E27FC236}">
                    <a16:creationId xmlns:a16="http://schemas.microsoft.com/office/drawing/2014/main" id="{A81FB964-88D1-F46B-6F86-54E2146FCCB9}"/>
                  </a:ext>
                </a:extLst>
              </p:cNvPr>
              <p:cNvSpPr/>
              <p:nvPr/>
            </p:nvSpPr>
            <p:spPr>
              <a:xfrm>
                <a:off x="5810101" y="5775119"/>
                <a:ext cx="2997808" cy="1041781"/>
              </a:xfrm>
              <a:prstGeom prst="wedgeRoundRectCallout">
                <a:avLst>
                  <a:gd name="adj1" fmla="val -60506"/>
                  <a:gd name="adj2" fmla="val -41367"/>
                  <a:gd name="adj3" fmla="val 16667"/>
                </a:avLst>
              </a:prstGeom>
              <a:solidFill>
                <a:schemeClr val="bg1"/>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kumimoji="1" lang="en-US" altLang="ja-JP" sz="2400" b="0" i="1" smtClean="0">
                        <a:solidFill>
                          <a:schemeClr val="tx1"/>
                        </a:solidFill>
                        <a:latin typeface="Cambria Math" panose="02040503050406030204" pitchFamily="18" charset="0"/>
                      </a:rPr>
                      <m:t>𝑂</m:t>
                    </m:r>
                    <m:d>
                      <m:dPr>
                        <m:ctrlPr>
                          <a:rPr kumimoji="1" lang="en-US" altLang="ja-JP" sz="2400" b="0" i="1" smtClean="0">
                            <a:solidFill>
                              <a:schemeClr val="tx1"/>
                            </a:solidFill>
                            <a:latin typeface="Cambria Math" panose="02040503050406030204" pitchFamily="18" charset="0"/>
                          </a:rPr>
                        </m:ctrlPr>
                      </m:dPr>
                      <m:e>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acc>
                                  <m:accPr>
                                    <m:chr m:val="̂"/>
                                    <m:ctrlPr>
                                      <a:rPr kumimoji="1" lang="en-US" altLang="ja-JP" sz="2400" b="0" i="1" smtClean="0">
                                        <a:solidFill>
                                          <a:schemeClr val="tx1"/>
                                        </a:solidFill>
                                        <a:latin typeface="Cambria Math" panose="02040503050406030204" pitchFamily="18" charset="0"/>
                                      </a:rPr>
                                    </m:ctrlPr>
                                  </m:accPr>
                                  <m:e>
                                    <m:r>
                                      <a:rPr kumimoji="1" lang="en-US" altLang="ja-JP" sz="2400" b="0" i="1" smtClean="0">
                                        <a:solidFill>
                                          <a:schemeClr val="tx1"/>
                                        </a:solidFill>
                                        <a:latin typeface="Cambria Math" panose="02040503050406030204" pitchFamily="18" charset="0"/>
                                      </a:rPr>
                                      <m:t>𝐸</m:t>
                                    </m:r>
                                  </m:e>
                                </m:acc>
                              </m:e>
                              <m:sub>
                                <m:r>
                                  <a:rPr kumimoji="1" lang="en-US" altLang="ja-JP" sz="2400" b="0" i="1" smtClean="0">
                                    <a:solidFill>
                                      <a:schemeClr val="tx1"/>
                                    </a:solidFill>
                                    <a:latin typeface="Cambria Math" panose="02040503050406030204" pitchFamily="18" charset="0"/>
                                  </a:rPr>
                                  <m:t>1</m:t>
                                </m:r>
                              </m:sub>
                            </m:sSub>
                          </m:e>
                        </m:d>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acc>
                                  <m:accPr>
                                    <m:chr m:val="̂"/>
                                    <m:ctrlPr>
                                      <a:rPr kumimoji="1" lang="en-US" altLang="ja-JP" sz="2400" b="0" i="1" smtClean="0">
                                        <a:solidFill>
                                          <a:schemeClr val="tx1"/>
                                        </a:solidFill>
                                        <a:latin typeface="Cambria Math" panose="02040503050406030204" pitchFamily="18" charset="0"/>
                                      </a:rPr>
                                    </m:ctrlPr>
                                  </m:accPr>
                                  <m:e>
                                    <m:r>
                                      <a:rPr kumimoji="1" lang="en-US" altLang="ja-JP" sz="2400" b="0" i="1" smtClean="0">
                                        <a:solidFill>
                                          <a:schemeClr val="tx1"/>
                                        </a:solidFill>
                                        <a:latin typeface="Cambria Math" panose="02040503050406030204" pitchFamily="18" charset="0"/>
                                      </a:rPr>
                                      <m:t>𝐸</m:t>
                                    </m:r>
                                  </m:e>
                                </m:acc>
                              </m:e>
                              <m:sub>
                                <m:r>
                                  <a:rPr kumimoji="1" lang="en-US" altLang="ja-JP" sz="2400" b="0" i="1" smtClean="0">
                                    <a:solidFill>
                                      <a:schemeClr val="tx1"/>
                                    </a:solidFill>
                                    <a:latin typeface="Cambria Math" panose="02040503050406030204" pitchFamily="18" charset="0"/>
                                  </a:rPr>
                                  <m:t>2</m:t>
                                </m:r>
                              </m:sub>
                            </m:sSub>
                          </m:e>
                        </m:d>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𝐸</m:t>
                                </m:r>
                              </m:e>
                              <m:sub>
                                <m:r>
                                  <a:rPr kumimoji="1" lang="en-US" altLang="ja-JP" sz="2400" b="0" i="1" smtClean="0">
                                    <a:solidFill>
                                      <a:schemeClr val="tx1"/>
                                    </a:solidFill>
                                    <a:latin typeface="Cambria Math" panose="02040503050406030204" pitchFamily="18" charset="0"/>
                                  </a:rPr>
                                  <m:t>3</m:t>
                                </m:r>
                              </m:sub>
                            </m:sSub>
                          </m:e>
                        </m:d>
                      </m:e>
                    </m:d>
                    <m:r>
                      <a:rPr kumimoji="1" lang="en-US" altLang="ja-JP" sz="2400" b="0" i="0" smtClean="0">
                        <a:solidFill>
                          <a:schemeClr val="tx1"/>
                        </a:solidFill>
                        <a:latin typeface="Cambria Math" panose="02040503050406030204" pitchFamily="18" charset="0"/>
                      </a:rPr>
                      <m:t> </m:t>
                    </m:r>
                  </m:oMath>
                </a14:m>
                <a:r>
                  <a:rPr kumimoji="1" lang="en-US" altLang="ja-JP" sz="2400" dirty="0">
                    <a:solidFill>
                      <a:schemeClr val="tx1"/>
                    </a:solidFill>
                  </a:rPr>
                  <a:t>time</a:t>
                </a:r>
                <a:endParaRPr kumimoji="1" lang="ja-JP" altLang="en-US" sz="2400">
                  <a:solidFill>
                    <a:schemeClr val="tx1"/>
                  </a:solidFill>
                </a:endParaRPr>
              </a:p>
            </p:txBody>
          </p:sp>
        </mc:Choice>
        <mc:Fallback xmlns="">
          <p:sp>
            <p:nvSpPr>
              <p:cNvPr id="12" name="角丸四角形吹き出し 11">
                <a:extLst>
                  <a:ext uri="{FF2B5EF4-FFF2-40B4-BE49-F238E27FC236}">
                    <a16:creationId xmlns:a16="http://schemas.microsoft.com/office/drawing/2014/main" id="{A81FB964-88D1-F46B-6F86-54E2146FCCB9}"/>
                  </a:ext>
                </a:extLst>
              </p:cNvPr>
              <p:cNvSpPr>
                <a:spLocks noRot="1" noChangeAspect="1" noMove="1" noResize="1" noEditPoints="1" noAdjustHandles="1" noChangeArrowheads="1" noChangeShapeType="1" noTextEdit="1"/>
              </p:cNvSpPr>
              <p:nvPr/>
            </p:nvSpPr>
            <p:spPr>
              <a:xfrm>
                <a:off x="5810101" y="5775119"/>
                <a:ext cx="2997808" cy="1041781"/>
              </a:xfrm>
              <a:prstGeom prst="wedgeRoundRectCallout">
                <a:avLst>
                  <a:gd name="adj1" fmla="val -60506"/>
                  <a:gd name="adj2" fmla="val -41367"/>
                  <a:gd name="adj3" fmla="val 16667"/>
                </a:avLst>
              </a:prstGeom>
              <a:blipFill>
                <a:blip r:embed="rId11"/>
                <a:stretch>
                  <a:fillRect/>
                </a:stretch>
              </a:blipFill>
              <a:ln w="28575">
                <a:solidFill>
                  <a:srgbClr val="00B050"/>
                </a:solidFill>
              </a:ln>
            </p:spPr>
            <p:txBody>
              <a:bodyPr/>
              <a:lstStyle/>
              <a:p>
                <a:r>
                  <a:rPr lang="ja-JP" altLang="en-US">
                    <a:noFill/>
                  </a:rPr>
                  <a:t> </a:t>
                </a:r>
              </a:p>
            </p:txBody>
          </p:sp>
        </mc:Fallback>
      </mc:AlternateContent>
      <p:sp>
        <p:nvSpPr>
          <p:cNvPr id="13" name="角丸四角形吹き出し 12">
            <a:extLst>
              <a:ext uri="{FF2B5EF4-FFF2-40B4-BE49-F238E27FC236}">
                <a16:creationId xmlns:a16="http://schemas.microsoft.com/office/drawing/2014/main" id="{C5FBDD68-5826-D837-D86A-ACD55D5A590D}"/>
              </a:ext>
            </a:extLst>
          </p:cNvPr>
          <p:cNvSpPr/>
          <p:nvPr/>
        </p:nvSpPr>
        <p:spPr>
          <a:xfrm>
            <a:off x="5830030" y="2622138"/>
            <a:ext cx="2977879" cy="1041781"/>
          </a:xfrm>
          <a:prstGeom prst="wedgeRoundRectCallout">
            <a:avLst>
              <a:gd name="adj1" fmla="val -48006"/>
              <a:gd name="adj2" fmla="val -70198"/>
              <a:gd name="adj3" fmla="val 16667"/>
            </a:avLst>
          </a:prstGeom>
          <a:solidFill>
            <a:schemeClr val="bg1"/>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linear time</a:t>
            </a:r>
            <a:endParaRPr kumimoji="1" lang="ja-JP" altLang="en-US" sz="2400">
              <a:solidFill>
                <a:schemeClr val="tx1"/>
              </a:solidFill>
            </a:endParaRPr>
          </a:p>
        </p:txBody>
      </p:sp>
      <p:sp>
        <p:nvSpPr>
          <p:cNvPr id="15" name="テキスト ボックス 14">
            <a:extLst>
              <a:ext uri="{FF2B5EF4-FFF2-40B4-BE49-F238E27FC236}">
                <a16:creationId xmlns:a16="http://schemas.microsoft.com/office/drawing/2014/main" id="{D7ECA91A-A988-98CE-75AA-89A966A32D50}"/>
              </a:ext>
            </a:extLst>
          </p:cNvPr>
          <p:cNvSpPr txBox="1"/>
          <p:nvPr/>
        </p:nvSpPr>
        <p:spPr>
          <a:xfrm>
            <a:off x="7586607" y="2605236"/>
            <a:ext cx="684557" cy="328337"/>
          </a:xfrm>
          <a:prstGeom prst="rect">
            <a:avLst/>
          </a:prstGeom>
          <a:solidFill>
            <a:schemeClr val="bg1"/>
          </a:solidFill>
        </p:spPr>
        <p:txBody>
          <a:bodyPr wrap="square" rtlCol="0">
            <a:spAutoFit/>
          </a:bodyPr>
          <a:lstStyle/>
          <a:p>
            <a:endParaRPr kumimoji="1" lang="ja-JP" altLang="en-US"/>
          </a:p>
        </p:txBody>
      </p:sp>
      <mc:AlternateContent xmlns:mc="http://schemas.openxmlformats.org/markup-compatibility/2006" xmlns:a14="http://schemas.microsoft.com/office/drawing/2010/main">
        <mc:Choice Requires="a14">
          <p:sp>
            <p:nvSpPr>
              <p:cNvPr id="16" name="角丸四角形吹き出し 15">
                <a:extLst>
                  <a:ext uri="{FF2B5EF4-FFF2-40B4-BE49-F238E27FC236}">
                    <a16:creationId xmlns:a16="http://schemas.microsoft.com/office/drawing/2014/main" id="{5ACD7F4C-14D6-D082-5793-F4D4453F5E0C}"/>
                  </a:ext>
                </a:extLst>
              </p:cNvPr>
              <p:cNvSpPr/>
              <p:nvPr/>
            </p:nvSpPr>
            <p:spPr>
              <a:xfrm>
                <a:off x="606690" y="2826875"/>
                <a:ext cx="3965310" cy="1301896"/>
              </a:xfrm>
              <a:prstGeom prst="wedgeRoundRectCallout">
                <a:avLst>
                  <a:gd name="adj1" fmla="val 45328"/>
                  <a:gd name="adj2" fmla="val 98271"/>
                  <a:gd name="adj3" fmla="val 16667"/>
                </a:avLst>
              </a:prstGeom>
              <a:solidFill>
                <a:schemeClr val="bg1"/>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kumimoji="1" lang="en-US" altLang="ja-JP" sz="2400" b="0" i="1" smtClean="0">
                        <a:solidFill>
                          <a:schemeClr val="tx1"/>
                        </a:solidFill>
                        <a:latin typeface="Cambria Math" panose="02040503050406030204" pitchFamily="18" charset="0"/>
                      </a:rPr>
                      <m:t>𝑂</m:t>
                    </m:r>
                    <m:d>
                      <m:dPr>
                        <m:ctrlPr>
                          <a:rPr kumimoji="1" lang="en-US" altLang="ja-JP" sz="2400" b="0" i="1" smtClean="0">
                            <a:solidFill>
                              <a:schemeClr val="tx1"/>
                            </a:solidFill>
                            <a:latin typeface="Cambria Math" panose="02040503050406030204" pitchFamily="18" charset="0"/>
                          </a:rPr>
                        </m:ctrlPr>
                      </m:dPr>
                      <m:e>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acc>
                                  <m:accPr>
                                    <m:chr m:val="̂"/>
                                    <m:ctrlPr>
                                      <a:rPr kumimoji="1" lang="en-US" altLang="ja-JP" sz="2400" b="0" i="1" smtClean="0">
                                        <a:solidFill>
                                          <a:schemeClr val="tx1"/>
                                        </a:solidFill>
                                        <a:latin typeface="Cambria Math" panose="02040503050406030204" pitchFamily="18" charset="0"/>
                                      </a:rPr>
                                    </m:ctrlPr>
                                  </m:accPr>
                                  <m:e>
                                    <m:r>
                                      <a:rPr kumimoji="1" lang="en-US" altLang="ja-JP" sz="2400" b="0" i="1" smtClean="0">
                                        <a:solidFill>
                                          <a:schemeClr val="tx1"/>
                                        </a:solidFill>
                                        <a:latin typeface="Cambria Math" panose="02040503050406030204" pitchFamily="18" charset="0"/>
                                      </a:rPr>
                                      <m:t>𝑉</m:t>
                                    </m:r>
                                  </m:e>
                                </m:acc>
                              </m:e>
                              <m:sub>
                                <m:r>
                                  <a:rPr kumimoji="1" lang="en-US" altLang="ja-JP" sz="2400" b="0" i="1" smtClean="0">
                                    <a:solidFill>
                                      <a:schemeClr val="tx1"/>
                                    </a:solidFill>
                                    <a:latin typeface="Cambria Math" panose="02040503050406030204" pitchFamily="18" charset="0"/>
                                  </a:rPr>
                                  <m:t>1</m:t>
                                </m:r>
                              </m:sub>
                            </m:sSub>
                          </m:e>
                        </m:d>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acc>
                                  <m:accPr>
                                    <m:chr m:val="̂"/>
                                    <m:ctrlPr>
                                      <a:rPr kumimoji="1" lang="en-US" altLang="ja-JP" sz="2400" b="0" i="1" smtClean="0">
                                        <a:solidFill>
                                          <a:schemeClr val="tx1"/>
                                        </a:solidFill>
                                        <a:latin typeface="Cambria Math" panose="02040503050406030204" pitchFamily="18" charset="0"/>
                                      </a:rPr>
                                    </m:ctrlPr>
                                  </m:accPr>
                                  <m:e>
                                    <m:r>
                                      <a:rPr kumimoji="1" lang="en-US" altLang="ja-JP" sz="2400" b="0" i="1" smtClean="0">
                                        <a:solidFill>
                                          <a:schemeClr val="tx1"/>
                                        </a:solidFill>
                                        <a:latin typeface="Cambria Math" panose="02040503050406030204" pitchFamily="18" charset="0"/>
                                      </a:rPr>
                                      <m:t>𝑉</m:t>
                                    </m:r>
                                  </m:e>
                                </m:acc>
                              </m:e>
                              <m:sub>
                                <m:r>
                                  <a:rPr kumimoji="1" lang="en-US" altLang="ja-JP" sz="2400" b="0" i="1" smtClean="0">
                                    <a:solidFill>
                                      <a:schemeClr val="tx1"/>
                                    </a:solidFill>
                                    <a:latin typeface="Cambria Math" panose="02040503050406030204" pitchFamily="18" charset="0"/>
                                  </a:rPr>
                                  <m:t>2</m:t>
                                </m:r>
                              </m:sub>
                            </m:sSub>
                          </m:e>
                        </m:d>
                        <m:d>
                          <m:dPr>
                            <m:begChr m:val="|"/>
                            <m:endChr m:val="|"/>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𝑉</m:t>
                                </m:r>
                              </m:e>
                              <m:sub>
                                <m:r>
                                  <a:rPr kumimoji="1" lang="en-US" altLang="ja-JP" sz="2400" b="0" i="1" smtClean="0">
                                    <a:solidFill>
                                      <a:schemeClr val="tx1"/>
                                    </a:solidFill>
                                    <a:latin typeface="Cambria Math" panose="02040503050406030204" pitchFamily="18" charset="0"/>
                                  </a:rPr>
                                  <m:t>3</m:t>
                                </m:r>
                              </m:sub>
                            </m:sSub>
                          </m:e>
                        </m:d>
                        <m:func>
                          <m:funcPr>
                            <m:ctrlPr>
                              <a:rPr kumimoji="1" lang="en-US" altLang="ja-JP" sz="2400" b="0" i="1" smtClean="0">
                                <a:solidFill>
                                  <a:schemeClr val="tx1"/>
                                </a:solidFill>
                                <a:latin typeface="Cambria Math" panose="02040503050406030204" pitchFamily="18" charset="0"/>
                              </a:rPr>
                            </m:ctrlPr>
                          </m:funcPr>
                          <m:fName>
                            <m:r>
                              <m:rPr>
                                <m:sty m:val="p"/>
                              </m:rPr>
                              <a:rPr kumimoji="1" lang="en-US" altLang="ja-JP" sz="2400" b="0" i="0" smtClean="0">
                                <a:solidFill>
                                  <a:schemeClr val="tx1"/>
                                </a:solidFill>
                                <a:latin typeface="Cambria Math" panose="02040503050406030204" pitchFamily="18" charset="0"/>
                              </a:rPr>
                              <m:t>log</m:t>
                            </m:r>
                          </m:fName>
                          <m:e>
                            <m:d>
                              <m:dPr>
                                <m:begChr m:val="|"/>
                                <m:endChr m:val="|"/>
                                <m:ctrlPr>
                                  <a:rPr kumimoji="1" lang="en-US" altLang="ja-JP" sz="2400" b="0" i="1" smtClean="0">
                                    <a:solidFill>
                                      <a:schemeClr val="tx1"/>
                                    </a:solidFill>
                                    <a:latin typeface="Cambria Math" panose="02040503050406030204" pitchFamily="18" charset="0"/>
                                  </a:rPr>
                                </m:ctrlPr>
                              </m:dPr>
                              <m:e>
                                <m:r>
                                  <m:rPr>
                                    <m:sty m:val="p"/>
                                  </m:rPr>
                                  <a:rPr kumimoji="1" lang="en-US" altLang="ja-JP" sz="2400" i="1">
                                    <a:solidFill>
                                      <a:schemeClr val="tx1"/>
                                    </a:solidFill>
                                    <a:latin typeface="Cambria Math" panose="02040503050406030204" pitchFamily="18" charset="0"/>
                                  </a:rPr>
                                  <m:t>Σ</m:t>
                                </m:r>
                              </m:e>
                            </m:d>
                          </m:e>
                        </m:func>
                      </m:e>
                    </m:d>
                    <m:r>
                      <a:rPr kumimoji="1" lang="en-US" altLang="ja-JP" sz="2400" b="0" i="0" smtClean="0">
                        <a:solidFill>
                          <a:schemeClr val="tx1"/>
                        </a:solidFill>
                        <a:latin typeface="Cambria Math" panose="02040503050406030204" pitchFamily="18" charset="0"/>
                      </a:rPr>
                      <m:t> </m:t>
                    </m:r>
                  </m:oMath>
                </a14:m>
                <a:r>
                  <a:rPr kumimoji="1" lang="en-US" altLang="ja-JP" sz="2400" dirty="0">
                    <a:solidFill>
                      <a:schemeClr val="tx1"/>
                    </a:solidFill>
                  </a:rPr>
                  <a:t>time</a:t>
                </a:r>
              </a:p>
              <a:p>
                <a:pPr algn="ctr"/>
                <a:endParaRPr kumimoji="1" lang="en-US" altLang="ja-JP" sz="2400" dirty="0">
                  <a:solidFill>
                    <a:schemeClr val="tx1"/>
                  </a:solidFill>
                </a:endParaRPr>
              </a:p>
              <a:p>
                <a:pPr algn="ctr"/>
                <a:endParaRPr kumimoji="1" lang="en-US" altLang="ja-JP" sz="2400" dirty="0">
                  <a:solidFill>
                    <a:schemeClr val="tx1"/>
                  </a:solidFill>
                </a:endParaRPr>
              </a:p>
            </p:txBody>
          </p:sp>
        </mc:Choice>
        <mc:Fallback xmlns="">
          <p:sp>
            <p:nvSpPr>
              <p:cNvPr id="16" name="角丸四角形吹き出し 15">
                <a:extLst>
                  <a:ext uri="{FF2B5EF4-FFF2-40B4-BE49-F238E27FC236}">
                    <a16:creationId xmlns:a16="http://schemas.microsoft.com/office/drawing/2014/main" id="{5ACD7F4C-14D6-D082-5793-F4D4453F5E0C}"/>
                  </a:ext>
                </a:extLst>
              </p:cNvPr>
              <p:cNvSpPr>
                <a:spLocks noRot="1" noChangeAspect="1" noMove="1" noResize="1" noEditPoints="1" noAdjustHandles="1" noChangeArrowheads="1" noChangeShapeType="1" noTextEdit="1"/>
              </p:cNvSpPr>
              <p:nvPr/>
            </p:nvSpPr>
            <p:spPr>
              <a:xfrm>
                <a:off x="606690" y="2826875"/>
                <a:ext cx="3965310" cy="1301896"/>
              </a:xfrm>
              <a:prstGeom prst="wedgeRoundRectCallout">
                <a:avLst>
                  <a:gd name="adj1" fmla="val 45328"/>
                  <a:gd name="adj2" fmla="val 98271"/>
                  <a:gd name="adj3" fmla="val 16667"/>
                </a:avLst>
              </a:prstGeom>
              <a:blipFill>
                <a:blip r:embed="rId12"/>
                <a:stretch>
                  <a:fillRect/>
                </a:stretch>
              </a:blipFill>
              <a:ln w="28575">
                <a:solidFill>
                  <a:srgbClr val="00B05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DB8C381B-DDC3-93AF-FD1E-C24CCE9A7022}"/>
                  </a:ext>
                </a:extLst>
              </p:cNvPr>
              <p:cNvSpPr txBox="1"/>
              <p:nvPr/>
            </p:nvSpPr>
            <p:spPr>
              <a:xfrm>
                <a:off x="628650" y="3381324"/>
                <a:ext cx="3801490" cy="646331"/>
              </a:xfrm>
              <a:prstGeom prst="rect">
                <a:avLst/>
              </a:prstGeom>
              <a:noFill/>
            </p:spPr>
            <p:txBody>
              <a:bodyPr wrap="none" rtlCol="0">
                <a:spAutoFit/>
              </a:bodyPr>
              <a:lstStyle/>
              <a:p>
                <a:r>
                  <a:rPr kumimoji="1" lang="en-US" altLang="ja-JP" dirty="0"/>
                  <a:t>( Balanced tree can search a character </a:t>
                </a:r>
              </a:p>
              <a:p>
                <a:r>
                  <a:rPr kumimoji="1" lang="en-US" altLang="ja-JP" dirty="0"/>
                  <a:t>  in </a:t>
                </a:r>
                <a14:m>
                  <m:oMath xmlns:m="http://schemas.openxmlformats.org/officeDocument/2006/math">
                    <m:r>
                      <a:rPr kumimoji="1" lang="en-US" altLang="ja-JP" i="1">
                        <a:latin typeface="Cambria Math" panose="02040503050406030204" pitchFamily="18" charset="0"/>
                      </a:rPr>
                      <m:t>𝑂</m:t>
                    </m:r>
                    <m:d>
                      <m:dPr>
                        <m:ctrlPr>
                          <a:rPr kumimoji="1" lang="en-US" altLang="ja-JP" i="1">
                            <a:latin typeface="Cambria Math" panose="02040503050406030204" pitchFamily="18" charset="0"/>
                          </a:rPr>
                        </m:ctrlPr>
                      </m:dPr>
                      <m:e>
                        <m:func>
                          <m:funcPr>
                            <m:ctrlPr>
                              <a:rPr kumimoji="1" lang="en-US" altLang="ja-JP" i="1">
                                <a:latin typeface="Cambria Math" panose="02040503050406030204" pitchFamily="18" charset="0"/>
                              </a:rPr>
                            </m:ctrlPr>
                          </m:funcPr>
                          <m:fName>
                            <m:r>
                              <m:rPr>
                                <m:sty m:val="p"/>
                              </m:rPr>
                              <a:rPr kumimoji="1" lang="en-US" altLang="ja-JP">
                                <a:latin typeface="Cambria Math" panose="02040503050406030204" pitchFamily="18" charset="0"/>
                              </a:rPr>
                              <m:t>log</m:t>
                            </m:r>
                          </m:fName>
                          <m:e>
                            <m:d>
                              <m:dPr>
                                <m:begChr m:val="|"/>
                                <m:endChr m:val="|"/>
                                <m:ctrlPr>
                                  <a:rPr kumimoji="1" lang="en-US" altLang="ja-JP" i="1">
                                    <a:latin typeface="Cambria Math" panose="02040503050406030204" pitchFamily="18" charset="0"/>
                                  </a:rPr>
                                </m:ctrlPr>
                              </m:dPr>
                              <m:e>
                                <m:r>
                                  <m:rPr>
                                    <m:sty m:val="p"/>
                                  </m:rPr>
                                  <a:rPr kumimoji="1" lang="en-US" altLang="ja-JP" i="1">
                                    <a:latin typeface="Cambria Math" panose="02040503050406030204" pitchFamily="18" charset="0"/>
                                  </a:rPr>
                                  <m:t>Σ</m:t>
                                </m:r>
                              </m:e>
                            </m:d>
                          </m:e>
                        </m:func>
                      </m:e>
                    </m:d>
                  </m:oMath>
                </a14:m>
                <a:r>
                  <a:rPr kumimoji="1" lang="en-US" altLang="ja-JP" dirty="0"/>
                  <a:t> time. )</a:t>
                </a:r>
                <a:endParaRPr kumimoji="1" lang="ja-JP" altLang="en-US"/>
              </a:p>
            </p:txBody>
          </p:sp>
        </mc:Choice>
        <mc:Fallback xmlns="">
          <p:sp>
            <p:nvSpPr>
              <p:cNvPr id="18" name="テキスト ボックス 17">
                <a:extLst>
                  <a:ext uri="{FF2B5EF4-FFF2-40B4-BE49-F238E27FC236}">
                    <a16:creationId xmlns:a16="http://schemas.microsoft.com/office/drawing/2014/main" id="{DB8C381B-DDC3-93AF-FD1E-C24CCE9A7022}"/>
                  </a:ext>
                </a:extLst>
              </p:cNvPr>
              <p:cNvSpPr txBox="1">
                <a:spLocks noRot="1" noChangeAspect="1" noMove="1" noResize="1" noEditPoints="1" noAdjustHandles="1" noChangeArrowheads="1" noChangeShapeType="1" noTextEdit="1"/>
              </p:cNvSpPr>
              <p:nvPr/>
            </p:nvSpPr>
            <p:spPr>
              <a:xfrm>
                <a:off x="628650" y="3381324"/>
                <a:ext cx="3801490" cy="646331"/>
              </a:xfrm>
              <a:prstGeom prst="rect">
                <a:avLst/>
              </a:prstGeom>
              <a:blipFill>
                <a:blip r:embed="rId13"/>
                <a:stretch>
                  <a:fillRect l="-1333" t="-3846" r="-333" b="-13462"/>
                </a:stretch>
              </a:blipFill>
            </p:spPr>
            <p:txBody>
              <a:bodyPr/>
              <a:lstStyle/>
              <a:p>
                <a:r>
                  <a:rPr lang="ja-JP" altLang="en-US">
                    <a:noFill/>
                  </a:rPr>
                  <a:t> </a:t>
                </a:r>
              </a:p>
            </p:txBody>
          </p:sp>
        </mc:Fallback>
      </mc:AlternateContent>
      <p:sp>
        <p:nvSpPr>
          <p:cNvPr id="19" name="テキスト ボックス 18">
            <a:extLst>
              <a:ext uri="{FF2B5EF4-FFF2-40B4-BE49-F238E27FC236}">
                <a16:creationId xmlns:a16="http://schemas.microsoft.com/office/drawing/2014/main" id="{07941ABB-75FF-C94A-A813-DFB24F14FFF8}"/>
              </a:ext>
            </a:extLst>
          </p:cNvPr>
          <p:cNvSpPr txBox="1"/>
          <p:nvPr/>
        </p:nvSpPr>
        <p:spPr>
          <a:xfrm>
            <a:off x="1312063" y="4122358"/>
            <a:ext cx="6022870" cy="1815882"/>
          </a:xfrm>
          <a:prstGeom prst="rect">
            <a:avLst/>
          </a:prstGeom>
          <a:solidFill>
            <a:schemeClr val="accent2">
              <a:lumMod val="20000"/>
              <a:lumOff val="80000"/>
            </a:schemeClr>
          </a:solidFill>
          <a:ln w="19050" cap="flat" cmpd="sng" algn="ctr">
            <a:solidFill>
              <a:srgbClr val="FF0000"/>
            </a:solidFill>
            <a:prstDash val="solid"/>
            <a:round/>
            <a:headEnd type="none" w="med" len="med"/>
            <a:tailEnd type="none" w="med" len="med"/>
          </a:ln>
        </p:spPr>
        <p:txBody>
          <a:bodyPr wrap="square" rtlCol="0" anchor="ctr">
            <a:spAutoFit/>
          </a:bodyPr>
          <a:lstStyle/>
          <a:p>
            <a:endParaRPr kumimoji="1" lang="en-US" altLang="ja-JP" sz="2800" dirty="0"/>
          </a:p>
          <a:p>
            <a:r>
              <a:rPr kumimoji="1" lang="en-US" altLang="ja-JP" sz="2800" dirty="0"/>
              <a:t>  The total time complexity is   </a:t>
            </a:r>
          </a:p>
          <a:p>
            <a:r>
              <a:rPr kumimoji="1" lang="en-US" altLang="ja-JP" sz="2800" i="1" dirty="0">
                <a:latin typeface="Times New Roman"/>
                <a:cs typeface="Times New Roman"/>
              </a:rPr>
              <a:t>  </a:t>
            </a:r>
            <a:r>
              <a:rPr lang="en-US" altLang="ja-JP" sz="2800" i="1" dirty="0">
                <a:latin typeface="Times New Roman"/>
                <a:cs typeface="Times New Roman"/>
              </a:rPr>
              <a:t>O</a:t>
            </a:r>
            <a:r>
              <a:rPr lang="en-US" altLang="ja-JP" sz="2800" dirty="0">
                <a:latin typeface="Times New Roman"/>
                <a:cs typeface="Times New Roman"/>
              </a:rPr>
              <a:t>(|</a:t>
            </a:r>
            <a:r>
              <a:rPr lang="en-US" altLang="ja-JP" sz="2800" i="1" dirty="0">
                <a:latin typeface="Times New Roman"/>
                <a:cs typeface="Times New Roman"/>
              </a:rPr>
              <a:t>E</a:t>
            </a:r>
            <a:r>
              <a:rPr lang="en-US" altLang="ja-JP" sz="2800" baseline="-25000" dirty="0">
                <a:latin typeface="Times New Roman"/>
                <a:cs typeface="Times New Roman"/>
              </a:rPr>
              <a:t>1</a:t>
            </a:r>
            <a:r>
              <a:rPr lang="en-US" altLang="ja-JP" sz="2800" i="1" dirty="0">
                <a:latin typeface="Times New Roman"/>
                <a:cs typeface="Times New Roman"/>
              </a:rPr>
              <a:t>|</a:t>
            </a:r>
            <a:r>
              <a:rPr lang="en-US" altLang="ja-JP" sz="2800" dirty="0">
                <a:latin typeface="Times New Roman"/>
                <a:cs typeface="Times New Roman"/>
              </a:rPr>
              <a:t>|</a:t>
            </a:r>
            <a:r>
              <a:rPr lang="en-US" altLang="ja-JP" sz="2800" i="1" dirty="0">
                <a:latin typeface="Times New Roman"/>
                <a:cs typeface="Times New Roman"/>
              </a:rPr>
              <a:t>E</a:t>
            </a:r>
            <a:r>
              <a:rPr lang="en-US" altLang="ja-JP" sz="2800" baseline="-25000" dirty="0">
                <a:latin typeface="Times New Roman"/>
                <a:cs typeface="Times New Roman"/>
              </a:rPr>
              <a:t>2</a:t>
            </a:r>
            <a:r>
              <a:rPr lang="en-US" altLang="ja-JP" sz="2800" i="1" dirty="0">
                <a:latin typeface="Times New Roman"/>
                <a:cs typeface="Times New Roman"/>
              </a:rPr>
              <a:t>||E</a:t>
            </a:r>
            <a:r>
              <a:rPr lang="en-US" altLang="ja-JP" sz="2800" i="1" baseline="-25000" dirty="0">
                <a:latin typeface="Times New Roman"/>
                <a:cs typeface="Times New Roman"/>
              </a:rPr>
              <a:t>3</a:t>
            </a:r>
            <a:r>
              <a:rPr lang="en-US" altLang="ja-JP" sz="2800" i="1" dirty="0">
                <a:latin typeface="Times New Roman"/>
                <a:cs typeface="Times New Roman"/>
              </a:rPr>
              <a:t>|+</a:t>
            </a:r>
            <a:r>
              <a:rPr lang="en-US" altLang="ja-JP" sz="2800" dirty="0">
                <a:latin typeface="Times New Roman"/>
                <a:cs typeface="Times New Roman"/>
              </a:rPr>
              <a:t>|</a:t>
            </a:r>
            <a:r>
              <a:rPr lang="en-US" altLang="ja-JP" sz="2800" i="1" dirty="0">
                <a:latin typeface="Times New Roman"/>
                <a:cs typeface="Times New Roman"/>
              </a:rPr>
              <a:t>V</a:t>
            </a:r>
            <a:r>
              <a:rPr lang="en-US" altLang="ja-JP" sz="2800" baseline="-25000" dirty="0">
                <a:latin typeface="Times New Roman"/>
                <a:cs typeface="Times New Roman"/>
              </a:rPr>
              <a:t>1</a:t>
            </a:r>
            <a:r>
              <a:rPr lang="en-US" altLang="ja-JP" sz="2800" i="1" dirty="0">
                <a:latin typeface="Times New Roman"/>
                <a:cs typeface="Times New Roman"/>
              </a:rPr>
              <a:t>|</a:t>
            </a:r>
            <a:r>
              <a:rPr lang="en-US" altLang="ja-JP" sz="2800" dirty="0">
                <a:latin typeface="Times New Roman"/>
                <a:cs typeface="Times New Roman"/>
              </a:rPr>
              <a:t>|</a:t>
            </a:r>
            <a:r>
              <a:rPr lang="en-US" altLang="ja-JP" sz="2800" i="1" dirty="0">
                <a:latin typeface="Times New Roman"/>
                <a:cs typeface="Times New Roman"/>
              </a:rPr>
              <a:t>V</a:t>
            </a:r>
            <a:r>
              <a:rPr lang="en-US" altLang="ja-JP" sz="2800" baseline="-25000" dirty="0">
                <a:latin typeface="Times New Roman"/>
                <a:cs typeface="Times New Roman"/>
              </a:rPr>
              <a:t>2</a:t>
            </a:r>
            <a:r>
              <a:rPr lang="en-US" altLang="ja-JP" sz="2800" i="1" dirty="0">
                <a:latin typeface="Times New Roman"/>
                <a:cs typeface="Times New Roman"/>
              </a:rPr>
              <a:t>||V</a:t>
            </a:r>
            <a:r>
              <a:rPr lang="en-US" altLang="ja-JP" sz="2800" i="1" baseline="-25000" dirty="0">
                <a:latin typeface="Times New Roman"/>
                <a:cs typeface="Times New Roman"/>
              </a:rPr>
              <a:t>3</a:t>
            </a:r>
            <a:r>
              <a:rPr lang="en-US" altLang="ja-JP" sz="2800" i="1" dirty="0">
                <a:latin typeface="Times New Roman"/>
                <a:cs typeface="Times New Roman"/>
              </a:rPr>
              <a:t>|</a:t>
            </a:r>
            <a:r>
              <a:rPr lang="en-US" altLang="ja-JP" sz="2800" dirty="0">
                <a:latin typeface="Times New Roman"/>
                <a:cs typeface="Times New Roman"/>
              </a:rPr>
              <a:t>log|Σ|)</a:t>
            </a:r>
            <a:r>
              <a:rPr kumimoji="1" lang="en-US" altLang="ja-JP" sz="2800" dirty="0"/>
              <a:t> time.</a:t>
            </a:r>
          </a:p>
          <a:p>
            <a:endParaRPr kumimoji="1" lang="ja-JP" altLang="en-US" sz="2800"/>
          </a:p>
        </p:txBody>
      </p:sp>
    </p:spTree>
    <p:extLst>
      <p:ext uri="{BB962C8B-B14F-4D97-AF65-F5344CB8AC3E}">
        <p14:creationId xmlns:p14="http://schemas.microsoft.com/office/powerpoint/2010/main" val="158175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rmAutofit fontScale="90000"/>
          </a:bodyPr>
          <a:lstStyle/>
          <a:p>
            <a:r>
              <a:rPr lang="en-US" altLang="ja-JP" dirty="0"/>
              <a:t>O</a:t>
            </a:r>
            <a:r>
              <a:rPr kumimoji="1" lang="en-US" altLang="ja-JP" dirty="0"/>
              <a:t>utline</a:t>
            </a:r>
            <a:endParaRPr kumimoji="1" lang="ja-JP" altLang="en-US"/>
          </a:p>
        </p:txBody>
      </p:sp>
      <p:sp>
        <p:nvSpPr>
          <p:cNvPr id="3" name="コンテンツ プレースホルダー 2">
            <a:extLst>
              <a:ext uri="{FF2B5EF4-FFF2-40B4-BE49-F238E27FC236}">
                <a16:creationId xmlns:a16="http://schemas.microsoft.com/office/drawing/2014/main" id="{5FC62980-59FC-B94D-8B01-6334F2B8C3DD}"/>
              </a:ext>
            </a:extLst>
          </p:cNvPr>
          <p:cNvSpPr>
            <a:spLocks noGrp="1"/>
          </p:cNvSpPr>
          <p:nvPr>
            <p:ph idx="1"/>
          </p:nvPr>
        </p:nvSpPr>
        <p:spPr>
          <a:xfrm>
            <a:off x="628650" y="1251291"/>
            <a:ext cx="7886700" cy="5241568"/>
          </a:xfrm>
        </p:spPr>
        <p:txBody>
          <a:bodyPr>
            <a:normAutofit/>
          </a:bodyPr>
          <a:lstStyle/>
          <a:p>
            <a:pPr>
              <a:buClr>
                <a:srgbClr val="00B0F0"/>
              </a:buClr>
            </a:pPr>
            <a:r>
              <a:rPr lang="en-US" altLang="ja-JP" sz="4000" dirty="0">
                <a:solidFill>
                  <a:schemeClr val="bg1">
                    <a:lumMod val="75000"/>
                  </a:schemeClr>
                </a:solidFill>
              </a:rPr>
              <a:t>Labeled Graphs</a:t>
            </a:r>
          </a:p>
          <a:p>
            <a:pPr>
              <a:buClr>
                <a:srgbClr val="00B0F0"/>
              </a:buClr>
            </a:pPr>
            <a:r>
              <a:rPr lang="en-US" altLang="ja-JP" sz="4000" dirty="0">
                <a:solidFill>
                  <a:schemeClr val="bg1">
                    <a:lumMod val="75000"/>
                  </a:schemeClr>
                </a:solidFill>
              </a:rPr>
              <a:t>SEQ-IC-LCS (Constrained LCS)</a:t>
            </a:r>
          </a:p>
          <a:p>
            <a:pPr>
              <a:buClr>
                <a:srgbClr val="00B0F0"/>
              </a:buClr>
            </a:pPr>
            <a:r>
              <a:rPr lang="en-US" altLang="ja-JP" sz="4000" dirty="0">
                <a:solidFill>
                  <a:schemeClr val="bg1">
                    <a:lumMod val="75000"/>
                  </a:schemeClr>
                </a:solidFill>
              </a:rPr>
              <a:t>Computing SEQ-IC-LCS of Acyclic  Labeled Graphs</a:t>
            </a:r>
          </a:p>
          <a:p>
            <a:pPr>
              <a:buClr>
                <a:srgbClr val="00B0F0"/>
              </a:buClr>
            </a:pPr>
            <a:r>
              <a:rPr lang="en-US" altLang="ja-JP" sz="4000" dirty="0">
                <a:solidFill>
                  <a:schemeClr val="bg1">
                    <a:lumMod val="75000"/>
                  </a:schemeClr>
                </a:solidFill>
              </a:rPr>
              <a:t>Computing SEQ-IC-LCS of Cyclic Labeled Graphs</a:t>
            </a:r>
          </a:p>
          <a:p>
            <a:pPr>
              <a:buClr>
                <a:srgbClr val="00B0F0"/>
              </a:buClr>
            </a:pPr>
            <a:r>
              <a:rPr lang="en-US" altLang="ja-JP" sz="4000" dirty="0"/>
              <a:t>Conclusions and Future works</a:t>
            </a:r>
          </a:p>
          <a:p>
            <a:endParaRPr lang="en-US" altLang="ja-JP" sz="3600" dirty="0"/>
          </a:p>
          <a:p>
            <a:endParaRPr lang="en-US" altLang="ja-JP" sz="3600"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2C1D408E-B289-CB4A-A397-B385FF602559}"/>
              </a:ext>
            </a:extLst>
          </p:cNvPr>
          <p:cNvSpPr>
            <a:spLocks noGrp="1"/>
          </p:cNvSpPr>
          <p:nvPr>
            <p:ph type="sldNum" sz="quarter" idx="12"/>
          </p:nvPr>
        </p:nvSpPr>
        <p:spPr/>
        <p:txBody>
          <a:bodyPr/>
          <a:lstStyle/>
          <a:p>
            <a:fld id="{C95ACDE2-68C5-7347-A52E-B41B8375C727}" type="slidenum">
              <a:rPr kumimoji="1" lang="ja-JP" altLang="en-US" smtClean="0"/>
              <a:t>51</a:t>
            </a:fld>
            <a:endParaRPr kumimoji="1" lang="ja-JP" altLang="en-US"/>
          </a:p>
        </p:txBody>
      </p:sp>
    </p:spTree>
    <p:extLst>
      <p:ext uri="{BB962C8B-B14F-4D97-AF65-F5344CB8AC3E}">
        <p14:creationId xmlns:p14="http://schemas.microsoft.com/office/powerpoint/2010/main" val="3934780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5D38494-5177-7545-920F-0A48AAA6093A}"/>
              </a:ext>
            </a:extLst>
          </p:cNvPr>
          <p:cNvSpPr>
            <a:spLocks noGrp="1"/>
          </p:cNvSpPr>
          <p:nvPr>
            <p:ph type="title"/>
          </p:nvPr>
        </p:nvSpPr>
        <p:spPr>
          <a:xfrm>
            <a:off x="628650" y="365127"/>
            <a:ext cx="7886700" cy="647966"/>
          </a:xfrm>
        </p:spPr>
        <p:txBody>
          <a:bodyPr>
            <a:noAutofit/>
          </a:bodyPr>
          <a:lstStyle/>
          <a:p>
            <a:r>
              <a:rPr kumimoji="1" lang="en-US" altLang="ja-JP" sz="3600" dirty="0"/>
              <a:t>Conclusions</a:t>
            </a:r>
            <a:endParaRPr kumimoji="1" lang="ja-JP" altLang="en-US" sz="3600" dirty="0"/>
          </a:p>
        </p:txBody>
      </p:sp>
      <p:cxnSp>
        <p:nvCxnSpPr>
          <p:cNvPr id="12" name="直線コネクタ 11">
            <a:extLst>
              <a:ext uri="{FF2B5EF4-FFF2-40B4-BE49-F238E27FC236}">
                <a16:creationId xmlns:a16="http://schemas.microsoft.com/office/drawing/2014/main" id="{36047E32-CD20-7F4C-8695-78D0F1E0C125}"/>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スライド番号プレースホルダー 4">
            <a:extLst>
              <a:ext uri="{FF2B5EF4-FFF2-40B4-BE49-F238E27FC236}">
                <a16:creationId xmlns:a16="http://schemas.microsoft.com/office/drawing/2014/main" id="{E3F0BA8A-F5A0-5628-23BB-CB80A868EC27}"/>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52</a:t>
            </a:fld>
            <a:endParaRPr kumimoji="1" lang="ja-JP" altLang="en-US"/>
          </a:p>
        </p:txBody>
      </p:sp>
      <p:graphicFrame>
        <p:nvGraphicFramePr>
          <p:cNvPr id="2" name="表 1">
            <a:extLst>
              <a:ext uri="{FF2B5EF4-FFF2-40B4-BE49-F238E27FC236}">
                <a16:creationId xmlns:a16="http://schemas.microsoft.com/office/drawing/2014/main" id="{DD41AF6E-7A22-DC13-77E5-8B31C4904518}"/>
              </a:ext>
            </a:extLst>
          </p:cNvPr>
          <p:cNvGraphicFramePr>
            <a:graphicFrameLocks noGrp="1"/>
          </p:cNvGraphicFramePr>
          <p:nvPr/>
        </p:nvGraphicFramePr>
        <p:xfrm>
          <a:off x="127931" y="1177163"/>
          <a:ext cx="8888137" cy="4356453"/>
        </p:xfrm>
        <a:graphic>
          <a:graphicData uri="http://schemas.openxmlformats.org/drawingml/2006/table">
            <a:tbl>
              <a:tblPr firstRow="1" bandRow="1">
                <a:tableStyleId>{2A488322-F2BA-4B5B-9748-0D474271808F}</a:tableStyleId>
              </a:tblPr>
              <a:tblGrid>
                <a:gridCol w="1684214">
                  <a:extLst>
                    <a:ext uri="{9D8B030D-6E8A-4147-A177-3AD203B41FA5}">
                      <a16:colId xmlns:a16="http://schemas.microsoft.com/office/drawing/2014/main" val="3916817097"/>
                    </a:ext>
                  </a:extLst>
                </a:gridCol>
                <a:gridCol w="1452242">
                  <a:extLst>
                    <a:ext uri="{9D8B030D-6E8A-4147-A177-3AD203B41FA5}">
                      <a16:colId xmlns:a16="http://schemas.microsoft.com/office/drawing/2014/main" val="2799539760"/>
                    </a:ext>
                  </a:extLst>
                </a:gridCol>
                <a:gridCol w="1385105">
                  <a:extLst>
                    <a:ext uri="{9D8B030D-6E8A-4147-A177-3AD203B41FA5}">
                      <a16:colId xmlns:a16="http://schemas.microsoft.com/office/drawing/2014/main" val="2145711042"/>
                    </a:ext>
                  </a:extLst>
                </a:gridCol>
                <a:gridCol w="1410345">
                  <a:extLst>
                    <a:ext uri="{9D8B030D-6E8A-4147-A177-3AD203B41FA5}">
                      <a16:colId xmlns:a16="http://schemas.microsoft.com/office/drawing/2014/main" val="849316662"/>
                    </a:ext>
                  </a:extLst>
                </a:gridCol>
                <a:gridCol w="2956231">
                  <a:extLst>
                    <a:ext uri="{9D8B030D-6E8A-4147-A177-3AD203B41FA5}">
                      <a16:colId xmlns:a16="http://schemas.microsoft.com/office/drawing/2014/main" val="3869339784"/>
                    </a:ext>
                  </a:extLst>
                </a:gridCol>
              </a:tblGrid>
              <a:tr h="371208">
                <a:tc>
                  <a:txBody>
                    <a:bodyPr/>
                    <a:lstStyle/>
                    <a:p>
                      <a:pPr algn="ctr"/>
                      <a:r>
                        <a:rPr kumimoji="1" lang="en-US" altLang="ja-JP" dirty="0"/>
                        <a:t>problem</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rPr>
                        <a:t>text </a:t>
                      </a:r>
                      <a:r>
                        <a:rPr kumimoji="1" lang="en-US" altLang="ja-JP" b="1" dirty="0">
                          <a:solidFill>
                            <a:schemeClr val="bg1"/>
                          </a:solidFill>
                          <a:latin typeface="Times New Roman"/>
                          <a:ea typeface="+mn-ea"/>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rPr>
                        <a:t>text </a:t>
                      </a:r>
                      <a:r>
                        <a:rPr kumimoji="1" lang="en-US" altLang="ja-JP" b="1" dirty="0">
                          <a:solidFill>
                            <a:schemeClr val="bg1"/>
                          </a:solidFill>
                          <a:latin typeface="Times New Roman"/>
                          <a:ea typeface="+mn-ea"/>
                          <a:cs typeface="Times New Roman"/>
                        </a:rPr>
                        <a:t>2</a:t>
                      </a:r>
                      <a:endParaRPr kumimoji="1" lang="ja-JP" altLang="en-US" b="1">
                        <a:solidFill>
                          <a:schemeClr val="bg1"/>
                        </a:solidFill>
                        <a:latin typeface="Times New Roman"/>
                        <a:ea typeface="+mn-ea"/>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latin typeface="Times New Roman"/>
                          <a:ea typeface="+mn-ea"/>
                          <a:cs typeface="Times New Roman"/>
                        </a:rPr>
                        <a:t>text 3</a:t>
                      </a:r>
                      <a:endParaRPr kumimoji="1" lang="ja-JP" altLang="en-US" b="1">
                        <a:solidFill>
                          <a:schemeClr val="bg1"/>
                        </a:solidFill>
                        <a:latin typeface="Times New Roman"/>
                        <a:ea typeface="+mn-ea"/>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dirty="0"/>
                        <a:t>Time complexity</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extLst>
                  <a:ext uri="{0D108BD9-81ED-4DB2-BD59-A6C34878D82A}">
                    <a16:rowId xmlns:a16="http://schemas.microsoft.com/office/drawing/2014/main" val="1842676248"/>
                  </a:ext>
                </a:extLst>
              </a:tr>
              <a:tr h="711483">
                <a:tc>
                  <a:txBody>
                    <a:bodyPr/>
                    <a:lstStyle/>
                    <a:p>
                      <a:pPr algn="ctr"/>
                      <a:r>
                        <a:rPr kumimoji="1" lang="en-US" altLang="ja-JP" dirty="0"/>
                        <a:t>STR-IC-LCS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  </a:t>
                      </a:r>
                    </a:p>
                    <a:p>
                      <a:pPr algn="r"/>
                      <a:r>
                        <a:rPr kumimoji="1" lang="en-US" altLang="ja-JP" sz="1800" b="0" i="0" dirty="0">
                          <a:solidFill>
                            <a:schemeClr val="tx1"/>
                          </a:solidFill>
                          <a:latin typeface="+mn-lt"/>
                          <a:ea typeface="Hiragino Sans W1" panose="020B0300000000000000" pitchFamily="34" charset="-128"/>
                          <a:cs typeface="Times New Roman" panose="02020603050405020304" pitchFamily="18" charset="0"/>
                        </a:rPr>
                        <a:t>[</a:t>
                      </a:r>
                      <a:r>
                        <a:rPr lang="en" altLang="ja-JP" sz="1800" dirty="0">
                          <a:latin typeface="+mn-lt"/>
                          <a:cs typeface="Times New Roman" panose="02020603050405020304" pitchFamily="18" charset="0"/>
                        </a:rPr>
                        <a:t>Deorowicz</a:t>
                      </a:r>
                      <a:r>
                        <a:rPr kumimoji="1" lang="en-US" altLang="ja-JP" sz="1800" b="0" i="0" dirty="0">
                          <a:solidFill>
                            <a:schemeClr val="tx1"/>
                          </a:solidFill>
                          <a:latin typeface="+mn-lt"/>
                          <a:ea typeface="Hiragino Sans W1" panose="020B0300000000000000" pitchFamily="34" charset="-128"/>
                          <a:cs typeface="Times New Roman" panose="02020603050405020304" pitchFamily="18" charset="0"/>
                        </a:rPr>
                        <a:t>, 2012]</a:t>
                      </a:r>
                      <a:endParaRPr kumimoji="1" lang="ja-JP" altLang="en-US">
                        <a:latin typeface="+mn-lt"/>
                        <a:cs typeface="Times New Roman" panose="02020603050405020304"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200434370"/>
                  </a:ext>
                </a:extLst>
              </a:tr>
              <a:tr h="701171">
                <a:tc>
                  <a:txBody>
                    <a:bodyPr/>
                    <a:lstStyle/>
                    <a:p>
                      <a:pPr algn="ctr"/>
                      <a:r>
                        <a:rPr kumimoji="1" lang="en-US" altLang="ja-JP" dirty="0"/>
                        <a:t>STR-EC-LCS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3</a:t>
                      </a:r>
                      <a:r>
                        <a:rPr kumimoji="1" lang="en-US" altLang="ja-JP" i="1" dirty="0">
                          <a:latin typeface="Times New Roman"/>
                          <a:cs typeface="Times New Roman"/>
                        </a:rPr>
                        <a:t>|</a:t>
                      </a:r>
                      <a:r>
                        <a:rPr kumimoji="1" lang="en-US" altLang="ja-JP" i="0" dirty="0">
                          <a:latin typeface="Times New Roman"/>
                          <a:cs typeface="Times New Roman"/>
                        </a:rPr>
                        <a:t>) </a:t>
                      </a:r>
                      <a:r>
                        <a:rPr kumimoji="1" lang="en-US" altLang="ja-JP" i="1" dirty="0">
                          <a:latin typeface="Times New Roman"/>
                          <a:cs typeface="Times New Roman"/>
                        </a:rPr>
                        <a:t> </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dirty="0"/>
                        <a:t>[Wang et al., 2013]</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821524799"/>
                  </a:ext>
                </a:extLst>
              </a:tr>
              <a:tr h="618680">
                <a:tc rowSpan="3">
                  <a:txBody>
                    <a:bodyPr/>
                    <a:lstStyle/>
                    <a:p>
                      <a:pPr algn="ctr"/>
                      <a:r>
                        <a:rPr kumimoji="1" lang="en-US" altLang="ja-JP" dirty="0"/>
                        <a:t>SEQ-IC-LCS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3</a:t>
                      </a:r>
                      <a:r>
                        <a:rPr kumimoji="1" lang="en-US" altLang="ja-JP" i="1" dirty="0">
                          <a:latin typeface="Times New Roman"/>
                          <a:cs typeface="Times New Roman"/>
                        </a:rPr>
                        <a:t>|</a:t>
                      </a:r>
                      <a:r>
                        <a:rPr kumimoji="1" lang="en-US" altLang="ja-JP" i="0" dirty="0">
                          <a:latin typeface="Times New Roman"/>
                          <a:cs typeface="Times New Roman"/>
                        </a:rPr>
                        <a:t>) </a:t>
                      </a:r>
                      <a:endParaRPr kumimoji="1" lang="en" altLang="ja-JP" dirty="0"/>
                    </a:p>
                    <a:p>
                      <a:pPr marL="0" marR="0" indent="0" algn="r" defTabSz="914400" rtl="0" eaLnBrk="1" fontAlgn="auto" latinLnBrk="0" hangingPunct="1">
                        <a:lnSpc>
                          <a:spcPct val="100000"/>
                        </a:lnSpc>
                        <a:spcBef>
                          <a:spcPts val="0"/>
                        </a:spcBef>
                        <a:spcAft>
                          <a:spcPts val="0"/>
                        </a:spcAft>
                        <a:buClrTx/>
                        <a:buSzTx/>
                        <a:buFontTx/>
                        <a:buNone/>
                        <a:tabLst/>
                        <a:defRPr/>
                      </a:pPr>
                      <a:r>
                        <a:rPr kumimoji="1" lang="en" altLang="ja-JP" dirty="0"/>
                        <a:t>[Chin et al., 2004]</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211609855"/>
                  </a:ext>
                </a:extLst>
              </a:tr>
              <a:tr h="618680">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acyclic graph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acyclic 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acyclic 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sz="1800" i="1" dirty="0">
                          <a:latin typeface="Times New Roman"/>
                          <a:cs typeface="Times New Roman"/>
                        </a:rPr>
                        <a:t>O</a:t>
                      </a:r>
                      <a:r>
                        <a:rPr kumimoji="1" lang="en-US" altLang="ja-JP" sz="1800" i="0" dirty="0">
                          <a:latin typeface="Times New Roman"/>
                          <a:cs typeface="Times New Roman"/>
                        </a:rPr>
                        <a:t>(|</a:t>
                      </a:r>
                      <a:r>
                        <a:rPr kumimoji="1" lang="en-US" altLang="ja-JP" sz="1800" i="1" dirty="0">
                          <a:latin typeface="Times New Roman"/>
                          <a:cs typeface="Times New Roman"/>
                        </a:rPr>
                        <a:t>E</a:t>
                      </a:r>
                      <a:r>
                        <a:rPr kumimoji="1" lang="en-US" altLang="ja-JP" sz="1800" i="0" baseline="-25000" dirty="0">
                          <a:latin typeface="Times New Roman"/>
                          <a:cs typeface="Times New Roman"/>
                        </a:rPr>
                        <a:t>1</a:t>
                      </a:r>
                      <a:r>
                        <a:rPr kumimoji="1" lang="en-US" altLang="ja-JP" sz="1800" i="1" dirty="0">
                          <a:latin typeface="Times New Roman"/>
                          <a:cs typeface="Times New Roman"/>
                        </a:rPr>
                        <a:t>|</a:t>
                      </a:r>
                      <a:r>
                        <a:rPr kumimoji="1" lang="en-US" altLang="ja-JP" sz="1800" i="0" dirty="0">
                          <a:latin typeface="Times New Roman"/>
                          <a:cs typeface="Times New Roman"/>
                        </a:rPr>
                        <a:t>|</a:t>
                      </a:r>
                      <a:r>
                        <a:rPr kumimoji="1" lang="en-US" altLang="ja-JP" sz="1800" i="1" dirty="0">
                          <a:latin typeface="Times New Roman"/>
                          <a:cs typeface="Times New Roman"/>
                        </a:rPr>
                        <a:t>E</a:t>
                      </a:r>
                      <a:r>
                        <a:rPr kumimoji="1" lang="en-US" altLang="ja-JP" sz="1800" i="0" baseline="-25000" dirty="0">
                          <a:latin typeface="Times New Roman"/>
                          <a:cs typeface="Times New Roman"/>
                        </a:rPr>
                        <a:t>2</a:t>
                      </a:r>
                      <a:r>
                        <a:rPr kumimoji="1" lang="en-US" altLang="ja-JP" sz="1800" i="1" dirty="0">
                          <a:latin typeface="Times New Roman"/>
                          <a:cs typeface="Times New Roman"/>
                        </a:rPr>
                        <a:t>||E</a:t>
                      </a:r>
                      <a:r>
                        <a:rPr kumimoji="1" lang="en-US" altLang="ja-JP" sz="1800" i="0" baseline="-25000" dirty="0">
                          <a:latin typeface="Times New Roman"/>
                          <a:cs typeface="Times New Roman"/>
                        </a:rPr>
                        <a:t>3</a:t>
                      </a:r>
                      <a:r>
                        <a:rPr kumimoji="1" lang="en-US" altLang="ja-JP" sz="1800" i="1" dirty="0">
                          <a:latin typeface="Times New Roman"/>
                          <a:cs typeface="Times New Roman"/>
                        </a:rPr>
                        <a:t>|</a:t>
                      </a:r>
                      <a:r>
                        <a:rPr kumimoji="1" lang="en-US" altLang="ja-JP" sz="1800" i="0" dirty="0">
                          <a:latin typeface="Times New Roman"/>
                          <a:cs typeface="Times New Roman"/>
                        </a:rPr>
                        <a:t>)</a:t>
                      </a:r>
                    </a:p>
                    <a:p>
                      <a:pPr algn="r"/>
                      <a:r>
                        <a:rPr kumimoji="1" lang="en-US" altLang="ja-JP" sz="1800" i="0" dirty="0">
                          <a:latin typeface="Times New Roman"/>
                          <a:cs typeface="Times New Roman"/>
                        </a:rPr>
                        <a:t> </a:t>
                      </a:r>
                      <a:r>
                        <a:rPr kumimoji="1" lang="en-US" altLang="ja-JP" sz="2000" i="0" dirty="0">
                          <a:latin typeface="+mn-lt"/>
                          <a:cs typeface="Times New Roman"/>
                        </a:rPr>
                        <a:t>(this work)</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21665605"/>
                  </a:ext>
                </a:extLst>
              </a:tr>
              <a:tr h="618680">
                <a:tc vMerge="1">
                  <a:txBody>
                    <a:bodyPr/>
                    <a:lstStyle/>
                    <a:p>
                      <a:pPr algn="ctr"/>
                      <a:r>
                        <a:rPr kumimoji="1" lang="en-US" altLang="ja-JP" dirty="0"/>
                        <a:t>SEQ-IC-LCS</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baseline="0" dirty="0"/>
                        <a:t>graph</a:t>
                      </a:r>
                      <a:endParaRPr kumimoji="1" lang="en-US" altLang="ja-JP"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acyclic 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r"/>
                      <a:r>
                        <a:rPr kumimoji="1" lang="en-US" altLang="ja-JP" sz="1600" i="1" dirty="0">
                          <a:latin typeface="Times New Roman"/>
                          <a:cs typeface="Times New Roman"/>
                        </a:rPr>
                        <a:t>O</a:t>
                      </a:r>
                      <a:r>
                        <a:rPr kumimoji="1" lang="en-US" altLang="ja-JP" sz="1600" i="0" dirty="0">
                          <a:latin typeface="Times New Roman"/>
                          <a:cs typeface="Times New Roman"/>
                        </a:rPr>
                        <a:t>(|</a:t>
                      </a:r>
                      <a:r>
                        <a:rPr kumimoji="1" lang="en-US" altLang="ja-JP" sz="1600" i="1" dirty="0">
                          <a:latin typeface="Times New Roman"/>
                          <a:cs typeface="Times New Roman"/>
                        </a:rPr>
                        <a:t>E</a:t>
                      </a:r>
                      <a:r>
                        <a:rPr kumimoji="1" lang="en-US" altLang="ja-JP" sz="1600" i="0" baseline="-25000" dirty="0">
                          <a:latin typeface="Times New Roman"/>
                          <a:cs typeface="Times New Roman"/>
                        </a:rPr>
                        <a:t>1</a:t>
                      </a:r>
                      <a:r>
                        <a:rPr kumimoji="1" lang="en-US" altLang="ja-JP" sz="1600" i="1" dirty="0">
                          <a:latin typeface="Times New Roman"/>
                          <a:cs typeface="Times New Roman"/>
                        </a:rPr>
                        <a:t>|</a:t>
                      </a:r>
                      <a:r>
                        <a:rPr kumimoji="1" lang="en-US" altLang="ja-JP" sz="1600" i="0" dirty="0">
                          <a:latin typeface="Times New Roman"/>
                          <a:cs typeface="Times New Roman"/>
                        </a:rPr>
                        <a:t>|</a:t>
                      </a:r>
                      <a:r>
                        <a:rPr kumimoji="1" lang="en-US" altLang="ja-JP" sz="1600" i="1" dirty="0">
                          <a:latin typeface="Times New Roman"/>
                          <a:cs typeface="Times New Roman"/>
                        </a:rPr>
                        <a:t>E</a:t>
                      </a:r>
                      <a:r>
                        <a:rPr kumimoji="1" lang="en-US" altLang="ja-JP" sz="1600" i="0" baseline="-25000" dirty="0">
                          <a:latin typeface="Times New Roman"/>
                          <a:cs typeface="Times New Roman"/>
                        </a:rPr>
                        <a:t>2</a:t>
                      </a:r>
                      <a:r>
                        <a:rPr kumimoji="1" lang="en-US" altLang="ja-JP" sz="1600" i="1" dirty="0">
                          <a:latin typeface="Times New Roman"/>
                          <a:cs typeface="Times New Roman"/>
                        </a:rPr>
                        <a:t>||E</a:t>
                      </a:r>
                      <a:r>
                        <a:rPr kumimoji="1" lang="en-US" altLang="ja-JP" sz="1600" i="0" baseline="-25000" dirty="0">
                          <a:latin typeface="Times New Roman"/>
                          <a:cs typeface="Times New Roman"/>
                        </a:rPr>
                        <a:t>3</a:t>
                      </a:r>
                      <a:r>
                        <a:rPr kumimoji="1" lang="en-US" altLang="ja-JP" sz="1600" i="1" dirty="0">
                          <a:latin typeface="Times New Roman"/>
                          <a:cs typeface="Times New Roman"/>
                        </a:rPr>
                        <a:t>|+</a:t>
                      </a:r>
                      <a:r>
                        <a:rPr kumimoji="1" lang="en-US" altLang="ja-JP" sz="1600" i="0" dirty="0">
                          <a:latin typeface="Times New Roman"/>
                          <a:cs typeface="Times New Roman"/>
                        </a:rPr>
                        <a:t>|</a:t>
                      </a:r>
                      <a:r>
                        <a:rPr kumimoji="1" lang="en-US" altLang="ja-JP" sz="1600" i="1" dirty="0">
                          <a:latin typeface="Times New Roman"/>
                          <a:cs typeface="Times New Roman"/>
                        </a:rPr>
                        <a:t>V</a:t>
                      </a:r>
                      <a:r>
                        <a:rPr kumimoji="1" lang="en-US" altLang="ja-JP" sz="1600" i="0" baseline="-25000" dirty="0">
                          <a:latin typeface="Times New Roman"/>
                          <a:cs typeface="Times New Roman"/>
                        </a:rPr>
                        <a:t>1</a:t>
                      </a:r>
                      <a:r>
                        <a:rPr kumimoji="1" lang="en-US" altLang="ja-JP" sz="1600" i="1" dirty="0">
                          <a:latin typeface="Times New Roman"/>
                          <a:cs typeface="Times New Roman"/>
                        </a:rPr>
                        <a:t>|</a:t>
                      </a:r>
                      <a:r>
                        <a:rPr kumimoji="1" lang="en-US" altLang="ja-JP" sz="1600" i="0" dirty="0">
                          <a:latin typeface="Times New Roman"/>
                          <a:cs typeface="Times New Roman"/>
                        </a:rPr>
                        <a:t>|</a:t>
                      </a:r>
                      <a:r>
                        <a:rPr kumimoji="1" lang="en-US" altLang="ja-JP" sz="1600" i="1" dirty="0">
                          <a:latin typeface="Times New Roman"/>
                          <a:cs typeface="Times New Roman"/>
                        </a:rPr>
                        <a:t>V</a:t>
                      </a:r>
                      <a:r>
                        <a:rPr kumimoji="1" lang="en-US" altLang="ja-JP" sz="1600" i="0" baseline="-25000" dirty="0">
                          <a:latin typeface="Times New Roman"/>
                          <a:cs typeface="Times New Roman"/>
                        </a:rPr>
                        <a:t>2</a:t>
                      </a:r>
                      <a:r>
                        <a:rPr kumimoji="1" lang="en-US" altLang="ja-JP" sz="1600" i="1" dirty="0">
                          <a:latin typeface="Times New Roman"/>
                          <a:cs typeface="Times New Roman"/>
                        </a:rPr>
                        <a:t>||V</a:t>
                      </a:r>
                      <a:r>
                        <a:rPr kumimoji="1" lang="en-US" altLang="ja-JP" sz="1600" i="0" baseline="-25000" dirty="0">
                          <a:latin typeface="Times New Roman"/>
                          <a:cs typeface="Times New Roman"/>
                        </a:rPr>
                        <a:t>3</a:t>
                      </a:r>
                      <a:r>
                        <a:rPr kumimoji="1" lang="en-US" altLang="ja-JP" sz="1600" i="1" dirty="0">
                          <a:latin typeface="Times New Roman"/>
                          <a:cs typeface="Times New Roman"/>
                        </a:rPr>
                        <a:t>|</a:t>
                      </a:r>
                      <a:r>
                        <a:rPr kumimoji="1" lang="en-US" altLang="ja-JP" sz="1600" i="0" dirty="0">
                          <a:latin typeface="Times New Roman"/>
                          <a:cs typeface="Times New Roman"/>
                        </a:rPr>
                        <a:t>log|Σ|) </a:t>
                      </a:r>
                      <a:r>
                        <a:rPr kumimoji="1" lang="en-US" altLang="ja-JP" sz="1800" i="0" dirty="0">
                          <a:latin typeface="+mn-lt"/>
                          <a:cs typeface="Times New Roman"/>
                        </a:rPr>
                        <a:t>(this work)</a:t>
                      </a:r>
                      <a:endParaRPr kumimoji="1" lang="en-US" altLang="ja-JP" sz="1600" i="0" dirty="0">
                        <a:latin typeface="+mn-lt"/>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07412259"/>
                  </a:ext>
                </a:extLst>
              </a:tr>
              <a:tr h="643271">
                <a:tc>
                  <a:txBody>
                    <a:bodyPr/>
                    <a:lstStyle/>
                    <a:p>
                      <a:pPr algn="ctr"/>
                      <a:r>
                        <a:rPr kumimoji="1" lang="en-US" altLang="ja-JP" dirty="0"/>
                        <a:t>SEQ-EC-LCS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3</a:t>
                      </a:r>
                      <a:r>
                        <a:rPr kumimoji="1" lang="en-US" altLang="ja-JP" i="1" dirty="0">
                          <a:latin typeface="Times New Roman"/>
                          <a:cs typeface="Times New Roman"/>
                        </a:rPr>
                        <a:t>|</a:t>
                      </a:r>
                      <a:r>
                        <a:rPr kumimoji="1" lang="en-US" altLang="ja-JP" i="0" dirty="0">
                          <a:latin typeface="Times New Roman"/>
                          <a:cs typeface="Times New Roman"/>
                        </a:rPr>
                        <a:t>) </a:t>
                      </a:r>
                      <a:r>
                        <a:rPr kumimoji="1" lang="en-US" altLang="ja-JP" i="1" dirty="0">
                          <a:latin typeface="Times New Roman"/>
                          <a:cs typeface="Times New Roman"/>
                        </a:rPr>
                        <a:t> </a:t>
                      </a:r>
                      <a:r>
                        <a:rPr kumimoji="1" lang="en" altLang="ja-JP" dirty="0"/>
                        <a:t> </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 altLang="ja-JP" dirty="0"/>
                        <a:t>[Chen and Chao, 2011]</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704539568"/>
                  </a:ext>
                </a:extLst>
              </a:tr>
            </a:tbl>
          </a:graphicData>
        </a:graphic>
      </p:graphicFrame>
      <p:sp>
        <p:nvSpPr>
          <p:cNvPr id="5" name="テキスト ボックス 4">
            <a:extLst>
              <a:ext uri="{FF2B5EF4-FFF2-40B4-BE49-F238E27FC236}">
                <a16:creationId xmlns:a16="http://schemas.microsoft.com/office/drawing/2014/main" id="{F07F3ED4-F344-9CB4-B81B-8FDFF4D08275}"/>
              </a:ext>
            </a:extLst>
          </p:cNvPr>
          <p:cNvSpPr txBox="1"/>
          <p:nvPr/>
        </p:nvSpPr>
        <p:spPr>
          <a:xfrm>
            <a:off x="127931" y="5493069"/>
            <a:ext cx="9485011" cy="769441"/>
          </a:xfrm>
          <a:prstGeom prst="rect">
            <a:avLst/>
          </a:prstGeom>
          <a:noFill/>
        </p:spPr>
        <p:txBody>
          <a:bodyPr wrap="square" rtlCol="0">
            <a:spAutoFit/>
          </a:bodyPr>
          <a:lstStyle/>
          <a:p>
            <a:r>
              <a:rPr kumimoji="1" lang="en-US" altLang="ja-JP" sz="2200" i="1" dirty="0">
                <a:latin typeface="Times New Roman"/>
                <a:cs typeface="Times New Roman"/>
              </a:rPr>
              <a:t>|E</a:t>
            </a:r>
            <a:r>
              <a:rPr kumimoji="1" lang="en-US" altLang="ja-JP" sz="2200" i="1" baseline="-25000" dirty="0">
                <a:latin typeface="Times New Roman"/>
                <a:cs typeface="Times New Roman"/>
              </a:rPr>
              <a:t>i </a:t>
            </a:r>
            <a:r>
              <a:rPr kumimoji="1" lang="en-US" altLang="ja-JP" sz="2200" dirty="0">
                <a:latin typeface="Times New Roman"/>
                <a:cs typeface="Times New Roman"/>
              </a:rPr>
              <a:t>|</a:t>
            </a:r>
            <a:r>
              <a:rPr kumimoji="1" lang="en-US" altLang="ja-JP" sz="2200" dirty="0"/>
              <a:t> : the number of edges in </a:t>
            </a:r>
            <a:r>
              <a:rPr lang="en-US" altLang="ja-JP" sz="2200" dirty="0">
                <a:cs typeface="Times New Roman"/>
              </a:rPr>
              <a:t>text </a:t>
            </a:r>
            <a:r>
              <a:rPr lang="en-US" altLang="ja-JP" sz="2200" i="1" dirty="0">
                <a:latin typeface="Times New Roman" panose="02020603050405020304" pitchFamily="18" charset="0"/>
                <a:cs typeface="Times New Roman" panose="02020603050405020304" pitchFamily="18" charset="0"/>
              </a:rPr>
              <a:t>i </a:t>
            </a:r>
            <a:r>
              <a:rPr lang="en-US" altLang="ja-JP" sz="2200" dirty="0">
                <a:cs typeface="Times New Roman"/>
              </a:rPr>
              <a:t>,</a:t>
            </a:r>
            <a:r>
              <a:rPr lang="en-US" altLang="ja-JP" sz="2200" dirty="0">
                <a:latin typeface="Times New Roman"/>
                <a:cs typeface="Times New Roman"/>
              </a:rPr>
              <a:t> </a:t>
            </a:r>
            <a:r>
              <a:rPr lang="en-US" altLang="ja-JP" sz="2200" i="1" dirty="0">
                <a:latin typeface="Times New Roman"/>
                <a:cs typeface="Times New Roman"/>
              </a:rPr>
              <a:t>|V</a:t>
            </a:r>
            <a:r>
              <a:rPr lang="en-US" altLang="ja-JP" sz="2200" i="1" baseline="-25000" dirty="0">
                <a:latin typeface="Times New Roman"/>
                <a:cs typeface="Times New Roman"/>
              </a:rPr>
              <a:t>i </a:t>
            </a:r>
            <a:r>
              <a:rPr lang="en-US" altLang="ja-JP" sz="2200" dirty="0">
                <a:latin typeface="Times New Roman"/>
                <a:cs typeface="Times New Roman"/>
              </a:rPr>
              <a:t>|</a:t>
            </a:r>
            <a:r>
              <a:rPr lang="en-US" altLang="ja-JP" sz="2200" dirty="0"/>
              <a:t> : the number of vertices in </a:t>
            </a:r>
            <a:r>
              <a:rPr lang="en-US" altLang="ja-JP" sz="2200" dirty="0">
                <a:cs typeface="Times New Roman"/>
              </a:rPr>
              <a:t>text </a:t>
            </a:r>
            <a:r>
              <a:rPr lang="en-US" altLang="ja-JP" sz="2200" i="1" dirty="0">
                <a:latin typeface="Times New Roman" panose="02020603050405020304" pitchFamily="18" charset="0"/>
                <a:cs typeface="Times New Roman" panose="02020603050405020304" pitchFamily="18" charset="0"/>
              </a:rPr>
              <a:t>i</a:t>
            </a:r>
            <a:r>
              <a:rPr lang="en-US" altLang="ja-JP" sz="2200" dirty="0">
                <a:latin typeface="Times New Roman"/>
                <a:cs typeface="Times New Roman"/>
              </a:rPr>
              <a:t> </a:t>
            </a:r>
            <a:r>
              <a:rPr lang="en-US" altLang="ja-JP" sz="2200" dirty="0">
                <a:cs typeface="Courier New" panose="02070309020205020404" pitchFamily="49" charset="0"/>
              </a:rPr>
              <a:t>,</a:t>
            </a:r>
          </a:p>
          <a:p>
            <a:r>
              <a:rPr lang="en-US" altLang="ja-JP" sz="2200" dirty="0">
                <a:latin typeface="Times New Roman"/>
                <a:cs typeface="Times New Roman"/>
              </a:rPr>
              <a:t>|Σ| : </a:t>
            </a:r>
            <a:r>
              <a:rPr lang="en-US" altLang="ja-JP" sz="2200" dirty="0">
                <a:cs typeface="Times New Roman"/>
              </a:rPr>
              <a:t>the alphabet size .</a:t>
            </a:r>
          </a:p>
        </p:txBody>
      </p:sp>
    </p:spTree>
    <p:extLst>
      <p:ext uri="{BB962C8B-B14F-4D97-AF65-F5344CB8AC3E}">
        <p14:creationId xmlns:p14="http://schemas.microsoft.com/office/powerpoint/2010/main" val="2844434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5D38494-5177-7545-920F-0A48AAA6093A}"/>
              </a:ext>
            </a:extLst>
          </p:cNvPr>
          <p:cNvSpPr>
            <a:spLocks noGrp="1"/>
          </p:cNvSpPr>
          <p:nvPr>
            <p:ph type="title"/>
          </p:nvPr>
        </p:nvSpPr>
        <p:spPr>
          <a:xfrm>
            <a:off x="628650" y="365127"/>
            <a:ext cx="7886700" cy="647966"/>
          </a:xfrm>
        </p:spPr>
        <p:txBody>
          <a:bodyPr>
            <a:noAutofit/>
          </a:bodyPr>
          <a:lstStyle/>
          <a:p>
            <a:r>
              <a:rPr kumimoji="1" lang="en-US" altLang="ja-JP" sz="3600" dirty="0"/>
              <a:t>Conclusions</a:t>
            </a:r>
            <a:endParaRPr kumimoji="1" lang="ja-JP" altLang="en-US" sz="3600" dirty="0"/>
          </a:p>
        </p:txBody>
      </p:sp>
      <p:cxnSp>
        <p:nvCxnSpPr>
          <p:cNvPr id="12" name="直線コネクタ 11">
            <a:extLst>
              <a:ext uri="{FF2B5EF4-FFF2-40B4-BE49-F238E27FC236}">
                <a16:creationId xmlns:a16="http://schemas.microsoft.com/office/drawing/2014/main" id="{36047E32-CD20-7F4C-8695-78D0F1E0C125}"/>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スライド番号プレースホルダー 4">
            <a:extLst>
              <a:ext uri="{FF2B5EF4-FFF2-40B4-BE49-F238E27FC236}">
                <a16:creationId xmlns:a16="http://schemas.microsoft.com/office/drawing/2014/main" id="{E3F0BA8A-F5A0-5628-23BB-CB80A868EC27}"/>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53</a:t>
            </a:fld>
            <a:endParaRPr kumimoji="1" lang="ja-JP" altLang="en-US"/>
          </a:p>
        </p:txBody>
      </p:sp>
      <p:graphicFrame>
        <p:nvGraphicFramePr>
          <p:cNvPr id="2" name="表 1">
            <a:extLst>
              <a:ext uri="{FF2B5EF4-FFF2-40B4-BE49-F238E27FC236}">
                <a16:creationId xmlns:a16="http://schemas.microsoft.com/office/drawing/2014/main" id="{DD41AF6E-7A22-DC13-77E5-8B31C4904518}"/>
              </a:ext>
            </a:extLst>
          </p:cNvPr>
          <p:cNvGraphicFramePr>
            <a:graphicFrameLocks noGrp="1"/>
          </p:cNvGraphicFramePr>
          <p:nvPr/>
        </p:nvGraphicFramePr>
        <p:xfrm>
          <a:off x="127931" y="1177163"/>
          <a:ext cx="8888137" cy="4356453"/>
        </p:xfrm>
        <a:graphic>
          <a:graphicData uri="http://schemas.openxmlformats.org/drawingml/2006/table">
            <a:tbl>
              <a:tblPr firstRow="1" bandRow="1">
                <a:tableStyleId>{2A488322-F2BA-4B5B-9748-0D474271808F}</a:tableStyleId>
              </a:tblPr>
              <a:tblGrid>
                <a:gridCol w="1684214">
                  <a:extLst>
                    <a:ext uri="{9D8B030D-6E8A-4147-A177-3AD203B41FA5}">
                      <a16:colId xmlns:a16="http://schemas.microsoft.com/office/drawing/2014/main" val="3916817097"/>
                    </a:ext>
                  </a:extLst>
                </a:gridCol>
                <a:gridCol w="1452242">
                  <a:extLst>
                    <a:ext uri="{9D8B030D-6E8A-4147-A177-3AD203B41FA5}">
                      <a16:colId xmlns:a16="http://schemas.microsoft.com/office/drawing/2014/main" val="2799539760"/>
                    </a:ext>
                  </a:extLst>
                </a:gridCol>
                <a:gridCol w="1385105">
                  <a:extLst>
                    <a:ext uri="{9D8B030D-6E8A-4147-A177-3AD203B41FA5}">
                      <a16:colId xmlns:a16="http://schemas.microsoft.com/office/drawing/2014/main" val="2145711042"/>
                    </a:ext>
                  </a:extLst>
                </a:gridCol>
                <a:gridCol w="1410345">
                  <a:extLst>
                    <a:ext uri="{9D8B030D-6E8A-4147-A177-3AD203B41FA5}">
                      <a16:colId xmlns:a16="http://schemas.microsoft.com/office/drawing/2014/main" val="849316662"/>
                    </a:ext>
                  </a:extLst>
                </a:gridCol>
                <a:gridCol w="2956231">
                  <a:extLst>
                    <a:ext uri="{9D8B030D-6E8A-4147-A177-3AD203B41FA5}">
                      <a16:colId xmlns:a16="http://schemas.microsoft.com/office/drawing/2014/main" val="3869339784"/>
                    </a:ext>
                  </a:extLst>
                </a:gridCol>
              </a:tblGrid>
              <a:tr h="371208">
                <a:tc>
                  <a:txBody>
                    <a:bodyPr/>
                    <a:lstStyle/>
                    <a:p>
                      <a:pPr algn="ctr"/>
                      <a:r>
                        <a:rPr kumimoji="1" lang="en-US" altLang="ja-JP" dirty="0"/>
                        <a:t>problem</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rPr>
                        <a:t>text </a:t>
                      </a:r>
                      <a:r>
                        <a:rPr kumimoji="1" lang="en-US" altLang="ja-JP" b="1" dirty="0">
                          <a:solidFill>
                            <a:schemeClr val="bg1"/>
                          </a:solidFill>
                          <a:latin typeface="Times New Roman"/>
                          <a:ea typeface="+mn-ea"/>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rPr>
                        <a:t>text </a:t>
                      </a:r>
                      <a:r>
                        <a:rPr kumimoji="1" lang="en-US" altLang="ja-JP" b="1" dirty="0">
                          <a:solidFill>
                            <a:schemeClr val="bg1"/>
                          </a:solidFill>
                          <a:latin typeface="Times New Roman"/>
                          <a:ea typeface="+mn-ea"/>
                          <a:cs typeface="Times New Roman"/>
                        </a:rPr>
                        <a:t>2</a:t>
                      </a:r>
                      <a:endParaRPr kumimoji="1" lang="ja-JP" altLang="en-US" b="1">
                        <a:solidFill>
                          <a:schemeClr val="bg1"/>
                        </a:solidFill>
                        <a:latin typeface="Times New Roman"/>
                        <a:ea typeface="+mn-ea"/>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latin typeface="Times New Roman"/>
                          <a:ea typeface="+mn-ea"/>
                          <a:cs typeface="Times New Roman"/>
                        </a:rPr>
                        <a:t>text 3</a:t>
                      </a:r>
                      <a:endParaRPr kumimoji="1" lang="ja-JP" altLang="en-US" b="1">
                        <a:solidFill>
                          <a:schemeClr val="bg1"/>
                        </a:solidFill>
                        <a:latin typeface="Times New Roman"/>
                        <a:ea typeface="+mn-ea"/>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dirty="0"/>
                        <a:t>Time complexity</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extLst>
                  <a:ext uri="{0D108BD9-81ED-4DB2-BD59-A6C34878D82A}">
                    <a16:rowId xmlns:a16="http://schemas.microsoft.com/office/drawing/2014/main" val="1842676248"/>
                  </a:ext>
                </a:extLst>
              </a:tr>
              <a:tr h="711483">
                <a:tc>
                  <a:txBody>
                    <a:bodyPr/>
                    <a:lstStyle/>
                    <a:p>
                      <a:pPr algn="ctr"/>
                      <a:r>
                        <a:rPr kumimoji="1" lang="en-US" altLang="ja-JP" dirty="0"/>
                        <a:t>STR-IC-LCS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  </a:t>
                      </a:r>
                    </a:p>
                    <a:p>
                      <a:pPr algn="r"/>
                      <a:r>
                        <a:rPr kumimoji="1" lang="en-US" altLang="ja-JP" sz="1800" b="0" i="0" dirty="0">
                          <a:solidFill>
                            <a:schemeClr val="tx1"/>
                          </a:solidFill>
                          <a:latin typeface="+mn-lt"/>
                          <a:ea typeface="Hiragino Sans W1" panose="020B0300000000000000" pitchFamily="34" charset="-128"/>
                          <a:cs typeface="Times New Roman" panose="02020603050405020304" pitchFamily="18" charset="0"/>
                        </a:rPr>
                        <a:t>[</a:t>
                      </a:r>
                      <a:r>
                        <a:rPr lang="en" altLang="ja-JP" sz="1800" dirty="0">
                          <a:latin typeface="+mn-lt"/>
                          <a:cs typeface="Times New Roman" panose="02020603050405020304" pitchFamily="18" charset="0"/>
                        </a:rPr>
                        <a:t>Deorowicz</a:t>
                      </a:r>
                      <a:r>
                        <a:rPr kumimoji="1" lang="en-US" altLang="ja-JP" sz="1800" b="0" i="0" dirty="0">
                          <a:solidFill>
                            <a:schemeClr val="tx1"/>
                          </a:solidFill>
                          <a:latin typeface="+mn-lt"/>
                          <a:ea typeface="Hiragino Sans W1" panose="020B0300000000000000" pitchFamily="34" charset="-128"/>
                          <a:cs typeface="Times New Roman" panose="02020603050405020304" pitchFamily="18" charset="0"/>
                        </a:rPr>
                        <a:t>, 2012]</a:t>
                      </a:r>
                      <a:endParaRPr kumimoji="1" lang="ja-JP" altLang="en-US">
                        <a:latin typeface="+mn-lt"/>
                        <a:cs typeface="Times New Roman" panose="02020603050405020304"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200434370"/>
                  </a:ext>
                </a:extLst>
              </a:tr>
              <a:tr h="701171">
                <a:tc>
                  <a:txBody>
                    <a:bodyPr/>
                    <a:lstStyle/>
                    <a:p>
                      <a:pPr algn="ctr"/>
                      <a:r>
                        <a:rPr kumimoji="1" lang="en-US" altLang="ja-JP" dirty="0"/>
                        <a:t>STR-EC-LCS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3</a:t>
                      </a:r>
                      <a:r>
                        <a:rPr kumimoji="1" lang="en-US" altLang="ja-JP" i="1" dirty="0">
                          <a:latin typeface="Times New Roman"/>
                          <a:cs typeface="Times New Roman"/>
                        </a:rPr>
                        <a:t>|</a:t>
                      </a:r>
                      <a:r>
                        <a:rPr kumimoji="1" lang="en-US" altLang="ja-JP" i="0" dirty="0">
                          <a:latin typeface="Times New Roman"/>
                          <a:cs typeface="Times New Roman"/>
                        </a:rPr>
                        <a:t>) </a:t>
                      </a:r>
                      <a:r>
                        <a:rPr kumimoji="1" lang="en-US" altLang="ja-JP" i="1" dirty="0">
                          <a:latin typeface="Times New Roman"/>
                          <a:cs typeface="Times New Roman"/>
                        </a:rPr>
                        <a:t> </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dirty="0"/>
                        <a:t>[Wang et al., 2013]</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821524799"/>
                  </a:ext>
                </a:extLst>
              </a:tr>
              <a:tr h="618680">
                <a:tc rowSpan="3">
                  <a:txBody>
                    <a:bodyPr/>
                    <a:lstStyle/>
                    <a:p>
                      <a:pPr algn="ctr"/>
                      <a:r>
                        <a:rPr kumimoji="1" lang="en-US" altLang="ja-JP" dirty="0"/>
                        <a:t>SEQ-IC-LCS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3</a:t>
                      </a:r>
                      <a:r>
                        <a:rPr kumimoji="1" lang="en-US" altLang="ja-JP" i="1" dirty="0">
                          <a:latin typeface="Times New Roman"/>
                          <a:cs typeface="Times New Roman"/>
                        </a:rPr>
                        <a:t>|</a:t>
                      </a:r>
                      <a:r>
                        <a:rPr kumimoji="1" lang="en-US" altLang="ja-JP" i="0" dirty="0">
                          <a:latin typeface="Times New Roman"/>
                          <a:cs typeface="Times New Roman"/>
                        </a:rPr>
                        <a:t>) </a:t>
                      </a:r>
                      <a:endParaRPr kumimoji="1" lang="en" altLang="ja-JP" dirty="0"/>
                    </a:p>
                    <a:p>
                      <a:pPr marL="0" marR="0" indent="0" algn="r" defTabSz="914400" rtl="0" eaLnBrk="1" fontAlgn="auto" latinLnBrk="0" hangingPunct="1">
                        <a:lnSpc>
                          <a:spcPct val="100000"/>
                        </a:lnSpc>
                        <a:spcBef>
                          <a:spcPts val="0"/>
                        </a:spcBef>
                        <a:spcAft>
                          <a:spcPts val="0"/>
                        </a:spcAft>
                        <a:buClrTx/>
                        <a:buSzTx/>
                        <a:buFontTx/>
                        <a:buNone/>
                        <a:tabLst/>
                        <a:defRPr/>
                      </a:pPr>
                      <a:r>
                        <a:rPr kumimoji="1" lang="en" altLang="ja-JP" dirty="0"/>
                        <a:t>[Chin et al., 2004]</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211609855"/>
                  </a:ext>
                </a:extLst>
              </a:tr>
              <a:tr h="618680">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acyclic graph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acyclic 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acyclic 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sz="1800" i="1" dirty="0">
                          <a:latin typeface="Times New Roman"/>
                          <a:cs typeface="Times New Roman"/>
                        </a:rPr>
                        <a:t>O</a:t>
                      </a:r>
                      <a:r>
                        <a:rPr kumimoji="1" lang="en-US" altLang="ja-JP" sz="1800" i="0" dirty="0">
                          <a:latin typeface="Times New Roman"/>
                          <a:cs typeface="Times New Roman"/>
                        </a:rPr>
                        <a:t>(|</a:t>
                      </a:r>
                      <a:r>
                        <a:rPr kumimoji="1" lang="en-US" altLang="ja-JP" sz="1800" i="1" dirty="0">
                          <a:latin typeface="Times New Roman"/>
                          <a:cs typeface="Times New Roman"/>
                        </a:rPr>
                        <a:t>E</a:t>
                      </a:r>
                      <a:r>
                        <a:rPr kumimoji="1" lang="en-US" altLang="ja-JP" sz="1800" i="0" baseline="-25000" dirty="0">
                          <a:latin typeface="Times New Roman"/>
                          <a:cs typeface="Times New Roman"/>
                        </a:rPr>
                        <a:t>1</a:t>
                      </a:r>
                      <a:r>
                        <a:rPr kumimoji="1" lang="en-US" altLang="ja-JP" sz="1800" i="1" dirty="0">
                          <a:latin typeface="Times New Roman"/>
                          <a:cs typeface="Times New Roman"/>
                        </a:rPr>
                        <a:t>|</a:t>
                      </a:r>
                      <a:r>
                        <a:rPr kumimoji="1" lang="en-US" altLang="ja-JP" sz="1800" i="0" dirty="0">
                          <a:latin typeface="Times New Roman"/>
                          <a:cs typeface="Times New Roman"/>
                        </a:rPr>
                        <a:t>|</a:t>
                      </a:r>
                      <a:r>
                        <a:rPr kumimoji="1" lang="en-US" altLang="ja-JP" sz="1800" i="1" dirty="0">
                          <a:latin typeface="Times New Roman"/>
                          <a:cs typeface="Times New Roman"/>
                        </a:rPr>
                        <a:t>E</a:t>
                      </a:r>
                      <a:r>
                        <a:rPr kumimoji="1" lang="en-US" altLang="ja-JP" sz="1800" i="0" baseline="-25000" dirty="0">
                          <a:latin typeface="Times New Roman"/>
                          <a:cs typeface="Times New Roman"/>
                        </a:rPr>
                        <a:t>2</a:t>
                      </a:r>
                      <a:r>
                        <a:rPr kumimoji="1" lang="en-US" altLang="ja-JP" sz="1800" i="1" dirty="0">
                          <a:latin typeface="Times New Roman"/>
                          <a:cs typeface="Times New Roman"/>
                        </a:rPr>
                        <a:t>||E</a:t>
                      </a:r>
                      <a:r>
                        <a:rPr kumimoji="1" lang="en-US" altLang="ja-JP" sz="1800" i="0" baseline="-25000" dirty="0">
                          <a:latin typeface="Times New Roman"/>
                          <a:cs typeface="Times New Roman"/>
                        </a:rPr>
                        <a:t>3</a:t>
                      </a:r>
                      <a:r>
                        <a:rPr kumimoji="1" lang="en-US" altLang="ja-JP" sz="1800" i="1" dirty="0">
                          <a:latin typeface="Times New Roman"/>
                          <a:cs typeface="Times New Roman"/>
                        </a:rPr>
                        <a:t>|</a:t>
                      </a:r>
                      <a:r>
                        <a:rPr kumimoji="1" lang="en-US" altLang="ja-JP" sz="1800" i="0" dirty="0">
                          <a:latin typeface="Times New Roman"/>
                          <a:cs typeface="Times New Roman"/>
                        </a:rPr>
                        <a:t>)</a:t>
                      </a:r>
                    </a:p>
                    <a:p>
                      <a:pPr algn="r"/>
                      <a:r>
                        <a:rPr kumimoji="1" lang="en-US" altLang="ja-JP" sz="1800" i="0" dirty="0">
                          <a:latin typeface="Times New Roman"/>
                          <a:cs typeface="Times New Roman"/>
                        </a:rPr>
                        <a:t> </a:t>
                      </a:r>
                      <a:r>
                        <a:rPr kumimoji="1" lang="en-US" altLang="ja-JP" sz="2000" i="0" dirty="0">
                          <a:latin typeface="+mn-lt"/>
                          <a:cs typeface="Times New Roman"/>
                        </a:rPr>
                        <a:t>(this work)</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21665605"/>
                  </a:ext>
                </a:extLst>
              </a:tr>
              <a:tr h="618680">
                <a:tc vMerge="1">
                  <a:txBody>
                    <a:bodyPr/>
                    <a:lstStyle/>
                    <a:p>
                      <a:pPr algn="ctr"/>
                      <a:r>
                        <a:rPr kumimoji="1" lang="en-US" altLang="ja-JP" dirty="0"/>
                        <a:t>SEQ-IC-LCS</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baseline="0" dirty="0"/>
                        <a:t>graph</a:t>
                      </a:r>
                      <a:endParaRPr kumimoji="1" lang="en-US" altLang="ja-JP"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acyclic 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r"/>
                      <a:r>
                        <a:rPr kumimoji="1" lang="en-US" altLang="ja-JP" sz="1600" i="1" dirty="0">
                          <a:latin typeface="Times New Roman"/>
                          <a:cs typeface="Times New Roman"/>
                        </a:rPr>
                        <a:t>O</a:t>
                      </a:r>
                      <a:r>
                        <a:rPr kumimoji="1" lang="en-US" altLang="ja-JP" sz="1600" i="0" dirty="0">
                          <a:latin typeface="Times New Roman"/>
                          <a:cs typeface="Times New Roman"/>
                        </a:rPr>
                        <a:t>(|</a:t>
                      </a:r>
                      <a:r>
                        <a:rPr kumimoji="1" lang="en-US" altLang="ja-JP" sz="1600" i="1" dirty="0">
                          <a:latin typeface="Times New Roman"/>
                          <a:cs typeface="Times New Roman"/>
                        </a:rPr>
                        <a:t>E</a:t>
                      </a:r>
                      <a:r>
                        <a:rPr kumimoji="1" lang="en-US" altLang="ja-JP" sz="1600" i="0" baseline="-25000" dirty="0">
                          <a:latin typeface="Times New Roman"/>
                          <a:cs typeface="Times New Roman"/>
                        </a:rPr>
                        <a:t>1</a:t>
                      </a:r>
                      <a:r>
                        <a:rPr kumimoji="1" lang="en-US" altLang="ja-JP" sz="1600" i="1" dirty="0">
                          <a:latin typeface="Times New Roman"/>
                          <a:cs typeface="Times New Roman"/>
                        </a:rPr>
                        <a:t>|</a:t>
                      </a:r>
                      <a:r>
                        <a:rPr kumimoji="1" lang="en-US" altLang="ja-JP" sz="1600" i="0" dirty="0">
                          <a:latin typeface="Times New Roman"/>
                          <a:cs typeface="Times New Roman"/>
                        </a:rPr>
                        <a:t>|</a:t>
                      </a:r>
                      <a:r>
                        <a:rPr kumimoji="1" lang="en-US" altLang="ja-JP" sz="1600" i="1" dirty="0">
                          <a:latin typeface="Times New Roman"/>
                          <a:cs typeface="Times New Roman"/>
                        </a:rPr>
                        <a:t>E</a:t>
                      </a:r>
                      <a:r>
                        <a:rPr kumimoji="1" lang="en-US" altLang="ja-JP" sz="1600" i="0" baseline="-25000" dirty="0">
                          <a:latin typeface="Times New Roman"/>
                          <a:cs typeface="Times New Roman"/>
                        </a:rPr>
                        <a:t>2</a:t>
                      </a:r>
                      <a:r>
                        <a:rPr kumimoji="1" lang="en-US" altLang="ja-JP" sz="1600" i="1" dirty="0">
                          <a:latin typeface="Times New Roman"/>
                          <a:cs typeface="Times New Roman"/>
                        </a:rPr>
                        <a:t>||E</a:t>
                      </a:r>
                      <a:r>
                        <a:rPr kumimoji="1" lang="en-US" altLang="ja-JP" sz="1600" i="0" baseline="-25000" dirty="0">
                          <a:latin typeface="Times New Roman"/>
                          <a:cs typeface="Times New Roman"/>
                        </a:rPr>
                        <a:t>3</a:t>
                      </a:r>
                      <a:r>
                        <a:rPr kumimoji="1" lang="en-US" altLang="ja-JP" sz="1600" i="1" dirty="0">
                          <a:latin typeface="Times New Roman"/>
                          <a:cs typeface="Times New Roman"/>
                        </a:rPr>
                        <a:t>|+</a:t>
                      </a:r>
                      <a:r>
                        <a:rPr kumimoji="1" lang="en-US" altLang="ja-JP" sz="1600" i="0" dirty="0">
                          <a:latin typeface="Times New Roman"/>
                          <a:cs typeface="Times New Roman"/>
                        </a:rPr>
                        <a:t>|</a:t>
                      </a:r>
                      <a:r>
                        <a:rPr kumimoji="1" lang="en-US" altLang="ja-JP" sz="1600" i="1" dirty="0">
                          <a:latin typeface="Times New Roman"/>
                          <a:cs typeface="Times New Roman"/>
                        </a:rPr>
                        <a:t>V</a:t>
                      </a:r>
                      <a:r>
                        <a:rPr kumimoji="1" lang="en-US" altLang="ja-JP" sz="1600" i="0" baseline="-25000" dirty="0">
                          <a:latin typeface="Times New Roman"/>
                          <a:cs typeface="Times New Roman"/>
                        </a:rPr>
                        <a:t>1</a:t>
                      </a:r>
                      <a:r>
                        <a:rPr kumimoji="1" lang="en-US" altLang="ja-JP" sz="1600" i="1" dirty="0">
                          <a:latin typeface="Times New Roman"/>
                          <a:cs typeface="Times New Roman"/>
                        </a:rPr>
                        <a:t>|</a:t>
                      </a:r>
                      <a:r>
                        <a:rPr kumimoji="1" lang="en-US" altLang="ja-JP" sz="1600" i="0" dirty="0">
                          <a:latin typeface="Times New Roman"/>
                          <a:cs typeface="Times New Roman"/>
                        </a:rPr>
                        <a:t>|</a:t>
                      </a:r>
                      <a:r>
                        <a:rPr kumimoji="1" lang="en-US" altLang="ja-JP" sz="1600" i="1" dirty="0">
                          <a:latin typeface="Times New Roman"/>
                          <a:cs typeface="Times New Roman"/>
                        </a:rPr>
                        <a:t>V</a:t>
                      </a:r>
                      <a:r>
                        <a:rPr kumimoji="1" lang="en-US" altLang="ja-JP" sz="1600" i="0" baseline="-25000" dirty="0">
                          <a:latin typeface="Times New Roman"/>
                          <a:cs typeface="Times New Roman"/>
                        </a:rPr>
                        <a:t>2</a:t>
                      </a:r>
                      <a:r>
                        <a:rPr kumimoji="1" lang="en-US" altLang="ja-JP" sz="1600" i="1" dirty="0">
                          <a:latin typeface="Times New Roman"/>
                          <a:cs typeface="Times New Roman"/>
                        </a:rPr>
                        <a:t>||V</a:t>
                      </a:r>
                      <a:r>
                        <a:rPr kumimoji="1" lang="en-US" altLang="ja-JP" sz="1600" i="0" baseline="-25000" dirty="0">
                          <a:latin typeface="Times New Roman"/>
                          <a:cs typeface="Times New Roman"/>
                        </a:rPr>
                        <a:t>3</a:t>
                      </a:r>
                      <a:r>
                        <a:rPr kumimoji="1" lang="en-US" altLang="ja-JP" sz="1600" i="1" dirty="0">
                          <a:latin typeface="Times New Roman"/>
                          <a:cs typeface="Times New Roman"/>
                        </a:rPr>
                        <a:t>|</a:t>
                      </a:r>
                      <a:r>
                        <a:rPr kumimoji="1" lang="en-US" altLang="ja-JP" sz="1600" i="0" dirty="0">
                          <a:latin typeface="Times New Roman"/>
                          <a:cs typeface="Times New Roman"/>
                        </a:rPr>
                        <a:t>log|Σ|) </a:t>
                      </a:r>
                      <a:r>
                        <a:rPr kumimoji="1" lang="en-US" altLang="ja-JP" sz="1800" i="0" dirty="0">
                          <a:latin typeface="+mn-lt"/>
                          <a:cs typeface="Times New Roman"/>
                        </a:rPr>
                        <a:t>(this work)</a:t>
                      </a:r>
                      <a:endParaRPr kumimoji="1" lang="en-US" altLang="ja-JP" sz="1600" i="0" dirty="0">
                        <a:latin typeface="+mn-lt"/>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07412259"/>
                  </a:ext>
                </a:extLst>
              </a:tr>
              <a:tr h="643271">
                <a:tc>
                  <a:txBody>
                    <a:bodyPr/>
                    <a:lstStyle/>
                    <a:p>
                      <a:pPr algn="ctr"/>
                      <a:r>
                        <a:rPr kumimoji="1" lang="en-US" altLang="ja-JP" dirty="0"/>
                        <a:t>SEQ-EC-LCS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3</a:t>
                      </a:r>
                      <a:r>
                        <a:rPr kumimoji="1" lang="en-US" altLang="ja-JP" i="1" dirty="0">
                          <a:latin typeface="Times New Roman"/>
                          <a:cs typeface="Times New Roman"/>
                        </a:rPr>
                        <a:t>|</a:t>
                      </a:r>
                      <a:r>
                        <a:rPr kumimoji="1" lang="en-US" altLang="ja-JP" i="0" dirty="0">
                          <a:latin typeface="Times New Roman"/>
                          <a:cs typeface="Times New Roman"/>
                        </a:rPr>
                        <a:t>) </a:t>
                      </a:r>
                      <a:r>
                        <a:rPr kumimoji="1" lang="en-US" altLang="ja-JP" i="1" dirty="0">
                          <a:latin typeface="Times New Roman"/>
                          <a:cs typeface="Times New Roman"/>
                        </a:rPr>
                        <a:t> </a:t>
                      </a:r>
                      <a:r>
                        <a:rPr kumimoji="1" lang="en" altLang="ja-JP" dirty="0"/>
                        <a:t> </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 altLang="ja-JP" dirty="0"/>
                        <a:t>[Chen and Chao, 2011]</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704539568"/>
                  </a:ext>
                </a:extLst>
              </a:tr>
            </a:tbl>
          </a:graphicData>
        </a:graphic>
      </p:graphicFrame>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BA4AC540-B577-17A6-5693-65362226D936}"/>
                  </a:ext>
                </a:extLst>
              </p:cNvPr>
              <p:cNvSpPr txBox="1"/>
              <p:nvPr/>
            </p:nvSpPr>
            <p:spPr>
              <a:xfrm>
                <a:off x="47599" y="6191438"/>
                <a:ext cx="9118074" cy="707886"/>
              </a:xfrm>
              <a:prstGeom prst="rect">
                <a:avLst/>
              </a:prstGeom>
              <a:noFill/>
            </p:spPr>
            <p:txBody>
              <a:bodyPr wrap="none" rtlCol="0">
                <a:spAutoFit/>
              </a:bodyPr>
              <a:lstStyle/>
              <a:p>
                <a:r>
                  <a:rPr kumimoji="1" lang="en-US" altLang="ja-JP" sz="2000" dirty="0"/>
                  <a:t>It is likely that these SEQ-IC-LCS algorithms are optimal as we proved </a:t>
                </a:r>
                <a14:m>
                  <m:oMath xmlns:m="http://schemas.openxmlformats.org/officeDocument/2006/math">
                    <m:r>
                      <a:rPr kumimoji="1" lang="en-US" altLang="ja-JP" sz="2000" b="0" i="1" smtClean="0">
                        <a:latin typeface="Cambria Math" panose="02040503050406030204" pitchFamily="18" charset="0"/>
                      </a:rPr>
                      <m:t>𝑂</m:t>
                    </m:r>
                    <m:d>
                      <m:dPr>
                        <m:ctrlPr>
                          <a:rPr kumimoji="1" lang="en-US" altLang="ja-JP" sz="2000" b="0" i="1" smtClean="0">
                            <a:latin typeface="Cambria Math" panose="02040503050406030204" pitchFamily="18" charset="0"/>
                          </a:rPr>
                        </m:ctrlPr>
                      </m:dPr>
                      <m:e>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𝑛</m:t>
                            </m:r>
                          </m:e>
                          <m:sup>
                            <m:r>
                              <a:rPr kumimoji="1" lang="en-US" altLang="ja-JP" sz="2000" b="0" i="1" smtClean="0">
                                <a:latin typeface="Cambria Math" panose="02040503050406030204" pitchFamily="18" charset="0"/>
                              </a:rPr>
                              <m:t>3−</m:t>
                            </m:r>
                            <m:r>
                              <m:rPr>
                                <m:sty m:val="p"/>
                              </m:rPr>
                              <a:rPr kumimoji="1" lang="en-US" altLang="ja-JP" sz="2000" i="1">
                                <a:latin typeface="Cambria Math" panose="02040503050406030204" pitchFamily="18" charset="0"/>
                              </a:rPr>
                              <m:t>ε</m:t>
                            </m:r>
                          </m:sup>
                        </m:sSup>
                      </m:e>
                    </m:d>
                  </m:oMath>
                </a14:m>
                <a:r>
                  <a:rPr kumimoji="1" lang="en-US" altLang="ja-JP" sz="2000" dirty="0"/>
                  <a:t> (</a:t>
                </a:r>
                <a14:m>
                  <m:oMath xmlns:m="http://schemas.openxmlformats.org/officeDocument/2006/math">
                    <m:r>
                      <m:rPr>
                        <m:sty m:val="p"/>
                      </m:rPr>
                      <a:rPr kumimoji="1" lang="en-US" altLang="ja-JP" sz="2000" i="1">
                        <a:latin typeface="Cambria Math" panose="02040503050406030204" pitchFamily="18" charset="0"/>
                      </a:rPr>
                      <m:t>ε</m:t>
                    </m:r>
                    <m:r>
                      <a:rPr kumimoji="1" lang="en-US" altLang="ja-JP" sz="2000" b="0" i="1" smtClean="0">
                        <a:latin typeface="Cambria Math" panose="02040503050406030204" pitchFamily="18" charset="0"/>
                      </a:rPr>
                      <m:t>&gt;0</m:t>
                    </m:r>
                  </m:oMath>
                </a14:m>
                <a:r>
                  <a:rPr kumimoji="1" lang="en-US" altLang="ja-JP" sz="2000" dirty="0"/>
                  <a:t>)</a:t>
                </a:r>
              </a:p>
              <a:p>
                <a:r>
                  <a:rPr kumimoji="1" lang="en-US" altLang="ja-JP" sz="2000" dirty="0"/>
                  <a:t>time conditional lower bound based on SETH (Strongly Exponential Time Hypothesis).</a:t>
                </a:r>
                <a:endParaRPr kumimoji="1" lang="ja-JP" altLang="en-US" sz="2000" dirty="0"/>
              </a:p>
            </p:txBody>
          </p:sp>
        </mc:Choice>
        <mc:Fallback xmlns="">
          <p:sp>
            <p:nvSpPr>
              <p:cNvPr id="3" name="テキスト ボックス 2">
                <a:extLst>
                  <a:ext uri="{FF2B5EF4-FFF2-40B4-BE49-F238E27FC236}">
                    <a16:creationId xmlns:a16="http://schemas.microsoft.com/office/drawing/2014/main" id="{BA4AC540-B577-17A6-5693-65362226D936}"/>
                  </a:ext>
                </a:extLst>
              </p:cNvPr>
              <p:cNvSpPr txBox="1">
                <a:spLocks noRot="1" noChangeAspect="1" noMove="1" noResize="1" noEditPoints="1" noAdjustHandles="1" noChangeArrowheads="1" noChangeShapeType="1" noTextEdit="1"/>
              </p:cNvSpPr>
              <p:nvPr/>
            </p:nvSpPr>
            <p:spPr>
              <a:xfrm>
                <a:off x="47599" y="6191438"/>
                <a:ext cx="9118074" cy="707886"/>
              </a:xfrm>
              <a:prstGeom prst="rect">
                <a:avLst/>
              </a:prstGeom>
              <a:blipFill>
                <a:blip r:embed="rId3"/>
                <a:stretch>
                  <a:fillRect l="-695" t="-5263" b="-14035"/>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3D720726-9274-C8C4-9261-36F690605E07}"/>
              </a:ext>
            </a:extLst>
          </p:cNvPr>
          <p:cNvSpPr txBox="1"/>
          <p:nvPr/>
        </p:nvSpPr>
        <p:spPr>
          <a:xfrm>
            <a:off x="127931" y="5493069"/>
            <a:ext cx="9485011" cy="769441"/>
          </a:xfrm>
          <a:prstGeom prst="rect">
            <a:avLst/>
          </a:prstGeom>
          <a:noFill/>
        </p:spPr>
        <p:txBody>
          <a:bodyPr wrap="square" rtlCol="0">
            <a:spAutoFit/>
          </a:bodyPr>
          <a:lstStyle/>
          <a:p>
            <a:r>
              <a:rPr kumimoji="1" lang="en-US" altLang="ja-JP" sz="2200" i="1" dirty="0">
                <a:latin typeface="Times New Roman"/>
                <a:cs typeface="Times New Roman"/>
              </a:rPr>
              <a:t>|E</a:t>
            </a:r>
            <a:r>
              <a:rPr kumimoji="1" lang="en-US" altLang="ja-JP" sz="2200" i="1" baseline="-25000" dirty="0">
                <a:latin typeface="Times New Roman"/>
                <a:cs typeface="Times New Roman"/>
              </a:rPr>
              <a:t>i </a:t>
            </a:r>
            <a:r>
              <a:rPr kumimoji="1" lang="en-US" altLang="ja-JP" sz="2200" dirty="0">
                <a:latin typeface="Times New Roman"/>
                <a:cs typeface="Times New Roman"/>
              </a:rPr>
              <a:t>|</a:t>
            </a:r>
            <a:r>
              <a:rPr kumimoji="1" lang="en-US" altLang="ja-JP" sz="2200" dirty="0"/>
              <a:t> : the number of edges in </a:t>
            </a:r>
            <a:r>
              <a:rPr lang="en-US" altLang="ja-JP" sz="2200" dirty="0">
                <a:cs typeface="Times New Roman"/>
              </a:rPr>
              <a:t>text </a:t>
            </a:r>
            <a:r>
              <a:rPr lang="en-US" altLang="ja-JP" sz="2200" i="1" dirty="0">
                <a:latin typeface="Times New Roman" panose="02020603050405020304" pitchFamily="18" charset="0"/>
                <a:cs typeface="Times New Roman" panose="02020603050405020304" pitchFamily="18" charset="0"/>
              </a:rPr>
              <a:t>i </a:t>
            </a:r>
            <a:r>
              <a:rPr lang="en-US" altLang="ja-JP" sz="2200" dirty="0">
                <a:cs typeface="Times New Roman"/>
              </a:rPr>
              <a:t>,</a:t>
            </a:r>
            <a:r>
              <a:rPr lang="en-US" altLang="ja-JP" sz="2200" dirty="0">
                <a:latin typeface="Times New Roman"/>
                <a:cs typeface="Times New Roman"/>
              </a:rPr>
              <a:t> </a:t>
            </a:r>
            <a:r>
              <a:rPr lang="en-US" altLang="ja-JP" sz="2200" i="1" dirty="0">
                <a:latin typeface="Times New Roman"/>
                <a:cs typeface="Times New Roman"/>
              </a:rPr>
              <a:t>|V</a:t>
            </a:r>
            <a:r>
              <a:rPr lang="en-US" altLang="ja-JP" sz="2200" i="1" baseline="-25000" dirty="0">
                <a:latin typeface="Times New Roman"/>
                <a:cs typeface="Times New Roman"/>
              </a:rPr>
              <a:t>i </a:t>
            </a:r>
            <a:r>
              <a:rPr lang="en-US" altLang="ja-JP" sz="2200" dirty="0">
                <a:latin typeface="Times New Roman"/>
                <a:cs typeface="Times New Roman"/>
              </a:rPr>
              <a:t>|</a:t>
            </a:r>
            <a:r>
              <a:rPr lang="en-US" altLang="ja-JP" sz="2200" dirty="0"/>
              <a:t> : the number of vertices in </a:t>
            </a:r>
            <a:r>
              <a:rPr lang="en-US" altLang="ja-JP" sz="2200" dirty="0">
                <a:cs typeface="Times New Roman"/>
              </a:rPr>
              <a:t>text </a:t>
            </a:r>
            <a:r>
              <a:rPr lang="en-US" altLang="ja-JP" sz="2200" i="1" dirty="0">
                <a:latin typeface="Times New Roman" panose="02020603050405020304" pitchFamily="18" charset="0"/>
                <a:cs typeface="Times New Roman" panose="02020603050405020304" pitchFamily="18" charset="0"/>
              </a:rPr>
              <a:t>i</a:t>
            </a:r>
            <a:r>
              <a:rPr lang="en-US" altLang="ja-JP" sz="2200" dirty="0">
                <a:latin typeface="Times New Roman"/>
                <a:cs typeface="Times New Roman"/>
              </a:rPr>
              <a:t> </a:t>
            </a:r>
            <a:r>
              <a:rPr lang="en-US" altLang="ja-JP" sz="2200" dirty="0">
                <a:cs typeface="Courier New" panose="02070309020205020404" pitchFamily="49" charset="0"/>
              </a:rPr>
              <a:t>,</a:t>
            </a:r>
          </a:p>
          <a:p>
            <a:r>
              <a:rPr lang="en-US" altLang="ja-JP" sz="2200" dirty="0">
                <a:latin typeface="Times New Roman"/>
                <a:cs typeface="Times New Roman"/>
              </a:rPr>
              <a:t>|Σ| : </a:t>
            </a:r>
            <a:r>
              <a:rPr lang="en-US" altLang="ja-JP" sz="2200" dirty="0">
                <a:cs typeface="Times New Roman"/>
              </a:rPr>
              <a:t>the alphabet size .</a:t>
            </a:r>
          </a:p>
        </p:txBody>
      </p:sp>
    </p:spTree>
    <p:extLst>
      <p:ext uri="{BB962C8B-B14F-4D97-AF65-F5344CB8AC3E}">
        <p14:creationId xmlns:p14="http://schemas.microsoft.com/office/powerpoint/2010/main" val="2375982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rmAutofit fontScale="90000"/>
          </a:bodyPr>
          <a:lstStyle/>
          <a:p>
            <a:r>
              <a:rPr kumimoji="1" lang="en-US" altLang="ja-JP" dirty="0"/>
              <a:t>Future work</a:t>
            </a:r>
            <a:endParaRPr kumimoji="1" lang="ja-JP" altLang="en-US"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2C1D408E-B289-CB4A-A397-B385FF602559}"/>
              </a:ext>
            </a:extLst>
          </p:cNvPr>
          <p:cNvSpPr>
            <a:spLocks noGrp="1"/>
          </p:cNvSpPr>
          <p:nvPr>
            <p:ph type="sldNum" sz="quarter" idx="12"/>
          </p:nvPr>
        </p:nvSpPr>
        <p:spPr/>
        <p:txBody>
          <a:bodyPr/>
          <a:lstStyle/>
          <a:p>
            <a:fld id="{C95ACDE2-68C5-7347-A52E-B41B8375C727}" type="slidenum">
              <a:rPr kumimoji="1" lang="ja-JP" altLang="en-US" smtClean="0"/>
              <a:t>54</a:t>
            </a:fld>
            <a:endParaRPr kumimoji="1" lang="ja-JP" altLang="en-US"/>
          </a:p>
        </p:txBody>
      </p:sp>
      <p:graphicFrame>
        <p:nvGraphicFramePr>
          <p:cNvPr id="8" name="表 7">
            <a:extLst>
              <a:ext uri="{FF2B5EF4-FFF2-40B4-BE49-F238E27FC236}">
                <a16:creationId xmlns:a16="http://schemas.microsoft.com/office/drawing/2014/main" id="{764B8820-33C7-2263-9DE4-AB608A9DD77B}"/>
              </a:ext>
            </a:extLst>
          </p:cNvPr>
          <p:cNvGraphicFramePr>
            <a:graphicFrameLocks noGrp="1"/>
          </p:cNvGraphicFramePr>
          <p:nvPr>
            <p:extLst>
              <p:ext uri="{D42A27DB-BD31-4B8C-83A1-F6EECF244321}">
                <p14:modId xmlns:p14="http://schemas.microsoft.com/office/powerpoint/2010/main" val="3460636976"/>
              </p:ext>
            </p:extLst>
          </p:nvPr>
        </p:nvGraphicFramePr>
        <p:xfrm>
          <a:off x="127931" y="1177163"/>
          <a:ext cx="8888137" cy="4356453"/>
        </p:xfrm>
        <a:graphic>
          <a:graphicData uri="http://schemas.openxmlformats.org/drawingml/2006/table">
            <a:tbl>
              <a:tblPr firstRow="1" bandRow="1">
                <a:tableStyleId>{2A488322-F2BA-4B5B-9748-0D474271808F}</a:tableStyleId>
              </a:tblPr>
              <a:tblGrid>
                <a:gridCol w="1684214">
                  <a:extLst>
                    <a:ext uri="{9D8B030D-6E8A-4147-A177-3AD203B41FA5}">
                      <a16:colId xmlns:a16="http://schemas.microsoft.com/office/drawing/2014/main" val="3916817097"/>
                    </a:ext>
                  </a:extLst>
                </a:gridCol>
                <a:gridCol w="1452242">
                  <a:extLst>
                    <a:ext uri="{9D8B030D-6E8A-4147-A177-3AD203B41FA5}">
                      <a16:colId xmlns:a16="http://schemas.microsoft.com/office/drawing/2014/main" val="2799539760"/>
                    </a:ext>
                  </a:extLst>
                </a:gridCol>
                <a:gridCol w="1385105">
                  <a:extLst>
                    <a:ext uri="{9D8B030D-6E8A-4147-A177-3AD203B41FA5}">
                      <a16:colId xmlns:a16="http://schemas.microsoft.com/office/drawing/2014/main" val="2145711042"/>
                    </a:ext>
                  </a:extLst>
                </a:gridCol>
                <a:gridCol w="1410345">
                  <a:extLst>
                    <a:ext uri="{9D8B030D-6E8A-4147-A177-3AD203B41FA5}">
                      <a16:colId xmlns:a16="http://schemas.microsoft.com/office/drawing/2014/main" val="849316662"/>
                    </a:ext>
                  </a:extLst>
                </a:gridCol>
                <a:gridCol w="2956231">
                  <a:extLst>
                    <a:ext uri="{9D8B030D-6E8A-4147-A177-3AD203B41FA5}">
                      <a16:colId xmlns:a16="http://schemas.microsoft.com/office/drawing/2014/main" val="3869339784"/>
                    </a:ext>
                  </a:extLst>
                </a:gridCol>
              </a:tblGrid>
              <a:tr h="371208">
                <a:tc>
                  <a:txBody>
                    <a:bodyPr/>
                    <a:lstStyle/>
                    <a:p>
                      <a:pPr algn="ctr"/>
                      <a:r>
                        <a:rPr kumimoji="1" lang="en-US" altLang="ja-JP" dirty="0"/>
                        <a:t>problem</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rPr>
                        <a:t>text </a:t>
                      </a:r>
                      <a:r>
                        <a:rPr kumimoji="1" lang="en-US" altLang="ja-JP" b="1" dirty="0">
                          <a:solidFill>
                            <a:schemeClr val="bg1"/>
                          </a:solidFill>
                          <a:latin typeface="Times New Roman"/>
                          <a:ea typeface="+mn-ea"/>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rPr>
                        <a:t>text </a:t>
                      </a:r>
                      <a:r>
                        <a:rPr kumimoji="1" lang="en-US" altLang="ja-JP" b="1" dirty="0">
                          <a:solidFill>
                            <a:schemeClr val="bg1"/>
                          </a:solidFill>
                          <a:latin typeface="Times New Roman"/>
                          <a:ea typeface="+mn-ea"/>
                          <a:cs typeface="Times New Roman"/>
                        </a:rPr>
                        <a:t>2</a:t>
                      </a:r>
                      <a:endParaRPr kumimoji="1" lang="ja-JP" altLang="en-US" b="1">
                        <a:solidFill>
                          <a:schemeClr val="bg1"/>
                        </a:solidFill>
                        <a:latin typeface="Times New Roman"/>
                        <a:ea typeface="+mn-ea"/>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latin typeface="Times New Roman"/>
                          <a:ea typeface="+mn-ea"/>
                          <a:cs typeface="Times New Roman"/>
                        </a:rPr>
                        <a:t>text 3</a:t>
                      </a:r>
                      <a:endParaRPr kumimoji="1" lang="ja-JP" altLang="en-US" b="1">
                        <a:solidFill>
                          <a:schemeClr val="bg1"/>
                        </a:solidFill>
                        <a:latin typeface="Times New Roman"/>
                        <a:ea typeface="+mn-ea"/>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dirty="0"/>
                        <a:t>Time complexity</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extLst>
                  <a:ext uri="{0D108BD9-81ED-4DB2-BD59-A6C34878D82A}">
                    <a16:rowId xmlns:a16="http://schemas.microsoft.com/office/drawing/2014/main" val="1842676248"/>
                  </a:ext>
                </a:extLst>
              </a:tr>
              <a:tr h="711483">
                <a:tc>
                  <a:txBody>
                    <a:bodyPr/>
                    <a:lstStyle/>
                    <a:p>
                      <a:pPr algn="ctr"/>
                      <a:r>
                        <a:rPr kumimoji="1" lang="en-US" altLang="ja-JP" dirty="0"/>
                        <a:t>STR-IC-LCS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  </a:t>
                      </a:r>
                    </a:p>
                    <a:p>
                      <a:pPr algn="r"/>
                      <a:r>
                        <a:rPr kumimoji="1" lang="en-US" altLang="ja-JP" sz="1800" b="0" i="0" dirty="0">
                          <a:solidFill>
                            <a:schemeClr val="tx1"/>
                          </a:solidFill>
                          <a:latin typeface="+mn-lt"/>
                          <a:ea typeface="Hiragino Sans W1" panose="020B0300000000000000" pitchFamily="34" charset="-128"/>
                          <a:cs typeface="Times New Roman" panose="02020603050405020304" pitchFamily="18" charset="0"/>
                        </a:rPr>
                        <a:t>[</a:t>
                      </a:r>
                      <a:r>
                        <a:rPr lang="en" altLang="ja-JP" sz="1800" dirty="0">
                          <a:latin typeface="+mn-lt"/>
                          <a:cs typeface="Times New Roman" panose="02020603050405020304" pitchFamily="18" charset="0"/>
                        </a:rPr>
                        <a:t>Deorowicz</a:t>
                      </a:r>
                      <a:r>
                        <a:rPr kumimoji="1" lang="en-US" altLang="ja-JP" sz="1800" b="0" i="0" dirty="0">
                          <a:solidFill>
                            <a:schemeClr val="tx1"/>
                          </a:solidFill>
                          <a:latin typeface="+mn-lt"/>
                          <a:ea typeface="Hiragino Sans W1" panose="020B0300000000000000" pitchFamily="34" charset="-128"/>
                          <a:cs typeface="Times New Roman" panose="02020603050405020304" pitchFamily="18" charset="0"/>
                        </a:rPr>
                        <a:t>, 2012]</a:t>
                      </a:r>
                      <a:endParaRPr kumimoji="1" lang="ja-JP" altLang="en-US">
                        <a:latin typeface="+mn-lt"/>
                        <a:cs typeface="Times New Roman" panose="02020603050405020304" pitchFamily="18"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200434370"/>
                  </a:ext>
                </a:extLst>
              </a:tr>
              <a:tr h="701171">
                <a:tc>
                  <a:txBody>
                    <a:bodyPr/>
                    <a:lstStyle/>
                    <a:p>
                      <a:pPr algn="ctr"/>
                      <a:r>
                        <a:rPr kumimoji="1" lang="en-US" altLang="ja-JP" dirty="0"/>
                        <a:t>STR-EC-LCS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3</a:t>
                      </a:r>
                      <a:r>
                        <a:rPr kumimoji="1" lang="en-US" altLang="ja-JP" i="1" dirty="0">
                          <a:latin typeface="Times New Roman"/>
                          <a:cs typeface="Times New Roman"/>
                        </a:rPr>
                        <a:t>|</a:t>
                      </a:r>
                      <a:r>
                        <a:rPr kumimoji="1" lang="en-US" altLang="ja-JP" i="0" dirty="0">
                          <a:latin typeface="Times New Roman"/>
                          <a:cs typeface="Times New Roman"/>
                        </a:rPr>
                        <a:t>) </a:t>
                      </a:r>
                      <a:r>
                        <a:rPr kumimoji="1" lang="en-US" altLang="ja-JP" i="1" dirty="0">
                          <a:latin typeface="Times New Roman"/>
                          <a:cs typeface="Times New Roman"/>
                        </a:rPr>
                        <a:t> </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dirty="0"/>
                        <a:t>[Wang et al., 2013]</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821524799"/>
                  </a:ext>
                </a:extLst>
              </a:tr>
              <a:tr h="618680">
                <a:tc rowSpan="3">
                  <a:txBody>
                    <a:bodyPr/>
                    <a:lstStyle/>
                    <a:p>
                      <a:pPr algn="ctr"/>
                      <a:r>
                        <a:rPr kumimoji="1" lang="en-US" altLang="ja-JP" dirty="0"/>
                        <a:t>SEQ-IC-LCS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3</a:t>
                      </a:r>
                      <a:r>
                        <a:rPr kumimoji="1" lang="en-US" altLang="ja-JP" i="1" dirty="0">
                          <a:latin typeface="Times New Roman"/>
                          <a:cs typeface="Times New Roman"/>
                        </a:rPr>
                        <a:t>|</a:t>
                      </a:r>
                      <a:r>
                        <a:rPr kumimoji="1" lang="en-US" altLang="ja-JP" i="0" dirty="0">
                          <a:latin typeface="Times New Roman"/>
                          <a:cs typeface="Times New Roman"/>
                        </a:rPr>
                        <a:t>) </a:t>
                      </a:r>
                      <a:endParaRPr kumimoji="1" lang="en" altLang="ja-JP" dirty="0"/>
                    </a:p>
                    <a:p>
                      <a:pPr marL="0" marR="0" indent="0" algn="r" defTabSz="914400" rtl="0" eaLnBrk="1" fontAlgn="auto" latinLnBrk="0" hangingPunct="1">
                        <a:lnSpc>
                          <a:spcPct val="100000"/>
                        </a:lnSpc>
                        <a:spcBef>
                          <a:spcPts val="0"/>
                        </a:spcBef>
                        <a:spcAft>
                          <a:spcPts val="0"/>
                        </a:spcAft>
                        <a:buClrTx/>
                        <a:buSzTx/>
                        <a:buFontTx/>
                        <a:buNone/>
                        <a:tabLst/>
                        <a:defRPr/>
                      </a:pPr>
                      <a:r>
                        <a:rPr kumimoji="1" lang="en" altLang="ja-JP" dirty="0"/>
                        <a:t>[Chin et al., 2004]</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211609855"/>
                  </a:ext>
                </a:extLst>
              </a:tr>
              <a:tr h="618680">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acyclic graph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acyclic 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acyclic 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sz="1800" i="1" dirty="0">
                          <a:latin typeface="Times New Roman"/>
                          <a:cs typeface="Times New Roman"/>
                        </a:rPr>
                        <a:t>O</a:t>
                      </a:r>
                      <a:r>
                        <a:rPr kumimoji="1" lang="en-US" altLang="ja-JP" sz="1800" i="0" dirty="0">
                          <a:latin typeface="Times New Roman"/>
                          <a:cs typeface="Times New Roman"/>
                        </a:rPr>
                        <a:t>(|</a:t>
                      </a:r>
                      <a:r>
                        <a:rPr kumimoji="1" lang="en-US" altLang="ja-JP" sz="1800" i="1" dirty="0">
                          <a:latin typeface="Times New Roman"/>
                          <a:cs typeface="Times New Roman"/>
                        </a:rPr>
                        <a:t>E</a:t>
                      </a:r>
                      <a:r>
                        <a:rPr kumimoji="1" lang="en-US" altLang="ja-JP" sz="1800" i="0" baseline="-25000" dirty="0">
                          <a:latin typeface="Times New Roman"/>
                          <a:cs typeface="Times New Roman"/>
                        </a:rPr>
                        <a:t>1</a:t>
                      </a:r>
                      <a:r>
                        <a:rPr kumimoji="1" lang="en-US" altLang="ja-JP" sz="1800" i="1" dirty="0">
                          <a:latin typeface="Times New Roman"/>
                          <a:cs typeface="Times New Roman"/>
                        </a:rPr>
                        <a:t>|</a:t>
                      </a:r>
                      <a:r>
                        <a:rPr kumimoji="1" lang="en-US" altLang="ja-JP" sz="1800" i="0" dirty="0">
                          <a:latin typeface="Times New Roman"/>
                          <a:cs typeface="Times New Roman"/>
                        </a:rPr>
                        <a:t>|</a:t>
                      </a:r>
                      <a:r>
                        <a:rPr kumimoji="1" lang="en-US" altLang="ja-JP" sz="1800" i="1" dirty="0">
                          <a:latin typeface="Times New Roman"/>
                          <a:cs typeface="Times New Roman"/>
                        </a:rPr>
                        <a:t>E</a:t>
                      </a:r>
                      <a:r>
                        <a:rPr kumimoji="1" lang="en-US" altLang="ja-JP" sz="1800" i="0" baseline="-25000" dirty="0">
                          <a:latin typeface="Times New Roman"/>
                          <a:cs typeface="Times New Roman"/>
                        </a:rPr>
                        <a:t>2</a:t>
                      </a:r>
                      <a:r>
                        <a:rPr kumimoji="1" lang="en-US" altLang="ja-JP" sz="1800" i="1" dirty="0">
                          <a:latin typeface="Times New Roman"/>
                          <a:cs typeface="Times New Roman"/>
                        </a:rPr>
                        <a:t>||E</a:t>
                      </a:r>
                      <a:r>
                        <a:rPr kumimoji="1" lang="en-US" altLang="ja-JP" sz="1800" i="0" baseline="-25000" dirty="0">
                          <a:latin typeface="Times New Roman"/>
                          <a:cs typeface="Times New Roman"/>
                        </a:rPr>
                        <a:t>3</a:t>
                      </a:r>
                      <a:r>
                        <a:rPr kumimoji="1" lang="en-US" altLang="ja-JP" sz="1800" i="1" dirty="0">
                          <a:latin typeface="Times New Roman"/>
                          <a:cs typeface="Times New Roman"/>
                        </a:rPr>
                        <a:t>|</a:t>
                      </a:r>
                      <a:r>
                        <a:rPr kumimoji="1" lang="en-US" altLang="ja-JP" sz="1800" i="0" dirty="0">
                          <a:latin typeface="Times New Roman"/>
                          <a:cs typeface="Times New Roman"/>
                        </a:rPr>
                        <a:t>)</a:t>
                      </a:r>
                    </a:p>
                    <a:p>
                      <a:pPr algn="r"/>
                      <a:r>
                        <a:rPr kumimoji="1" lang="en-US" altLang="ja-JP" sz="1800" i="0" dirty="0">
                          <a:latin typeface="Times New Roman"/>
                          <a:cs typeface="Times New Roman"/>
                        </a:rPr>
                        <a:t> </a:t>
                      </a:r>
                      <a:r>
                        <a:rPr kumimoji="1" lang="en-US" altLang="ja-JP" sz="2000" i="0" dirty="0">
                          <a:latin typeface="+mn-lt"/>
                          <a:cs typeface="Times New Roman"/>
                        </a:rPr>
                        <a:t>(this work)</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21665605"/>
                  </a:ext>
                </a:extLst>
              </a:tr>
              <a:tr h="618680">
                <a:tc vMerge="1">
                  <a:txBody>
                    <a:bodyPr/>
                    <a:lstStyle/>
                    <a:p>
                      <a:pPr algn="ctr"/>
                      <a:r>
                        <a:rPr kumimoji="1" lang="en-US" altLang="ja-JP" dirty="0"/>
                        <a:t>SEQ-IC-LCS</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baseline="0" dirty="0"/>
                        <a:t>graph</a:t>
                      </a:r>
                      <a:endParaRPr kumimoji="1" lang="en-US" altLang="ja-JP"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acyclic 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r"/>
                      <a:r>
                        <a:rPr kumimoji="1" lang="en-US" altLang="ja-JP" sz="1600" i="1" dirty="0">
                          <a:latin typeface="Times New Roman"/>
                          <a:cs typeface="Times New Roman"/>
                        </a:rPr>
                        <a:t>O</a:t>
                      </a:r>
                      <a:r>
                        <a:rPr kumimoji="1" lang="en-US" altLang="ja-JP" sz="1600" i="0" dirty="0">
                          <a:latin typeface="Times New Roman"/>
                          <a:cs typeface="Times New Roman"/>
                        </a:rPr>
                        <a:t>(|</a:t>
                      </a:r>
                      <a:r>
                        <a:rPr kumimoji="1" lang="en-US" altLang="ja-JP" sz="1600" i="1" dirty="0">
                          <a:latin typeface="Times New Roman"/>
                          <a:cs typeface="Times New Roman"/>
                        </a:rPr>
                        <a:t>E</a:t>
                      </a:r>
                      <a:r>
                        <a:rPr kumimoji="1" lang="en-US" altLang="ja-JP" sz="1600" i="0" baseline="-25000" dirty="0">
                          <a:latin typeface="Times New Roman"/>
                          <a:cs typeface="Times New Roman"/>
                        </a:rPr>
                        <a:t>1</a:t>
                      </a:r>
                      <a:r>
                        <a:rPr kumimoji="1" lang="en-US" altLang="ja-JP" sz="1600" i="1" dirty="0">
                          <a:latin typeface="Times New Roman"/>
                          <a:cs typeface="Times New Roman"/>
                        </a:rPr>
                        <a:t>|</a:t>
                      </a:r>
                      <a:r>
                        <a:rPr kumimoji="1" lang="en-US" altLang="ja-JP" sz="1600" i="0" dirty="0">
                          <a:latin typeface="Times New Roman"/>
                          <a:cs typeface="Times New Roman"/>
                        </a:rPr>
                        <a:t>|</a:t>
                      </a:r>
                      <a:r>
                        <a:rPr kumimoji="1" lang="en-US" altLang="ja-JP" sz="1600" i="1" dirty="0">
                          <a:latin typeface="Times New Roman"/>
                          <a:cs typeface="Times New Roman"/>
                        </a:rPr>
                        <a:t>E</a:t>
                      </a:r>
                      <a:r>
                        <a:rPr kumimoji="1" lang="en-US" altLang="ja-JP" sz="1600" i="0" baseline="-25000" dirty="0">
                          <a:latin typeface="Times New Roman"/>
                          <a:cs typeface="Times New Roman"/>
                        </a:rPr>
                        <a:t>2</a:t>
                      </a:r>
                      <a:r>
                        <a:rPr kumimoji="1" lang="en-US" altLang="ja-JP" sz="1600" i="1" dirty="0">
                          <a:latin typeface="Times New Roman"/>
                          <a:cs typeface="Times New Roman"/>
                        </a:rPr>
                        <a:t>||E</a:t>
                      </a:r>
                      <a:r>
                        <a:rPr kumimoji="1" lang="en-US" altLang="ja-JP" sz="1600" i="0" baseline="-25000" dirty="0">
                          <a:latin typeface="Times New Roman"/>
                          <a:cs typeface="Times New Roman"/>
                        </a:rPr>
                        <a:t>3</a:t>
                      </a:r>
                      <a:r>
                        <a:rPr kumimoji="1" lang="en-US" altLang="ja-JP" sz="1600" i="1" dirty="0">
                          <a:latin typeface="Times New Roman"/>
                          <a:cs typeface="Times New Roman"/>
                        </a:rPr>
                        <a:t>|+</a:t>
                      </a:r>
                      <a:r>
                        <a:rPr kumimoji="1" lang="en-US" altLang="ja-JP" sz="1600" i="0" dirty="0">
                          <a:latin typeface="Times New Roman"/>
                          <a:cs typeface="Times New Roman"/>
                        </a:rPr>
                        <a:t>|</a:t>
                      </a:r>
                      <a:r>
                        <a:rPr kumimoji="1" lang="en-US" altLang="ja-JP" sz="1600" i="1" dirty="0">
                          <a:latin typeface="Times New Roman"/>
                          <a:cs typeface="Times New Roman"/>
                        </a:rPr>
                        <a:t>V</a:t>
                      </a:r>
                      <a:r>
                        <a:rPr kumimoji="1" lang="en-US" altLang="ja-JP" sz="1600" i="0" baseline="-25000" dirty="0">
                          <a:latin typeface="Times New Roman"/>
                          <a:cs typeface="Times New Roman"/>
                        </a:rPr>
                        <a:t>1</a:t>
                      </a:r>
                      <a:r>
                        <a:rPr kumimoji="1" lang="en-US" altLang="ja-JP" sz="1600" i="1" dirty="0">
                          <a:latin typeface="Times New Roman"/>
                          <a:cs typeface="Times New Roman"/>
                        </a:rPr>
                        <a:t>|</a:t>
                      </a:r>
                      <a:r>
                        <a:rPr kumimoji="1" lang="en-US" altLang="ja-JP" sz="1600" i="0" dirty="0">
                          <a:latin typeface="Times New Roman"/>
                          <a:cs typeface="Times New Roman"/>
                        </a:rPr>
                        <a:t>|</a:t>
                      </a:r>
                      <a:r>
                        <a:rPr kumimoji="1" lang="en-US" altLang="ja-JP" sz="1600" i="1" dirty="0">
                          <a:latin typeface="Times New Roman"/>
                          <a:cs typeface="Times New Roman"/>
                        </a:rPr>
                        <a:t>V</a:t>
                      </a:r>
                      <a:r>
                        <a:rPr kumimoji="1" lang="en-US" altLang="ja-JP" sz="1600" i="0" baseline="-25000" dirty="0">
                          <a:latin typeface="Times New Roman"/>
                          <a:cs typeface="Times New Roman"/>
                        </a:rPr>
                        <a:t>2</a:t>
                      </a:r>
                      <a:r>
                        <a:rPr kumimoji="1" lang="en-US" altLang="ja-JP" sz="1600" i="1" dirty="0">
                          <a:latin typeface="Times New Roman"/>
                          <a:cs typeface="Times New Roman"/>
                        </a:rPr>
                        <a:t>||V</a:t>
                      </a:r>
                      <a:r>
                        <a:rPr kumimoji="1" lang="en-US" altLang="ja-JP" sz="1600" i="0" baseline="-25000" dirty="0">
                          <a:latin typeface="Times New Roman"/>
                          <a:cs typeface="Times New Roman"/>
                        </a:rPr>
                        <a:t>3</a:t>
                      </a:r>
                      <a:r>
                        <a:rPr kumimoji="1" lang="en-US" altLang="ja-JP" sz="1600" i="1" dirty="0">
                          <a:latin typeface="Times New Roman"/>
                          <a:cs typeface="Times New Roman"/>
                        </a:rPr>
                        <a:t>|</a:t>
                      </a:r>
                      <a:r>
                        <a:rPr kumimoji="1" lang="en-US" altLang="ja-JP" sz="1600" i="0" dirty="0">
                          <a:latin typeface="Times New Roman"/>
                          <a:cs typeface="Times New Roman"/>
                        </a:rPr>
                        <a:t>log|Σ|) </a:t>
                      </a:r>
                      <a:r>
                        <a:rPr kumimoji="1" lang="en-US" altLang="ja-JP" sz="1800" i="0" dirty="0">
                          <a:latin typeface="+mn-lt"/>
                          <a:cs typeface="Times New Roman"/>
                        </a:rPr>
                        <a:t>(this work)</a:t>
                      </a:r>
                      <a:endParaRPr kumimoji="1" lang="en-US" altLang="ja-JP" sz="1600" i="0" dirty="0">
                        <a:latin typeface="+mn-lt"/>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07412259"/>
                  </a:ext>
                </a:extLst>
              </a:tr>
              <a:tr h="643271">
                <a:tc>
                  <a:txBody>
                    <a:bodyPr/>
                    <a:lstStyle/>
                    <a:p>
                      <a:pPr algn="ctr"/>
                      <a:r>
                        <a:rPr kumimoji="1" lang="en-US" altLang="ja-JP" dirty="0"/>
                        <a:t>SEQ-EC-LCS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kumimoji="1" lang="en-US" altLang="ja-JP" dirty="0"/>
                        <a:t>string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3</a:t>
                      </a:r>
                      <a:r>
                        <a:rPr kumimoji="1" lang="en-US" altLang="ja-JP" i="1" dirty="0">
                          <a:latin typeface="Times New Roman"/>
                          <a:cs typeface="Times New Roman"/>
                        </a:rPr>
                        <a:t>|</a:t>
                      </a:r>
                      <a:r>
                        <a:rPr kumimoji="1" lang="en-US" altLang="ja-JP" i="0" dirty="0">
                          <a:latin typeface="Times New Roman"/>
                          <a:cs typeface="Times New Roman"/>
                        </a:rPr>
                        <a:t>) </a:t>
                      </a:r>
                      <a:r>
                        <a:rPr kumimoji="1" lang="en-US" altLang="ja-JP" i="1" dirty="0">
                          <a:latin typeface="Times New Roman"/>
                          <a:cs typeface="Times New Roman"/>
                        </a:rPr>
                        <a:t> </a:t>
                      </a:r>
                      <a:r>
                        <a:rPr kumimoji="1" lang="en" altLang="ja-JP" dirty="0"/>
                        <a:t> </a:t>
                      </a:r>
                    </a:p>
                    <a:p>
                      <a:pPr marL="0" marR="0" indent="0" algn="r" defTabSz="914400" rtl="0" eaLnBrk="1" fontAlgn="auto" latinLnBrk="0" hangingPunct="1">
                        <a:lnSpc>
                          <a:spcPct val="100000"/>
                        </a:lnSpc>
                        <a:spcBef>
                          <a:spcPts val="0"/>
                        </a:spcBef>
                        <a:spcAft>
                          <a:spcPts val="0"/>
                        </a:spcAft>
                        <a:buClrTx/>
                        <a:buSzTx/>
                        <a:buFontTx/>
                        <a:buNone/>
                        <a:tabLst/>
                        <a:defRPr/>
                      </a:pPr>
                      <a:r>
                        <a:rPr kumimoji="1" lang="en" altLang="ja-JP" dirty="0"/>
                        <a:t>[Chen and Chao, 2011]</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704539568"/>
                  </a:ext>
                </a:extLst>
              </a:tr>
            </a:tbl>
          </a:graphicData>
        </a:graphic>
      </p:graphicFrame>
      <p:sp>
        <p:nvSpPr>
          <p:cNvPr id="6" name="テキスト ボックス 5">
            <a:extLst>
              <a:ext uri="{FF2B5EF4-FFF2-40B4-BE49-F238E27FC236}">
                <a16:creationId xmlns:a16="http://schemas.microsoft.com/office/drawing/2014/main" id="{CD46CD3C-7CC9-EBA1-1DE6-9A7DB926A8AD}"/>
              </a:ext>
            </a:extLst>
          </p:cNvPr>
          <p:cNvSpPr txBox="1"/>
          <p:nvPr/>
        </p:nvSpPr>
        <p:spPr>
          <a:xfrm>
            <a:off x="127931" y="6403062"/>
            <a:ext cx="7066037" cy="461665"/>
          </a:xfrm>
          <a:prstGeom prst="rect">
            <a:avLst/>
          </a:prstGeom>
          <a:noFill/>
        </p:spPr>
        <p:txBody>
          <a:bodyPr wrap="none" rtlCol="0">
            <a:spAutoFit/>
          </a:bodyPr>
          <a:lstStyle/>
          <a:p>
            <a:r>
              <a:rPr lang="ja-JP" altLang="en-US" sz="2400">
                <a:effectLst/>
                <a:latin typeface="CMR12"/>
              </a:rPr>
              <a:t>・</a:t>
            </a:r>
            <a:r>
              <a:rPr lang="en" altLang="ja-JP" sz="2400" dirty="0">
                <a:effectLst/>
                <a:latin typeface="CMR12"/>
              </a:rPr>
              <a:t>STR-IC/EC-LCS problems for labeled graphs </a:t>
            </a:r>
            <a:r>
              <a:rPr lang="en" altLang="ja-JP" sz="2400" dirty="0">
                <a:latin typeface="CMR12"/>
              </a:rPr>
              <a:t>are</a:t>
            </a:r>
            <a:r>
              <a:rPr lang="en" altLang="ja-JP" sz="2400" dirty="0">
                <a:effectLst/>
                <a:latin typeface="CMR12"/>
              </a:rPr>
              <a:t> open.</a:t>
            </a:r>
            <a:endParaRPr kumimoji="1" lang="ja-JP" altLang="en-US" sz="2400"/>
          </a:p>
        </p:txBody>
      </p:sp>
      <p:sp>
        <p:nvSpPr>
          <p:cNvPr id="3" name="テキスト ボックス 2">
            <a:extLst>
              <a:ext uri="{FF2B5EF4-FFF2-40B4-BE49-F238E27FC236}">
                <a16:creationId xmlns:a16="http://schemas.microsoft.com/office/drawing/2014/main" id="{97D3935B-2D08-38AC-6C8F-44DB2C8D6CC7}"/>
              </a:ext>
            </a:extLst>
          </p:cNvPr>
          <p:cNvSpPr txBox="1"/>
          <p:nvPr/>
        </p:nvSpPr>
        <p:spPr>
          <a:xfrm>
            <a:off x="127931" y="5572065"/>
            <a:ext cx="7444923" cy="830997"/>
          </a:xfrm>
          <a:prstGeom prst="rect">
            <a:avLst/>
          </a:prstGeom>
          <a:noFill/>
        </p:spPr>
        <p:txBody>
          <a:bodyPr wrap="none" rtlCol="0">
            <a:spAutoFit/>
          </a:bodyPr>
          <a:lstStyle/>
          <a:p>
            <a:r>
              <a:rPr lang="ja-JP" altLang="en-US" sz="2400">
                <a:effectLst/>
                <a:latin typeface="CMR12"/>
              </a:rPr>
              <a:t>・</a:t>
            </a:r>
            <a:r>
              <a:rPr lang="en-US" altLang="ja-JP" sz="2400" dirty="0">
                <a:effectLst/>
                <a:latin typeface="CMR12"/>
              </a:rPr>
              <a:t>SEQ-</a:t>
            </a:r>
            <a:r>
              <a:rPr lang="en" altLang="ja-JP" sz="2400" dirty="0">
                <a:effectLst/>
                <a:latin typeface="CMR12"/>
              </a:rPr>
              <a:t>EC-LCS problem for labeled graphs </a:t>
            </a:r>
            <a:r>
              <a:rPr lang="en" altLang="ja-JP" sz="2400" dirty="0">
                <a:latin typeface="CMR12"/>
              </a:rPr>
              <a:t>could be solved </a:t>
            </a:r>
          </a:p>
          <a:p>
            <a:r>
              <a:rPr lang="en" altLang="ja-JP" sz="2400" dirty="0">
                <a:latin typeface="CMR12"/>
              </a:rPr>
              <a:t>    by </a:t>
            </a:r>
            <a:r>
              <a:rPr lang="en" altLang="ja-JP" sz="2400" dirty="0">
                <a:effectLst/>
                <a:latin typeface="CMR12"/>
              </a:rPr>
              <a:t>similar methods.</a:t>
            </a:r>
            <a:endParaRPr kumimoji="1" lang="ja-JP" altLang="en-US" sz="2400"/>
          </a:p>
        </p:txBody>
      </p:sp>
    </p:spTree>
    <p:extLst>
      <p:ext uri="{BB962C8B-B14F-4D97-AF65-F5344CB8AC3E}">
        <p14:creationId xmlns:p14="http://schemas.microsoft.com/office/powerpoint/2010/main" val="3900915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図 6" descr="ダイアグラム&#10;&#10;自動的に生成された説明">
            <a:extLst>
              <a:ext uri="{FF2B5EF4-FFF2-40B4-BE49-F238E27FC236}">
                <a16:creationId xmlns:a16="http://schemas.microsoft.com/office/drawing/2014/main" id="{EDBE180D-BC37-86C6-BAF3-3E298ABA0A6E}"/>
              </a:ext>
            </a:extLst>
          </p:cNvPr>
          <p:cNvPicPr>
            <a:picLocks noChangeAspect="1"/>
          </p:cNvPicPr>
          <p:nvPr/>
        </p:nvPicPr>
        <p:blipFill>
          <a:blip r:embed="rId3"/>
          <a:stretch>
            <a:fillRect/>
          </a:stretch>
        </p:blipFill>
        <p:spPr>
          <a:xfrm>
            <a:off x="390534" y="4794836"/>
            <a:ext cx="5065315" cy="1948198"/>
          </a:xfrm>
          <a:prstGeom prst="rect">
            <a:avLst/>
          </a:prstGeom>
        </p:spPr>
      </p:pic>
      <p:sp>
        <p:nvSpPr>
          <p:cNvPr id="13" name="テキスト ボックス 12">
            <a:extLst>
              <a:ext uri="{FF2B5EF4-FFF2-40B4-BE49-F238E27FC236}">
                <a16:creationId xmlns:a16="http://schemas.microsoft.com/office/drawing/2014/main" id="{C3955ECF-4BBF-7B3A-7C6B-B0A8A4515B26}"/>
              </a:ext>
            </a:extLst>
          </p:cNvPr>
          <p:cNvSpPr txBox="1"/>
          <p:nvPr/>
        </p:nvSpPr>
        <p:spPr>
          <a:xfrm>
            <a:off x="526630" y="4072092"/>
            <a:ext cx="7706539" cy="400110"/>
          </a:xfrm>
          <a:prstGeom prst="rect">
            <a:avLst/>
          </a:prstGeom>
          <a:noFill/>
        </p:spPr>
        <p:txBody>
          <a:bodyPr wrap="square" rtlCol="0">
            <a:spAutoFit/>
          </a:bodyPr>
          <a:lstStyle/>
          <a:p>
            <a:r>
              <a:rPr lang="en-US" altLang="ja-JP" sz="2000" i="1" dirty="0">
                <a:latin typeface="Times New Roman"/>
                <a:cs typeface="Times New Roman"/>
              </a:rPr>
              <a:t>subseq</a:t>
            </a:r>
            <a:r>
              <a:rPr lang="en-US" altLang="ja-JP" sz="2000" dirty="0">
                <a:latin typeface="Times New Roman"/>
                <a:cs typeface="Times New Roman"/>
              </a:rPr>
              <a:t>(</a:t>
            </a:r>
            <a:r>
              <a:rPr lang="en-US" altLang="ja-JP" sz="2000" i="1" dirty="0">
                <a:latin typeface="Times New Roman"/>
                <a:cs typeface="Times New Roman"/>
              </a:rPr>
              <a:t>L</a:t>
            </a:r>
            <a:r>
              <a:rPr kumimoji="1" lang="en-US" altLang="ja-JP" sz="2000" dirty="0">
                <a:latin typeface="Times New Roman" panose="02020603050405020304" pitchFamily="18" charset="0"/>
                <a:cs typeface="Times New Roman" panose="02020603050405020304" pitchFamily="18" charset="0"/>
              </a:rPr>
              <a:t>(</a:t>
            </a:r>
            <a:r>
              <a:rPr kumimoji="1" lang="en-US" altLang="ja-JP" sz="2000" i="1" dirty="0">
                <a:latin typeface="Times New Roman" panose="02020603050405020304" pitchFamily="18" charset="0"/>
                <a:cs typeface="Times New Roman" panose="02020603050405020304" pitchFamily="18" charset="0"/>
              </a:rPr>
              <a:t>π</a:t>
            </a:r>
            <a:r>
              <a:rPr kumimoji="1" lang="en-US" altLang="ja-JP" sz="2000" dirty="0">
                <a:latin typeface="Times New Roman" panose="02020603050405020304" pitchFamily="18" charset="0"/>
                <a:cs typeface="Times New Roman" panose="02020603050405020304" pitchFamily="18" charset="0"/>
              </a:rPr>
              <a:t>)</a:t>
            </a:r>
            <a:r>
              <a:rPr lang="en-US" altLang="ja-JP" sz="2000" dirty="0">
                <a:latin typeface="Times New Roman"/>
                <a:cs typeface="Times New Roman"/>
              </a:rPr>
              <a:t>) : </a:t>
            </a:r>
            <a:r>
              <a:rPr lang="en-US" altLang="ja-JP" sz="2000" dirty="0">
                <a:cs typeface="Times New Roman"/>
              </a:rPr>
              <a:t>the set of subsequences of strings in </a:t>
            </a:r>
            <a:r>
              <a:rPr lang="en-US" altLang="ja-JP" sz="2000" i="1" dirty="0">
                <a:latin typeface="Times New Roman"/>
                <a:cs typeface="Times New Roman"/>
              </a:rPr>
              <a:t>L</a:t>
            </a:r>
            <a:r>
              <a:rPr lang="en-US" altLang="ja-JP" sz="2000" dirty="0">
                <a:latin typeface="Times New Roman"/>
                <a:cs typeface="Times New Roman"/>
              </a:rPr>
              <a:t>(</a:t>
            </a:r>
            <a:r>
              <a:rPr kumimoji="1" lang="en-US" altLang="ja-JP" sz="2000" i="1" dirty="0">
                <a:latin typeface="Times New Roman" panose="02020603050405020304" pitchFamily="18" charset="0"/>
                <a:cs typeface="Times New Roman" panose="02020603050405020304" pitchFamily="18" charset="0"/>
              </a:rPr>
              <a:t>π</a:t>
            </a:r>
            <a:r>
              <a:rPr lang="en-US" altLang="ja-JP" sz="2000" dirty="0">
                <a:latin typeface="Times New Roman"/>
                <a:cs typeface="Times New Roman"/>
              </a:rPr>
              <a:t>) .</a:t>
            </a:r>
            <a:endParaRPr lang="ja-JP" altLang="en-US" sz="2000">
              <a:latin typeface="Times New Roman"/>
              <a:cs typeface="Times New Roman"/>
            </a:endParaRPr>
          </a:p>
        </p:txBody>
      </p:sp>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rmAutofit/>
          </a:bodyPr>
          <a:lstStyle/>
          <a:p>
            <a:r>
              <a:rPr lang="en-US" altLang="ja-JP" sz="4000" dirty="0"/>
              <a:t>Labeled Graphs</a:t>
            </a:r>
            <a:endParaRPr kumimoji="1" lang="ja-JP" altLang="en-US"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2C1D408E-B289-CB4A-A397-B385FF602559}"/>
              </a:ext>
            </a:extLst>
          </p:cNvPr>
          <p:cNvSpPr>
            <a:spLocks noGrp="1"/>
          </p:cNvSpPr>
          <p:nvPr>
            <p:ph type="sldNum" sz="quarter" idx="12"/>
          </p:nvPr>
        </p:nvSpPr>
        <p:spPr/>
        <p:txBody>
          <a:bodyPr/>
          <a:lstStyle/>
          <a:p>
            <a:fld id="{C95ACDE2-68C5-7347-A52E-B41B8375C727}" type="slidenum">
              <a:rPr kumimoji="1" lang="ja-JP" altLang="en-US" smtClean="0"/>
              <a:t>55</a:t>
            </a:fld>
            <a:endParaRPr kumimoji="1" lang="ja-JP" altLang="en-US"/>
          </a:p>
        </p:txBody>
      </p:sp>
      <p:sp>
        <p:nvSpPr>
          <p:cNvPr id="28" name="テキスト ボックス 27">
            <a:extLst>
              <a:ext uri="{FF2B5EF4-FFF2-40B4-BE49-F238E27FC236}">
                <a16:creationId xmlns:a16="http://schemas.microsoft.com/office/drawing/2014/main" id="{2205C33D-2032-523E-1FC5-EA2C48A6BACE}"/>
              </a:ext>
            </a:extLst>
          </p:cNvPr>
          <p:cNvSpPr txBox="1"/>
          <p:nvPr/>
        </p:nvSpPr>
        <p:spPr>
          <a:xfrm>
            <a:off x="505809" y="4387306"/>
            <a:ext cx="640047" cy="461665"/>
          </a:xfrm>
          <a:prstGeom prst="rect">
            <a:avLst/>
          </a:prstGeom>
          <a:noFill/>
        </p:spPr>
        <p:txBody>
          <a:bodyPr wrap="none" rtlCol="0">
            <a:spAutoFit/>
          </a:bodyPr>
          <a:lstStyle/>
          <a:p>
            <a:r>
              <a:rPr kumimoji="1" lang="en-US" altLang="ja-JP" sz="2400" dirty="0"/>
              <a:t>e.g.</a:t>
            </a:r>
            <a:endParaRPr kumimoji="1" lang="ja-JP" altLang="en-US" sz="2400"/>
          </a:p>
        </p:txBody>
      </p:sp>
      <p:sp>
        <p:nvSpPr>
          <p:cNvPr id="68" name="テキスト ボックス 67">
            <a:extLst>
              <a:ext uri="{FF2B5EF4-FFF2-40B4-BE49-F238E27FC236}">
                <a16:creationId xmlns:a16="http://schemas.microsoft.com/office/drawing/2014/main" id="{8C121862-AF99-0DF8-3920-C003ED6F1613}"/>
              </a:ext>
            </a:extLst>
          </p:cNvPr>
          <p:cNvSpPr txBox="1"/>
          <p:nvPr/>
        </p:nvSpPr>
        <p:spPr>
          <a:xfrm>
            <a:off x="552557" y="4861724"/>
            <a:ext cx="686485" cy="461665"/>
          </a:xfrm>
          <a:prstGeom prst="rect">
            <a:avLst/>
          </a:prstGeom>
          <a:noFill/>
        </p:spPr>
        <p:txBody>
          <a:bodyPr wrap="square">
            <a:spAutoFit/>
          </a:bodyPr>
          <a:lstStyle/>
          <a:p>
            <a:r>
              <a:rPr lang="en-US" altLang="ja-JP" sz="2400" i="1" dirty="0">
                <a:latin typeface="Times New Roman" panose="02020603050405020304" pitchFamily="18" charset="0"/>
                <a:cs typeface="Times New Roman" panose="02020603050405020304" pitchFamily="18" charset="0"/>
              </a:rPr>
              <a:t>G</a:t>
            </a:r>
            <a:endParaRPr lang="ja-JP" altLang="en-US" sz="2400" i="1">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9A149637-5CF0-B009-A3BD-8973420284B3}"/>
              </a:ext>
            </a:extLst>
          </p:cNvPr>
          <p:cNvSpPr txBox="1"/>
          <p:nvPr/>
        </p:nvSpPr>
        <p:spPr>
          <a:xfrm>
            <a:off x="628650" y="1053599"/>
            <a:ext cx="7513486" cy="400110"/>
          </a:xfrm>
          <a:prstGeom prst="rect">
            <a:avLst/>
          </a:prstGeom>
          <a:noFill/>
        </p:spPr>
        <p:txBody>
          <a:bodyPr wrap="square" rtlCol="0">
            <a:spAutoFit/>
          </a:bodyPr>
          <a:lstStyle/>
          <a:p>
            <a:r>
              <a:rPr kumimoji="1" lang="en-US" altLang="ja-JP" sz="2000" i="1" dirty="0">
                <a:latin typeface="Times New Roman"/>
                <a:cs typeface="Times New Roman"/>
              </a:rPr>
              <a:t>L</a:t>
            </a:r>
            <a:r>
              <a:rPr kumimoji="1" lang="en-US" altLang="ja-JP" sz="2000" dirty="0">
                <a:latin typeface="Times New Roman" panose="02020603050405020304" pitchFamily="18" charset="0"/>
                <a:cs typeface="Times New Roman" panose="02020603050405020304" pitchFamily="18" charset="0"/>
              </a:rPr>
              <a:t>(</a:t>
            </a:r>
            <a:r>
              <a:rPr kumimoji="1" lang="en-US" altLang="ja-JP" sz="2000" i="1" dirty="0">
                <a:latin typeface="Times New Roman" panose="02020603050405020304" pitchFamily="18" charset="0"/>
                <a:cs typeface="Times New Roman" panose="02020603050405020304" pitchFamily="18" charset="0"/>
              </a:rPr>
              <a:t>v</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character label of vertex </a:t>
            </a:r>
            <a:r>
              <a:rPr kumimoji="1" lang="en-US" altLang="ja-JP" sz="2000" i="1" dirty="0">
                <a:latin typeface="Times New Roman"/>
                <a:cs typeface="Times New Roman"/>
              </a:rPr>
              <a:t>v .</a:t>
            </a:r>
          </a:p>
        </p:txBody>
      </p:sp>
      <p:sp>
        <p:nvSpPr>
          <p:cNvPr id="10" name="テキスト ボックス 9">
            <a:extLst>
              <a:ext uri="{FF2B5EF4-FFF2-40B4-BE49-F238E27FC236}">
                <a16:creationId xmlns:a16="http://schemas.microsoft.com/office/drawing/2014/main" id="{F1463608-68CC-D8E5-7ECA-747417531BC3}"/>
              </a:ext>
            </a:extLst>
          </p:cNvPr>
          <p:cNvSpPr txBox="1"/>
          <p:nvPr/>
        </p:nvSpPr>
        <p:spPr>
          <a:xfrm>
            <a:off x="5579718" y="4697994"/>
            <a:ext cx="2694873" cy="400110"/>
          </a:xfrm>
          <a:prstGeom prst="rect">
            <a:avLst/>
          </a:prstGeom>
          <a:noFill/>
        </p:spPr>
        <p:txBody>
          <a:bodyPr wrap="square" rtlCol="0">
            <a:spAutoFit/>
          </a:bodyPr>
          <a:lstStyle/>
          <a:p>
            <a:r>
              <a:rPr kumimoji="1" lang="en-US" altLang="ja-JP" sz="2000" i="1" dirty="0">
                <a:latin typeface="Times New Roman"/>
                <a:cs typeface="Times New Roman"/>
              </a:rPr>
              <a:t>L</a:t>
            </a:r>
            <a:r>
              <a:rPr kumimoji="1" lang="en-US" altLang="ja-JP" sz="2000" dirty="0">
                <a:latin typeface="Times New Roman" panose="02020603050405020304" pitchFamily="18" charset="0"/>
                <a:cs typeface="Times New Roman" panose="02020603050405020304" pitchFamily="18" charset="0"/>
              </a:rPr>
              <a:t>(</a:t>
            </a:r>
            <a:r>
              <a:rPr kumimoji="1" lang="en-US" altLang="ja-JP" sz="2000" i="1" dirty="0">
                <a:latin typeface="Times New Roman" panose="02020603050405020304" pitchFamily="18" charset="0"/>
                <a:cs typeface="Times New Roman" panose="02020603050405020304" pitchFamily="18" charset="0"/>
              </a:rPr>
              <a:t>v</a:t>
            </a:r>
            <a:r>
              <a:rPr kumimoji="1" lang="en-US" altLang="ja-JP" sz="2000" i="1" baseline="-25000" dirty="0">
                <a:latin typeface="Times New Roman" panose="02020603050405020304" pitchFamily="18" charset="0"/>
                <a:cs typeface="Times New Roman" panose="02020603050405020304" pitchFamily="18" charset="0"/>
              </a:rPr>
              <a:t>7</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a:t>
            </a:r>
            <a:r>
              <a:rPr kumimoji="1" lang="en-US" altLang="ja-JP" sz="2000" dirty="0">
                <a:latin typeface="Courier New" panose="02070309020205020404" pitchFamily="49" charset="0"/>
                <a:cs typeface="Courier New" panose="02070309020205020404" pitchFamily="49" charset="0"/>
              </a:rPr>
              <a:t>b</a:t>
            </a:r>
            <a:r>
              <a:rPr kumimoji="1" lang="en-US" altLang="ja-JP" sz="2000" dirty="0"/>
              <a:t> </a:t>
            </a:r>
            <a:endParaRPr kumimoji="1" lang="en-US" altLang="ja-JP" sz="2000" i="1" dirty="0">
              <a:latin typeface="Times New Roman"/>
              <a:cs typeface="Times New Roman"/>
            </a:endParaRPr>
          </a:p>
        </p:txBody>
      </p:sp>
      <p:sp>
        <p:nvSpPr>
          <p:cNvPr id="11" name="テキスト ボックス 10">
            <a:extLst>
              <a:ext uri="{FF2B5EF4-FFF2-40B4-BE49-F238E27FC236}">
                <a16:creationId xmlns:a16="http://schemas.microsoft.com/office/drawing/2014/main" id="{FD462133-08A8-B3A3-56D2-773B1352E24A}"/>
              </a:ext>
            </a:extLst>
          </p:cNvPr>
          <p:cNvSpPr txBox="1"/>
          <p:nvPr/>
        </p:nvSpPr>
        <p:spPr>
          <a:xfrm>
            <a:off x="5590807" y="5991708"/>
            <a:ext cx="2694873" cy="400110"/>
          </a:xfrm>
          <a:prstGeom prst="rect">
            <a:avLst/>
          </a:prstGeom>
          <a:noFill/>
        </p:spPr>
        <p:txBody>
          <a:bodyPr wrap="square" rtlCol="0">
            <a:spAutoFit/>
          </a:bodyPr>
          <a:lstStyle/>
          <a:p>
            <a:r>
              <a:rPr lang="en-US" altLang="ja-JP" sz="2000" i="1" dirty="0">
                <a:latin typeface="Times New Roman"/>
                <a:cs typeface="Times New Roman"/>
              </a:rPr>
              <a:t>aca </a:t>
            </a:r>
            <a:r>
              <a:rPr lang="en-US" altLang="ja-JP" sz="2000" dirty="0">
                <a:latin typeface="Times New Roman"/>
                <a:cs typeface="Times New Roman"/>
              </a:rPr>
              <a:t>∈</a:t>
            </a:r>
            <a:r>
              <a:rPr lang="en-US" altLang="ja-JP" sz="2000" i="1" dirty="0">
                <a:latin typeface="Times New Roman"/>
                <a:cs typeface="Times New Roman"/>
              </a:rPr>
              <a:t> subseq</a:t>
            </a:r>
            <a:r>
              <a:rPr lang="en-US" altLang="ja-JP" sz="2000" dirty="0">
                <a:latin typeface="Times New Roman"/>
                <a:cs typeface="Times New Roman"/>
              </a:rPr>
              <a:t>(</a:t>
            </a:r>
            <a:r>
              <a:rPr lang="en-US" altLang="ja-JP" sz="2000" i="1" dirty="0">
                <a:latin typeface="Times New Roman"/>
                <a:cs typeface="Times New Roman"/>
              </a:rPr>
              <a:t>L</a:t>
            </a:r>
            <a:r>
              <a:rPr lang="en-US" altLang="ja-JP" sz="2000" dirty="0">
                <a:latin typeface="Times New Roman"/>
                <a:cs typeface="Times New Roman"/>
              </a:rPr>
              <a:t>(</a:t>
            </a:r>
            <a:r>
              <a:rPr lang="en-US" altLang="ja-JP" sz="2000" i="1" dirty="0">
                <a:latin typeface="Times New Roman"/>
                <a:cs typeface="Times New Roman"/>
              </a:rPr>
              <a:t>P</a:t>
            </a:r>
            <a:r>
              <a:rPr lang="en-US" altLang="ja-JP" sz="2000" dirty="0">
                <a:latin typeface="Times New Roman"/>
                <a:cs typeface="Times New Roman"/>
              </a:rPr>
              <a:t>(</a:t>
            </a:r>
            <a:r>
              <a:rPr lang="en-US" altLang="ja-JP" sz="2000" i="1" dirty="0">
                <a:latin typeface="Times New Roman"/>
                <a:cs typeface="Times New Roman"/>
              </a:rPr>
              <a:t>G</a:t>
            </a:r>
            <a:r>
              <a:rPr lang="en-US" altLang="ja-JP" sz="2000" dirty="0">
                <a:latin typeface="Times New Roman"/>
                <a:cs typeface="Times New Roman"/>
              </a:rPr>
              <a:t>)))  </a:t>
            </a:r>
            <a:endParaRPr lang="ja-JP" altLang="en-US" sz="2000">
              <a:latin typeface="Times New Roman"/>
              <a:cs typeface="Times New Roman"/>
            </a:endParaRPr>
          </a:p>
        </p:txBody>
      </p:sp>
      <p:sp>
        <p:nvSpPr>
          <p:cNvPr id="12" name="テキスト ボックス 11">
            <a:extLst>
              <a:ext uri="{FF2B5EF4-FFF2-40B4-BE49-F238E27FC236}">
                <a16:creationId xmlns:a16="http://schemas.microsoft.com/office/drawing/2014/main" id="{C462E6E5-46C3-EF53-AD42-96AD44B71208}"/>
              </a:ext>
            </a:extLst>
          </p:cNvPr>
          <p:cNvSpPr txBox="1"/>
          <p:nvPr/>
        </p:nvSpPr>
        <p:spPr>
          <a:xfrm>
            <a:off x="527843" y="3735280"/>
            <a:ext cx="7698755" cy="400110"/>
          </a:xfrm>
          <a:prstGeom prst="rect">
            <a:avLst/>
          </a:prstGeom>
          <a:noFill/>
        </p:spPr>
        <p:txBody>
          <a:bodyPr wrap="square" rtlCol="0">
            <a:spAutoFit/>
          </a:bodyPr>
          <a:lstStyle/>
          <a:p>
            <a:r>
              <a:rPr kumimoji="1" lang="en-US" altLang="ja-JP" sz="2000" i="1" dirty="0">
                <a:latin typeface="Times New Roman" panose="02020603050405020304" pitchFamily="18" charset="0"/>
                <a:cs typeface="Times New Roman" panose="02020603050405020304" pitchFamily="18" charset="0"/>
              </a:rPr>
              <a:t>L</a:t>
            </a:r>
            <a:r>
              <a:rPr kumimoji="1" lang="en-US" altLang="ja-JP" sz="2000" dirty="0">
                <a:latin typeface="Times New Roman" panose="02020603050405020304" pitchFamily="18" charset="0"/>
                <a:cs typeface="Times New Roman" panose="02020603050405020304" pitchFamily="18" charset="0"/>
              </a:rPr>
              <a:t>(</a:t>
            </a:r>
            <a:r>
              <a:rPr kumimoji="1" lang="en-US" altLang="ja-JP" sz="2000" i="1" dirty="0">
                <a:latin typeface="Times New Roman" panose="02020603050405020304" pitchFamily="18" charset="0"/>
                <a:cs typeface="Times New Roman" panose="02020603050405020304" pitchFamily="18" charset="0"/>
              </a:rPr>
              <a:t>π</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set of strings </a:t>
            </a:r>
            <a:r>
              <a:rPr lang="en-US" altLang="ja-JP" sz="2000" dirty="0"/>
              <a:t>spelled by paths in </a:t>
            </a:r>
            <a:r>
              <a:rPr kumimoji="1" lang="en-US" altLang="ja-JP" sz="2000" i="1" dirty="0">
                <a:latin typeface="Times New Roman" panose="02020603050405020304" pitchFamily="18" charset="0"/>
                <a:cs typeface="Times New Roman" panose="02020603050405020304" pitchFamily="18" charset="0"/>
              </a:rPr>
              <a:t>π </a:t>
            </a:r>
            <a:r>
              <a:rPr kumimoji="1" lang="en-US" altLang="ja-JP" sz="2000" dirty="0">
                <a:latin typeface="Times New Roman" panose="02020603050405020304" pitchFamily="18" charset="0"/>
                <a:cs typeface="Times New Roman" panose="02020603050405020304" pitchFamily="18" charset="0"/>
              </a:rPr>
              <a:t>(: </a:t>
            </a:r>
            <a:r>
              <a:rPr lang="en-US" altLang="ja-JP" sz="2000" dirty="0"/>
              <a:t>the set of paths</a:t>
            </a:r>
            <a:r>
              <a:rPr lang="en-US" altLang="ja-JP" sz="2000" dirty="0">
                <a:latin typeface="Times New Roman" panose="02020603050405020304" pitchFamily="18" charset="0"/>
                <a:cs typeface="Times New Roman" panose="02020603050405020304" pitchFamily="18" charset="0"/>
              </a:rPr>
              <a:t>) . </a:t>
            </a:r>
            <a:endParaRPr kumimoji="1" lang="en-US" altLang="ja-JP" sz="2000"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B816F0EA-7013-8B67-7727-A08F9BA40306}"/>
              </a:ext>
            </a:extLst>
          </p:cNvPr>
          <p:cNvSpPr txBox="1"/>
          <p:nvPr/>
        </p:nvSpPr>
        <p:spPr>
          <a:xfrm>
            <a:off x="567467" y="3032552"/>
            <a:ext cx="7698755" cy="400110"/>
          </a:xfrm>
          <a:prstGeom prst="rect">
            <a:avLst/>
          </a:prstGeom>
          <a:noFill/>
        </p:spPr>
        <p:txBody>
          <a:bodyPr wrap="square" rtlCol="0">
            <a:spAutoFit/>
          </a:bodyPr>
          <a:lstStyle/>
          <a:p>
            <a:r>
              <a:rPr lang="en-US" altLang="ja-JP" sz="2000" i="1" dirty="0">
                <a:latin typeface="Times New Roman" panose="02020603050405020304" pitchFamily="18" charset="0"/>
                <a:cs typeface="Times New Roman" panose="02020603050405020304" pitchFamily="18" charset="0"/>
              </a:rPr>
              <a:t>P</a:t>
            </a:r>
            <a:r>
              <a:rPr kumimoji="1"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G</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set of </a:t>
            </a:r>
            <a:r>
              <a:rPr lang="en-US" altLang="ja-JP" sz="2000" dirty="0"/>
              <a:t>paths</a:t>
            </a:r>
            <a:r>
              <a:rPr kumimoji="1" lang="en-US" altLang="ja-JP" sz="2000" dirty="0"/>
              <a:t> </a:t>
            </a:r>
            <a:r>
              <a:rPr lang="en-US" altLang="ja-JP" sz="2000" dirty="0"/>
              <a:t>in </a:t>
            </a:r>
            <a:r>
              <a:rPr lang="en-US" altLang="ja-JP" sz="2000" i="1" dirty="0">
                <a:latin typeface="Times New Roman" panose="02020603050405020304" pitchFamily="18" charset="0"/>
                <a:cs typeface="Times New Roman" panose="02020603050405020304" pitchFamily="18" charset="0"/>
              </a:rPr>
              <a:t>G</a:t>
            </a:r>
            <a:r>
              <a:rPr lang="en-US" altLang="ja-JP" sz="2000" i="1" dirty="0"/>
              <a:t>.    </a:t>
            </a:r>
            <a:r>
              <a:rPr lang="en-US" altLang="ja-JP" sz="2000" dirty="0">
                <a:latin typeface="Times New Roman" panose="02020603050405020304" pitchFamily="18" charset="0"/>
                <a:cs typeface="Times New Roman" panose="02020603050405020304" pitchFamily="18" charset="0"/>
              </a:rPr>
              <a:t>( </a:t>
            </a:r>
            <a:r>
              <a:rPr lang="en-US" altLang="ja-JP" sz="2000" i="1" dirty="0">
                <a:latin typeface="Times New Roman" panose="02020603050405020304" pitchFamily="18" charset="0"/>
                <a:cs typeface="Times New Roman" panose="02020603050405020304" pitchFamily="18" charset="0"/>
              </a:rPr>
              <a:t>P</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G</a:t>
            </a:r>
            <a:r>
              <a:rPr lang="en-US" altLang="ja-JP" sz="2000" dirty="0">
                <a:latin typeface="Times New Roman" panose="02020603050405020304" pitchFamily="18" charset="0"/>
                <a:cs typeface="Times New Roman" panose="02020603050405020304" pitchFamily="18" charset="0"/>
              </a:rPr>
              <a:t>) = {</a:t>
            </a:r>
            <a:r>
              <a:rPr lang="en-US" altLang="ja-JP" sz="2000" i="1" dirty="0">
                <a:latin typeface="Times New Roman" panose="02020603050405020304" pitchFamily="18" charset="0"/>
                <a:cs typeface="Times New Roman" panose="02020603050405020304" pitchFamily="18" charset="0"/>
              </a:rPr>
              <a:t>P</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v</a:t>
            </a:r>
            <a:r>
              <a:rPr lang="en-US" altLang="ja-JP" sz="2000" dirty="0">
                <a:latin typeface="Times New Roman" panose="02020603050405020304" pitchFamily="18" charset="0"/>
                <a:cs typeface="Times New Roman" panose="02020603050405020304" pitchFamily="18" charset="0"/>
              </a:rPr>
              <a:t>) | </a:t>
            </a:r>
            <a:r>
              <a:rPr lang="en-US" altLang="ja-JP" sz="2000" i="1" dirty="0">
                <a:latin typeface="Times New Roman" panose="02020603050405020304" pitchFamily="18" charset="0"/>
                <a:cs typeface="Times New Roman" panose="02020603050405020304" pitchFamily="18" charset="0"/>
              </a:rPr>
              <a:t>v </a:t>
            </a:r>
            <a:r>
              <a:rPr lang="en-US" altLang="ja-JP" sz="2000" dirty="0">
                <a:latin typeface="Times New Roman" panose="02020603050405020304" pitchFamily="18" charset="0"/>
                <a:cs typeface="Times New Roman" panose="02020603050405020304" pitchFamily="18" charset="0"/>
              </a:rPr>
              <a:t>∈ </a:t>
            </a:r>
            <a:r>
              <a:rPr lang="en-US" altLang="ja-JP" sz="2000" i="1" dirty="0">
                <a:latin typeface="Times New Roman" panose="02020603050405020304" pitchFamily="18" charset="0"/>
                <a:cs typeface="Times New Roman" panose="02020603050405020304" pitchFamily="18" charset="0"/>
              </a:rPr>
              <a:t>V </a:t>
            </a:r>
            <a:r>
              <a:rPr lang="en-US" altLang="ja-JP" sz="2000" dirty="0">
                <a:latin typeface="Times New Roman" panose="02020603050405020304" pitchFamily="18" charset="0"/>
                <a:cs typeface="Times New Roman" panose="02020603050405020304" pitchFamily="18" charset="0"/>
              </a:rPr>
              <a:t>} )</a:t>
            </a:r>
            <a:endParaRPr kumimoji="1" lang="en-US" altLang="ja-JP" sz="200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217DF993-B2BA-E6D7-AD88-6DDE53A538BC}"/>
              </a:ext>
            </a:extLst>
          </p:cNvPr>
          <p:cNvSpPr txBox="1"/>
          <p:nvPr/>
        </p:nvSpPr>
        <p:spPr>
          <a:xfrm>
            <a:off x="628649" y="1387488"/>
            <a:ext cx="7698755" cy="400110"/>
          </a:xfrm>
          <a:prstGeom prst="rect">
            <a:avLst/>
          </a:prstGeom>
          <a:noFill/>
        </p:spPr>
        <p:txBody>
          <a:bodyPr wrap="square" rtlCol="0">
            <a:spAutoFit/>
          </a:bodyPr>
          <a:lstStyle/>
          <a:p>
            <a:r>
              <a:rPr lang="en-US" altLang="ja-JP" sz="2000" i="1" dirty="0">
                <a:latin typeface="Times New Roman" panose="02020603050405020304" pitchFamily="18" charset="0"/>
                <a:cs typeface="Times New Roman" panose="02020603050405020304" pitchFamily="18" charset="0"/>
              </a:rPr>
              <a:t>P</a:t>
            </a:r>
            <a:r>
              <a:rPr kumimoji="1"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v</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set of </a:t>
            </a:r>
            <a:r>
              <a:rPr lang="en-US" altLang="ja-JP" sz="2000" dirty="0"/>
              <a:t>paths</a:t>
            </a:r>
            <a:r>
              <a:rPr kumimoji="1" lang="en-US" altLang="ja-JP" sz="2000" dirty="0"/>
              <a:t> </a:t>
            </a:r>
            <a:r>
              <a:rPr lang="en-US" altLang="ja-JP" sz="2000" dirty="0"/>
              <a:t>that end at vertex </a:t>
            </a:r>
            <a:r>
              <a:rPr lang="en-US" altLang="ja-JP" sz="2000" i="1" dirty="0">
                <a:latin typeface="Times New Roman"/>
                <a:cs typeface="Times New Roman"/>
              </a:rPr>
              <a:t>v</a:t>
            </a:r>
            <a:r>
              <a:rPr lang="en-US" altLang="ja-JP" sz="2000" i="1" dirty="0"/>
              <a:t>.</a:t>
            </a:r>
            <a:endParaRPr kumimoji="1" lang="en-US" altLang="ja-JP" sz="2000" i="1" dirty="0">
              <a:latin typeface="Times New Roman"/>
              <a:cs typeface="Times New Roman"/>
            </a:endParaRPr>
          </a:p>
        </p:txBody>
      </p:sp>
      <p:sp>
        <p:nvSpPr>
          <p:cNvPr id="18" name="テキスト ボックス 17">
            <a:extLst>
              <a:ext uri="{FF2B5EF4-FFF2-40B4-BE49-F238E27FC236}">
                <a16:creationId xmlns:a16="http://schemas.microsoft.com/office/drawing/2014/main" id="{94D33F59-BF42-FDDE-AA2E-FBA431CC98D7}"/>
              </a:ext>
            </a:extLst>
          </p:cNvPr>
          <p:cNvSpPr txBox="1"/>
          <p:nvPr/>
        </p:nvSpPr>
        <p:spPr>
          <a:xfrm>
            <a:off x="5579718" y="5116774"/>
            <a:ext cx="3564281" cy="400110"/>
          </a:xfrm>
          <a:prstGeom prst="rect">
            <a:avLst/>
          </a:prstGeom>
          <a:noFill/>
        </p:spPr>
        <p:txBody>
          <a:bodyPr wrap="square" rtlCol="0">
            <a:spAutoFit/>
          </a:bodyPr>
          <a:lstStyle/>
          <a:p>
            <a:r>
              <a:rPr lang="en-US" altLang="ja-JP" sz="2000" i="1" dirty="0">
                <a:latin typeface="Times New Roman"/>
                <a:cs typeface="Times New Roman"/>
              </a:rPr>
              <a:t>P</a:t>
            </a:r>
            <a:r>
              <a:rPr kumimoji="1" lang="en-US" altLang="ja-JP" sz="2000" dirty="0">
                <a:latin typeface="Times New Roman" panose="02020603050405020304" pitchFamily="18" charset="0"/>
                <a:cs typeface="Times New Roman" panose="02020603050405020304" pitchFamily="18" charset="0"/>
              </a:rPr>
              <a:t>(</a:t>
            </a:r>
            <a:r>
              <a:rPr kumimoji="1" lang="en-US" altLang="ja-JP" sz="2000" i="1" dirty="0">
                <a:latin typeface="Times New Roman" panose="02020603050405020304" pitchFamily="18" charset="0"/>
                <a:cs typeface="Times New Roman" panose="02020603050405020304" pitchFamily="18" charset="0"/>
              </a:rPr>
              <a:t>v</a:t>
            </a:r>
            <a:r>
              <a:rPr kumimoji="1" lang="en-US" altLang="ja-JP" sz="2000" i="1" baseline="-25000" dirty="0">
                <a:latin typeface="Times New Roman" panose="02020603050405020304" pitchFamily="18" charset="0"/>
                <a:cs typeface="Times New Roman" panose="02020603050405020304" pitchFamily="18" charset="0"/>
              </a:rPr>
              <a:t>7</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a:t>
            </a:r>
            <a:r>
              <a:rPr lang="en-US" altLang="ja-JP" sz="2000" i="1" dirty="0">
                <a:latin typeface="Times New Roman"/>
                <a:cs typeface="Times New Roman"/>
              </a:rPr>
              <a:t>v</a:t>
            </a:r>
            <a:r>
              <a:rPr lang="en-US" altLang="ja-JP" sz="2000" baseline="-25000" dirty="0">
                <a:latin typeface="Times New Roman"/>
                <a:cs typeface="Times New Roman"/>
              </a:rPr>
              <a:t>3</a:t>
            </a:r>
            <a:r>
              <a:rPr lang="en-US" altLang="ja-JP" sz="2000" i="1" dirty="0">
                <a:latin typeface="Times New Roman"/>
                <a:cs typeface="Times New Roman"/>
              </a:rPr>
              <a:t>v</a:t>
            </a:r>
            <a:r>
              <a:rPr lang="en-US" altLang="ja-JP" sz="2000" baseline="-25000" dirty="0">
                <a:latin typeface="Times New Roman"/>
                <a:cs typeface="Times New Roman"/>
              </a:rPr>
              <a:t>4</a:t>
            </a:r>
            <a:r>
              <a:rPr lang="en-US" altLang="ja-JP" sz="2000" i="1" dirty="0">
                <a:latin typeface="Times New Roman"/>
                <a:cs typeface="Times New Roman"/>
              </a:rPr>
              <a:t>v</a:t>
            </a:r>
            <a:r>
              <a:rPr lang="en-US" altLang="ja-JP" sz="2000" baseline="-25000" dirty="0">
                <a:latin typeface="Times New Roman"/>
                <a:cs typeface="Times New Roman"/>
              </a:rPr>
              <a:t>5</a:t>
            </a:r>
            <a:r>
              <a:rPr lang="en-US" altLang="ja-JP" sz="2000" i="1" dirty="0">
                <a:latin typeface="Times New Roman"/>
                <a:cs typeface="Times New Roman"/>
              </a:rPr>
              <a:t>v</a:t>
            </a:r>
            <a:r>
              <a:rPr lang="en-US" altLang="ja-JP" sz="2000" baseline="-25000" dirty="0">
                <a:latin typeface="Times New Roman"/>
                <a:cs typeface="Times New Roman"/>
              </a:rPr>
              <a:t>6</a:t>
            </a:r>
            <a:r>
              <a:rPr lang="en-US" altLang="ja-JP" sz="2000" i="1" dirty="0">
                <a:latin typeface="Times New Roman"/>
                <a:cs typeface="Times New Roman"/>
              </a:rPr>
              <a:t>v</a:t>
            </a:r>
            <a:r>
              <a:rPr lang="en-US" altLang="ja-JP" sz="2000" baseline="-25000" dirty="0">
                <a:latin typeface="Times New Roman"/>
                <a:cs typeface="Times New Roman"/>
              </a:rPr>
              <a:t>7</a:t>
            </a:r>
            <a:r>
              <a:rPr lang="en-US" altLang="ja-JP" sz="2000" dirty="0">
                <a:latin typeface="+mn-ea"/>
                <a:cs typeface="BKM-cmmi12"/>
              </a:rPr>
              <a:t> </a:t>
            </a:r>
            <a:r>
              <a:rPr lang="en-US" altLang="ja-JP" sz="2000" dirty="0">
                <a:latin typeface="Cambria" panose="02040503050406030204" pitchFamily="18" charset="0"/>
                <a:cs typeface="BKM-cmmi12"/>
              </a:rPr>
              <a:t>,</a:t>
            </a:r>
            <a:r>
              <a:rPr lang="en-US" altLang="ja-JP" sz="2000" dirty="0">
                <a:latin typeface="+mn-ea"/>
                <a:cs typeface="BKM-cmmi12"/>
              </a:rPr>
              <a:t> </a:t>
            </a:r>
            <a:r>
              <a:rPr lang="en-US" altLang="ja-JP" sz="2000" i="1" dirty="0">
                <a:latin typeface="Times New Roman"/>
                <a:cs typeface="Times New Roman"/>
              </a:rPr>
              <a:t>v</a:t>
            </a:r>
            <a:r>
              <a:rPr lang="en-US" altLang="ja-JP" sz="2000" baseline="-25000" dirty="0">
                <a:latin typeface="Times New Roman"/>
                <a:cs typeface="Times New Roman"/>
              </a:rPr>
              <a:t>1</a:t>
            </a:r>
            <a:r>
              <a:rPr lang="en-US" altLang="ja-JP" sz="2000" i="1" dirty="0">
                <a:latin typeface="Times New Roman"/>
                <a:cs typeface="Times New Roman"/>
              </a:rPr>
              <a:t>v</a:t>
            </a:r>
            <a:r>
              <a:rPr lang="en-US" altLang="ja-JP" sz="2000" baseline="-25000" dirty="0">
                <a:latin typeface="Times New Roman"/>
                <a:cs typeface="Times New Roman"/>
              </a:rPr>
              <a:t>2</a:t>
            </a:r>
            <a:r>
              <a:rPr lang="en-US" altLang="ja-JP" sz="2000" i="1" dirty="0">
                <a:latin typeface="Times New Roman"/>
                <a:cs typeface="Times New Roman"/>
              </a:rPr>
              <a:t>v</a:t>
            </a:r>
            <a:r>
              <a:rPr lang="en-US" altLang="ja-JP" sz="2000" baseline="-25000" dirty="0">
                <a:latin typeface="Times New Roman"/>
                <a:cs typeface="Times New Roman"/>
              </a:rPr>
              <a:t>7</a:t>
            </a:r>
            <a:r>
              <a:rPr lang="en-US" altLang="ja-JP" sz="2000" dirty="0">
                <a:latin typeface="Times New Roman"/>
                <a:cs typeface="Times New Roman"/>
              </a:rPr>
              <a:t> , … </a:t>
            </a:r>
            <a:r>
              <a:rPr kumimoji="1" lang="en-US" altLang="ja-JP" sz="2000" dirty="0"/>
              <a:t>} </a:t>
            </a:r>
            <a:endParaRPr kumimoji="1" lang="en-US" altLang="ja-JP" sz="2000" i="1" dirty="0">
              <a:latin typeface="Times New Roman"/>
              <a:cs typeface="Times New Roman"/>
            </a:endParaRPr>
          </a:p>
        </p:txBody>
      </p:sp>
      <p:sp>
        <p:nvSpPr>
          <p:cNvPr id="22" name="テキスト ボックス 21">
            <a:extLst>
              <a:ext uri="{FF2B5EF4-FFF2-40B4-BE49-F238E27FC236}">
                <a16:creationId xmlns:a16="http://schemas.microsoft.com/office/drawing/2014/main" id="{C4439067-FD46-7753-F262-F9D3F5F08805}"/>
              </a:ext>
            </a:extLst>
          </p:cNvPr>
          <p:cNvSpPr txBox="1"/>
          <p:nvPr/>
        </p:nvSpPr>
        <p:spPr>
          <a:xfrm>
            <a:off x="5579717" y="5554241"/>
            <a:ext cx="3564281" cy="400110"/>
          </a:xfrm>
          <a:prstGeom prst="rect">
            <a:avLst/>
          </a:prstGeom>
          <a:noFill/>
        </p:spPr>
        <p:txBody>
          <a:bodyPr wrap="square" rtlCol="0">
            <a:spAutoFit/>
          </a:bodyPr>
          <a:lstStyle/>
          <a:p>
            <a:r>
              <a:rPr lang="en-US" altLang="ja-JP" sz="2000" i="1" dirty="0">
                <a:latin typeface="Times New Roman"/>
                <a:cs typeface="Times New Roman"/>
              </a:rPr>
              <a:t>L</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P</a:t>
            </a:r>
            <a:r>
              <a:rPr kumimoji="1" lang="en-US" altLang="ja-JP" sz="2000" dirty="0">
                <a:latin typeface="Times New Roman" panose="02020603050405020304" pitchFamily="18" charset="0"/>
                <a:cs typeface="Times New Roman" panose="02020603050405020304" pitchFamily="18" charset="0"/>
              </a:rPr>
              <a:t>(</a:t>
            </a:r>
            <a:r>
              <a:rPr kumimoji="1" lang="en-US" altLang="ja-JP" sz="2000" i="1" dirty="0">
                <a:latin typeface="Times New Roman" panose="02020603050405020304" pitchFamily="18" charset="0"/>
                <a:cs typeface="Times New Roman" panose="02020603050405020304" pitchFamily="18" charset="0"/>
              </a:rPr>
              <a:t>v</a:t>
            </a:r>
            <a:r>
              <a:rPr kumimoji="1" lang="en-US" altLang="ja-JP" sz="2000" i="1" baseline="-25000" dirty="0">
                <a:latin typeface="Times New Roman" panose="02020603050405020304" pitchFamily="18" charset="0"/>
                <a:cs typeface="Times New Roman" panose="02020603050405020304" pitchFamily="18" charset="0"/>
              </a:rPr>
              <a:t>7</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a:t>
            </a:r>
            <a:r>
              <a:rPr lang="en-US" altLang="ja-JP" sz="2000" dirty="0">
                <a:latin typeface="Courier New" panose="02070309020205020404" pitchFamily="49" charset="0"/>
                <a:cs typeface="Courier New" panose="02070309020205020404" pitchFamily="49" charset="0"/>
              </a:rPr>
              <a:t>caabb</a:t>
            </a:r>
            <a:r>
              <a:rPr lang="en-US" altLang="ja-JP" sz="2000" dirty="0">
                <a:latin typeface="+mn-ea"/>
                <a:cs typeface="BKM-cmmi12"/>
              </a:rPr>
              <a:t> </a:t>
            </a:r>
            <a:r>
              <a:rPr lang="en-US" altLang="ja-JP" sz="2000" dirty="0">
                <a:latin typeface="Cambria" panose="02040503050406030204" pitchFamily="18" charset="0"/>
                <a:cs typeface="BKM-cmmi12"/>
              </a:rPr>
              <a:t>,</a:t>
            </a:r>
            <a:r>
              <a:rPr lang="en-US" altLang="ja-JP" sz="2000" dirty="0">
                <a:latin typeface="+mn-ea"/>
                <a:cs typeface="BKM-cmmi12"/>
              </a:rPr>
              <a:t> </a:t>
            </a:r>
            <a:r>
              <a:rPr lang="en-US" altLang="ja-JP" sz="2000" dirty="0">
                <a:latin typeface="Courier New" panose="02070309020205020404" pitchFamily="49" charset="0"/>
                <a:cs typeface="Courier New" panose="02070309020205020404" pitchFamily="49" charset="0"/>
              </a:rPr>
              <a:t>abb</a:t>
            </a:r>
            <a:r>
              <a:rPr lang="en-US" altLang="ja-JP" sz="2000" dirty="0">
                <a:latin typeface="Times New Roman" panose="02020603050405020304" pitchFamily="18" charset="0"/>
                <a:cs typeface="Times New Roman" panose="02020603050405020304" pitchFamily="18" charset="0"/>
              </a:rPr>
              <a:t>, …</a:t>
            </a:r>
            <a:r>
              <a:rPr lang="en-US" altLang="ja-JP" sz="2000" dirty="0">
                <a:latin typeface="Times New Roman"/>
                <a:cs typeface="Times New Roman"/>
              </a:rPr>
              <a:t> </a:t>
            </a:r>
            <a:r>
              <a:rPr kumimoji="1" lang="en-US" altLang="ja-JP" sz="2000" dirty="0"/>
              <a:t>} </a:t>
            </a:r>
            <a:endParaRPr kumimoji="1" lang="en-US" altLang="ja-JP" sz="2000" i="1" dirty="0">
              <a:latin typeface="Times New Roman"/>
              <a:cs typeface="Times New Roman"/>
            </a:endParaRPr>
          </a:p>
        </p:txBody>
      </p:sp>
      <p:sp>
        <p:nvSpPr>
          <p:cNvPr id="37" name="テキスト ボックス 36">
            <a:extLst>
              <a:ext uri="{FF2B5EF4-FFF2-40B4-BE49-F238E27FC236}">
                <a16:creationId xmlns:a16="http://schemas.microsoft.com/office/drawing/2014/main" id="{B06BBE4A-DEB4-61E2-97A5-DF279C7CA4D0}"/>
              </a:ext>
            </a:extLst>
          </p:cNvPr>
          <p:cNvSpPr txBox="1"/>
          <p:nvPr/>
        </p:nvSpPr>
        <p:spPr>
          <a:xfrm>
            <a:off x="628649" y="1674812"/>
            <a:ext cx="7698755" cy="400110"/>
          </a:xfrm>
          <a:prstGeom prst="rect">
            <a:avLst/>
          </a:prstGeom>
          <a:noFill/>
        </p:spPr>
        <p:txBody>
          <a:bodyPr wrap="square" rtlCol="0">
            <a:spAutoFit/>
          </a:bodyPr>
          <a:lstStyle/>
          <a:p>
            <a:r>
              <a:rPr lang="en-US" altLang="ja-JP" sz="2000" i="1" dirty="0">
                <a:latin typeface="Times New Roman"/>
                <a:cs typeface="Times New Roman"/>
              </a:rPr>
              <a:t>v</a:t>
            </a:r>
            <a:r>
              <a:rPr lang="en-US" altLang="ja-JP" sz="2400" i="1" baseline="-25000" dirty="0">
                <a:latin typeface="Times New Roman"/>
                <a:cs typeface="Times New Roman"/>
              </a:rPr>
              <a:t>s</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a:t>
            </a:r>
            <a:r>
              <a:rPr lang="en-US" altLang="ja-JP" sz="2000" dirty="0"/>
              <a:t>vertex </a:t>
            </a:r>
            <a:r>
              <a:rPr lang="en-US" altLang="ja-JP" sz="2000" dirty="0">
                <a:cs typeface="Times New Roman"/>
              </a:rPr>
              <a:t>which has no in-coming edges</a:t>
            </a:r>
            <a:r>
              <a:rPr lang="en-US" altLang="ja-JP" sz="2000" i="1" dirty="0"/>
              <a:t>.</a:t>
            </a:r>
            <a:endParaRPr kumimoji="1" lang="en-US" altLang="ja-JP" sz="2000" i="1" dirty="0">
              <a:latin typeface="Times New Roman"/>
              <a:cs typeface="Times New Roman"/>
            </a:endParaRPr>
          </a:p>
        </p:txBody>
      </p:sp>
      <p:sp>
        <p:nvSpPr>
          <p:cNvPr id="41" name="テキスト ボックス 40">
            <a:extLst>
              <a:ext uri="{FF2B5EF4-FFF2-40B4-BE49-F238E27FC236}">
                <a16:creationId xmlns:a16="http://schemas.microsoft.com/office/drawing/2014/main" id="{1B80DDEC-FE52-A934-9868-0C5895D37815}"/>
              </a:ext>
            </a:extLst>
          </p:cNvPr>
          <p:cNvSpPr txBox="1"/>
          <p:nvPr/>
        </p:nvSpPr>
        <p:spPr>
          <a:xfrm>
            <a:off x="628649" y="1976878"/>
            <a:ext cx="7698755" cy="400110"/>
          </a:xfrm>
          <a:prstGeom prst="rect">
            <a:avLst/>
          </a:prstGeom>
          <a:noFill/>
        </p:spPr>
        <p:txBody>
          <a:bodyPr wrap="square" rtlCol="0">
            <a:spAutoFit/>
          </a:bodyPr>
          <a:lstStyle/>
          <a:p>
            <a:r>
              <a:rPr lang="en-US" altLang="ja-JP" sz="2000" i="1" dirty="0">
                <a:latin typeface="Times New Roman"/>
                <a:cs typeface="Times New Roman"/>
              </a:rPr>
              <a:t>v</a:t>
            </a:r>
            <a:r>
              <a:rPr lang="en-US" altLang="ja-JP" sz="2400" i="1" baseline="-25000" dirty="0">
                <a:latin typeface="Times New Roman"/>
                <a:cs typeface="Times New Roman"/>
              </a:rPr>
              <a:t>e</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a:t>
            </a:r>
            <a:r>
              <a:rPr lang="en-US" altLang="ja-JP" sz="2000" dirty="0"/>
              <a:t>vertex </a:t>
            </a:r>
            <a:r>
              <a:rPr lang="en-US" altLang="ja-JP" sz="2000" dirty="0">
                <a:cs typeface="Times New Roman"/>
              </a:rPr>
              <a:t>which has no out-going edges</a:t>
            </a:r>
            <a:r>
              <a:rPr lang="en-US" altLang="ja-JP" sz="2000" i="1" dirty="0"/>
              <a:t>.</a:t>
            </a:r>
            <a:endParaRPr kumimoji="1" lang="en-US" altLang="ja-JP" sz="2000" i="1" dirty="0">
              <a:latin typeface="Times New Roman"/>
              <a:cs typeface="Times New Roman"/>
            </a:endParaRPr>
          </a:p>
        </p:txBody>
      </p:sp>
      <p:sp>
        <p:nvSpPr>
          <p:cNvPr id="57" name="テキスト ボックス 56">
            <a:extLst>
              <a:ext uri="{FF2B5EF4-FFF2-40B4-BE49-F238E27FC236}">
                <a16:creationId xmlns:a16="http://schemas.microsoft.com/office/drawing/2014/main" id="{697312BC-D068-60D8-328A-50C65543811F}"/>
              </a:ext>
            </a:extLst>
          </p:cNvPr>
          <p:cNvSpPr txBox="1"/>
          <p:nvPr/>
        </p:nvSpPr>
        <p:spPr>
          <a:xfrm>
            <a:off x="428571" y="3373385"/>
            <a:ext cx="8870411" cy="400110"/>
          </a:xfrm>
          <a:prstGeom prst="rect">
            <a:avLst/>
          </a:prstGeom>
          <a:noFill/>
        </p:spPr>
        <p:txBody>
          <a:bodyPr wrap="square" rtlCol="0">
            <a:spAutoFit/>
          </a:bodyPr>
          <a:lstStyle/>
          <a:p>
            <a:r>
              <a:rPr lang="en-US" altLang="ja-JP" sz="2000" i="1" dirty="0">
                <a:latin typeface="Times New Roman" panose="02020603050405020304" pitchFamily="18" charset="0"/>
                <a:cs typeface="Times New Roman" panose="02020603050405020304" pitchFamily="18" charset="0"/>
              </a:rPr>
              <a:t>MP</a:t>
            </a:r>
            <a:r>
              <a:rPr kumimoji="1"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G</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set of </a:t>
            </a:r>
            <a:r>
              <a:rPr lang="en-US" altLang="ja-JP" sz="2000" dirty="0"/>
              <a:t>paths</a:t>
            </a:r>
            <a:r>
              <a:rPr kumimoji="1" lang="en-US" altLang="ja-JP" sz="2000" dirty="0"/>
              <a:t> </a:t>
            </a:r>
            <a:r>
              <a:rPr lang="en-US" altLang="ja-JP" sz="2000" dirty="0"/>
              <a:t>that start at </a:t>
            </a:r>
            <a:r>
              <a:rPr lang="en-US" altLang="ja-JP" sz="2000" i="1" dirty="0">
                <a:latin typeface="Times New Roman"/>
                <a:cs typeface="Times New Roman"/>
              </a:rPr>
              <a:t>v</a:t>
            </a:r>
            <a:r>
              <a:rPr lang="en-US" altLang="ja-JP" sz="2400" i="1" baseline="-25000" dirty="0">
                <a:latin typeface="Times New Roman"/>
                <a:cs typeface="Times New Roman"/>
              </a:rPr>
              <a:t>s</a:t>
            </a:r>
            <a:r>
              <a:rPr lang="en-US" altLang="ja-JP" sz="2000" dirty="0"/>
              <a:t> and end at vertex </a:t>
            </a:r>
            <a:r>
              <a:rPr lang="en-US" altLang="ja-JP" sz="2000" i="1" dirty="0">
                <a:latin typeface="Times New Roman"/>
                <a:cs typeface="Times New Roman"/>
              </a:rPr>
              <a:t>v</a:t>
            </a:r>
            <a:r>
              <a:rPr lang="en-US" altLang="ja-JP" sz="2400" i="1" baseline="-25000" dirty="0">
                <a:latin typeface="Times New Roman"/>
                <a:cs typeface="Times New Roman"/>
              </a:rPr>
              <a:t>e</a:t>
            </a:r>
            <a:r>
              <a:rPr lang="en-US" altLang="ja-JP" sz="2000" i="1" dirty="0">
                <a:latin typeface="Times New Roman"/>
                <a:cs typeface="Times New Roman"/>
              </a:rPr>
              <a:t> </a:t>
            </a:r>
            <a:r>
              <a:rPr lang="en-US" altLang="ja-JP" sz="2000" dirty="0">
                <a:cs typeface="Times New Roman"/>
              </a:rPr>
              <a:t>in</a:t>
            </a:r>
            <a:r>
              <a:rPr lang="en-US" altLang="ja-JP" sz="2000" i="1" dirty="0">
                <a:latin typeface="Times New Roman"/>
                <a:cs typeface="Times New Roman"/>
              </a:rPr>
              <a:t> G</a:t>
            </a:r>
            <a:r>
              <a:rPr lang="en-US" altLang="ja-JP" sz="2000" dirty="0">
                <a:cs typeface="Times New Roman"/>
              </a:rPr>
              <a:t> (= maximal paths)</a:t>
            </a:r>
            <a:r>
              <a:rPr lang="en-US" altLang="ja-JP" sz="2000" i="1" dirty="0"/>
              <a:t>.</a:t>
            </a:r>
            <a:endParaRPr kumimoji="1" lang="en-US" altLang="ja-JP" sz="2000" dirty="0">
              <a:latin typeface="Times New Roman" panose="02020603050405020304" pitchFamily="18" charset="0"/>
              <a:cs typeface="Times New Roman" panose="02020603050405020304" pitchFamily="18" charset="0"/>
            </a:endParaRPr>
          </a:p>
        </p:txBody>
      </p:sp>
      <p:sp>
        <p:nvSpPr>
          <p:cNvPr id="66" name="テキスト ボックス 65">
            <a:extLst>
              <a:ext uri="{FF2B5EF4-FFF2-40B4-BE49-F238E27FC236}">
                <a16:creationId xmlns:a16="http://schemas.microsoft.com/office/drawing/2014/main" id="{775601AE-9D76-0DC7-7986-9081DAE6176B}"/>
              </a:ext>
            </a:extLst>
          </p:cNvPr>
          <p:cNvSpPr txBox="1"/>
          <p:nvPr/>
        </p:nvSpPr>
        <p:spPr>
          <a:xfrm>
            <a:off x="582377" y="2678780"/>
            <a:ext cx="7698755" cy="400110"/>
          </a:xfrm>
          <a:prstGeom prst="rect">
            <a:avLst/>
          </a:prstGeom>
          <a:noFill/>
        </p:spPr>
        <p:txBody>
          <a:bodyPr wrap="square" rtlCol="0">
            <a:spAutoFit/>
          </a:bodyPr>
          <a:lstStyle/>
          <a:p>
            <a:r>
              <a:rPr lang="en-US" altLang="ja-JP" sz="2000" i="1" dirty="0">
                <a:latin typeface="Times New Roman" panose="02020603050405020304" pitchFamily="18" charset="0"/>
                <a:cs typeface="Times New Roman" panose="02020603050405020304" pitchFamily="18" charset="0"/>
              </a:rPr>
              <a:t>L</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P</a:t>
            </a:r>
            <a:r>
              <a:rPr kumimoji="1"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v</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set of </a:t>
            </a:r>
            <a:r>
              <a:rPr lang="en-US" altLang="ja-JP" sz="2000" dirty="0"/>
              <a:t>strings</a:t>
            </a:r>
            <a:r>
              <a:rPr kumimoji="1" lang="en-US" altLang="ja-JP" sz="2000" dirty="0"/>
              <a:t> </a:t>
            </a:r>
            <a:r>
              <a:rPr lang="en-US" altLang="ja-JP" sz="2000" dirty="0"/>
              <a:t>spelled by paths in </a:t>
            </a:r>
            <a:r>
              <a:rPr lang="en-US" altLang="ja-JP" sz="2000" i="1" dirty="0">
                <a:latin typeface="Times New Roman" panose="02020603050405020304" pitchFamily="18" charset="0"/>
                <a:cs typeface="Times New Roman" panose="02020603050405020304" pitchFamily="18" charset="0"/>
              </a:rPr>
              <a:t>P</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v</a:t>
            </a:r>
            <a:r>
              <a:rPr lang="en-US" altLang="ja-JP" sz="2000" dirty="0">
                <a:latin typeface="Times New Roman" panose="02020603050405020304" pitchFamily="18" charset="0"/>
                <a:cs typeface="Times New Roman" panose="02020603050405020304" pitchFamily="18" charset="0"/>
              </a:rPr>
              <a:t>) .</a:t>
            </a:r>
            <a:endParaRPr kumimoji="1" lang="en-US" altLang="ja-JP" sz="2000" i="1" dirty="0">
              <a:latin typeface="Times New Roman" panose="02020603050405020304" pitchFamily="18" charset="0"/>
              <a:cs typeface="Times New Roman" panose="02020603050405020304" pitchFamily="18" charset="0"/>
            </a:endParaRPr>
          </a:p>
        </p:txBody>
      </p:sp>
      <p:sp>
        <p:nvSpPr>
          <p:cNvPr id="67" name="テキスト ボックス 66">
            <a:extLst>
              <a:ext uri="{FF2B5EF4-FFF2-40B4-BE49-F238E27FC236}">
                <a16:creationId xmlns:a16="http://schemas.microsoft.com/office/drawing/2014/main" id="{ECC1E84F-71DC-1437-2FF3-F7F31D9BCE5D}"/>
              </a:ext>
            </a:extLst>
          </p:cNvPr>
          <p:cNvSpPr txBox="1"/>
          <p:nvPr/>
        </p:nvSpPr>
        <p:spPr>
          <a:xfrm>
            <a:off x="567466" y="2328703"/>
            <a:ext cx="7698755" cy="400110"/>
          </a:xfrm>
          <a:prstGeom prst="rect">
            <a:avLst/>
          </a:prstGeom>
          <a:noFill/>
        </p:spPr>
        <p:txBody>
          <a:bodyPr wrap="square" rtlCol="0">
            <a:spAutoFit/>
          </a:bodyPr>
          <a:lstStyle/>
          <a:p>
            <a:r>
              <a:rPr lang="en-US" altLang="ja-JP" sz="2000" i="1" dirty="0">
                <a:latin typeface="Times New Roman" panose="02020603050405020304" pitchFamily="18" charset="0"/>
                <a:cs typeface="Times New Roman" panose="02020603050405020304" pitchFamily="18" charset="0"/>
              </a:rPr>
              <a:t>MP</a:t>
            </a:r>
            <a:r>
              <a:rPr kumimoji="1"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v</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set of </a:t>
            </a:r>
            <a:r>
              <a:rPr lang="en-US" altLang="ja-JP" sz="2000" dirty="0"/>
              <a:t>paths</a:t>
            </a:r>
            <a:r>
              <a:rPr kumimoji="1" lang="en-US" altLang="ja-JP" sz="2000" dirty="0"/>
              <a:t> </a:t>
            </a:r>
            <a:r>
              <a:rPr lang="en-US" altLang="ja-JP" sz="2000" dirty="0"/>
              <a:t>that start at </a:t>
            </a:r>
            <a:r>
              <a:rPr lang="en-US" altLang="ja-JP" sz="2000" i="1" dirty="0">
                <a:latin typeface="Times New Roman"/>
                <a:cs typeface="Times New Roman"/>
              </a:rPr>
              <a:t>v</a:t>
            </a:r>
            <a:r>
              <a:rPr lang="en-US" altLang="ja-JP" sz="2400" i="1" baseline="-25000" dirty="0">
                <a:latin typeface="Times New Roman"/>
                <a:cs typeface="Times New Roman"/>
              </a:rPr>
              <a:t>s</a:t>
            </a:r>
            <a:r>
              <a:rPr lang="en-US" altLang="ja-JP" sz="2000" dirty="0"/>
              <a:t>  and end at vertex </a:t>
            </a:r>
            <a:r>
              <a:rPr lang="en-US" altLang="ja-JP" sz="2000" i="1" dirty="0">
                <a:latin typeface="Times New Roman"/>
                <a:cs typeface="Times New Roman"/>
              </a:rPr>
              <a:t>v</a:t>
            </a:r>
            <a:r>
              <a:rPr lang="en-US" altLang="ja-JP" sz="2000" i="1" dirty="0"/>
              <a:t>.</a:t>
            </a:r>
            <a:endParaRPr kumimoji="1" lang="en-US" altLang="ja-JP" sz="2000" i="1" dirty="0">
              <a:latin typeface="Times New Roman"/>
              <a:cs typeface="Times New Roman"/>
            </a:endParaRPr>
          </a:p>
        </p:txBody>
      </p:sp>
    </p:spTree>
    <p:extLst>
      <p:ext uri="{BB962C8B-B14F-4D97-AF65-F5344CB8AC3E}">
        <p14:creationId xmlns:p14="http://schemas.microsoft.com/office/powerpoint/2010/main" val="1592827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図 6" descr="ダイアグラム&#10;&#10;自動的に生成された説明">
            <a:extLst>
              <a:ext uri="{FF2B5EF4-FFF2-40B4-BE49-F238E27FC236}">
                <a16:creationId xmlns:a16="http://schemas.microsoft.com/office/drawing/2014/main" id="{EDBE180D-BC37-86C6-BAF3-3E298ABA0A6E}"/>
              </a:ext>
            </a:extLst>
          </p:cNvPr>
          <p:cNvPicPr>
            <a:picLocks noChangeAspect="1"/>
          </p:cNvPicPr>
          <p:nvPr/>
        </p:nvPicPr>
        <p:blipFill>
          <a:blip r:embed="rId3"/>
          <a:stretch>
            <a:fillRect/>
          </a:stretch>
        </p:blipFill>
        <p:spPr>
          <a:xfrm>
            <a:off x="390534" y="4794836"/>
            <a:ext cx="5065315" cy="1948198"/>
          </a:xfrm>
          <a:prstGeom prst="rect">
            <a:avLst/>
          </a:prstGeom>
        </p:spPr>
      </p:pic>
      <p:sp>
        <p:nvSpPr>
          <p:cNvPr id="13" name="テキスト ボックス 12">
            <a:extLst>
              <a:ext uri="{FF2B5EF4-FFF2-40B4-BE49-F238E27FC236}">
                <a16:creationId xmlns:a16="http://schemas.microsoft.com/office/drawing/2014/main" id="{C3955ECF-4BBF-7B3A-7C6B-B0A8A4515B26}"/>
              </a:ext>
            </a:extLst>
          </p:cNvPr>
          <p:cNvSpPr txBox="1"/>
          <p:nvPr/>
        </p:nvSpPr>
        <p:spPr>
          <a:xfrm>
            <a:off x="526630" y="4072092"/>
            <a:ext cx="7706539" cy="400110"/>
          </a:xfrm>
          <a:prstGeom prst="rect">
            <a:avLst/>
          </a:prstGeom>
          <a:noFill/>
        </p:spPr>
        <p:txBody>
          <a:bodyPr wrap="square" rtlCol="0">
            <a:spAutoFit/>
          </a:bodyPr>
          <a:lstStyle/>
          <a:p>
            <a:r>
              <a:rPr lang="en-US" altLang="ja-JP" sz="2000" i="1" dirty="0">
                <a:latin typeface="Times New Roman"/>
                <a:cs typeface="Times New Roman"/>
              </a:rPr>
              <a:t>subseq</a:t>
            </a:r>
            <a:r>
              <a:rPr lang="en-US" altLang="ja-JP" sz="2000" dirty="0">
                <a:latin typeface="Times New Roman"/>
                <a:cs typeface="Times New Roman"/>
              </a:rPr>
              <a:t>(</a:t>
            </a:r>
            <a:r>
              <a:rPr lang="en-US" altLang="ja-JP" sz="2000" i="1" dirty="0">
                <a:latin typeface="Times New Roman"/>
                <a:cs typeface="Times New Roman"/>
              </a:rPr>
              <a:t>L</a:t>
            </a:r>
            <a:r>
              <a:rPr kumimoji="1" lang="en-US" altLang="ja-JP" sz="2000" dirty="0">
                <a:latin typeface="Times New Roman" panose="02020603050405020304" pitchFamily="18" charset="0"/>
                <a:cs typeface="Times New Roman" panose="02020603050405020304" pitchFamily="18" charset="0"/>
              </a:rPr>
              <a:t>(</a:t>
            </a:r>
            <a:r>
              <a:rPr kumimoji="1" lang="en-US" altLang="ja-JP" sz="2000" i="1" dirty="0">
                <a:latin typeface="Times New Roman" panose="02020603050405020304" pitchFamily="18" charset="0"/>
                <a:cs typeface="Times New Roman" panose="02020603050405020304" pitchFamily="18" charset="0"/>
              </a:rPr>
              <a:t>π</a:t>
            </a:r>
            <a:r>
              <a:rPr kumimoji="1" lang="en-US" altLang="ja-JP" sz="2000" dirty="0">
                <a:latin typeface="Times New Roman" panose="02020603050405020304" pitchFamily="18" charset="0"/>
                <a:cs typeface="Times New Roman" panose="02020603050405020304" pitchFamily="18" charset="0"/>
              </a:rPr>
              <a:t>)</a:t>
            </a:r>
            <a:r>
              <a:rPr lang="en-US" altLang="ja-JP" sz="2000" dirty="0">
                <a:latin typeface="Times New Roman"/>
                <a:cs typeface="Times New Roman"/>
              </a:rPr>
              <a:t>) : </a:t>
            </a:r>
            <a:r>
              <a:rPr lang="en-US" altLang="ja-JP" sz="2000" dirty="0">
                <a:cs typeface="Times New Roman"/>
              </a:rPr>
              <a:t>the set of subsequences of strings in </a:t>
            </a:r>
            <a:r>
              <a:rPr lang="en-US" altLang="ja-JP" sz="2000" i="1" dirty="0">
                <a:latin typeface="Times New Roman"/>
                <a:cs typeface="Times New Roman"/>
              </a:rPr>
              <a:t>L</a:t>
            </a:r>
            <a:r>
              <a:rPr lang="en-US" altLang="ja-JP" sz="2000" dirty="0">
                <a:latin typeface="Times New Roman"/>
                <a:cs typeface="Times New Roman"/>
              </a:rPr>
              <a:t>(</a:t>
            </a:r>
            <a:r>
              <a:rPr kumimoji="1" lang="en-US" altLang="ja-JP" sz="2000" i="1" dirty="0">
                <a:latin typeface="Times New Roman" panose="02020603050405020304" pitchFamily="18" charset="0"/>
                <a:cs typeface="Times New Roman" panose="02020603050405020304" pitchFamily="18" charset="0"/>
              </a:rPr>
              <a:t>π</a:t>
            </a:r>
            <a:r>
              <a:rPr lang="en-US" altLang="ja-JP" sz="2000" dirty="0">
                <a:latin typeface="Times New Roman"/>
                <a:cs typeface="Times New Roman"/>
              </a:rPr>
              <a:t>) .</a:t>
            </a:r>
            <a:endParaRPr lang="ja-JP" altLang="en-US" sz="2000">
              <a:latin typeface="Times New Roman"/>
              <a:cs typeface="Times New Roman"/>
            </a:endParaRPr>
          </a:p>
        </p:txBody>
      </p:sp>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rmAutofit/>
          </a:bodyPr>
          <a:lstStyle/>
          <a:p>
            <a:r>
              <a:rPr lang="en-US" altLang="ja-JP" sz="4000" dirty="0"/>
              <a:t>Labeled Graphs</a:t>
            </a:r>
            <a:endParaRPr kumimoji="1" lang="ja-JP" altLang="en-US"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2C1D408E-B289-CB4A-A397-B385FF602559}"/>
              </a:ext>
            </a:extLst>
          </p:cNvPr>
          <p:cNvSpPr>
            <a:spLocks noGrp="1"/>
          </p:cNvSpPr>
          <p:nvPr>
            <p:ph type="sldNum" sz="quarter" idx="12"/>
          </p:nvPr>
        </p:nvSpPr>
        <p:spPr/>
        <p:txBody>
          <a:bodyPr/>
          <a:lstStyle/>
          <a:p>
            <a:fld id="{C95ACDE2-68C5-7347-A52E-B41B8375C727}" type="slidenum">
              <a:rPr kumimoji="1" lang="ja-JP" altLang="en-US" smtClean="0"/>
              <a:t>56</a:t>
            </a:fld>
            <a:endParaRPr kumimoji="1" lang="ja-JP" altLang="en-US"/>
          </a:p>
        </p:txBody>
      </p:sp>
      <p:sp>
        <p:nvSpPr>
          <p:cNvPr id="28" name="テキスト ボックス 27">
            <a:extLst>
              <a:ext uri="{FF2B5EF4-FFF2-40B4-BE49-F238E27FC236}">
                <a16:creationId xmlns:a16="http://schemas.microsoft.com/office/drawing/2014/main" id="{2205C33D-2032-523E-1FC5-EA2C48A6BACE}"/>
              </a:ext>
            </a:extLst>
          </p:cNvPr>
          <p:cNvSpPr txBox="1"/>
          <p:nvPr/>
        </p:nvSpPr>
        <p:spPr>
          <a:xfrm>
            <a:off x="505809" y="4387306"/>
            <a:ext cx="640047" cy="461665"/>
          </a:xfrm>
          <a:prstGeom prst="rect">
            <a:avLst/>
          </a:prstGeom>
          <a:noFill/>
        </p:spPr>
        <p:txBody>
          <a:bodyPr wrap="none" rtlCol="0">
            <a:spAutoFit/>
          </a:bodyPr>
          <a:lstStyle/>
          <a:p>
            <a:r>
              <a:rPr kumimoji="1" lang="en-US" altLang="ja-JP" sz="2400" dirty="0"/>
              <a:t>e.g.</a:t>
            </a:r>
            <a:endParaRPr kumimoji="1" lang="ja-JP" altLang="en-US" sz="2400"/>
          </a:p>
        </p:txBody>
      </p:sp>
      <p:sp>
        <p:nvSpPr>
          <p:cNvPr id="8" name="テキスト ボックス 7">
            <a:extLst>
              <a:ext uri="{FF2B5EF4-FFF2-40B4-BE49-F238E27FC236}">
                <a16:creationId xmlns:a16="http://schemas.microsoft.com/office/drawing/2014/main" id="{9A149637-5CF0-B009-A3BD-8973420284B3}"/>
              </a:ext>
            </a:extLst>
          </p:cNvPr>
          <p:cNvSpPr txBox="1"/>
          <p:nvPr/>
        </p:nvSpPr>
        <p:spPr>
          <a:xfrm>
            <a:off x="628650" y="1053599"/>
            <a:ext cx="7513486" cy="400110"/>
          </a:xfrm>
          <a:prstGeom prst="rect">
            <a:avLst/>
          </a:prstGeom>
          <a:noFill/>
        </p:spPr>
        <p:txBody>
          <a:bodyPr wrap="square" rtlCol="0">
            <a:spAutoFit/>
          </a:bodyPr>
          <a:lstStyle/>
          <a:p>
            <a:r>
              <a:rPr kumimoji="1" lang="en-US" altLang="ja-JP" sz="2000" i="1" dirty="0">
                <a:latin typeface="Times New Roman"/>
                <a:cs typeface="Times New Roman"/>
              </a:rPr>
              <a:t>L</a:t>
            </a:r>
            <a:r>
              <a:rPr kumimoji="1" lang="en-US" altLang="ja-JP" sz="2000" dirty="0">
                <a:latin typeface="Times New Roman" panose="02020603050405020304" pitchFamily="18" charset="0"/>
                <a:cs typeface="Times New Roman" panose="02020603050405020304" pitchFamily="18" charset="0"/>
              </a:rPr>
              <a:t>(</a:t>
            </a:r>
            <a:r>
              <a:rPr kumimoji="1" lang="en-US" altLang="ja-JP" sz="2000" i="1" dirty="0">
                <a:latin typeface="Times New Roman" panose="02020603050405020304" pitchFamily="18" charset="0"/>
                <a:cs typeface="Times New Roman" panose="02020603050405020304" pitchFamily="18" charset="0"/>
              </a:rPr>
              <a:t>v</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character label of vertex </a:t>
            </a:r>
            <a:r>
              <a:rPr kumimoji="1" lang="en-US" altLang="ja-JP" sz="2000" i="1" dirty="0">
                <a:latin typeface="Times New Roman"/>
                <a:cs typeface="Times New Roman"/>
              </a:rPr>
              <a:t>v .</a:t>
            </a:r>
          </a:p>
        </p:txBody>
      </p:sp>
      <p:sp>
        <p:nvSpPr>
          <p:cNvPr id="10" name="テキスト ボックス 9">
            <a:extLst>
              <a:ext uri="{FF2B5EF4-FFF2-40B4-BE49-F238E27FC236}">
                <a16:creationId xmlns:a16="http://schemas.microsoft.com/office/drawing/2014/main" id="{F1463608-68CC-D8E5-7ECA-747417531BC3}"/>
              </a:ext>
            </a:extLst>
          </p:cNvPr>
          <p:cNvSpPr txBox="1"/>
          <p:nvPr/>
        </p:nvSpPr>
        <p:spPr>
          <a:xfrm>
            <a:off x="5524633" y="4697994"/>
            <a:ext cx="2077005" cy="400110"/>
          </a:xfrm>
          <a:prstGeom prst="rect">
            <a:avLst/>
          </a:prstGeom>
          <a:noFill/>
        </p:spPr>
        <p:txBody>
          <a:bodyPr wrap="square" rtlCol="0">
            <a:spAutoFit/>
          </a:bodyPr>
          <a:lstStyle/>
          <a:p>
            <a:r>
              <a:rPr kumimoji="1" lang="en-US" altLang="ja-JP" sz="2000" i="1" dirty="0">
                <a:latin typeface="Times New Roman" panose="02020603050405020304" pitchFamily="18" charset="0"/>
                <a:cs typeface="Times New Roman" panose="02020603050405020304" pitchFamily="18" charset="0"/>
              </a:rPr>
              <a:t>v</a:t>
            </a:r>
            <a:r>
              <a:rPr lang="en-US" altLang="ja-JP" sz="2400" i="1" baseline="-25000" dirty="0">
                <a:latin typeface="Times New Roman" panose="02020603050405020304" pitchFamily="18" charset="0"/>
                <a:cs typeface="Times New Roman" panose="02020603050405020304" pitchFamily="18" charset="0"/>
              </a:rPr>
              <a:t>s</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a:t>
            </a:r>
            <a:r>
              <a:rPr kumimoji="1" lang="en-US" altLang="ja-JP" sz="2000" i="1" dirty="0">
                <a:latin typeface="Times New Roman" panose="02020603050405020304" pitchFamily="18" charset="0"/>
                <a:cs typeface="Times New Roman" panose="02020603050405020304" pitchFamily="18" charset="0"/>
              </a:rPr>
              <a:t> v</a:t>
            </a:r>
            <a:r>
              <a:rPr lang="en-US" altLang="ja-JP" sz="2000" baseline="-25000" dirty="0">
                <a:latin typeface="Times New Roman" panose="02020603050405020304" pitchFamily="18" charset="0"/>
                <a:cs typeface="Times New Roman" panose="02020603050405020304" pitchFamily="18" charset="0"/>
              </a:rPr>
              <a:t>1</a:t>
            </a:r>
            <a:r>
              <a:rPr kumimoji="1" lang="en-US" altLang="ja-JP" sz="2000" dirty="0"/>
              <a:t>,  </a:t>
            </a:r>
            <a:r>
              <a:rPr kumimoji="1" lang="en-US" altLang="ja-JP" sz="2000" i="1" dirty="0">
                <a:latin typeface="Times New Roman" panose="02020603050405020304" pitchFamily="18" charset="0"/>
                <a:cs typeface="Times New Roman" panose="02020603050405020304" pitchFamily="18" charset="0"/>
              </a:rPr>
              <a:t>v</a:t>
            </a:r>
            <a:r>
              <a:rPr lang="en-US" altLang="ja-JP" sz="2400" i="1" baseline="-25000" dirty="0">
                <a:latin typeface="Times New Roman" panose="02020603050405020304" pitchFamily="18" charset="0"/>
                <a:cs typeface="Times New Roman" panose="02020603050405020304" pitchFamily="18" charset="0"/>
              </a:rPr>
              <a:t>e</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a:t>
            </a:r>
            <a:r>
              <a:rPr kumimoji="1" lang="en-US" altLang="ja-JP" sz="2000" i="1" dirty="0">
                <a:latin typeface="Times New Roman" panose="02020603050405020304" pitchFamily="18" charset="0"/>
                <a:cs typeface="Times New Roman" panose="02020603050405020304" pitchFamily="18" charset="0"/>
              </a:rPr>
              <a:t> v</a:t>
            </a:r>
            <a:r>
              <a:rPr lang="en-US" altLang="ja-JP" sz="2000" baseline="-25000" dirty="0">
                <a:latin typeface="Times New Roman" panose="02020603050405020304" pitchFamily="18" charset="0"/>
                <a:cs typeface="Times New Roman" panose="02020603050405020304" pitchFamily="18" charset="0"/>
              </a:rPr>
              <a:t>9</a:t>
            </a:r>
            <a:r>
              <a:rPr kumimoji="1" lang="en-US" altLang="ja-JP" sz="2000" dirty="0"/>
              <a:t>  </a:t>
            </a:r>
            <a:endParaRPr kumimoji="1" lang="en-US" altLang="ja-JP" sz="2000" i="1" dirty="0">
              <a:latin typeface="Times New Roman"/>
              <a:cs typeface="Times New Roman"/>
            </a:endParaRPr>
          </a:p>
        </p:txBody>
      </p:sp>
      <p:sp>
        <p:nvSpPr>
          <p:cNvPr id="12" name="テキスト ボックス 11">
            <a:extLst>
              <a:ext uri="{FF2B5EF4-FFF2-40B4-BE49-F238E27FC236}">
                <a16:creationId xmlns:a16="http://schemas.microsoft.com/office/drawing/2014/main" id="{C462E6E5-46C3-EF53-AD42-96AD44B71208}"/>
              </a:ext>
            </a:extLst>
          </p:cNvPr>
          <p:cNvSpPr txBox="1"/>
          <p:nvPr/>
        </p:nvSpPr>
        <p:spPr>
          <a:xfrm>
            <a:off x="527843" y="3735280"/>
            <a:ext cx="7698755" cy="400110"/>
          </a:xfrm>
          <a:prstGeom prst="rect">
            <a:avLst/>
          </a:prstGeom>
          <a:noFill/>
        </p:spPr>
        <p:txBody>
          <a:bodyPr wrap="square" rtlCol="0">
            <a:spAutoFit/>
          </a:bodyPr>
          <a:lstStyle/>
          <a:p>
            <a:r>
              <a:rPr kumimoji="1" lang="en-US" altLang="ja-JP" sz="2000" i="1" dirty="0">
                <a:latin typeface="Times New Roman" panose="02020603050405020304" pitchFamily="18" charset="0"/>
                <a:cs typeface="Times New Roman" panose="02020603050405020304" pitchFamily="18" charset="0"/>
              </a:rPr>
              <a:t>L</a:t>
            </a:r>
            <a:r>
              <a:rPr kumimoji="1" lang="en-US" altLang="ja-JP" sz="2000" dirty="0">
                <a:latin typeface="Times New Roman" panose="02020603050405020304" pitchFamily="18" charset="0"/>
                <a:cs typeface="Times New Roman" panose="02020603050405020304" pitchFamily="18" charset="0"/>
              </a:rPr>
              <a:t>(</a:t>
            </a:r>
            <a:r>
              <a:rPr kumimoji="1" lang="en-US" altLang="ja-JP" sz="2000" i="1" dirty="0">
                <a:latin typeface="Times New Roman" panose="02020603050405020304" pitchFamily="18" charset="0"/>
                <a:cs typeface="Times New Roman" panose="02020603050405020304" pitchFamily="18" charset="0"/>
              </a:rPr>
              <a:t>π</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set of strings </a:t>
            </a:r>
            <a:r>
              <a:rPr lang="en-US" altLang="ja-JP" sz="2000" dirty="0"/>
              <a:t>spelled by paths in </a:t>
            </a:r>
            <a:r>
              <a:rPr kumimoji="1" lang="en-US" altLang="ja-JP" sz="2000" i="1" dirty="0">
                <a:latin typeface="Times New Roman" panose="02020603050405020304" pitchFamily="18" charset="0"/>
                <a:cs typeface="Times New Roman" panose="02020603050405020304" pitchFamily="18" charset="0"/>
              </a:rPr>
              <a:t>π </a:t>
            </a:r>
            <a:r>
              <a:rPr kumimoji="1" lang="en-US" altLang="ja-JP" sz="2000" dirty="0">
                <a:latin typeface="Times New Roman" panose="02020603050405020304" pitchFamily="18" charset="0"/>
                <a:cs typeface="Times New Roman" panose="02020603050405020304" pitchFamily="18" charset="0"/>
              </a:rPr>
              <a:t>(: </a:t>
            </a:r>
            <a:r>
              <a:rPr lang="en-US" altLang="ja-JP" sz="2000" dirty="0"/>
              <a:t>the set of paths</a:t>
            </a:r>
            <a:r>
              <a:rPr lang="en-US" altLang="ja-JP" sz="2000" dirty="0">
                <a:latin typeface="Times New Roman" panose="02020603050405020304" pitchFamily="18" charset="0"/>
                <a:cs typeface="Times New Roman" panose="02020603050405020304" pitchFamily="18" charset="0"/>
              </a:rPr>
              <a:t>) . </a:t>
            </a:r>
            <a:endParaRPr kumimoji="1" lang="en-US" altLang="ja-JP" sz="2000"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B816F0EA-7013-8B67-7727-A08F9BA40306}"/>
              </a:ext>
            </a:extLst>
          </p:cNvPr>
          <p:cNvSpPr txBox="1"/>
          <p:nvPr/>
        </p:nvSpPr>
        <p:spPr>
          <a:xfrm>
            <a:off x="567467" y="3032552"/>
            <a:ext cx="7698755" cy="400110"/>
          </a:xfrm>
          <a:prstGeom prst="rect">
            <a:avLst/>
          </a:prstGeom>
          <a:noFill/>
        </p:spPr>
        <p:txBody>
          <a:bodyPr wrap="square" rtlCol="0">
            <a:spAutoFit/>
          </a:bodyPr>
          <a:lstStyle/>
          <a:p>
            <a:r>
              <a:rPr lang="en-US" altLang="ja-JP" sz="2000" i="1" dirty="0">
                <a:latin typeface="Times New Roman" panose="02020603050405020304" pitchFamily="18" charset="0"/>
                <a:cs typeface="Times New Roman" panose="02020603050405020304" pitchFamily="18" charset="0"/>
              </a:rPr>
              <a:t>P</a:t>
            </a:r>
            <a:r>
              <a:rPr kumimoji="1"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G</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set of </a:t>
            </a:r>
            <a:r>
              <a:rPr lang="en-US" altLang="ja-JP" sz="2000" dirty="0"/>
              <a:t>paths</a:t>
            </a:r>
            <a:r>
              <a:rPr kumimoji="1" lang="en-US" altLang="ja-JP" sz="2000" dirty="0"/>
              <a:t> </a:t>
            </a:r>
            <a:r>
              <a:rPr lang="en-US" altLang="ja-JP" sz="2000" dirty="0"/>
              <a:t>in </a:t>
            </a:r>
            <a:r>
              <a:rPr lang="en-US" altLang="ja-JP" sz="2000" i="1" dirty="0">
                <a:latin typeface="Times New Roman" panose="02020603050405020304" pitchFamily="18" charset="0"/>
                <a:cs typeface="Times New Roman" panose="02020603050405020304" pitchFamily="18" charset="0"/>
              </a:rPr>
              <a:t>G</a:t>
            </a:r>
            <a:r>
              <a:rPr lang="en-US" altLang="ja-JP" sz="2000" i="1" dirty="0"/>
              <a:t>.    </a:t>
            </a:r>
            <a:r>
              <a:rPr lang="en-US" altLang="ja-JP" sz="2000" dirty="0">
                <a:latin typeface="Times New Roman" panose="02020603050405020304" pitchFamily="18" charset="0"/>
                <a:cs typeface="Times New Roman" panose="02020603050405020304" pitchFamily="18" charset="0"/>
              </a:rPr>
              <a:t>( </a:t>
            </a:r>
            <a:r>
              <a:rPr lang="en-US" altLang="ja-JP" sz="2000" i="1" dirty="0">
                <a:latin typeface="Times New Roman" panose="02020603050405020304" pitchFamily="18" charset="0"/>
                <a:cs typeface="Times New Roman" panose="02020603050405020304" pitchFamily="18" charset="0"/>
              </a:rPr>
              <a:t>P</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G</a:t>
            </a:r>
            <a:r>
              <a:rPr lang="en-US" altLang="ja-JP" sz="2000" dirty="0">
                <a:latin typeface="Times New Roman" panose="02020603050405020304" pitchFamily="18" charset="0"/>
                <a:cs typeface="Times New Roman" panose="02020603050405020304" pitchFamily="18" charset="0"/>
              </a:rPr>
              <a:t>) = {</a:t>
            </a:r>
            <a:r>
              <a:rPr lang="en-US" altLang="ja-JP" sz="2000" i="1" dirty="0">
                <a:latin typeface="Times New Roman" panose="02020603050405020304" pitchFamily="18" charset="0"/>
                <a:cs typeface="Times New Roman" panose="02020603050405020304" pitchFamily="18" charset="0"/>
              </a:rPr>
              <a:t>P</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v</a:t>
            </a:r>
            <a:r>
              <a:rPr lang="en-US" altLang="ja-JP" sz="2000" dirty="0">
                <a:latin typeface="Times New Roman" panose="02020603050405020304" pitchFamily="18" charset="0"/>
                <a:cs typeface="Times New Roman" panose="02020603050405020304" pitchFamily="18" charset="0"/>
              </a:rPr>
              <a:t>) | </a:t>
            </a:r>
            <a:r>
              <a:rPr lang="en-US" altLang="ja-JP" sz="2000" i="1" dirty="0">
                <a:latin typeface="Times New Roman" panose="02020603050405020304" pitchFamily="18" charset="0"/>
                <a:cs typeface="Times New Roman" panose="02020603050405020304" pitchFamily="18" charset="0"/>
              </a:rPr>
              <a:t>v </a:t>
            </a:r>
            <a:r>
              <a:rPr lang="en-US" altLang="ja-JP" sz="2000" dirty="0">
                <a:latin typeface="Times New Roman" panose="02020603050405020304" pitchFamily="18" charset="0"/>
                <a:cs typeface="Times New Roman" panose="02020603050405020304" pitchFamily="18" charset="0"/>
              </a:rPr>
              <a:t>∈ </a:t>
            </a:r>
            <a:r>
              <a:rPr lang="en-US" altLang="ja-JP" sz="2000" i="1" dirty="0">
                <a:latin typeface="Times New Roman" panose="02020603050405020304" pitchFamily="18" charset="0"/>
                <a:cs typeface="Times New Roman" panose="02020603050405020304" pitchFamily="18" charset="0"/>
              </a:rPr>
              <a:t>V </a:t>
            </a:r>
            <a:r>
              <a:rPr lang="en-US" altLang="ja-JP" sz="2000" dirty="0">
                <a:latin typeface="Times New Roman" panose="02020603050405020304" pitchFamily="18" charset="0"/>
                <a:cs typeface="Times New Roman" panose="02020603050405020304" pitchFamily="18" charset="0"/>
              </a:rPr>
              <a:t>} )</a:t>
            </a:r>
            <a:endParaRPr kumimoji="1" lang="en-US" altLang="ja-JP" sz="200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217DF993-B2BA-E6D7-AD88-6DDE53A538BC}"/>
              </a:ext>
            </a:extLst>
          </p:cNvPr>
          <p:cNvSpPr txBox="1"/>
          <p:nvPr/>
        </p:nvSpPr>
        <p:spPr>
          <a:xfrm>
            <a:off x="628649" y="1387488"/>
            <a:ext cx="7698755" cy="400110"/>
          </a:xfrm>
          <a:prstGeom prst="rect">
            <a:avLst/>
          </a:prstGeom>
          <a:noFill/>
        </p:spPr>
        <p:txBody>
          <a:bodyPr wrap="square" rtlCol="0">
            <a:spAutoFit/>
          </a:bodyPr>
          <a:lstStyle/>
          <a:p>
            <a:r>
              <a:rPr lang="en-US" altLang="ja-JP" sz="2000" i="1" dirty="0">
                <a:latin typeface="Times New Roman" panose="02020603050405020304" pitchFamily="18" charset="0"/>
                <a:cs typeface="Times New Roman" panose="02020603050405020304" pitchFamily="18" charset="0"/>
              </a:rPr>
              <a:t>P</a:t>
            </a:r>
            <a:r>
              <a:rPr kumimoji="1"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v</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set of </a:t>
            </a:r>
            <a:r>
              <a:rPr lang="en-US" altLang="ja-JP" sz="2000" dirty="0"/>
              <a:t>paths</a:t>
            </a:r>
            <a:r>
              <a:rPr kumimoji="1" lang="en-US" altLang="ja-JP" sz="2000" dirty="0"/>
              <a:t> </a:t>
            </a:r>
            <a:r>
              <a:rPr lang="en-US" altLang="ja-JP" sz="2000" dirty="0"/>
              <a:t>that end at vertex </a:t>
            </a:r>
            <a:r>
              <a:rPr lang="en-US" altLang="ja-JP" sz="2000" i="1" dirty="0">
                <a:latin typeface="Times New Roman"/>
                <a:cs typeface="Times New Roman"/>
              </a:rPr>
              <a:t>v</a:t>
            </a:r>
            <a:r>
              <a:rPr lang="en-US" altLang="ja-JP" sz="2000" i="1" dirty="0"/>
              <a:t>.</a:t>
            </a:r>
            <a:endParaRPr kumimoji="1" lang="en-US" altLang="ja-JP" sz="2000" i="1" dirty="0">
              <a:latin typeface="Times New Roman"/>
              <a:cs typeface="Times New Roman"/>
            </a:endParaRPr>
          </a:p>
        </p:txBody>
      </p:sp>
      <p:sp>
        <p:nvSpPr>
          <p:cNvPr id="21" name="テキスト ボックス 20">
            <a:extLst>
              <a:ext uri="{FF2B5EF4-FFF2-40B4-BE49-F238E27FC236}">
                <a16:creationId xmlns:a16="http://schemas.microsoft.com/office/drawing/2014/main" id="{BF7CB8B2-CF3B-2085-8066-AF6772C0E115}"/>
              </a:ext>
            </a:extLst>
          </p:cNvPr>
          <p:cNvSpPr txBox="1"/>
          <p:nvPr/>
        </p:nvSpPr>
        <p:spPr>
          <a:xfrm>
            <a:off x="582377" y="2678780"/>
            <a:ext cx="7698755" cy="400110"/>
          </a:xfrm>
          <a:prstGeom prst="rect">
            <a:avLst/>
          </a:prstGeom>
          <a:noFill/>
        </p:spPr>
        <p:txBody>
          <a:bodyPr wrap="square" rtlCol="0">
            <a:spAutoFit/>
          </a:bodyPr>
          <a:lstStyle/>
          <a:p>
            <a:r>
              <a:rPr lang="en-US" altLang="ja-JP" sz="2000" i="1" dirty="0">
                <a:latin typeface="Times New Roman" panose="02020603050405020304" pitchFamily="18" charset="0"/>
                <a:cs typeface="Times New Roman" panose="02020603050405020304" pitchFamily="18" charset="0"/>
              </a:rPr>
              <a:t>L</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P</a:t>
            </a:r>
            <a:r>
              <a:rPr kumimoji="1"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v</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set of </a:t>
            </a:r>
            <a:r>
              <a:rPr lang="en-US" altLang="ja-JP" sz="2000" dirty="0"/>
              <a:t>strings</a:t>
            </a:r>
            <a:r>
              <a:rPr kumimoji="1" lang="en-US" altLang="ja-JP" sz="2000" dirty="0"/>
              <a:t> </a:t>
            </a:r>
            <a:r>
              <a:rPr lang="en-US" altLang="ja-JP" sz="2000" dirty="0"/>
              <a:t>spelled by paths in </a:t>
            </a:r>
            <a:r>
              <a:rPr lang="en-US" altLang="ja-JP" sz="2000" i="1" dirty="0">
                <a:latin typeface="Times New Roman" panose="02020603050405020304" pitchFamily="18" charset="0"/>
                <a:cs typeface="Times New Roman" panose="02020603050405020304" pitchFamily="18" charset="0"/>
              </a:rPr>
              <a:t>P</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v</a:t>
            </a:r>
            <a:r>
              <a:rPr lang="en-US" altLang="ja-JP" sz="2000" dirty="0">
                <a:latin typeface="Times New Roman" panose="02020603050405020304" pitchFamily="18" charset="0"/>
                <a:cs typeface="Times New Roman" panose="02020603050405020304" pitchFamily="18" charset="0"/>
              </a:rPr>
              <a:t>) .</a:t>
            </a:r>
            <a:endParaRPr kumimoji="1" lang="en-US" altLang="ja-JP" sz="2000" i="1" dirty="0">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19291903-BB7B-10D1-5F64-3BA5D154D410}"/>
              </a:ext>
            </a:extLst>
          </p:cNvPr>
          <p:cNvSpPr txBox="1"/>
          <p:nvPr/>
        </p:nvSpPr>
        <p:spPr>
          <a:xfrm>
            <a:off x="567466" y="2328703"/>
            <a:ext cx="7698755" cy="400110"/>
          </a:xfrm>
          <a:prstGeom prst="rect">
            <a:avLst/>
          </a:prstGeom>
          <a:noFill/>
        </p:spPr>
        <p:txBody>
          <a:bodyPr wrap="square" rtlCol="0">
            <a:spAutoFit/>
          </a:bodyPr>
          <a:lstStyle/>
          <a:p>
            <a:r>
              <a:rPr lang="en-US" altLang="ja-JP" sz="2000" i="1" dirty="0">
                <a:latin typeface="Times New Roman" panose="02020603050405020304" pitchFamily="18" charset="0"/>
                <a:cs typeface="Times New Roman" panose="02020603050405020304" pitchFamily="18" charset="0"/>
              </a:rPr>
              <a:t>MP</a:t>
            </a:r>
            <a:r>
              <a:rPr kumimoji="1"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v</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set of </a:t>
            </a:r>
            <a:r>
              <a:rPr lang="en-US" altLang="ja-JP" sz="2000" dirty="0"/>
              <a:t>paths</a:t>
            </a:r>
            <a:r>
              <a:rPr kumimoji="1" lang="en-US" altLang="ja-JP" sz="2000" dirty="0"/>
              <a:t> </a:t>
            </a:r>
            <a:r>
              <a:rPr lang="en-US" altLang="ja-JP" sz="2000" dirty="0"/>
              <a:t>that start at </a:t>
            </a:r>
            <a:r>
              <a:rPr lang="en-US" altLang="ja-JP" sz="2000" i="1" dirty="0">
                <a:latin typeface="Times New Roman"/>
                <a:cs typeface="Times New Roman"/>
              </a:rPr>
              <a:t>v</a:t>
            </a:r>
            <a:r>
              <a:rPr lang="en-US" altLang="ja-JP" sz="2400" i="1" baseline="-25000" dirty="0">
                <a:latin typeface="Times New Roman"/>
                <a:cs typeface="Times New Roman"/>
              </a:rPr>
              <a:t>s</a:t>
            </a:r>
            <a:r>
              <a:rPr lang="en-US" altLang="ja-JP" sz="2000" dirty="0"/>
              <a:t>  and end at vertex </a:t>
            </a:r>
            <a:r>
              <a:rPr lang="en-US" altLang="ja-JP" sz="2000" i="1" dirty="0">
                <a:latin typeface="Times New Roman"/>
                <a:cs typeface="Times New Roman"/>
              </a:rPr>
              <a:t>v </a:t>
            </a:r>
            <a:r>
              <a:rPr lang="en-US" altLang="ja-JP" sz="2000" i="1" dirty="0"/>
              <a:t>.</a:t>
            </a:r>
            <a:endParaRPr kumimoji="1" lang="en-US" altLang="ja-JP" sz="2000" i="1" dirty="0">
              <a:latin typeface="Times New Roman"/>
              <a:cs typeface="Times New Roman"/>
            </a:endParaRPr>
          </a:p>
        </p:txBody>
      </p:sp>
      <p:sp>
        <p:nvSpPr>
          <p:cNvPr id="37" name="テキスト ボックス 36">
            <a:extLst>
              <a:ext uri="{FF2B5EF4-FFF2-40B4-BE49-F238E27FC236}">
                <a16:creationId xmlns:a16="http://schemas.microsoft.com/office/drawing/2014/main" id="{B06BBE4A-DEB4-61E2-97A5-DF279C7CA4D0}"/>
              </a:ext>
            </a:extLst>
          </p:cNvPr>
          <p:cNvSpPr txBox="1"/>
          <p:nvPr/>
        </p:nvSpPr>
        <p:spPr>
          <a:xfrm>
            <a:off x="628649" y="1674812"/>
            <a:ext cx="7698755" cy="400110"/>
          </a:xfrm>
          <a:prstGeom prst="rect">
            <a:avLst/>
          </a:prstGeom>
          <a:noFill/>
        </p:spPr>
        <p:txBody>
          <a:bodyPr wrap="square" rtlCol="0">
            <a:spAutoFit/>
          </a:bodyPr>
          <a:lstStyle/>
          <a:p>
            <a:r>
              <a:rPr lang="en-US" altLang="ja-JP" sz="2000" i="1" dirty="0">
                <a:latin typeface="Times New Roman"/>
                <a:cs typeface="Times New Roman"/>
              </a:rPr>
              <a:t>v</a:t>
            </a:r>
            <a:r>
              <a:rPr lang="en-US" altLang="ja-JP" sz="2400" i="1" baseline="-25000" dirty="0">
                <a:latin typeface="Times New Roman"/>
                <a:cs typeface="Times New Roman"/>
              </a:rPr>
              <a:t>s</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a:t>
            </a:r>
            <a:r>
              <a:rPr lang="en-US" altLang="ja-JP" sz="2000" dirty="0"/>
              <a:t>vertex </a:t>
            </a:r>
            <a:r>
              <a:rPr lang="en-US" altLang="ja-JP" sz="2000" dirty="0">
                <a:cs typeface="Times New Roman"/>
              </a:rPr>
              <a:t>which has no in-coming edges</a:t>
            </a:r>
            <a:r>
              <a:rPr lang="en-US" altLang="ja-JP" sz="2000" i="1" dirty="0"/>
              <a:t>.</a:t>
            </a:r>
            <a:endParaRPr kumimoji="1" lang="en-US" altLang="ja-JP" sz="2000" i="1" dirty="0">
              <a:latin typeface="Times New Roman"/>
              <a:cs typeface="Times New Roman"/>
            </a:endParaRPr>
          </a:p>
        </p:txBody>
      </p:sp>
      <p:sp>
        <p:nvSpPr>
          <p:cNvPr id="41" name="テキスト ボックス 40">
            <a:extLst>
              <a:ext uri="{FF2B5EF4-FFF2-40B4-BE49-F238E27FC236}">
                <a16:creationId xmlns:a16="http://schemas.microsoft.com/office/drawing/2014/main" id="{1B80DDEC-FE52-A934-9868-0C5895D37815}"/>
              </a:ext>
            </a:extLst>
          </p:cNvPr>
          <p:cNvSpPr txBox="1"/>
          <p:nvPr/>
        </p:nvSpPr>
        <p:spPr>
          <a:xfrm>
            <a:off x="628649" y="1976878"/>
            <a:ext cx="7698755" cy="400110"/>
          </a:xfrm>
          <a:prstGeom prst="rect">
            <a:avLst/>
          </a:prstGeom>
          <a:noFill/>
        </p:spPr>
        <p:txBody>
          <a:bodyPr wrap="square" rtlCol="0">
            <a:spAutoFit/>
          </a:bodyPr>
          <a:lstStyle/>
          <a:p>
            <a:r>
              <a:rPr lang="en-US" altLang="ja-JP" sz="2000" i="1" dirty="0">
                <a:latin typeface="Times New Roman"/>
                <a:cs typeface="Times New Roman"/>
              </a:rPr>
              <a:t>v</a:t>
            </a:r>
            <a:r>
              <a:rPr lang="en-US" altLang="ja-JP" sz="2400" i="1" baseline="-25000" dirty="0">
                <a:latin typeface="Times New Roman"/>
                <a:cs typeface="Times New Roman"/>
              </a:rPr>
              <a:t>e</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a:t>
            </a:r>
            <a:r>
              <a:rPr lang="en-US" altLang="ja-JP" sz="2000" dirty="0"/>
              <a:t>vertex </a:t>
            </a:r>
            <a:r>
              <a:rPr lang="en-US" altLang="ja-JP" sz="2000" dirty="0">
                <a:cs typeface="Times New Roman"/>
              </a:rPr>
              <a:t>which has no out-going edges</a:t>
            </a:r>
            <a:r>
              <a:rPr lang="en-US" altLang="ja-JP" sz="2000" i="1" dirty="0"/>
              <a:t>.</a:t>
            </a:r>
            <a:endParaRPr kumimoji="1" lang="en-US" altLang="ja-JP" sz="2000" i="1" dirty="0">
              <a:latin typeface="Times New Roman"/>
              <a:cs typeface="Times New Roman"/>
            </a:endParaRPr>
          </a:p>
        </p:txBody>
      </p:sp>
      <p:sp>
        <p:nvSpPr>
          <p:cNvPr id="3" name="テキスト ボックス 2">
            <a:extLst>
              <a:ext uri="{FF2B5EF4-FFF2-40B4-BE49-F238E27FC236}">
                <a16:creationId xmlns:a16="http://schemas.microsoft.com/office/drawing/2014/main" id="{CE448A2A-3D4E-8656-F90B-16423BBFF3C5}"/>
              </a:ext>
            </a:extLst>
          </p:cNvPr>
          <p:cNvSpPr txBox="1"/>
          <p:nvPr/>
        </p:nvSpPr>
        <p:spPr>
          <a:xfrm>
            <a:off x="5458530" y="5956259"/>
            <a:ext cx="3762585" cy="707886"/>
          </a:xfrm>
          <a:prstGeom prst="rect">
            <a:avLst/>
          </a:prstGeom>
          <a:noFill/>
        </p:spPr>
        <p:txBody>
          <a:bodyPr wrap="square" rtlCol="0">
            <a:spAutoFit/>
          </a:bodyPr>
          <a:lstStyle/>
          <a:p>
            <a:r>
              <a:rPr lang="en-US" altLang="ja-JP" sz="2000" i="1" dirty="0">
                <a:latin typeface="Times New Roman"/>
                <a:cs typeface="Times New Roman"/>
              </a:rPr>
              <a:t>MP</a:t>
            </a:r>
            <a:r>
              <a:rPr lang="en-US" altLang="ja-JP" sz="2000" dirty="0">
                <a:latin typeface="Times New Roman"/>
                <a:cs typeface="Times New Roman"/>
              </a:rPr>
              <a:t>(</a:t>
            </a:r>
            <a:r>
              <a:rPr lang="en-US" altLang="ja-JP" sz="2000" i="1" dirty="0">
                <a:latin typeface="Times New Roman"/>
                <a:cs typeface="Times New Roman"/>
              </a:rPr>
              <a:t>G</a:t>
            </a:r>
            <a:r>
              <a:rPr lang="en-US" altLang="ja-JP" sz="2000" dirty="0">
                <a:latin typeface="Times New Roman"/>
                <a:cs typeface="Times New Roman"/>
              </a:rPr>
              <a:t>) </a:t>
            </a:r>
            <a:r>
              <a:rPr lang="en-US" altLang="ja-JP" sz="2000" dirty="0">
                <a:cs typeface="Times New Roman"/>
              </a:rPr>
              <a:t>= {</a:t>
            </a:r>
            <a:r>
              <a:rPr lang="en-US" altLang="ja-JP" sz="2000" i="1" dirty="0">
                <a:latin typeface="Times New Roman"/>
                <a:cs typeface="Times New Roman"/>
              </a:rPr>
              <a:t>v</a:t>
            </a:r>
            <a:r>
              <a:rPr lang="en-US" altLang="ja-JP" sz="2000" baseline="-25000" dirty="0">
                <a:latin typeface="Times New Roman"/>
                <a:cs typeface="Times New Roman"/>
              </a:rPr>
              <a:t>1</a:t>
            </a:r>
            <a:r>
              <a:rPr lang="en-US" altLang="ja-JP" sz="2000" i="1" dirty="0">
                <a:latin typeface="Times New Roman"/>
                <a:cs typeface="Times New Roman"/>
              </a:rPr>
              <a:t>v</a:t>
            </a:r>
            <a:r>
              <a:rPr lang="en-US" altLang="ja-JP" sz="2000" baseline="-25000" dirty="0">
                <a:latin typeface="Times New Roman"/>
                <a:cs typeface="Times New Roman"/>
              </a:rPr>
              <a:t>2</a:t>
            </a:r>
            <a:r>
              <a:rPr lang="en-US" altLang="ja-JP" sz="2000" i="1" dirty="0">
                <a:latin typeface="Times New Roman"/>
                <a:cs typeface="Times New Roman"/>
              </a:rPr>
              <a:t>v</a:t>
            </a:r>
            <a:r>
              <a:rPr lang="en-US" altLang="ja-JP" sz="2000" baseline="-25000" dirty="0">
                <a:latin typeface="Times New Roman"/>
                <a:cs typeface="Times New Roman"/>
              </a:rPr>
              <a:t>3</a:t>
            </a:r>
            <a:r>
              <a:rPr lang="en-US" altLang="ja-JP" sz="2000" i="1" dirty="0">
                <a:latin typeface="Times New Roman"/>
                <a:cs typeface="Times New Roman"/>
              </a:rPr>
              <a:t>v</a:t>
            </a:r>
            <a:r>
              <a:rPr lang="en-US" altLang="ja-JP" sz="2000" baseline="-25000" dirty="0">
                <a:latin typeface="Times New Roman"/>
                <a:cs typeface="Times New Roman"/>
              </a:rPr>
              <a:t>4</a:t>
            </a:r>
            <a:r>
              <a:rPr lang="en-US" altLang="ja-JP" sz="2000" i="1" dirty="0">
                <a:latin typeface="Times New Roman"/>
                <a:cs typeface="Times New Roman"/>
              </a:rPr>
              <a:t>v</a:t>
            </a:r>
            <a:r>
              <a:rPr lang="en-US" altLang="ja-JP" sz="2000" baseline="-25000" dirty="0">
                <a:latin typeface="Times New Roman"/>
                <a:cs typeface="Times New Roman"/>
              </a:rPr>
              <a:t>5</a:t>
            </a:r>
            <a:r>
              <a:rPr lang="en-US" altLang="ja-JP" sz="2000" i="1" dirty="0">
                <a:latin typeface="Times New Roman"/>
                <a:cs typeface="Times New Roman"/>
              </a:rPr>
              <a:t>v</a:t>
            </a:r>
            <a:r>
              <a:rPr lang="en-US" altLang="ja-JP" sz="2000" baseline="-25000" dirty="0">
                <a:latin typeface="Times New Roman"/>
                <a:cs typeface="Times New Roman"/>
              </a:rPr>
              <a:t>6</a:t>
            </a:r>
            <a:r>
              <a:rPr lang="en-US" altLang="ja-JP" sz="2000" i="1" dirty="0">
                <a:latin typeface="Times New Roman"/>
                <a:cs typeface="Times New Roman"/>
              </a:rPr>
              <a:t>v</a:t>
            </a:r>
            <a:r>
              <a:rPr lang="en-US" altLang="ja-JP" sz="2000" baseline="-25000" dirty="0">
                <a:latin typeface="Times New Roman"/>
                <a:cs typeface="Times New Roman"/>
              </a:rPr>
              <a:t>7</a:t>
            </a:r>
            <a:r>
              <a:rPr lang="en-US" altLang="ja-JP" sz="2000" i="1" dirty="0">
                <a:latin typeface="Times New Roman"/>
                <a:cs typeface="Times New Roman"/>
              </a:rPr>
              <a:t>v</a:t>
            </a:r>
            <a:r>
              <a:rPr lang="en-US" altLang="ja-JP" sz="2000" baseline="-25000" dirty="0">
                <a:latin typeface="Times New Roman"/>
                <a:cs typeface="Times New Roman"/>
              </a:rPr>
              <a:t>8</a:t>
            </a:r>
            <a:r>
              <a:rPr lang="en-US" altLang="ja-JP" sz="2000" i="1" dirty="0">
                <a:latin typeface="Times New Roman"/>
                <a:cs typeface="Times New Roman"/>
              </a:rPr>
              <a:t>v</a:t>
            </a:r>
            <a:r>
              <a:rPr lang="en-US" altLang="ja-JP" sz="2000" baseline="-25000" dirty="0">
                <a:latin typeface="Times New Roman"/>
                <a:cs typeface="Times New Roman"/>
              </a:rPr>
              <a:t>9 </a:t>
            </a:r>
            <a:r>
              <a:rPr lang="en-US" altLang="ja-JP" sz="2000" dirty="0">
                <a:latin typeface="Cambria" panose="02040503050406030204" pitchFamily="18" charset="0"/>
                <a:cs typeface="BKM-cmmi12"/>
              </a:rPr>
              <a:t>,  </a:t>
            </a:r>
          </a:p>
          <a:p>
            <a:r>
              <a:rPr lang="en-US" altLang="ja-JP" sz="2000" i="1" dirty="0">
                <a:latin typeface="Cambria" panose="02040503050406030204" pitchFamily="18" charset="0"/>
                <a:cs typeface="Times New Roman"/>
              </a:rPr>
              <a:t>           </a:t>
            </a:r>
            <a:r>
              <a:rPr lang="en-US" altLang="ja-JP" sz="2000" i="1" dirty="0">
                <a:latin typeface="Times New Roman"/>
                <a:cs typeface="Times New Roman"/>
              </a:rPr>
              <a:t>v</a:t>
            </a:r>
            <a:r>
              <a:rPr lang="en-US" altLang="ja-JP" sz="2000" baseline="-25000" dirty="0">
                <a:latin typeface="Times New Roman"/>
                <a:cs typeface="Times New Roman"/>
              </a:rPr>
              <a:t>1</a:t>
            </a:r>
            <a:r>
              <a:rPr lang="en-US" altLang="ja-JP" sz="2000" i="1" dirty="0">
                <a:latin typeface="Times New Roman"/>
                <a:cs typeface="Times New Roman"/>
              </a:rPr>
              <a:t>v</a:t>
            </a:r>
            <a:r>
              <a:rPr lang="en-US" altLang="ja-JP" sz="2000" baseline="-25000" dirty="0">
                <a:latin typeface="Times New Roman"/>
                <a:cs typeface="Times New Roman"/>
              </a:rPr>
              <a:t>2</a:t>
            </a:r>
            <a:r>
              <a:rPr lang="en-US" altLang="ja-JP" sz="2000" i="1" dirty="0">
                <a:latin typeface="Times New Roman"/>
                <a:cs typeface="Times New Roman"/>
              </a:rPr>
              <a:t>v</a:t>
            </a:r>
            <a:r>
              <a:rPr lang="en-US" altLang="ja-JP" sz="2000" baseline="-25000" dirty="0">
                <a:latin typeface="Times New Roman"/>
                <a:cs typeface="Times New Roman"/>
              </a:rPr>
              <a:t>3</a:t>
            </a:r>
            <a:r>
              <a:rPr lang="en-US" altLang="ja-JP" sz="2000" i="1" dirty="0">
                <a:latin typeface="Times New Roman"/>
                <a:cs typeface="Times New Roman"/>
              </a:rPr>
              <a:t>v</a:t>
            </a:r>
            <a:r>
              <a:rPr lang="en-US" altLang="ja-JP" sz="2000" baseline="-25000" dirty="0">
                <a:latin typeface="Times New Roman"/>
                <a:cs typeface="Times New Roman"/>
              </a:rPr>
              <a:t>4</a:t>
            </a:r>
            <a:r>
              <a:rPr lang="en-US" altLang="ja-JP" sz="2000" i="1" dirty="0">
                <a:latin typeface="Times New Roman"/>
                <a:cs typeface="Times New Roman"/>
              </a:rPr>
              <a:t>v</a:t>
            </a:r>
            <a:r>
              <a:rPr lang="en-US" altLang="ja-JP" sz="2000" baseline="-25000" dirty="0">
                <a:latin typeface="Times New Roman"/>
                <a:cs typeface="Times New Roman"/>
              </a:rPr>
              <a:t>5</a:t>
            </a:r>
            <a:r>
              <a:rPr lang="en-US" altLang="ja-JP" sz="2000" i="1" dirty="0">
                <a:latin typeface="Times New Roman"/>
                <a:cs typeface="Times New Roman"/>
              </a:rPr>
              <a:t>v</a:t>
            </a:r>
            <a:r>
              <a:rPr lang="en-US" altLang="ja-JP" sz="2000" baseline="-25000" dirty="0">
                <a:latin typeface="Times New Roman"/>
                <a:cs typeface="Times New Roman"/>
              </a:rPr>
              <a:t>6</a:t>
            </a:r>
            <a:r>
              <a:rPr lang="en-US" altLang="ja-JP" sz="2000" i="1" dirty="0">
                <a:latin typeface="Times New Roman"/>
                <a:cs typeface="Times New Roman"/>
              </a:rPr>
              <a:t>v</a:t>
            </a:r>
            <a:r>
              <a:rPr lang="en-US" altLang="ja-JP" sz="2000" baseline="-25000" dirty="0">
                <a:latin typeface="Times New Roman"/>
                <a:cs typeface="Times New Roman"/>
              </a:rPr>
              <a:t>8</a:t>
            </a:r>
            <a:r>
              <a:rPr lang="en-US" altLang="ja-JP" sz="2000" i="1" dirty="0">
                <a:latin typeface="Times New Roman"/>
                <a:cs typeface="Times New Roman"/>
              </a:rPr>
              <a:t>v</a:t>
            </a:r>
            <a:r>
              <a:rPr lang="en-US" altLang="ja-JP" sz="2000" baseline="-25000" dirty="0">
                <a:latin typeface="Times New Roman"/>
                <a:cs typeface="Times New Roman"/>
              </a:rPr>
              <a:t>9 </a:t>
            </a:r>
            <a:r>
              <a:rPr lang="en-US" altLang="ja-JP" sz="2000" dirty="0">
                <a:latin typeface="Cambria" panose="02040503050406030204" pitchFamily="18" charset="0"/>
                <a:cs typeface="BKM-cmmi12"/>
              </a:rPr>
              <a:t>,</a:t>
            </a:r>
            <a:r>
              <a:rPr lang="en-US" altLang="ja-JP" sz="2000" dirty="0">
                <a:latin typeface="+mn-ea"/>
                <a:cs typeface="BKM-cmmi12"/>
              </a:rPr>
              <a:t> </a:t>
            </a:r>
            <a:r>
              <a:rPr lang="en-US" altLang="ja-JP" sz="2000" i="1" dirty="0">
                <a:latin typeface="Times New Roman"/>
                <a:cs typeface="Times New Roman"/>
              </a:rPr>
              <a:t>v</a:t>
            </a:r>
            <a:r>
              <a:rPr lang="en-US" altLang="ja-JP" sz="2000" baseline="-25000" dirty="0">
                <a:latin typeface="Times New Roman"/>
                <a:cs typeface="Times New Roman"/>
              </a:rPr>
              <a:t>1</a:t>
            </a:r>
            <a:r>
              <a:rPr lang="en-US" altLang="ja-JP" sz="2000" i="1" dirty="0">
                <a:latin typeface="Times New Roman"/>
                <a:cs typeface="Times New Roman"/>
              </a:rPr>
              <a:t>v</a:t>
            </a:r>
            <a:r>
              <a:rPr lang="en-US" altLang="ja-JP" sz="2000" baseline="-25000" dirty="0">
                <a:latin typeface="Times New Roman"/>
                <a:cs typeface="Times New Roman"/>
              </a:rPr>
              <a:t>2</a:t>
            </a:r>
            <a:r>
              <a:rPr lang="en-US" altLang="ja-JP" sz="2000" i="1" dirty="0">
                <a:latin typeface="Times New Roman"/>
                <a:cs typeface="Times New Roman"/>
              </a:rPr>
              <a:t>v</a:t>
            </a:r>
            <a:r>
              <a:rPr lang="en-US" altLang="ja-JP" sz="2000" baseline="-25000" dirty="0">
                <a:latin typeface="Times New Roman"/>
                <a:cs typeface="Times New Roman"/>
              </a:rPr>
              <a:t>7</a:t>
            </a:r>
            <a:r>
              <a:rPr lang="en-US" altLang="ja-JP" sz="2000" i="1" dirty="0">
                <a:latin typeface="Times New Roman"/>
                <a:cs typeface="Times New Roman"/>
              </a:rPr>
              <a:t>v</a:t>
            </a:r>
            <a:r>
              <a:rPr lang="en-US" altLang="ja-JP" sz="2000" baseline="-25000" dirty="0">
                <a:latin typeface="Times New Roman"/>
                <a:cs typeface="Times New Roman"/>
              </a:rPr>
              <a:t>8</a:t>
            </a:r>
            <a:r>
              <a:rPr lang="en-US" altLang="ja-JP" sz="2000" i="1" dirty="0">
                <a:latin typeface="Times New Roman"/>
                <a:cs typeface="Times New Roman"/>
              </a:rPr>
              <a:t>v</a:t>
            </a:r>
            <a:r>
              <a:rPr lang="en-US" altLang="ja-JP" sz="2000" baseline="-25000" dirty="0">
                <a:latin typeface="Times New Roman"/>
                <a:cs typeface="Times New Roman"/>
              </a:rPr>
              <a:t>9</a:t>
            </a:r>
            <a:r>
              <a:rPr lang="en-US" altLang="ja-JP" sz="2000" baseline="-25000" dirty="0">
                <a:latin typeface="Cambria" panose="02040503050406030204" pitchFamily="18" charset="0"/>
                <a:cs typeface="Times New Roman"/>
              </a:rPr>
              <a:t> </a:t>
            </a:r>
            <a:r>
              <a:rPr lang="en-US" altLang="ja-JP" sz="2000" dirty="0">
                <a:cs typeface="Times New Roman"/>
              </a:rPr>
              <a:t>}</a:t>
            </a:r>
            <a:r>
              <a:rPr lang="en-US" altLang="ja-JP" sz="2000" dirty="0">
                <a:latin typeface="Times New Roman"/>
                <a:cs typeface="Times New Roman"/>
              </a:rPr>
              <a:t>    </a:t>
            </a:r>
            <a:endParaRPr lang="ja-JP" altLang="en-US" sz="2000">
              <a:latin typeface="Times New Roman"/>
              <a:cs typeface="Times New Roman"/>
            </a:endParaRPr>
          </a:p>
        </p:txBody>
      </p:sp>
      <p:sp>
        <p:nvSpPr>
          <p:cNvPr id="6" name="テキスト ボックス 5">
            <a:extLst>
              <a:ext uri="{FF2B5EF4-FFF2-40B4-BE49-F238E27FC236}">
                <a16:creationId xmlns:a16="http://schemas.microsoft.com/office/drawing/2014/main" id="{38F9B20F-9359-3D87-DC37-59AA5623D468}"/>
              </a:ext>
            </a:extLst>
          </p:cNvPr>
          <p:cNvSpPr txBox="1"/>
          <p:nvPr/>
        </p:nvSpPr>
        <p:spPr>
          <a:xfrm>
            <a:off x="5491582" y="5116774"/>
            <a:ext cx="3795636" cy="400110"/>
          </a:xfrm>
          <a:prstGeom prst="rect">
            <a:avLst/>
          </a:prstGeom>
          <a:noFill/>
        </p:spPr>
        <p:txBody>
          <a:bodyPr wrap="square" rtlCol="0">
            <a:spAutoFit/>
          </a:bodyPr>
          <a:lstStyle/>
          <a:p>
            <a:r>
              <a:rPr lang="en-US" altLang="ja-JP" sz="2000" i="1" dirty="0">
                <a:latin typeface="Times New Roman"/>
                <a:cs typeface="Times New Roman"/>
              </a:rPr>
              <a:t>MP</a:t>
            </a:r>
            <a:r>
              <a:rPr kumimoji="1" lang="en-US" altLang="ja-JP" sz="2000" dirty="0">
                <a:latin typeface="Times New Roman" panose="02020603050405020304" pitchFamily="18" charset="0"/>
                <a:cs typeface="Times New Roman" panose="02020603050405020304" pitchFamily="18" charset="0"/>
              </a:rPr>
              <a:t>(</a:t>
            </a:r>
            <a:r>
              <a:rPr kumimoji="1" lang="en-US" altLang="ja-JP" sz="2000" i="1" dirty="0">
                <a:latin typeface="Times New Roman" panose="02020603050405020304" pitchFamily="18" charset="0"/>
                <a:cs typeface="Times New Roman" panose="02020603050405020304" pitchFamily="18" charset="0"/>
              </a:rPr>
              <a:t>v</a:t>
            </a:r>
            <a:r>
              <a:rPr kumimoji="1" lang="en-US" altLang="ja-JP" sz="2000" i="1" baseline="-25000" dirty="0">
                <a:latin typeface="Times New Roman" panose="02020603050405020304" pitchFamily="18" charset="0"/>
                <a:cs typeface="Times New Roman" panose="02020603050405020304" pitchFamily="18" charset="0"/>
              </a:rPr>
              <a:t>7</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a:t>
            </a:r>
            <a:r>
              <a:rPr lang="en-US" altLang="ja-JP" sz="2000" i="1" dirty="0">
                <a:latin typeface="Times New Roman"/>
                <a:cs typeface="Times New Roman"/>
              </a:rPr>
              <a:t>v</a:t>
            </a:r>
            <a:r>
              <a:rPr lang="en-US" altLang="ja-JP" sz="2000" baseline="-25000" dirty="0">
                <a:latin typeface="Times New Roman"/>
                <a:cs typeface="Times New Roman"/>
              </a:rPr>
              <a:t>1</a:t>
            </a:r>
            <a:r>
              <a:rPr lang="en-US" altLang="ja-JP" sz="2000" i="1" dirty="0">
                <a:latin typeface="Times New Roman"/>
                <a:cs typeface="Times New Roman"/>
              </a:rPr>
              <a:t>v</a:t>
            </a:r>
            <a:r>
              <a:rPr lang="en-US" altLang="ja-JP" sz="2000" baseline="-25000" dirty="0">
                <a:latin typeface="Times New Roman"/>
                <a:cs typeface="Times New Roman"/>
              </a:rPr>
              <a:t>2</a:t>
            </a:r>
            <a:r>
              <a:rPr lang="en-US" altLang="ja-JP" sz="2000" i="1" dirty="0">
                <a:latin typeface="Times New Roman"/>
                <a:cs typeface="Times New Roman"/>
              </a:rPr>
              <a:t>v</a:t>
            </a:r>
            <a:r>
              <a:rPr lang="en-US" altLang="ja-JP" sz="2000" baseline="-25000" dirty="0">
                <a:latin typeface="Times New Roman"/>
                <a:cs typeface="Times New Roman"/>
              </a:rPr>
              <a:t>3</a:t>
            </a:r>
            <a:r>
              <a:rPr lang="en-US" altLang="ja-JP" sz="2000" i="1" dirty="0">
                <a:latin typeface="Times New Roman"/>
                <a:cs typeface="Times New Roman"/>
              </a:rPr>
              <a:t>v</a:t>
            </a:r>
            <a:r>
              <a:rPr lang="en-US" altLang="ja-JP" sz="2000" baseline="-25000" dirty="0">
                <a:latin typeface="Times New Roman"/>
                <a:cs typeface="Times New Roman"/>
              </a:rPr>
              <a:t>4</a:t>
            </a:r>
            <a:r>
              <a:rPr lang="en-US" altLang="ja-JP" sz="2000" i="1" dirty="0">
                <a:latin typeface="Times New Roman"/>
                <a:cs typeface="Times New Roman"/>
              </a:rPr>
              <a:t>v</a:t>
            </a:r>
            <a:r>
              <a:rPr lang="en-US" altLang="ja-JP" sz="2000" baseline="-25000" dirty="0">
                <a:latin typeface="Times New Roman"/>
                <a:cs typeface="Times New Roman"/>
              </a:rPr>
              <a:t>5</a:t>
            </a:r>
            <a:r>
              <a:rPr lang="en-US" altLang="ja-JP" sz="2000" i="1" dirty="0">
                <a:latin typeface="Times New Roman"/>
                <a:cs typeface="Times New Roman"/>
              </a:rPr>
              <a:t>v</a:t>
            </a:r>
            <a:r>
              <a:rPr lang="en-US" altLang="ja-JP" sz="2000" baseline="-25000" dirty="0">
                <a:latin typeface="Times New Roman"/>
                <a:cs typeface="Times New Roman"/>
              </a:rPr>
              <a:t>6</a:t>
            </a:r>
            <a:r>
              <a:rPr lang="en-US" altLang="ja-JP" sz="2000" i="1" dirty="0">
                <a:latin typeface="Times New Roman"/>
                <a:cs typeface="Times New Roman"/>
              </a:rPr>
              <a:t>v</a:t>
            </a:r>
            <a:r>
              <a:rPr lang="en-US" altLang="ja-JP" sz="2000" baseline="-25000" dirty="0">
                <a:latin typeface="Times New Roman"/>
                <a:cs typeface="Times New Roman"/>
              </a:rPr>
              <a:t>7</a:t>
            </a:r>
            <a:r>
              <a:rPr lang="en-US" altLang="ja-JP" sz="2000" dirty="0">
                <a:latin typeface="+mn-ea"/>
                <a:cs typeface="BKM-cmmi12"/>
              </a:rPr>
              <a:t> </a:t>
            </a:r>
            <a:r>
              <a:rPr lang="en-US" altLang="ja-JP" sz="2000" dirty="0">
                <a:latin typeface="Cambria" panose="02040503050406030204" pitchFamily="18" charset="0"/>
                <a:cs typeface="BKM-cmmi12"/>
              </a:rPr>
              <a:t>,</a:t>
            </a:r>
            <a:r>
              <a:rPr lang="en-US" altLang="ja-JP" sz="2000" dirty="0">
                <a:latin typeface="+mn-ea"/>
                <a:cs typeface="BKM-cmmi12"/>
              </a:rPr>
              <a:t> </a:t>
            </a:r>
            <a:r>
              <a:rPr lang="en-US" altLang="ja-JP" sz="2000" i="1" dirty="0">
                <a:latin typeface="Times New Roman"/>
                <a:cs typeface="Times New Roman"/>
              </a:rPr>
              <a:t>v</a:t>
            </a:r>
            <a:r>
              <a:rPr lang="en-US" altLang="ja-JP" sz="2000" baseline="-25000" dirty="0">
                <a:latin typeface="Times New Roman"/>
                <a:cs typeface="Times New Roman"/>
              </a:rPr>
              <a:t>1</a:t>
            </a:r>
            <a:r>
              <a:rPr lang="en-US" altLang="ja-JP" sz="2000" i="1" dirty="0">
                <a:latin typeface="Times New Roman"/>
                <a:cs typeface="Times New Roman"/>
              </a:rPr>
              <a:t>v</a:t>
            </a:r>
            <a:r>
              <a:rPr lang="en-US" altLang="ja-JP" sz="2000" baseline="-25000" dirty="0">
                <a:latin typeface="Times New Roman"/>
                <a:cs typeface="Times New Roman"/>
              </a:rPr>
              <a:t>2</a:t>
            </a:r>
            <a:r>
              <a:rPr lang="en-US" altLang="ja-JP" sz="2000" i="1" dirty="0">
                <a:latin typeface="Times New Roman"/>
                <a:cs typeface="Times New Roman"/>
              </a:rPr>
              <a:t>v</a:t>
            </a:r>
            <a:r>
              <a:rPr lang="en-US" altLang="ja-JP" sz="2000" baseline="-25000" dirty="0">
                <a:latin typeface="Times New Roman"/>
                <a:cs typeface="Times New Roman"/>
              </a:rPr>
              <a:t>7</a:t>
            </a:r>
            <a:r>
              <a:rPr lang="en-US" altLang="ja-JP" sz="2000" dirty="0">
                <a:latin typeface="Times New Roman"/>
                <a:cs typeface="Times New Roman"/>
              </a:rPr>
              <a:t> </a:t>
            </a:r>
            <a:r>
              <a:rPr kumimoji="1" lang="en-US" altLang="ja-JP" sz="2000" dirty="0"/>
              <a:t>} </a:t>
            </a:r>
            <a:endParaRPr kumimoji="1" lang="en-US" altLang="ja-JP" sz="2000" i="1" dirty="0">
              <a:latin typeface="Times New Roman"/>
              <a:cs typeface="Times New Roman"/>
            </a:endParaRPr>
          </a:p>
        </p:txBody>
      </p:sp>
      <p:sp>
        <p:nvSpPr>
          <p:cNvPr id="9" name="テキスト ボックス 8">
            <a:extLst>
              <a:ext uri="{FF2B5EF4-FFF2-40B4-BE49-F238E27FC236}">
                <a16:creationId xmlns:a16="http://schemas.microsoft.com/office/drawing/2014/main" id="{A0806DE5-3162-4F87-492B-36E349B03EBD}"/>
              </a:ext>
            </a:extLst>
          </p:cNvPr>
          <p:cNvSpPr txBox="1"/>
          <p:nvPr/>
        </p:nvSpPr>
        <p:spPr>
          <a:xfrm>
            <a:off x="5502598" y="5554241"/>
            <a:ext cx="3564281" cy="400110"/>
          </a:xfrm>
          <a:prstGeom prst="rect">
            <a:avLst/>
          </a:prstGeom>
          <a:noFill/>
        </p:spPr>
        <p:txBody>
          <a:bodyPr wrap="square" rtlCol="0">
            <a:spAutoFit/>
          </a:bodyPr>
          <a:lstStyle/>
          <a:p>
            <a:r>
              <a:rPr lang="en-US" altLang="ja-JP" sz="2000" i="1" dirty="0">
                <a:latin typeface="Times New Roman"/>
                <a:cs typeface="Times New Roman"/>
              </a:rPr>
              <a:t>L</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MP</a:t>
            </a:r>
            <a:r>
              <a:rPr kumimoji="1" lang="en-US" altLang="ja-JP" sz="2000" dirty="0">
                <a:latin typeface="Times New Roman" panose="02020603050405020304" pitchFamily="18" charset="0"/>
                <a:cs typeface="Times New Roman" panose="02020603050405020304" pitchFamily="18" charset="0"/>
              </a:rPr>
              <a:t>(</a:t>
            </a:r>
            <a:r>
              <a:rPr kumimoji="1" lang="en-US" altLang="ja-JP" sz="2000" i="1" dirty="0">
                <a:latin typeface="Times New Roman" panose="02020603050405020304" pitchFamily="18" charset="0"/>
                <a:cs typeface="Times New Roman" panose="02020603050405020304" pitchFamily="18" charset="0"/>
              </a:rPr>
              <a:t>v</a:t>
            </a:r>
            <a:r>
              <a:rPr kumimoji="1" lang="en-US" altLang="ja-JP" sz="2000" i="1" baseline="-25000" dirty="0">
                <a:latin typeface="Times New Roman" panose="02020603050405020304" pitchFamily="18" charset="0"/>
                <a:cs typeface="Times New Roman" panose="02020603050405020304" pitchFamily="18" charset="0"/>
              </a:rPr>
              <a:t>7</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a:t>
            </a:r>
            <a:r>
              <a:rPr lang="en-US" altLang="ja-JP" sz="2000" dirty="0">
                <a:latin typeface="Courier New" panose="02070309020205020404" pitchFamily="49" charset="0"/>
                <a:cs typeface="Courier New" panose="02070309020205020404" pitchFamily="49" charset="0"/>
              </a:rPr>
              <a:t>abcaabb</a:t>
            </a:r>
            <a:r>
              <a:rPr lang="en-US" altLang="ja-JP" sz="2000" dirty="0">
                <a:latin typeface="+mn-ea"/>
                <a:cs typeface="BKM-cmmi12"/>
              </a:rPr>
              <a:t> </a:t>
            </a:r>
            <a:r>
              <a:rPr lang="en-US" altLang="ja-JP" sz="2000" dirty="0">
                <a:latin typeface="Cambria" panose="02040503050406030204" pitchFamily="18" charset="0"/>
                <a:cs typeface="BKM-cmmi12"/>
              </a:rPr>
              <a:t>,</a:t>
            </a:r>
            <a:r>
              <a:rPr lang="en-US" altLang="ja-JP" sz="2000" dirty="0">
                <a:latin typeface="+mn-ea"/>
                <a:cs typeface="BKM-cmmi12"/>
              </a:rPr>
              <a:t> </a:t>
            </a:r>
            <a:r>
              <a:rPr lang="en-US" altLang="ja-JP" sz="2000" dirty="0">
                <a:latin typeface="Courier New" panose="02070309020205020404" pitchFamily="49" charset="0"/>
                <a:cs typeface="Courier New" panose="02070309020205020404" pitchFamily="49" charset="0"/>
              </a:rPr>
              <a:t>abb</a:t>
            </a:r>
            <a:r>
              <a:rPr lang="en-US" altLang="ja-JP" sz="2000" dirty="0">
                <a:latin typeface="Times New Roman"/>
                <a:cs typeface="Times New Roman"/>
              </a:rPr>
              <a:t> </a:t>
            </a:r>
            <a:r>
              <a:rPr kumimoji="1" lang="en-US" altLang="ja-JP" sz="2000" dirty="0"/>
              <a:t>} </a:t>
            </a:r>
            <a:endParaRPr kumimoji="1" lang="en-US" altLang="ja-JP" sz="2000" i="1" dirty="0">
              <a:latin typeface="Times New Roman"/>
              <a:cs typeface="Times New Roman"/>
            </a:endParaRPr>
          </a:p>
        </p:txBody>
      </p:sp>
      <p:sp>
        <p:nvSpPr>
          <p:cNvPr id="17" name="テキスト ボックス 16">
            <a:extLst>
              <a:ext uri="{FF2B5EF4-FFF2-40B4-BE49-F238E27FC236}">
                <a16:creationId xmlns:a16="http://schemas.microsoft.com/office/drawing/2014/main" id="{6414AFC0-2E37-F7F7-83AE-3AF0BBBAAE78}"/>
              </a:ext>
            </a:extLst>
          </p:cNvPr>
          <p:cNvSpPr txBox="1"/>
          <p:nvPr/>
        </p:nvSpPr>
        <p:spPr>
          <a:xfrm>
            <a:off x="552557" y="4861724"/>
            <a:ext cx="686485" cy="461665"/>
          </a:xfrm>
          <a:prstGeom prst="rect">
            <a:avLst/>
          </a:prstGeom>
          <a:noFill/>
        </p:spPr>
        <p:txBody>
          <a:bodyPr wrap="square">
            <a:spAutoFit/>
          </a:bodyPr>
          <a:lstStyle/>
          <a:p>
            <a:r>
              <a:rPr lang="en-US" altLang="ja-JP" sz="2400" i="1" dirty="0">
                <a:latin typeface="Times New Roman" panose="02020603050405020304" pitchFamily="18" charset="0"/>
                <a:cs typeface="Times New Roman" panose="02020603050405020304" pitchFamily="18" charset="0"/>
              </a:rPr>
              <a:t>G</a:t>
            </a:r>
            <a:endParaRPr lang="ja-JP" altLang="en-US" sz="2400" i="1">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E01E28B9-F4D1-7F8A-F6C2-98EACCBEA542}"/>
              </a:ext>
            </a:extLst>
          </p:cNvPr>
          <p:cNvSpPr txBox="1"/>
          <p:nvPr/>
        </p:nvSpPr>
        <p:spPr>
          <a:xfrm>
            <a:off x="428571" y="3373385"/>
            <a:ext cx="8870411" cy="400110"/>
          </a:xfrm>
          <a:prstGeom prst="rect">
            <a:avLst/>
          </a:prstGeom>
          <a:noFill/>
        </p:spPr>
        <p:txBody>
          <a:bodyPr wrap="square" rtlCol="0">
            <a:spAutoFit/>
          </a:bodyPr>
          <a:lstStyle/>
          <a:p>
            <a:r>
              <a:rPr lang="en-US" altLang="ja-JP" sz="2000" i="1" dirty="0">
                <a:latin typeface="Times New Roman" panose="02020603050405020304" pitchFamily="18" charset="0"/>
                <a:cs typeface="Times New Roman" panose="02020603050405020304" pitchFamily="18" charset="0"/>
              </a:rPr>
              <a:t>MP</a:t>
            </a:r>
            <a:r>
              <a:rPr kumimoji="1"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G</a:t>
            </a:r>
            <a:r>
              <a:rPr kumimoji="1" lang="en-US" altLang="ja-JP" sz="2000" dirty="0">
                <a:latin typeface="Times New Roman" panose="02020603050405020304" pitchFamily="18" charset="0"/>
                <a:cs typeface="Times New Roman" panose="02020603050405020304" pitchFamily="18" charset="0"/>
              </a:rPr>
              <a:t>) </a:t>
            </a:r>
            <a:r>
              <a:rPr kumimoji="1" lang="en-US" altLang="ja-JP" sz="2000" dirty="0"/>
              <a:t>: the set of </a:t>
            </a:r>
            <a:r>
              <a:rPr lang="en-US" altLang="ja-JP" sz="2000" dirty="0"/>
              <a:t>paths</a:t>
            </a:r>
            <a:r>
              <a:rPr kumimoji="1" lang="en-US" altLang="ja-JP" sz="2000" dirty="0"/>
              <a:t> </a:t>
            </a:r>
            <a:r>
              <a:rPr lang="en-US" altLang="ja-JP" sz="2000" dirty="0"/>
              <a:t>that start at </a:t>
            </a:r>
            <a:r>
              <a:rPr lang="en-US" altLang="ja-JP" sz="2000" i="1" dirty="0">
                <a:latin typeface="Times New Roman"/>
                <a:cs typeface="Times New Roman"/>
              </a:rPr>
              <a:t>v</a:t>
            </a:r>
            <a:r>
              <a:rPr lang="en-US" altLang="ja-JP" sz="2400" i="1" baseline="-25000" dirty="0">
                <a:latin typeface="Times New Roman"/>
                <a:cs typeface="Times New Roman"/>
              </a:rPr>
              <a:t>s</a:t>
            </a:r>
            <a:r>
              <a:rPr lang="en-US" altLang="ja-JP" sz="2000" dirty="0"/>
              <a:t> and end at vertex </a:t>
            </a:r>
            <a:r>
              <a:rPr lang="en-US" altLang="ja-JP" sz="2000" i="1" dirty="0">
                <a:latin typeface="Times New Roman"/>
                <a:cs typeface="Times New Roman"/>
              </a:rPr>
              <a:t>v</a:t>
            </a:r>
            <a:r>
              <a:rPr lang="en-US" altLang="ja-JP" sz="2400" i="1" baseline="-25000" dirty="0">
                <a:latin typeface="Times New Roman"/>
                <a:cs typeface="Times New Roman"/>
              </a:rPr>
              <a:t>e</a:t>
            </a:r>
            <a:r>
              <a:rPr lang="en-US" altLang="ja-JP" sz="2000" i="1" dirty="0">
                <a:latin typeface="Times New Roman"/>
                <a:cs typeface="Times New Roman"/>
              </a:rPr>
              <a:t> </a:t>
            </a:r>
            <a:r>
              <a:rPr lang="en-US" altLang="ja-JP" sz="2000" dirty="0">
                <a:cs typeface="Times New Roman"/>
              </a:rPr>
              <a:t>in</a:t>
            </a:r>
            <a:r>
              <a:rPr lang="en-US" altLang="ja-JP" sz="2000" i="1" dirty="0">
                <a:latin typeface="Times New Roman"/>
                <a:cs typeface="Times New Roman"/>
              </a:rPr>
              <a:t> G</a:t>
            </a:r>
            <a:r>
              <a:rPr lang="en-US" altLang="ja-JP" sz="2000" dirty="0">
                <a:cs typeface="Times New Roman"/>
              </a:rPr>
              <a:t> (= maximal paths)</a:t>
            </a:r>
            <a:r>
              <a:rPr lang="en-US" altLang="ja-JP" sz="2000" i="1" dirty="0"/>
              <a:t>.</a:t>
            </a:r>
            <a:endParaRPr kumimoji="1" lang="en-US" altLang="ja-JP"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67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Autofit/>
          </a:bodyPr>
          <a:lstStyle/>
          <a:p>
            <a:r>
              <a:rPr kumimoji="1" lang="en-US" altLang="ja-JP" sz="3600" dirty="0"/>
              <a:t>Topological Sort</a:t>
            </a:r>
            <a:endParaRPr kumimoji="1" lang="ja-JP" altLang="en-US" sz="360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D9B5F6F9-63D0-F84A-8A45-E6A7CD3A1988}"/>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57</a:t>
            </a:fld>
            <a:endParaRPr kumimoji="1" lang="ja-JP" altLang="en-US"/>
          </a:p>
        </p:txBody>
      </p:sp>
      <p:sp>
        <p:nvSpPr>
          <p:cNvPr id="12" name="テキスト ボックス 11">
            <a:extLst>
              <a:ext uri="{FF2B5EF4-FFF2-40B4-BE49-F238E27FC236}">
                <a16:creationId xmlns:a16="http://schemas.microsoft.com/office/drawing/2014/main" id="{A3F70ACC-081D-E243-F087-3B7D70B64875}"/>
              </a:ext>
            </a:extLst>
          </p:cNvPr>
          <p:cNvSpPr txBox="1"/>
          <p:nvPr/>
        </p:nvSpPr>
        <p:spPr>
          <a:xfrm>
            <a:off x="620341" y="1578721"/>
            <a:ext cx="708977" cy="461665"/>
          </a:xfrm>
          <a:prstGeom prst="rect">
            <a:avLst/>
          </a:prstGeom>
          <a:noFill/>
        </p:spPr>
        <p:txBody>
          <a:bodyPr wrap="none" rtlCol="0">
            <a:spAutoFit/>
          </a:bodyPr>
          <a:lstStyle/>
          <a:p>
            <a:r>
              <a:rPr kumimoji="1" lang="en-US" altLang="ja-JP" sz="2400" dirty="0"/>
              <a:t>e.g. </a:t>
            </a:r>
            <a:endParaRPr kumimoji="1" lang="ja-JP" altLang="en-US" sz="2400"/>
          </a:p>
        </p:txBody>
      </p:sp>
      <p:grpSp>
        <p:nvGrpSpPr>
          <p:cNvPr id="8" name="グループ化 7">
            <a:extLst>
              <a:ext uri="{FF2B5EF4-FFF2-40B4-BE49-F238E27FC236}">
                <a16:creationId xmlns:a16="http://schemas.microsoft.com/office/drawing/2014/main" id="{EF55EF4B-7E55-58BB-0F1B-3FE49C330E09}"/>
              </a:ext>
            </a:extLst>
          </p:cNvPr>
          <p:cNvGrpSpPr/>
          <p:nvPr/>
        </p:nvGrpSpPr>
        <p:grpSpPr>
          <a:xfrm>
            <a:off x="5638827" y="2820624"/>
            <a:ext cx="3505173" cy="1118135"/>
            <a:chOff x="5233131" y="987467"/>
            <a:chExt cx="3505173" cy="1118135"/>
          </a:xfrm>
        </p:grpSpPr>
        <p:grpSp>
          <p:nvGrpSpPr>
            <p:cNvPr id="9" name="図形グループ 71">
              <a:extLst>
                <a:ext uri="{FF2B5EF4-FFF2-40B4-BE49-F238E27FC236}">
                  <a16:creationId xmlns:a16="http://schemas.microsoft.com/office/drawing/2014/main" id="{C06768AB-FAD1-8229-B0A0-8325C784A3D5}"/>
                </a:ext>
              </a:extLst>
            </p:cNvPr>
            <p:cNvGrpSpPr/>
            <p:nvPr/>
          </p:nvGrpSpPr>
          <p:grpSpPr>
            <a:xfrm>
              <a:off x="5233131" y="987467"/>
              <a:ext cx="3505173" cy="1118135"/>
              <a:chOff x="2897150" y="795330"/>
              <a:chExt cx="3801796" cy="1217108"/>
            </a:xfrm>
          </p:grpSpPr>
          <p:cxnSp>
            <p:nvCxnSpPr>
              <p:cNvPr id="13" name="曲線コネクタ 12">
                <a:extLst>
                  <a:ext uri="{FF2B5EF4-FFF2-40B4-BE49-F238E27FC236}">
                    <a16:creationId xmlns:a16="http://schemas.microsoft.com/office/drawing/2014/main" id="{936B1505-37C7-9214-7ADE-C75907E7EF13}"/>
                  </a:ext>
                </a:extLst>
              </p:cNvPr>
              <p:cNvCxnSpPr>
                <a:cxnSpLocks/>
                <a:stCxn id="22" idx="7"/>
                <a:endCxn id="17" idx="0"/>
              </p:cNvCxnSpPr>
              <p:nvPr/>
            </p:nvCxnSpPr>
            <p:spPr>
              <a:xfrm rot="5400000" flipH="1" flipV="1">
                <a:off x="5131209" y="1002710"/>
                <a:ext cx="72247" cy="1148286"/>
              </a:xfrm>
              <a:prstGeom prst="curvedConnector3">
                <a:avLst>
                  <a:gd name="adj1" fmla="val 339785"/>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4" name="円/楕円 13">
                <a:extLst>
                  <a:ext uri="{FF2B5EF4-FFF2-40B4-BE49-F238E27FC236}">
                    <a16:creationId xmlns:a16="http://schemas.microsoft.com/office/drawing/2014/main" id="{50CFFE20-7B3F-325B-5657-63CBB3ECA9D5}"/>
                  </a:ext>
                </a:extLst>
              </p:cNvPr>
              <p:cNvSpPr/>
              <p:nvPr/>
            </p:nvSpPr>
            <p:spPr>
              <a:xfrm>
                <a:off x="2897150" y="1535855"/>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800" dirty="0">
                    <a:solidFill>
                      <a:srgbClr val="000000"/>
                    </a:solidFill>
                  </a:rPr>
                  <a:t>a</a:t>
                </a:r>
                <a:endParaRPr kumimoji="1" lang="ja-JP" altLang="en-US" sz="3200">
                  <a:solidFill>
                    <a:srgbClr val="000000"/>
                  </a:solidFill>
                </a:endParaRPr>
              </a:p>
            </p:txBody>
          </p:sp>
          <p:sp>
            <p:nvSpPr>
              <p:cNvPr id="15" name="円/楕円 14">
                <a:extLst>
                  <a:ext uri="{FF2B5EF4-FFF2-40B4-BE49-F238E27FC236}">
                    <a16:creationId xmlns:a16="http://schemas.microsoft.com/office/drawing/2014/main" id="{ED070527-CB99-E0E9-31FF-C687F2A55893}"/>
                  </a:ext>
                </a:extLst>
              </p:cNvPr>
              <p:cNvSpPr/>
              <p:nvPr/>
            </p:nvSpPr>
            <p:spPr>
              <a:xfrm>
                <a:off x="3585322" y="1534266"/>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800" dirty="0">
                    <a:solidFill>
                      <a:srgbClr val="000000"/>
                    </a:solidFill>
                  </a:rPr>
                  <a:t>c</a:t>
                </a:r>
                <a:endParaRPr kumimoji="1" lang="ja-JP" altLang="en-US" sz="3200">
                  <a:solidFill>
                    <a:srgbClr val="000000"/>
                  </a:solidFill>
                </a:endParaRPr>
              </a:p>
            </p:txBody>
          </p:sp>
          <p:sp>
            <p:nvSpPr>
              <p:cNvPr id="16" name="円/楕円 15">
                <a:extLst>
                  <a:ext uri="{FF2B5EF4-FFF2-40B4-BE49-F238E27FC236}">
                    <a16:creationId xmlns:a16="http://schemas.microsoft.com/office/drawing/2014/main" id="{AAAF736C-32CE-05CB-D760-A4DF954A8223}"/>
                  </a:ext>
                </a:extLst>
              </p:cNvPr>
              <p:cNvSpPr/>
              <p:nvPr/>
            </p:nvSpPr>
            <p:spPr>
              <a:xfrm>
                <a:off x="4805799" y="1530557"/>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800" dirty="0">
                    <a:solidFill>
                      <a:srgbClr val="000000"/>
                    </a:solidFill>
                  </a:rPr>
                  <a:t>d</a:t>
                </a:r>
                <a:endParaRPr kumimoji="1" lang="ja-JP" altLang="en-US" sz="3200">
                  <a:solidFill>
                    <a:srgbClr val="000000"/>
                  </a:solidFill>
                </a:endParaRPr>
              </a:p>
            </p:txBody>
          </p:sp>
          <p:sp>
            <p:nvSpPr>
              <p:cNvPr id="17" name="円/楕円 16">
                <a:extLst>
                  <a:ext uri="{FF2B5EF4-FFF2-40B4-BE49-F238E27FC236}">
                    <a16:creationId xmlns:a16="http://schemas.microsoft.com/office/drawing/2014/main" id="{D02C8199-3202-EA48-5B8A-01D8F348AF11}"/>
                  </a:ext>
                </a:extLst>
              </p:cNvPr>
              <p:cNvSpPr/>
              <p:nvPr/>
            </p:nvSpPr>
            <p:spPr>
              <a:xfrm>
                <a:off x="5507476" y="1540729"/>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800" dirty="0">
                    <a:solidFill>
                      <a:srgbClr val="000000"/>
                    </a:solidFill>
                  </a:rPr>
                  <a:t>b</a:t>
                </a:r>
                <a:r>
                  <a:rPr lang="en-US" altLang="ja-JP" sz="3200" dirty="0">
                    <a:solidFill>
                      <a:srgbClr val="000000"/>
                    </a:solidFill>
                  </a:rPr>
                  <a:t> </a:t>
                </a:r>
                <a:endParaRPr kumimoji="1" lang="ja-JP" altLang="en-US" sz="3200">
                  <a:solidFill>
                    <a:srgbClr val="000000"/>
                  </a:solidFill>
                </a:endParaRPr>
              </a:p>
            </p:txBody>
          </p:sp>
          <p:sp>
            <p:nvSpPr>
              <p:cNvPr id="18" name="円/楕円 17">
                <a:extLst>
                  <a:ext uri="{FF2B5EF4-FFF2-40B4-BE49-F238E27FC236}">
                    <a16:creationId xmlns:a16="http://schemas.microsoft.com/office/drawing/2014/main" id="{830A3A7D-5022-7D29-C38B-16420D84184D}"/>
                  </a:ext>
                </a:extLst>
              </p:cNvPr>
              <p:cNvSpPr/>
              <p:nvPr/>
            </p:nvSpPr>
            <p:spPr>
              <a:xfrm>
                <a:off x="6230947" y="1534266"/>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800" dirty="0">
                    <a:solidFill>
                      <a:srgbClr val="000000"/>
                    </a:solidFill>
                  </a:rPr>
                  <a:t>a</a:t>
                </a:r>
                <a:endParaRPr lang="en-US" altLang="ja-JP" sz="3200" baseline="-25000" dirty="0">
                  <a:solidFill>
                    <a:srgbClr val="000000"/>
                  </a:solidFill>
                </a:endParaRPr>
              </a:p>
            </p:txBody>
          </p:sp>
          <p:cxnSp>
            <p:nvCxnSpPr>
              <p:cNvPr id="19" name="直線矢印コネクタ 18">
                <a:extLst>
                  <a:ext uri="{FF2B5EF4-FFF2-40B4-BE49-F238E27FC236}">
                    <a16:creationId xmlns:a16="http://schemas.microsoft.com/office/drawing/2014/main" id="{F0026248-E2CB-6F9A-3585-FA18DFD19B26}"/>
                  </a:ext>
                </a:extLst>
              </p:cNvPr>
              <p:cNvCxnSpPr>
                <a:cxnSpLocks/>
                <a:stCxn id="14" idx="6"/>
                <a:endCxn id="15" idx="2"/>
              </p:cNvCxnSpPr>
              <p:nvPr/>
            </p:nvCxnSpPr>
            <p:spPr>
              <a:xfrm flipV="1">
                <a:off x="3365149" y="1768266"/>
                <a:ext cx="220173" cy="1589"/>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D3DDB610-4737-E8DE-6923-318FC0A74D2C}"/>
                  </a:ext>
                </a:extLst>
              </p:cNvPr>
              <p:cNvCxnSpPr>
                <a:cxnSpLocks/>
                <a:stCxn id="16" idx="6"/>
                <a:endCxn id="17" idx="2"/>
              </p:cNvCxnSpPr>
              <p:nvPr/>
            </p:nvCxnSpPr>
            <p:spPr>
              <a:xfrm>
                <a:off x="5273798" y="1764556"/>
                <a:ext cx="233678" cy="10172"/>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237A0C29-8F6A-1F94-4EFC-54BF591F34AC}"/>
                  </a:ext>
                </a:extLst>
              </p:cNvPr>
              <p:cNvCxnSpPr>
                <a:cxnSpLocks/>
                <a:stCxn id="15" idx="6"/>
                <a:endCxn id="22" idx="2"/>
              </p:cNvCxnSpPr>
              <p:nvPr/>
            </p:nvCxnSpPr>
            <p:spPr>
              <a:xfrm>
                <a:off x="4053322" y="1768265"/>
                <a:ext cx="140407" cy="10173"/>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22" name="円/楕円 21">
                <a:extLst>
                  <a:ext uri="{FF2B5EF4-FFF2-40B4-BE49-F238E27FC236}">
                    <a16:creationId xmlns:a16="http://schemas.microsoft.com/office/drawing/2014/main" id="{B84501DC-221D-3310-DEDC-99DBA9BE618D}"/>
                  </a:ext>
                </a:extLst>
              </p:cNvPr>
              <p:cNvSpPr/>
              <p:nvPr/>
            </p:nvSpPr>
            <p:spPr>
              <a:xfrm>
                <a:off x="4193728" y="1544439"/>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800" dirty="0">
                    <a:solidFill>
                      <a:srgbClr val="000000"/>
                    </a:solidFill>
                  </a:rPr>
                  <a:t>d</a:t>
                </a:r>
                <a:endParaRPr kumimoji="1" lang="ja-JP" altLang="en-US" sz="3200">
                  <a:solidFill>
                    <a:srgbClr val="000000"/>
                  </a:solidFill>
                </a:endParaRPr>
              </a:p>
            </p:txBody>
          </p:sp>
          <p:cxnSp>
            <p:nvCxnSpPr>
              <p:cNvPr id="23" name="曲線コネクタ 22">
                <a:extLst>
                  <a:ext uri="{FF2B5EF4-FFF2-40B4-BE49-F238E27FC236}">
                    <a16:creationId xmlns:a16="http://schemas.microsoft.com/office/drawing/2014/main" id="{70A35A4D-6727-874C-2594-2F4348464C15}"/>
                  </a:ext>
                </a:extLst>
              </p:cNvPr>
              <p:cNvCxnSpPr>
                <a:cxnSpLocks/>
                <a:stCxn id="14" idx="7"/>
                <a:endCxn id="16" idx="1"/>
              </p:cNvCxnSpPr>
              <p:nvPr/>
            </p:nvCxnSpPr>
            <p:spPr>
              <a:xfrm rot="5400000" flipH="1" flipV="1">
                <a:off x="4082826" y="812882"/>
                <a:ext cx="5298" cy="1577725"/>
              </a:xfrm>
              <a:prstGeom prst="curvedConnector3">
                <a:avLst>
                  <a:gd name="adj1" fmla="val 5614958"/>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4" name="曲線コネクタ 23">
                <a:extLst>
                  <a:ext uri="{FF2B5EF4-FFF2-40B4-BE49-F238E27FC236}">
                    <a16:creationId xmlns:a16="http://schemas.microsoft.com/office/drawing/2014/main" id="{B0A0936E-2863-01F4-D12B-6D28EC6719F4}"/>
                  </a:ext>
                </a:extLst>
              </p:cNvPr>
              <p:cNvCxnSpPr>
                <a:cxnSpLocks/>
                <a:stCxn id="15" idx="0"/>
                <a:endCxn id="17" idx="0"/>
              </p:cNvCxnSpPr>
              <p:nvPr/>
            </p:nvCxnSpPr>
            <p:spPr>
              <a:xfrm rot="16200000" flipH="1">
                <a:off x="4777168" y="576421"/>
                <a:ext cx="6464" cy="1922154"/>
              </a:xfrm>
              <a:prstGeom prst="curvedConnector3">
                <a:avLst>
                  <a:gd name="adj1" fmla="val -384978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25" name="テキスト ボックス 24">
                <a:extLst>
                  <a:ext uri="{FF2B5EF4-FFF2-40B4-BE49-F238E27FC236}">
                    <a16:creationId xmlns:a16="http://schemas.microsoft.com/office/drawing/2014/main" id="{F5C04752-EAAD-0DF6-C376-A09A659083E0}"/>
                  </a:ext>
                </a:extLst>
              </p:cNvPr>
              <p:cNvSpPr txBox="1"/>
              <p:nvPr/>
            </p:nvSpPr>
            <p:spPr>
              <a:xfrm>
                <a:off x="4853126" y="795330"/>
                <a:ext cx="936813" cy="584776"/>
              </a:xfrm>
              <a:prstGeom prst="rect">
                <a:avLst/>
              </a:prstGeom>
              <a:noFill/>
            </p:spPr>
            <p:txBody>
              <a:bodyPr wrap="square" rtlCol="0">
                <a:spAutoFit/>
              </a:bodyPr>
              <a:lstStyle/>
              <a:p>
                <a:r>
                  <a:rPr kumimoji="1" lang="en-US" altLang="ja-JP" sz="3200" dirty="0">
                    <a:latin typeface="BKM-cmmi12"/>
                    <a:cs typeface="BKM-cmmi12"/>
                  </a:rPr>
                  <a:t>G</a:t>
                </a:r>
                <a:r>
                  <a:rPr kumimoji="1" lang="en-US" altLang="ja-JP" dirty="0">
                    <a:latin typeface="BKM-cmmi12"/>
                    <a:cs typeface="BKM-cmmi12"/>
                  </a:rPr>
                  <a:t>2</a:t>
                </a:r>
                <a:endParaRPr kumimoji="1" lang="ja-JP" altLang="en-US" sz="3200">
                  <a:latin typeface="BKM-cmmi12"/>
                  <a:cs typeface="BKM-cmmi12"/>
                </a:endParaRPr>
              </a:p>
            </p:txBody>
          </p:sp>
        </p:grpSp>
        <p:cxnSp>
          <p:nvCxnSpPr>
            <p:cNvPr id="10" name="直線矢印コネクタ 9">
              <a:extLst>
                <a:ext uri="{FF2B5EF4-FFF2-40B4-BE49-F238E27FC236}">
                  <a16:creationId xmlns:a16="http://schemas.microsoft.com/office/drawing/2014/main" id="{2127FD73-5040-8EE2-F0A9-650E92B1FE9F}"/>
                </a:ext>
              </a:extLst>
            </p:cNvPr>
            <p:cNvCxnSpPr>
              <a:cxnSpLocks/>
              <a:stCxn id="17" idx="6"/>
              <a:endCxn id="18" idx="2"/>
            </p:cNvCxnSpPr>
            <p:nvPr/>
          </p:nvCxnSpPr>
          <p:spPr>
            <a:xfrm flipV="1">
              <a:off x="8071280" y="1881285"/>
              <a:ext cx="235539" cy="5938"/>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grpSp>
        <p:nvGrpSpPr>
          <p:cNvPr id="26" name="図形グループ 55">
            <a:extLst>
              <a:ext uri="{FF2B5EF4-FFF2-40B4-BE49-F238E27FC236}">
                <a16:creationId xmlns:a16="http://schemas.microsoft.com/office/drawing/2014/main" id="{F825979F-A9C2-F1CF-12D2-10C79DA0874E}"/>
              </a:ext>
            </a:extLst>
          </p:cNvPr>
          <p:cNvGrpSpPr/>
          <p:nvPr/>
        </p:nvGrpSpPr>
        <p:grpSpPr>
          <a:xfrm>
            <a:off x="7014068" y="4319627"/>
            <a:ext cx="1138343" cy="3536331"/>
            <a:chOff x="1376719" y="2411608"/>
            <a:chExt cx="1234675" cy="3849360"/>
          </a:xfrm>
        </p:grpSpPr>
        <p:sp>
          <p:nvSpPr>
            <p:cNvPr id="27" name="円/楕円 26">
              <a:extLst>
                <a:ext uri="{FF2B5EF4-FFF2-40B4-BE49-F238E27FC236}">
                  <a16:creationId xmlns:a16="http://schemas.microsoft.com/office/drawing/2014/main" id="{7D24A7D7-D537-9F63-12F7-A77E2C73F7D3}"/>
                </a:ext>
              </a:extLst>
            </p:cNvPr>
            <p:cNvSpPr/>
            <p:nvPr/>
          </p:nvSpPr>
          <p:spPr>
            <a:xfrm>
              <a:off x="2143395" y="2411608"/>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800" dirty="0">
                  <a:solidFill>
                    <a:srgbClr val="000000"/>
                  </a:solidFill>
                </a:rPr>
                <a:t>a</a:t>
              </a:r>
              <a:endParaRPr kumimoji="1" lang="ja-JP" altLang="en-US" sz="3200">
                <a:solidFill>
                  <a:srgbClr val="000000"/>
                </a:solidFill>
              </a:endParaRPr>
            </a:p>
          </p:txBody>
        </p:sp>
        <p:sp>
          <p:nvSpPr>
            <p:cNvPr id="28" name="円/楕円 27">
              <a:extLst>
                <a:ext uri="{FF2B5EF4-FFF2-40B4-BE49-F238E27FC236}">
                  <a16:creationId xmlns:a16="http://schemas.microsoft.com/office/drawing/2014/main" id="{506C5779-5AA3-2BCA-DC1E-54FD3DF161A9}"/>
                </a:ext>
              </a:extLst>
            </p:cNvPr>
            <p:cNvSpPr/>
            <p:nvPr/>
          </p:nvSpPr>
          <p:spPr>
            <a:xfrm>
              <a:off x="2143395" y="3091474"/>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800" dirty="0">
                  <a:solidFill>
                    <a:srgbClr val="000000"/>
                  </a:solidFill>
                </a:rPr>
                <a:t>b</a:t>
              </a:r>
              <a:r>
                <a:rPr lang="en-US" altLang="ja-JP" sz="3200" dirty="0">
                  <a:solidFill>
                    <a:srgbClr val="000000"/>
                  </a:solidFill>
                </a:rPr>
                <a:t> </a:t>
              </a:r>
              <a:endParaRPr kumimoji="1" lang="ja-JP" altLang="en-US" sz="3200">
                <a:solidFill>
                  <a:srgbClr val="000000"/>
                </a:solidFill>
              </a:endParaRPr>
            </a:p>
          </p:txBody>
        </p:sp>
        <p:sp>
          <p:nvSpPr>
            <p:cNvPr id="29" name="円/楕円 28">
              <a:extLst>
                <a:ext uri="{FF2B5EF4-FFF2-40B4-BE49-F238E27FC236}">
                  <a16:creationId xmlns:a16="http://schemas.microsoft.com/office/drawing/2014/main" id="{33926189-325B-B22C-DCB3-DC21DD7F9038}"/>
                </a:ext>
              </a:extLst>
            </p:cNvPr>
            <p:cNvSpPr/>
            <p:nvPr/>
          </p:nvSpPr>
          <p:spPr>
            <a:xfrm>
              <a:off x="2143395" y="4412725"/>
              <a:ext cx="467999" cy="467999"/>
            </a:xfrm>
            <a:prstGeom prst="ellipse">
              <a:avLst/>
            </a:prstGeom>
            <a:solidFill>
              <a:srgbClr val="8FEB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800" dirty="0">
                  <a:solidFill>
                    <a:srgbClr val="000000"/>
                  </a:solidFill>
                </a:rPr>
                <a:t>c</a:t>
              </a:r>
              <a:r>
                <a:rPr lang="en-US" altLang="ja-JP" sz="3200" dirty="0">
                  <a:solidFill>
                    <a:srgbClr val="000000"/>
                  </a:solidFill>
                </a:rPr>
                <a:t>  </a:t>
              </a:r>
              <a:endParaRPr kumimoji="1" lang="ja-JP" altLang="en-US" sz="3200">
                <a:solidFill>
                  <a:srgbClr val="000000"/>
                </a:solidFill>
              </a:endParaRPr>
            </a:p>
          </p:txBody>
        </p:sp>
        <p:sp>
          <p:nvSpPr>
            <p:cNvPr id="30" name="円/楕円 29">
              <a:extLst>
                <a:ext uri="{FF2B5EF4-FFF2-40B4-BE49-F238E27FC236}">
                  <a16:creationId xmlns:a16="http://schemas.microsoft.com/office/drawing/2014/main" id="{20781CC5-E8D2-AA20-F545-DF136A482122}"/>
                </a:ext>
              </a:extLst>
            </p:cNvPr>
            <p:cNvSpPr/>
            <p:nvPr/>
          </p:nvSpPr>
          <p:spPr>
            <a:xfrm>
              <a:off x="2143395" y="5092590"/>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en-US" altLang="ja-JP" sz="2800" dirty="0">
                  <a:solidFill>
                    <a:srgbClr val="000000"/>
                  </a:solidFill>
                </a:rPr>
                <a:t>d</a:t>
              </a:r>
              <a:endParaRPr kumimoji="1" lang="ja-JP" altLang="en-US" sz="3200">
                <a:solidFill>
                  <a:srgbClr val="000000"/>
                </a:solidFill>
              </a:endParaRPr>
            </a:p>
          </p:txBody>
        </p:sp>
        <p:sp>
          <p:nvSpPr>
            <p:cNvPr id="31" name="円/楕円 30">
              <a:extLst>
                <a:ext uri="{FF2B5EF4-FFF2-40B4-BE49-F238E27FC236}">
                  <a16:creationId xmlns:a16="http://schemas.microsoft.com/office/drawing/2014/main" id="{3006807D-47FA-DE94-38D5-7AA03D44F670}"/>
                </a:ext>
              </a:extLst>
            </p:cNvPr>
            <p:cNvSpPr/>
            <p:nvPr/>
          </p:nvSpPr>
          <p:spPr>
            <a:xfrm>
              <a:off x="2143395" y="5792969"/>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en-US" altLang="ja-JP" sz="2800" dirty="0">
                  <a:solidFill>
                    <a:srgbClr val="000000"/>
                  </a:solidFill>
                </a:rPr>
                <a:t>b</a:t>
              </a:r>
              <a:endParaRPr kumimoji="1" lang="ja-JP" altLang="en-US" sz="3200">
                <a:solidFill>
                  <a:srgbClr val="000000"/>
                </a:solidFill>
              </a:endParaRPr>
            </a:p>
          </p:txBody>
        </p:sp>
        <p:sp>
          <p:nvSpPr>
            <p:cNvPr id="32" name="円/楕円 31">
              <a:extLst>
                <a:ext uri="{FF2B5EF4-FFF2-40B4-BE49-F238E27FC236}">
                  <a16:creationId xmlns:a16="http://schemas.microsoft.com/office/drawing/2014/main" id="{F9BBF92C-ABCD-909C-7227-CEE6FC3B3340}"/>
                </a:ext>
              </a:extLst>
            </p:cNvPr>
            <p:cNvSpPr/>
            <p:nvPr/>
          </p:nvSpPr>
          <p:spPr>
            <a:xfrm>
              <a:off x="2143395" y="3745685"/>
              <a:ext cx="467999" cy="467999"/>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800" dirty="0">
                  <a:solidFill>
                    <a:srgbClr val="000000"/>
                  </a:solidFill>
                </a:rPr>
                <a:t>c</a:t>
              </a:r>
              <a:r>
                <a:rPr lang="en-US" altLang="ja-JP" sz="3200" dirty="0">
                  <a:solidFill>
                    <a:srgbClr val="000000"/>
                  </a:solidFill>
                </a:rPr>
                <a:t> </a:t>
              </a:r>
              <a:endParaRPr kumimoji="1" lang="ja-JP" altLang="en-US" sz="3200">
                <a:solidFill>
                  <a:srgbClr val="000000"/>
                </a:solidFill>
              </a:endParaRPr>
            </a:p>
          </p:txBody>
        </p:sp>
        <p:sp>
          <p:nvSpPr>
            <p:cNvPr id="33" name="テキスト ボックス 32">
              <a:extLst>
                <a:ext uri="{FF2B5EF4-FFF2-40B4-BE49-F238E27FC236}">
                  <a16:creationId xmlns:a16="http://schemas.microsoft.com/office/drawing/2014/main" id="{7F21A8DB-B3FB-BADF-CD1A-1591FDC3FAD8}"/>
                </a:ext>
              </a:extLst>
            </p:cNvPr>
            <p:cNvSpPr txBox="1"/>
            <p:nvPr/>
          </p:nvSpPr>
          <p:spPr>
            <a:xfrm>
              <a:off x="1376719" y="3789849"/>
              <a:ext cx="628785" cy="636538"/>
            </a:xfrm>
            <a:prstGeom prst="rect">
              <a:avLst/>
            </a:prstGeom>
            <a:noFill/>
          </p:spPr>
          <p:txBody>
            <a:bodyPr wrap="square" rtlCol="0">
              <a:spAutoFit/>
            </a:bodyPr>
            <a:lstStyle/>
            <a:p>
              <a:r>
                <a:rPr kumimoji="1" lang="en-US" altLang="ja-JP" sz="3200" dirty="0">
                  <a:latin typeface="BKM-cmmi12"/>
                  <a:cs typeface="BKM-cmmi12"/>
                </a:rPr>
                <a:t>G</a:t>
              </a:r>
              <a:r>
                <a:rPr kumimoji="1" lang="en-US" altLang="ja-JP" dirty="0">
                  <a:latin typeface="BKM-cmmi12"/>
                  <a:cs typeface="BKM-cmmi12"/>
                </a:rPr>
                <a:t>1</a:t>
              </a:r>
              <a:endParaRPr kumimoji="1" lang="ja-JP" altLang="en-US" sz="3200">
                <a:latin typeface="BKM-cmmi12"/>
                <a:cs typeface="BKM-cmmi12"/>
              </a:endParaRPr>
            </a:p>
          </p:txBody>
        </p:sp>
        <p:cxnSp>
          <p:nvCxnSpPr>
            <p:cNvPr id="34" name="曲線コネクタ 33">
              <a:extLst>
                <a:ext uri="{FF2B5EF4-FFF2-40B4-BE49-F238E27FC236}">
                  <a16:creationId xmlns:a16="http://schemas.microsoft.com/office/drawing/2014/main" id="{8F7B8BC3-A873-81F4-7FD0-AEADCD6A215F}"/>
                </a:ext>
              </a:extLst>
            </p:cNvPr>
            <p:cNvCxnSpPr>
              <a:cxnSpLocks/>
              <a:stCxn id="27" idx="2"/>
              <a:endCxn id="30" idx="2"/>
            </p:cNvCxnSpPr>
            <p:nvPr/>
          </p:nvCxnSpPr>
          <p:spPr>
            <a:xfrm rot="10800000" flipV="1">
              <a:off x="2143395" y="2645607"/>
              <a:ext cx="13775" cy="2680982"/>
            </a:xfrm>
            <a:prstGeom prst="curvedConnector3">
              <a:avLst>
                <a:gd name="adj1" fmla="val 1982268"/>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35" name="曲線コネクタ 34">
              <a:extLst>
                <a:ext uri="{FF2B5EF4-FFF2-40B4-BE49-F238E27FC236}">
                  <a16:creationId xmlns:a16="http://schemas.microsoft.com/office/drawing/2014/main" id="{ECAB7623-E399-A461-E5C6-7D2164598EE1}"/>
                </a:ext>
              </a:extLst>
            </p:cNvPr>
            <p:cNvCxnSpPr>
              <a:cxnSpLocks/>
              <a:stCxn id="32" idx="2"/>
              <a:endCxn id="31" idx="2"/>
            </p:cNvCxnSpPr>
            <p:nvPr/>
          </p:nvCxnSpPr>
          <p:spPr>
            <a:xfrm rot="10800000" flipV="1">
              <a:off x="2143395" y="3979685"/>
              <a:ext cx="13775" cy="2047285"/>
            </a:xfrm>
            <a:prstGeom prst="curvedConnector3">
              <a:avLst>
                <a:gd name="adj1" fmla="val 1708858"/>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36" name="曲線コネクタ 35">
              <a:extLst>
                <a:ext uri="{FF2B5EF4-FFF2-40B4-BE49-F238E27FC236}">
                  <a16:creationId xmlns:a16="http://schemas.microsoft.com/office/drawing/2014/main" id="{BFA4D104-80B1-6A0F-394E-38699B8792E0}"/>
                </a:ext>
              </a:extLst>
            </p:cNvPr>
            <p:cNvCxnSpPr>
              <a:cxnSpLocks/>
              <a:stCxn id="32" idx="2"/>
              <a:endCxn id="30" idx="2"/>
            </p:cNvCxnSpPr>
            <p:nvPr/>
          </p:nvCxnSpPr>
          <p:spPr>
            <a:xfrm rot="10800000" flipV="1">
              <a:off x="2143395" y="3979684"/>
              <a:ext cx="13775" cy="1346905"/>
            </a:xfrm>
            <a:prstGeom prst="curvedConnector3">
              <a:avLst>
                <a:gd name="adj1" fmla="val 888598"/>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a:extLst>
                <a:ext uri="{FF2B5EF4-FFF2-40B4-BE49-F238E27FC236}">
                  <a16:creationId xmlns:a16="http://schemas.microsoft.com/office/drawing/2014/main" id="{AFE9EA46-1EDA-4AFF-84BC-630021178C17}"/>
                </a:ext>
              </a:extLst>
            </p:cNvPr>
            <p:cNvCxnSpPr>
              <a:cxnSpLocks/>
              <a:stCxn id="27" idx="4"/>
              <a:endCxn id="28" idx="0"/>
            </p:cNvCxnSpPr>
            <p:nvPr/>
          </p:nvCxnSpPr>
          <p:spPr>
            <a:xfrm rot="5400000">
              <a:off x="2271462" y="2985540"/>
              <a:ext cx="211867" cy="1588"/>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a:extLst>
                <a:ext uri="{FF2B5EF4-FFF2-40B4-BE49-F238E27FC236}">
                  <a16:creationId xmlns:a16="http://schemas.microsoft.com/office/drawing/2014/main" id="{62814186-35B1-CE20-BA73-C6FE00EAF17E}"/>
                </a:ext>
              </a:extLst>
            </p:cNvPr>
            <p:cNvCxnSpPr>
              <a:stCxn id="28" idx="4"/>
              <a:endCxn id="32" idx="0"/>
            </p:cNvCxnSpPr>
            <p:nvPr/>
          </p:nvCxnSpPr>
          <p:spPr>
            <a:xfrm rot="5400000">
              <a:off x="2284289" y="3652579"/>
              <a:ext cx="186212" cy="1588"/>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a:extLst>
                <a:ext uri="{FF2B5EF4-FFF2-40B4-BE49-F238E27FC236}">
                  <a16:creationId xmlns:a16="http://schemas.microsoft.com/office/drawing/2014/main" id="{79773BAF-7F4F-9565-1123-85B3F9F959A8}"/>
                </a:ext>
              </a:extLst>
            </p:cNvPr>
            <p:cNvCxnSpPr>
              <a:stCxn id="29" idx="4"/>
              <a:endCxn id="30" idx="0"/>
            </p:cNvCxnSpPr>
            <p:nvPr/>
          </p:nvCxnSpPr>
          <p:spPr>
            <a:xfrm rot="5400000">
              <a:off x="2271462" y="4986657"/>
              <a:ext cx="211866" cy="1588"/>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a:extLst>
                <a:ext uri="{FF2B5EF4-FFF2-40B4-BE49-F238E27FC236}">
                  <a16:creationId xmlns:a16="http://schemas.microsoft.com/office/drawing/2014/main" id="{A49BC296-9B05-1E3F-73ED-4514CDAD4B47}"/>
                </a:ext>
              </a:extLst>
            </p:cNvPr>
            <p:cNvCxnSpPr>
              <a:stCxn id="30" idx="4"/>
              <a:endCxn id="31" idx="0"/>
            </p:cNvCxnSpPr>
            <p:nvPr/>
          </p:nvCxnSpPr>
          <p:spPr>
            <a:xfrm rot="5400000">
              <a:off x="2261205" y="5676779"/>
              <a:ext cx="232380" cy="1588"/>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sp>
        <p:nvSpPr>
          <p:cNvPr id="43" name="角丸四角形 42">
            <a:extLst>
              <a:ext uri="{FF2B5EF4-FFF2-40B4-BE49-F238E27FC236}">
                <a16:creationId xmlns:a16="http://schemas.microsoft.com/office/drawing/2014/main" id="{E4ACF312-DD6C-1331-8CF5-036195A866E2}"/>
              </a:ext>
            </a:extLst>
          </p:cNvPr>
          <p:cNvSpPr/>
          <p:nvPr/>
        </p:nvSpPr>
        <p:spPr>
          <a:xfrm>
            <a:off x="683956" y="1156177"/>
            <a:ext cx="7182578" cy="450269"/>
          </a:xfrm>
          <a:prstGeom prst="roundRect">
            <a:avLst/>
          </a:prstGeom>
          <a:solidFill>
            <a:schemeClr val="bg1"/>
          </a:solidFill>
          <a:ln w="38100" cmpd="sng">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dirty="0">
                <a:solidFill>
                  <a:srgbClr val="000000"/>
                </a:solidFill>
              </a:rPr>
              <a:t>Sort vertices of </a:t>
            </a:r>
            <a:r>
              <a:rPr lang="en-US" altLang="ja-JP" sz="2400" i="1" dirty="0">
                <a:solidFill>
                  <a:srgbClr val="000000"/>
                </a:solidFill>
                <a:latin typeface="Times New Roman" panose="02020603050405020304" pitchFamily="18" charset="0"/>
                <a:cs typeface="Times New Roman" panose="02020603050405020304" pitchFamily="18" charset="0"/>
              </a:rPr>
              <a:t>G</a:t>
            </a:r>
            <a:r>
              <a:rPr lang="en-US" altLang="ja-JP" sz="2400" baseline="-25000" dirty="0">
                <a:solidFill>
                  <a:srgbClr val="000000"/>
                </a:solidFill>
                <a:latin typeface="Times New Roman" panose="02020603050405020304" pitchFamily="18" charset="0"/>
                <a:cs typeface="Times New Roman" panose="02020603050405020304" pitchFamily="18" charset="0"/>
              </a:rPr>
              <a:t>1</a:t>
            </a:r>
            <a:r>
              <a:rPr lang="en-US" altLang="ja-JP" sz="2400" dirty="0">
                <a:solidFill>
                  <a:srgbClr val="000000"/>
                </a:solidFill>
                <a:latin typeface="+mn-ea"/>
              </a:rPr>
              <a:t>,</a:t>
            </a:r>
            <a:r>
              <a:rPr lang="en-US" altLang="ja-JP" sz="2400" dirty="0">
                <a:solidFill>
                  <a:srgbClr val="000000"/>
                </a:solidFill>
                <a:latin typeface="Times New Roman" panose="02020603050405020304" pitchFamily="18" charset="0"/>
                <a:cs typeface="Times New Roman" panose="02020603050405020304" pitchFamily="18" charset="0"/>
              </a:rPr>
              <a:t> </a:t>
            </a:r>
            <a:r>
              <a:rPr lang="en-US" altLang="ja-JP" sz="2400" i="1" dirty="0">
                <a:solidFill>
                  <a:srgbClr val="000000"/>
                </a:solidFill>
                <a:latin typeface="Times New Roman" panose="02020603050405020304" pitchFamily="18" charset="0"/>
                <a:cs typeface="Times New Roman" panose="02020603050405020304" pitchFamily="18" charset="0"/>
              </a:rPr>
              <a:t>G</a:t>
            </a:r>
            <a:r>
              <a:rPr lang="en-US" altLang="ja-JP" sz="2400" baseline="-25000" dirty="0">
                <a:solidFill>
                  <a:srgbClr val="000000"/>
                </a:solidFill>
                <a:latin typeface="Times New Roman" panose="02020603050405020304" pitchFamily="18" charset="0"/>
                <a:cs typeface="Times New Roman" panose="02020603050405020304" pitchFamily="18" charset="0"/>
              </a:rPr>
              <a:t>2</a:t>
            </a:r>
            <a:r>
              <a:rPr lang="en-US" altLang="ja-JP" sz="2400" dirty="0">
                <a:solidFill>
                  <a:srgbClr val="000000"/>
                </a:solidFill>
              </a:rPr>
              <a:t> and </a:t>
            </a:r>
            <a:r>
              <a:rPr lang="en-US" altLang="ja-JP" sz="2400" i="1" dirty="0">
                <a:solidFill>
                  <a:srgbClr val="000000"/>
                </a:solidFill>
                <a:latin typeface="Times New Roman" panose="02020603050405020304" pitchFamily="18" charset="0"/>
                <a:cs typeface="Times New Roman" panose="02020603050405020304" pitchFamily="18" charset="0"/>
              </a:rPr>
              <a:t>G</a:t>
            </a:r>
            <a:r>
              <a:rPr lang="en-US" altLang="ja-JP" sz="2400" baseline="-25000" dirty="0">
                <a:solidFill>
                  <a:srgbClr val="000000"/>
                </a:solidFill>
                <a:latin typeface="Times New Roman" panose="02020603050405020304" pitchFamily="18" charset="0"/>
                <a:cs typeface="Times New Roman" panose="02020603050405020304" pitchFamily="18" charset="0"/>
              </a:rPr>
              <a:t>3</a:t>
            </a:r>
            <a:r>
              <a:rPr lang="en-US" altLang="ja-JP" sz="2400" baseline="-25000" dirty="0">
                <a:solidFill>
                  <a:srgbClr val="000000"/>
                </a:solidFill>
                <a:latin typeface="+mn-ea"/>
              </a:rPr>
              <a:t> </a:t>
            </a:r>
            <a:r>
              <a:rPr lang="en-US" altLang="ja-JP" sz="2400" dirty="0">
                <a:solidFill>
                  <a:srgbClr val="000000"/>
                </a:solidFill>
              </a:rPr>
              <a:t>in topological order.</a:t>
            </a:r>
            <a:endParaRPr kumimoji="1" lang="ja-JP" altLang="en-US" sz="2400">
              <a:solidFill>
                <a:srgbClr val="000000"/>
              </a:solidFill>
            </a:endParaRPr>
          </a:p>
        </p:txBody>
      </p:sp>
      <p:grpSp>
        <p:nvGrpSpPr>
          <p:cNvPr id="50" name="グループ化 49">
            <a:extLst>
              <a:ext uri="{FF2B5EF4-FFF2-40B4-BE49-F238E27FC236}">
                <a16:creationId xmlns:a16="http://schemas.microsoft.com/office/drawing/2014/main" id="{776B3D69-0242-761F-EF6F-FCA331A93C81}"/>
              </a:ext>
            </a:extLst>
          </p:cNvPr>
          <p:cNvGrpSpPr/>
          <p:nvPr/>
        </p:nvGrpSpPr>
        <p:grpSpPr>
          <a:xfrm>
            <a:off x="683956" y="2089038"/>
            <a:ext cx="3077704" cy="2059465"/>
            <a:chOff x="683956" y="2089038"/>
            <a:chExt cx="3077704" cy="2059465"/>
          </a:xfrm>
        </p:grpSpPr>
        <p:grpSp>
          <p:nvGrpSpPr>
            <p:cNvPr id="113" name="図形グループ 88">
              <a:extLst>
                <a:ext uri="{FF2B5EF4-FFF2-40B4-BE49-F238E27FC236}">
                  <a16:creationId xmlns:a16="http://schemas.microsoft.com/office/drawing/2014/main" id="{DD7CA8EE-D401-BB56-7740-3DC30DB1DFEC}"/>
                </a:ext>
              </a:extLst>
            </p:cNvPr>
            <p:cNvGrpSpPr/>
            <p:nvPr/>
          </p:nvGrpSpPr>
          <p:grpSpPr>
            <a:xfrm>
              <a:off x="892237" y="2512317"/>
              <a:ext cx="2869423" cy="1451520"/>
              <a:chOff x="1344399" y="873288"/>
              <a:chExt cx="3609070" cy="1828954"/>
            </a:xfrm>
          </p:grpSpPr>
          <p:sp>
            <p:nvSpPr>
              <p:cNvPr id="114" name="円/楕円 113">
                <a:extLst>
                  <a:ext uri="{FF2B5EF4-FFF2-40B4-BE49-F238E27FC236}">
                    <a16:creationId xmlns:a16="http://schemas.microsoft.com/office/drawing/2014/main" id="{93BAEBCC-AE99-CDD6-592F-EE0D66BEFEAD}"/>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15" name="円/楕円 114">
                <a:extLst>
                  <a:ext uri="{FF2B5EF4-FFF2-40B4-BE49-F238E27FC236}">
                    <a16:creationId xmlns:a16="http://schemas.microsoft.com/office/drawing/2014/main" id="{4D8196D1-4B74-BF60-9E9C-0E959341E9C7}"/>
                  </a:ext>
                </a:extLst>
              </p:cNvPr>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16" name="円/楕円 115">
                <a:extLst>
                  <a:ext uri="{FF2B5EF4-FFF2-40B4-BE49-F238E27FC236}">
                    <a16:creationId xmlns:a16="http://schemas.microsoft.com/office/drawing/2014/main" id="{D6724967-B4A6-A76E-83A2-22846E7D69D6}"/>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17" name="円/楕円 116">
                <a:extLst>
                  <a:ext uri="{FF2B5EF4-FFF2-40B4-BE49-F238E27FC236}">
                    <a16:creationId xmlns:a16="http://schemas.microsoft.com/office/drawing/2014/main" id="{729D1C10-C1EC-645D-12F8-8D312AC689E2}"/>
                  </a:ext>
                </a:extLst>
              </p:cNvPr>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18" name="円/楕円 117">
                <a:extLst>
                  <a:ext uri="{FF2B5EF4-FFF2-40B4-BE49-F238E27FC236}">
                    <a16:creationId xmlns:a16="http://schemas.microsoft.com/office/drawing/2014/main" id="{01887F69-B93E-14A1-B72D-5C138784F6A8}"/>
                  </a:ext>
                </a:extLst>
              </p:cNvPr>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19" name="直線矢印コネクタ 118">
                <a:extLst>
                  <a:ext uri="{FF2B5EF4-FFF2-40B4-BE49-F238E27FC236}">
                    <a16:creationId xmlns:a16="http://schemas.microsoft.com/office/drawing/2014/main" id="{81092990-CD8E-0FEA-240B-A99B2A67E6EC}"/>
                  </a:ext>
                </a:extLst>
              </p:cNvPr>
              <p:cNvCxnSpPr>
                <a:cxnSpLocks/>
                <a:endCxn id="115" idx="2"/>
              </p:cNvCxnSpPr>
              <p:nvPr/>
            </p:nvCxnSpPr>
            <p:spPr>
              <a:xfrm>
                <a:off x="1947261" y="1178047"/>
                <a:ext cx="904691" cy="158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20" name="直線矢印コネクタ 119">
                <a:extLst>
                  <a:ext uri="{FF2B5EF4-FFF2-40B4-BE49-F238E27FC236}">
                    <a16:creationId xmlns:a16="http://schemas.microsoft.com/office/drawing/2014/main" id="{886E7784-284B-B835-013B-8CC3770BE516}"/>
                  </a:ext>
                </a:extLst>
              </p:cNvPr>
              <p:cNvCxnSpPr>
                <a:cxnSpLocks/>
                <a:stCxn id="114" idx="5"/>
                <a:endCxn id="117" idx="1"/>
              </p:cNvCxnSpPr>
              <p:nvPr/>
            </p:nvCxnSpPr>
            <p:spPr>
              <a:xfrm>
                <a:off x="1858974" y="1396255"/>
                <a:ext cx="1081265" cy="78302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21" name="直線矢印コネクタ 120">
                <a:extLst>
                  <a:ext uri="{FF2B5EF4-FFF2-40B4-BE49-F238E27FC236}">
                    <a16:creationId xmlns:a16="http://schemas.microsoft.com/office/drawing/2014/main" id="{E259D866-1175-9DEF-B75B-959C7DB11868}"/>
                  </a:ext>
                </a:extLst>
              </p:cNvPr>
              <p:cNvCxnSpPr>
                <a:cxnSpLocks/>
                <a:stCxn id="115" idx="6"/>
                <a:endCxn id="125" idx="2"/>
              </p:cNvCxnSpPr>
              <p:nvPr/>
            </p:nvCxnSpPr>
            <p:spPr>
              <a:xfrm>
                <a:off x="3454814" y="1179635"/>
                <a:ext cx="89579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22" name="直線矢印コネクタ 121">
                <a:extLst>
                  <a:ext uri="{FF2B5EF4-FFF2-40B4-BE49-F238E27FC236}">
                    <a16:creationId xmlns:a16="http://schemas.microsoft.com/office/drawing/2014/main" id="{92732575-235B-F7C0-E4BF-8878D7F049B3}"/>
                  </a:ext>
                </a:extLst>
              </p:cNvPr>
              <p:cNvCxnSpPr>
                <a:cxnSpLocks/>
                <a:stCxn id="116" idx="6"/>
                <a:endCxn id="117" idx="2"/>
              </p:cNvCxnSpPr>
              <p:nvPr/>
            </p:nvCxnSpPr>
            <p:spPr>
              <a:xfrm>
                <a:off x="1947261" y="2395895"/>
                <a:ext cx="904691"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23" name="直線矢印コネクタ 122">
                <a:extLst>
                  <a:ext uri="{FF2B5EF4-FFF2-40B4-BE49-F238E27FC236}">
                    <a16:creationId xmlns:a16="http://schemas.microsoft.com/office/drawing/2014/main" id="{2F88D30F-8254-E3F4-A79E-E83206229578}"/>
                  </a:ext>
                </a:extLst>
              </p:cNvPr>
              <p:cNvCxnSpPr>
                <a:cxnSpLocks/>
                <a:stCxn id="117" idx="6"/>
                <a:endCxn id="118" idx="2"/>
              </p:cNvCxnSpPr>
              <p:nvPr/>
            </p:nvCxnSpPr>
            <p:spPr>
              <a:xfrm>
                <a:off x="3454814" y="2395895"/>
                <a:ext cx="89579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24" name="直線矢印コネクタ 123">
                <a:extLst>
                  <a:ext uri="{FF2B5EF4-FFF2-40B4-BE49-F238E27FC236}">
                    <a16:creationId xmlns:a16="http://schemas.microsoft.com/office/drawing/2014/main" id="{A7CF6AE5-35DE-EEBA-B624-8F124764BF9E}"/>
                  </a:ext>
                </a:extLst>
              </p:cNvPr>
              <p:cNvCxnSpPr>
                <a:cxnSpLocks/>
                <a:stCxn id="125" idx="4"/>
                <a:endCxn id="118" idx="0"/>
              </p:cNvCxnSpPr>
              <p:nvPr/>
            </p:nvCxnSpPr>
            <p:spPr>
              <a:xfrm>
                <a:off x="4652038" y="1485982"/>
                <a:ext cx="0" cy="603566"/>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25" name="円/楕円 124">
                <a:extLst>
                  <a:ext uri="{FF2B5EF4-FFF2-40B4-BE49-F238E27FC236}">
                    <a16:creationId xmlns:a16="http://schemas.microsoft.com/office/drawing/2014/main" id="{6E6BD88F-911C-BA1E-6DED-692DC793AF56}"/>
                  </a:ext>
                </a:extLst>
              </p:cNvPr>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b</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26" name="直線矢印コネクタ 125">
                <a:extLst>
                  <a:ext uri="{FF2B5EF4-FFF2-40B4-BE49-F238E27FC236}">
                    <a16:creationId xmlns:a16="http://schemas.microsoft.com/office/drawing/2014/main" id="{939DBF6F-4936-94E1-7303-BE0C03E0558D}"/>
                  </a:ext>
                </a:extLst>
              </p:cNvPr>
              <p:cNvCxnSpPr>
                <a:cxnSpLocks/>
                <a:stCxn id="117" idx="0"/>
                <a:endCxn id="115" idx="4"/>
              </p:cNvCxnSpPr>
              <p:nvPr/>
            </p:nvCxnSpPr>
            <p:spPr>
              <a:xfrm flipV="1">
                <a:off x="3153383" y="1485982"/>
                <a:ext cx="0" cy="603565"/>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sp>
          <p:nvSpPr>
            <p:cNvPr id="141" name="テキスト ボックス 140">
              <a:extLst>
                <a:ext uri="{FF2B5EF4-FFF2-40B4-BE49-F238E27FC236}">
                  <a16:creationId xmlns:a16="http://schemas.microsoft.com/office/drawing/2014/main" id="{BE8A8D3F-122D-B195-6D16-28DA13631BCE}"/>
                </a:ext>
              </a:extLst>
            </p:cNvPr>
            <p:cNvSpPr txBox="1"/>
            <p:nvPr/>
          </p:nvSpPr>
          <p:spPr>
            <a:xfrm>
              <a:off x="719918" y="2089038"/>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1</a:t>
              </a:r>
              <a:endParaRPr kumimoji="1" lang="ja-JP" altLang="en-US" sz="2800">
                <a:latin typeface="Times New Roman" panose="02020603050405020304" pitchFamily="18" charset="0"/>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B2346BCA-5A94-A94B-23E5-6663EF57EB41}"/>
                </a:ext>
              </a:extLst>
            </p:cNvPr>
            <p:cNvSpPr txBox="1"/>
            <p:nvPr/>
          </p:nvSpPr>
          <p:spPr>
            <a:xfrm>
              <a:off x="711366" y="2822271"/>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1</a:t>
              </a:r>
              <a:endParaRPr kumimoji="1" lang="ja-JP" altLang="en-US">
                <a:latin typeface="Times New Roman" panose="02020603050405020304" pitchFamily="18" charset="0"/>
                <a:cs typeface="Times New Roman" panose="02020603050405020304" pitchFamily="18" charset="0"/>
              </a:endParaRPr>
            </a:p>
          </p:txBody>
        </p:sp>
        <p:sp>
          <p:nvSpPr>
            <p:cNvPr id="45" name="テキスト ボックス 44">
              <a:extLst>
                <a:ext uri="{FF2B5EF4-FFF2-40B4-BE49-F238E27FC236}">
                  <a16:creationId xmlns:a16="http://schemas.microsoft.com/office/drawing/2014/main" id="{6E790A5A-6A6D-704B-FBE6-940CC6838814}"/>
                </a:ext>
              </a:extLst>
            </p:cNvPr>
            <p:cNvSpPr txBox="1"/>
            <p:nvPr/>
          </p:nvSpPr>
          <p:spPr>
            <a:xfrm>
              <a:off x="683956" y="3779171"/>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2</a:t>
              </a:r>
              <a:endParaRPr kumimoji="1" lang="ja-JP" altLang="en-US">
                <a:latin typeface="Times New Roman" panose="02020603050405020304" pitchFamily="18" charset="0"/>
                <a:cs typeface="Times New Roman" panose="02020603050405020304" pitchFamily="18" charset="0"/>
              </a:endParaRPr>
            </a:p>
          </p:txBody>
        </p:sp>
        <p:sp>
          <p:nvSpPr>
            <p:cNvPr id="46" name="テキスト ボックス 45">
              <a:extLst>
                <a:ext uri="{FF2B5EF4-FFF2-40B4-BE49-F238E27FC236}">
                  <a16:creationId xmlns:a16="http://schemas.microsoft.com/office/drawing/2014/main" id="{0740A55A-1DE3-2FCB-E8D0-1A0864E016CD}"/>
                </a:ext>
              </a:extLst>
            </p:cNvPr>
            <p:cNvSpPr txBox="1"/>
            <p:nvPr/>
          </p:nvSpPr>
          <p:spPr>
            <a:xfrm>
              <a:off x="1877959" y="2821292"/>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4</a:t>
              </a:r>
              <a:endParaRPr kumimoji="1" lang="ja-JP" altLang="en-US">
                <a:latin typeface="Times New Roman" panose="02020603050405020304" pitchFamily="18" charset="0"/>
                <a:cs typeface="Times New Roman" panose="02020603050405020304" pitchFamily="18" charset="0"/>
              </a:endParaRPr>
            </a:p>
          </p:txBody>
        </p:sp>
        <p:sp>
          <p:nvSpPr>
            <p:cNvPr id="47" name="テキスト ボックス 46">
              <a:extLst>
                <a:ext uri="{FF2B5EF4-FFF2-40B4-BE49-F238E27FC236}">
                  <a16:creationId xmlns:a16="http://schemas.microsoft.com/office/drawing/2014/main" id="{E8C70ADB-71CC-D30E-A589-E9FA0F34511D}"/>
                </a:ext>
              </a:extLst>
            </p:cNvPr>
            <p:cNvSpPr txBox="1"/>
            <p:nvPr/>
          </p:nvSpPr>
          <p:spPr>
            <a:xfrm>
              <a:off x="1877959" y="3762456"/>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3</a:t>
              </a:r>
              <a:endParaRPr kumimoji="1" lang="ja-JP" altLang="en-US">
                <a:latin typeface="Times New Roman" panose="02020603050405020304" pitchFamily="18" charset="0"/>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634AEA3A-6AFB-59C8-0A5D-59D42BEBFAA9}"/>
                </a:ext>
              </a:extLst>
            </p:cNvPr>
            <p:cNvSpPr txBox="1"/>
            <p:nvPr/>
          </p:nvSpPr>
          <p:spPr>
            <a:xfrm>
              <a:off x="3052113" y="2818914"/>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5</a:t>
              </a:r>
              <a:endParaRPr kumimoji="1" lang="ja-JP" altLang="en-US">
                <a:latin typeface="Times New Roman" panose="02020603050405020304" pitchFamily="18" charset="0"/>
                <a:cs typeface="Times New Roman" panose="02020603050405020304" pitchFamily="18" charset="0"/>
              </a:endParaRPr>
            </a:p>
          </p:txBody>
        </p:sp>
        <p:sp>
          <p:nvSpPr>
            <p:cNvPr id="49" name="テキスト ボックス 48">
              <a:extLst>
                <a:ext uri="{FF2B5EF4-FFF2-40B4-BE49-F238E27FC236}">
                  <a16:creationId xmlns:a16="http://schemas.microsoft.com/office/drawing/2014/main" id="{6AC913B6-63AA-9214-424D-B6E1687F9648}"/>
                </a:ext>
              </a:extLst>
            </p:cNvPr>
            <p:cNvSpPr txBox="1"/>
            <p:nvPr/>
          </p:nvSpPr>
          <p:spPr>
            <a:xfrm>
              <a:off x="3052113" y="3765010"/>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6</a:t>
              </a:r>
              <a:endParaRPr kumimoji="1" lang="ja-JP" altLang="en-US">
                <a:latin typeface="Times New Roman" panose="02020603050405020304" pitchFamily="18" charset="0"/>
                <a:cs typeface="Times New Roman" panose="02020603050405020304" pitchFamily="18" charset="0"/>
              </a:endParaRPr>
            </a:p>
          </p:txBody>
        </p:sp>
      </p:grpSp>
      <p:grpSp>
        <p:nvGrpSpPr>
          <p:cNvPr id="57" name="グループ化 56">
            <a:extLst>
              <a:ext uri="{FF2B5EF4-FFF2-40B4-BE49-F238E27FC236}">
                <a16:creationId xmlns:a16="http://schemas.microsoft.com/office/drawing/2014/main" id="{140309FD-CDD9-17ED-AC96-0CBD9A5206C8}"/>
              </a:ext>
            </a:extLst>
          </p:cNvPr>
          <p:cNvGrpSpPr/>
          <p:nvPr/>
        </p:nvGrpSpPr>
        <p:grpSpPr>
          <a:xfrm>
            <a:off x="673144" y="3986482"/>
            <a:ext cx="3002563" cy="2036301"/>
            <a:chOff x="673144" y="3986482"/>
            <a:chExt cx="3002563" cy="2036301"/>
          </a:xfrm>
        </p:grpSpPr>
        <p:grpSp>
          <p:nvGrpSpPr>
            <p:cNvPr id="127" name="図形グループ 89">
              <a:extLst>
                <a:ext uri="{FF2B5EF4-FFF2-40B4-BE49-F238E27FC236}">
                  <a16:creationId xmlns:a16="http://schemas.microsoft.com/office/drawing/2014/main" id="{DDF4BDC2-DC7B-00F2-FBD7-EC974070A69A}"/>
                </a:ext>
              </a:extLst>
            </p:cNvPr>
            <p:cNvGrpSpPr/>
            <p:nvPr/>
          </p:nvGrpSpPr>
          <p:grpSpPr>
            <a:xfrm>
              <a:off x="914730" y="4418998"/>
              <a:ext cx="2760977" cy="1473118"/>
              <a:chOff x="1344399" y="873288"/>
              <a:chExt cx="3609070" cy="1828954"/>
            </a:xfrm>
          </p:grpSpPr>
          <p:sp>
            <p:nvSpPr>
              <p:cNvPr id="128" name="円/楕円 127">
                <a:extLst>
                  <a:ext uri="{FF2B5EF4-FFF2-40B4-BE49-F238E27FC236}">
                    <a16:creationId xmlns:a16="http://schemas.microsoft.com/office/drawing/2014/main" id="{60BE812F-F91E-1319-7CC3-1D50000DA3E5}"/>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29" name="円/楕円 128">
                <a:extLst>
                  <a:ext uri="{FF2B5EF4-FFF2-40B4-BE49-F238E27FC236}">
                    <a16:creationId xmlns:a16="http://schemas.microsoft.com/office/drawing/2014/main" id="{12C983C4-FA3B-2208-3F53-7C711D40494B}"/>
                  </a:ext>
                </a:extLst>
              </p:cNvPr>
              <p:cNvSpPr/>
              <p:nvPr/>
            </p:nvSpPr>
            <p:spPr>
              <a:xfrm>
                <a:off x="2851952"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30" name="円/楕円 129">
                <a:extLst>
                  <a:ext uri="{FF2B5EF4-FFF2-40B4-BE49-F238E27FC236}">
                    <a16:creationId xmlns:a16="http://schemas.microsoft.com/office/drawing/2014/main" id="{43E8DC20-D83C-F8F6-BB8E-D75F2DDE8079}"/>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31" name="円/楕円 130">
                <a:extLst>
                  <a:ext uri="{FF2B5EF4-FFF2-40B4-BE49-F238E27FC236}">
                    <a16:creationId xmlns:a16="http://schemas.microsoft.com/office/drawing/2014/main" id="{E9319F62-D237-12D9-17F8-D08862F15310}"/>
                  </a:ext>
                </a:extLst>
              </p:cNvPr>
              <p:cNvSpPr/>
              <p:nvPr/>
            </p:nvSpPr>
            <p:spPr>
              <a:xfrm>
                <a:off x="2851952"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b</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32" name="円/楕円 131">
                <a:extLst>
                  <a:ext uri="{FF2B5EF4-FFF2-40B4-BE49-F238E27FC236}">
                    <a16:creationId xmlns:a16="http://schemas.microsoft.com/office/drawing/2014/main" id="{2B359F0F-7069-69C3-32E2-C872509C0BCB}"/>
                  </a:ext>
                </a:extLst>
              </p:cNvPr>
              <p:cNvSpPr/>
              <p:nvPr/>
            </p:nvSpPr>
            <p:spPr>
              <a:xfrm>
                <a:off x="4350607"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33" name="直線矢印コネクタ 132">
                <a:extLst>
                  <a:ext uri="{FF2B5EF4-FFF2-40B4-BE49-F238E27FC236}">
                    <a16:creationId xmlns:a16="http://schemas.microsoft.com/office/drawing/2014/main" id="{E23F50FB-F3DE-CB8F-0644-255B881E49BC}"/>
                  </a:ext>
                </a:extLst>
              </p:cNvPr>
              <p:cNvCxnSpPr>
                <a:cxnSpLocks/>
                <a:endCxn id="129" idx="2"/>
              </p:cNvCxnSpPr>
              <p:nvPr/>
            </p:nvCxnSpPr>
            <p:spPr>
              <a:xfrm>
                <a:off x="1947261" y="1178047"/>
                <a:ext cx="904691" cy="158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34" name="直線矢印コネクタ 133">
                <a:extLst>
                  <a:ext uri="{FF2B5EF4-FFF2-40B4-BE49-F238E27FC236}">
                    <a16:creationId xmlns:a16="http://schemas.microsoft.com/office/drawing/2014/main" id="{C1D55EB0-111B-C330-D9B9-1EDAD475E76E}"/>
                  </a:ext>
                </a:extLst>
              </p:cNvPr>
              <p:cNvCxnSpPr>
                <a:cxnSpLocks/>
                <a:stCxn id="128" idx="4"/>
                <a:endCxn id="130" idx="0"/>
              </p:cNvCxnSpPr>
              <p:nvPr/>
            </p:nvCxnSpPr>
            <p:spPr>
              <a:xfrm>
                <a:off x="1645830" y="1485982"/>
                <a:ext cx="0" cy="603566"/>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35" name="直線矢印コネクタ 134">
                <a:extLst>
                  <a:ext uri="{FF2B5EF4-FFF2-40B4-BE49-F238E27FC236}">
                    <a16:creationId xmlns:a16="http://schemas.microsoft.com/office/drawing/2014/main" id="{DE975F40-05EB-FFB5-41C0-1D3BD82A1B74}"/>
                  </a:ext>
                </a:extLst>
              </p:cNvPr>
              <p:cNvCxnSpPr>
                <a:cxnSpLocks/>
                <a:stCxn id="129" idx="6"/>
                <a:endCxn id="139" idx="2"/>
              </p:cNvCxnSpPr>
              <p:nvPr/>
            </p:nvCxnSpPr>
            <p:spPr>
              <a:xfrm>
                <a:off x="3454814" y="1179635"/>
                <a:ext cx="89579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36" name="直線矢印コネクタ 135">
                <a:extLst>
                  <a:ext uri="{FF2B5EF4-FFF2-40B4-BE49-F238E27FC236}">
                    <a16:creationId xmlns:a16="http://schemas.microsoft.com/office/drawing/2014/main" id="{FEE776AA-A8A4-2EE0-5A20-BF21FB094542}"/>
                  </a:ext>
                </a:extLst>
              </p:cNvPr>
              <p:cNvCxnSpPr>
                <a:cxnSpLocks/>
                <a:stCxn id="130" idx="6"/>
                <a:endCxn id="131" idx="2"/>
              </p:cNvCxnSpPr>
              <p:nvPr/>
            </p:nvCxnSpPr>
            <p:spPr>
              <a:xfrm>
                <a:off x="1947261" y="2395895"/>
                <a:ext cx="904691"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37" name="直線矢印コネクタ 136">
                <a:extLst>
                  <a:ext uri="{FF2B5EF4-FFF2-40B4-BE49-F238E27FC236}">
                    <a16:creationId xmlns:a16="http://schemas.microsoft.com/office/drawing/2014/main" id="{8EAF260B-1CF7-F09F-89A8-F1A2138DF131}"/>
                  </a:ext>
                </a:extLst>
              </p:cNvPr>
              <p:cNvCxnSpPr>
                <a:cxnSpLocks/>
                <a:stCxn id="131" idx="6"/>
                <a:endCxn id="132" idx="2"/>
              </p:cNvCxnSpPr>
              <p:nvPr/>
            </p:nvCxnSpPr>
            <p:spPr>
              <a:xfrm>
                <a:off x="3454814" y="2395895"/>
                <a:ext cx="895793"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38" name="直線矢印コネクタ 137">
                <a:extLst>
                  <a:ext uri="{FF2B5EF4-FFF2-40B4-BE49-F238E27FC236}">
                    <a16:creationId xmlns:a16="http://schemas.microsoft.com/office/drawing/2014/main" id="{0D8CEB10-C653-E9CA-8FEB-55E802595988}"/>
                  </a:ext>
                </a:extLst>
              </p:cNvPr>
              <p:cNvCxnSpPr>
                <a:cxnSpLocks/>
                <a:stCxn id="139" idx="3"/>
                <a:endCxn id="131" idx="7"/>
              </p:cNvCxnSpPr>
              <p:nvPr/>
            </p:nvCxnSpPr>
            <p:spPr>
              <a:xfrm flipH="1">
                <a:off x="3366527" y="1396255"/>
                <a:ext cx="1072367" cy="78302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39" name="円/楕円 138">
                <a:extLst>
                  <a:ext uri="{FF2B5EF4-FFF2-40B4-BE49-F238E27FC236}">
                    <a16:creationId xmlns:a16="http://schemas.microsoft.com/office/drawing/2014/main" id="{FDDC0A4B-1F3F-CB58-A8CA-BB222B3A1508}"/>
                  </a:ext>
                </a:extLst>
              </p:cNvPr>
              <p:cNvSpPr/>
              <p:nvPr/>
            </p:nvSpPr>
            <p:spPr>
              <a:xfrm>
                <a:off x="4350607"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40" name="直線矢印コネクタ 139">
                <a:extLst>
                  <a:ext uri="{FF2B5EF4-FFF2-40B4-BE49-F238E27FC236}">
                    <a16:creationId xmlns:a16="http://schemas.microsoft.com/office/drawing/2014/main" id="{893D3E52-2BBF-2317-E6E5-DD1ACADF2E59}"/>
                  </a:ext>
                </a:extLst>
              </p:cNvPr>
              <p:cNvCxnSpPr>
                <a:cxnSpLocks/>
                <a:stCxn id="129" idx="4"/>
                <a:endCxn id="131" idx="0"/>
              </p:cNvCxnSpPr>
              <p:nvPr/>
            </p:nvCxnSpPr>
            <p:spPr>
              <a:xfrm>
                <a:off x="3153383" y="1485982"/>
                <a:ext cx="0" cy="603566"/>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sp>
          <p:nvSpPr>
            <p:cNvPr id="142" name="テキスト ボックス 141">
              <a:extLst>
                <a:ext uri="{FF2B5EF4-FFF2-40B4-BE49-F238E27FC236}">
                  <a16:creationId xmlns:a16="http://schemas.microsoft.com/office/drawing/2014/main" id="{EE279FF0-9BD7-9ED5-2782-094B34F1174A}"/>
                </a:ext>
              </a:extLst>
            </p:cNvPr>
            <p:cNvSpPr txBox="1"/>
            <p:nvPr/>
          </p:nvSpPr>
          <p:spPr>
            <a:xfrm>
              <a:off x="747422" y="3986482"/>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2</a:t>
              </a:r>
              <a:endParaRPr kumimoji="1" lang="ja-JP" altLang="en-US" sz="2800">
                <a:latin typeface="Times New Roman" panose="02020603050405020304" pitchFamily="18" charset="0"/>
                <a:cs typeface="Times New Roman" panose="02020603050405020304" pitchFamily="18" charset="0"/>
              </a:endParaRPr>
            </a:p>
          </p:txBody>
        </p:sp>
        <p:sp>
          <p:nvSpPr>
            <p:cNvPr id="154" name="テキスト ボックス 153">
              <a:extLst>
                <a:ext uri="{FF2B5EF4-FFF2-40B4-BE49-F238E27FC236}">
                  <a16:creationId xmlns:a16="http://schemas.microsoft.com/office/drawing/2014/main" id="{9A578E94-C631-BBA5-F797-D7E18E8AA7DE}"/>
                </a:ext>
              </a:extLst>
            </p:cNvPr>
            <p:cNvSpPr txBox="1"/>
            <p:nvPr/>
          </p:nvSpPr>
          <p:spPr>
            <a:xfrm>
              <a:off x="2945421" y="4319627"/>
              <a:ext cx="184731" cy="369332"/>
            </a:xfrm>
            <a:prstGeom prst="rect">
              <a:avLst/>
            </a:prstGeom>
            <a:noFill/>
          </p:spPr>
          <p:txBody>
            <a:bodyPr wrap="none" rtlCol="0">
              <a:spAutoFit/>
            </a:bodyPr>
            <a:lstStyle/>
            <a:p>
              <a:pPr algn="ctr"/>
              <a:endParaRPr kumimoji="1" lang="ja-JP" altLang="en-US"/>
            </a:p>
          </p:txBody>
        </p:sp>
        <p:sp>
          <p:nvSpPr>
            <p:cNvPr id="51" name="テキスト ボックス 50">
              <a:extLst>
                <a:ext uri="{FF2B5EF4-FFF2-40B4-BE49-F238E27FC236}">
                  <a16:creationId xmlns:a16="http://schemas.microsoft.com/office/drawing/2014/main" id="{2B359036-B500-559F-BE15-BA0854EE9A07}"/>
                </a:ext>
              </a:extLst>
            </p:cNvPr>
            <p:cNvSpPr txBox="1"/>
            <p:nvPr/>
          </p:nvSpPr>
          <p:spPr>
            <a:xfrm>
              <a:off x="685056" y="4679716"/>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1</a:t>
              </a:r>
              <a:endParaRPr kumimoji="1" lang="ja-JP" altLang="en-US">
                <a:latin typeface="Times New Roman" panose="02020603050405020304" pitchFamily="18" charset="0"/>
                <a:cs typeface="Times New Roman" panose="02020603050405020304" pitchFamily="18" charset="0"/>
              </a:endParaRPr>
            </a:p>
          </p:txBody>
        </p:sp>
        <p:sp>
          <p:nvSpPr>
            <p:cNvPr id="52" name="テキスト ボックス 51">
              <a:extLst>
                <a:ext uri="{FF2B5EF4-FFF2-40B4-BE49-F238E27FC236}">
                  <a16:creationId xmlns:a16="http://schemas.microsoft.com/office/drawing/2014/main" id="{B9D62F2A-5D96-AC9E-E73D-8E953C6544B8}"/>
                </a:ext>
              </a:extLst>
            </p:cNvPr>
            <p:cNvSpPr txBox="1"/>
            <p:nvPr/>
          </p:nvSpPr>
          <p:spPr>
            <a:xfrm>
              <a:off x="673144" y="5652114"/>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4</a:t>
              </a:r>
              <a:endParaRPr kumimoji="1" lang="ja-JP" altLang="en-US">
                <a:latin typeface="Times New Roman" panose="02020603050405020304" pitchFamily="18" charset="0"/>
                <a:cs typeface="Times New Roman" panose="02020603050405020304" pitchFamily="18" charset="0"/>
              </a:endParaRPr>
            </a:p>
          </p:txBody>
        </p:sp>
        <p:sp>
          <p:nvSpPr>
            <p:cNvPr id="53" name="テキスト ボックス 52">
              <a:extLst>
                <a:ext uri="{FF2B5EF4-FFF2-40B4-BE49-F238E27FC236}">
                  <a16:creationId xmlns:a16="http://schemas.microsoft.com/office/drawing/2014/main" id="{85370A2B-A1EF-0A05-95E7-68E69513365C}"/>
                </a:ext>
              </a:extLst>
            </p:cNvPr>
            <p:cNvSpPr txBox="1"/>
            <p:nvPr/>
          </p:nvSpPr>
          <p:spPr>
            <a:xfrm>
              <a:off x="1805155" y="4678737"/>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2</a:t>
              </a:r>
              <a:endParaRPr kumimoji="1" lang="ja-JP" altLang="en-US">
                <a:latin typeface="Times New Roman" panose="02020603050405020304" pitchFamily="18" charset="0"/>
                <a:cs typeface="Times New Roman" panose="02020603050405020304" pitchFamily="18" charset="0"/>
              </a:endParaRPr>
            </a:p>
          </p:txBody>
        </p:sp>
        <p:sp>
          <p:nvSpPr>
            <p:cNvPr id="54" name="テキスト ボックス 53">
              <a:extLst>
                <a:ext uri="{FF2B5EF4-FFF2-40B4-BE49-F238E27FC236}">
                  <a16:creationId xmlns:a16="http://schemas.microsoft.com/office/drawing/2014/main" id="{C3B41C54-070E-EDD8-9C15-3F418B9F1E9B}"/>
                </a:ext>
              </a:extLst>
            </p:cNvPr>
            <p:cNvSpPr txBox="1"/>
            <p:nvPr/>
          </p:nvSpPr>
          <p:spPr>
            <a:xfrm>
              <a:off x="1836151" y="5650897"/>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5</a:t>
              </a:r>
              <a:endParaRPr kumimoji="1" lang="ja-JP" altLang="en-US">
                <a:latin typeface="Times New Roman" panose="02020603050405020304" pitchFamily="18" charset="0"/>
                <a:cs typeface="Times New Roman" panose="02020603050405020304" pitchFamily="18" charset="0"/>
              </a:endParaRPr>
            </a:p>
          </p:txBody>
        </p:sp>
        <p:sp>
          <p:nvSpPr>
            <p:cNvPr id="55" name="テキスト ボックス 54">
              <a:extLst>
                <a:ext uri="{FF2B5EF4-FFF2-40B4-BE49-F238E27FC236}">
                  <a16:creationId xmlns:a16="http://schemas.microsoft.com/office/drawing/2014/main" id="{AB9A669F-BEFF-CB00-7432-7BDB94D687C1}"/>
                </a:ext>
              </a:extLst>
            </p:cNvPr>
            <p:cNvSpPr txBox="1"/>
            <p:nvPr/>
          </p:nvSpPr>
          <p:spPr>
            <a:xfrm>
              <a:off x="2979309" y="4676359"/>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3</a:t>
              </a:r>
              <a:endParaRPr kumimoji="1" lang="ja-JP" altLang="en-US">
                <a:latin typeface="Times New Roman" panose="02020603050405020304" pitchFamily="18" charset="0"/>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EBCFCA96-0937-5AC8-A53E-49825EBBAAF2}"/>
                </a:ext>
              </a:extLst>
            </p:cNvPr>
            <p:cNvSpPr txBox="1"/>
            <p:nvPr/>
          </p:nvSpPr>
          <p:spPr>
            <a:xfrm>
              <a:off x="2979309" y="5653451"/>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6</a:t>
              </a:r>
              <a:endParaRPr kumimoji="1" lang="ja-JP" altLang="en-US">
                <a:latin typeface="Times New Roman" panose="02020603050405020304" pitchFamily="18" charset="0"/>
                <a:cs typeface="Times New Roman" panose="02020603050405020304" pitchFamily="18" charset="0"/>
              </a:endParaRPr>
            </a:p>
          </p:txBody>
        </p:sp>
      </p:grpSp>
      <p:grpSp>
        <p:nvGrpSpPr>
          <p:cNvPr id="64" name="グループ化 63">
            <a:extLst>
              <a:ext uri="{FF2B5EF4-FFF2-40B4-BE49-F238E27FC236}">
                <a16:creationId xmlns:a16="http://schemas.microsoft.com/office/drawing/2014/main" id="{DA507C8B-D4C9-D26C-58A9-3C787AA40516}"/>
              </a:ext>
            </a:extLst>
          </p:cNvPr>
          <p:cNvGrpSpPr/>
          <p:nvPr/>
        </p:nvGrpSpPr>
        <p:grpSpPr>
          <a:xfrm>
            <a:off x="4375256" y="3977401"/>
            <a:ext cx="1684140" cy="2044743"/>
            <a:chOff x="4375256" y="3977401"/>
            <a:chExt cx="1684140" cy="2044743"/>
          </a:xfrm>
        </p:grpSpPr>
        <p:sp>
          <p:nvSpPr>
            <p:cNvPr id="112" name="テキスト ボックス 111">
              <a:extLst>
                <a:ext uri="{FF2B5EF4-FFF2-40B4-BE49-F238E27FC236}">
                  <a16:creationId xmlns:a16="http://schemas.microsoft.com/office/drawing/2014/main" id="{A0862105-BB4F-3AA6-DB38-EB59B170E2D2}"/>
                </a:ext>
              </a:extLst>
            </p:cNvPr>
            <p:cNvSpPr txBox="1"/>
            <p:nvPr/>
          </p:nvSpPr>
          <p:spPr>
            <a:xfrm>
              <a:off x="4413036" y="3977401"/>
              <a:ext cx="936813" cy="523220"/>
            </a:xfrm>
            <a:prstGeom prst="rect">
              <a:avLst/>
            </a:prstGeom>
            <a:noFill/>
          </p:spPr>
          <p:txBody>
            <a:bodyPr wrap="square" rtlCol="0">
              <a:spAutoFit/>
            </a:bodyPr>
            <a:lstStyle/>
            <a:p>
              <a:r>
                <a:rPr kumimoji="1" lang="en-US" altLang="ja-JP" sz="2800" i="1" dirty="0">
                  <a:latin typeface="Times New Roman" panose="02020603050405020304" pitchFamily="18" charset="0"/>
                  <a:cs typeface="Times New Roman" panose="02020603050405020304" pitchFamily="18" charset="0"/>
                </a:rPr>
                <a:t>G</a:t>
              </a:r>
              <a:r>
                <a:rPr kumimoji="1" lang="en-US" altLang="ja-JP" sz="1600" dirty="0">
                  <a:latin typeface="Times New Roman" panose="02020603050405020304" pitchFamily="18" charset="0"/>
                  <a:cs typeface="Times New Roman" panose="02020603050405020304" pitchFamily="18" charset="0"/>
                </a:rPr>
                <a:t>3</a:t>
              </a:r>
              <a:endParaRPr kumimoji="1" lang="ja-JP" altLang="en-US" sz="2800">
                <a:latin typeface="Times New Roman" panose="02020603050405020304" pitchFamily="18" charset="0"/>
                <a:cs typeface="Times New Roman" panose="02020603050405020304" pitchFamily="18" charset="0"/>
              </a:endParaRPr>
            </a:p>
          </p:txBody>
        </p:sp>
        <p:grpSp>
          <p:nvGrpSpPr>
            <p:cNvPr id="145" name="図形グループ 88">
              <a:extLst>
                <a:ext uri="{FF2B5EF4-FFF2-40B4-BE49-F238E27FC236}">
                  <a16:creationId xmlns:a16="http://schemas.microsoft.com/office/drawing/2014/main" id="{3BC73029-21B1-06DA-8E1B-29D01223E10E}"/>
                </a:ext>
              </a:extLst>
            </p:cNvPr>
            <p:cNvGrpSpPr/>
            <p:nvPr/>
          </p:nvGrpSpPr>
          <p:grpSpPr>
            <a:xfrm>
              <a:off x="4582389" y="4403300"/>
              <a:ext cx="1477007" cy="1451520"/>
              <a:chOff x="1344399" y="873288"/>
              <a:chExt cx="1857733" cy="1828954"/>
            </a:xfrm>
          </p:grpSpPr>
          <p:sp>
            <p:nvSpPr>
              <p:cNvPr id="146" name="円/楕円 145">
                <a:extLst>
                  <a:ext uri="{FF2B5EF4-FFF2-40B4-BE49-F238E27FC236}">
                    <a16:creationId xmlns:a16="http://schemas.microsoft.com/office/drawing/2014/main" id="{E1689D37-1059-1320-EA2D-847F1CDFA1F5}"/>
                  </a:ext>
                </a:extLst>
              </p:cNvPr>
              <p:cNvSpPr/>
              <p:nvPr/>
            </p:nvSpPr>
            <p:spPr>
              <a:xfrm>
                <a:off x="1344399" y="87328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d</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47" name="円/楕円 146">
                <a:extLst>
                  <a:ext uri="{FF2B5EF4-FFF2-40B4-BE49-F238E27FC236}">
                    <a16:creationId xmlns:a16="http://schemas.microsoft.com/office/drawing/2014/main" id="{9203D728-6F7F-D67C-4AB4-BFE98EB61138}"/>
                  </a:ext>
                </a:extLst>
              </p:cNvPr>
              <p:cNvSpPr/>
              <p:nvPr/>
            </p:nvSpPr>
            <p:spPr>
              <a:xfrm>
                <a:off x="1344399"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48" name="円/楕円 147">
                <a:extLst>
                  <a:ext uri="{FF2B5EF4-FFF2-40B4-BE49-F238E27FC236}">
                    <a16:creationId xmlns:a16="http://schemas.microsoft.com/office/drawing/2014/main" id="{BB4C7844-BCA9-C93A-7CBC-3C94EFACBFFB}"/>
                  </a:ext>
                </a:extLst>
              </p:cNvPr>
              <p:cNvSpPr/>
              <p:nvPr/>
            </p:nvSpPr>
            <p:spPr>
              <a:xfrm>
                <a:off x="2599270" y="873696"/>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a</a:t>
                </a:r>
                <a:endParaRPr kumimoji="1" lang="ja-JP" altLang="en-US" sz="3200">
                  <a:solidFill>
                    <a:srgbClr val="000000"/>
                  </a:solidFill>
                  <a:latin typeface="Courier New" panose="02070309020205020404" pitchFamily="49" charset="0"/>
                  <a:cs typeface="Courier New" panose="02070309020205020404" pitchFamily="49" charset="0"/>
                </a:endParaRPr>
              </a:p>
            </p:txBody>
          </p:sp>
          <p:sp>
            <p:nvSpPr>
              <p:cNvPr id="149" name="円/楕円 148">
                <a:extLst>
                  <a:ext uri="{FF2B5EF4-FFF2-40B4-BE49-F238E27FC236}">
                    <a16:creationId xmlns:a16="http://schemas.microsoft.com/office/drawing/2014/main" id="{8E2F3C3F-B649-8498-D417-6483E3BC133E}"/>
                  </a:ext>
                </a:extLst>
              </p:cNvPr>
              <p:cNvSpPr/>
              <p:nvPr/>
            </p:nvSpPr>
            <p:spPr>
              <a:xfrm>
                <a:off x="2599270" y="2089548"/>
                <a:ext cx="602862" cy="612694"/>
              </a:xfrm>
              <a:prstGeom prst="ellipse">
                <a:avLst/>
              </a:prstGeom>
              <a:solidFill>
                <a:srgbClr val="8FEAFF"/>
              </a:solidFill>
            </p:spPr>
            <p:style>
              <a:lnRef idx="1">
                <a:schemeClr val="accent1"/>
              </a:lnRef>
              <a:fillRef idx="3">
                <a:schemeClr val="accent1"/>
              </a:fillRef>
              <a:effectRef idx="2">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3200" dirty="0">
                    <a:solidFill>
                      <a:srgbClr val="000000"/>
                    </a:solidFill>
                    <a:latin typeface="Courier New" panose="02070309020205020404" pitchFamily="49" charset="0"/>
                    <a:cs typeface="Courier New" panose="02070309020205020404" pitchFamily="49" charset="0"/>
                  </a:rPr>
                  <a:t>c</a:t>
                </a:r>
                <a:endParaRPr kumimoji="1" lang="ja-JP" altLang="en-US" sz="3200">
                  <a:solidFill>
                    <a:srgbClr val="000000"/>
                  </a:solidFill>
                  <a:latin typeface="Courier New" panose="02070309020205020404" pitchFamily="49" charset="0"/>
                  <a:cs typeface="Courier New" panose="02070309020205020404" pitchFamily="49" charset="0"/>
                </a:endParaRPr>
              </a:p>
            </p:txBody>
          </p:sp>
          <p:cxnSp>
            <p:nvCxnSpPr>
              <p:cNvPr id="150" name="直線矢印コネクタ 149">
                <a:extLst>
                  <a:ext uri="{FF2B5EF4-FFF2-40B4-BE49-F238E27FC236}">
                    <a16:creationId xmlns:a16="http://schemas.microsoft.com/office/drawing/2014/main" id="{612BB449-CA4F-DDA6-AD08-4FCD4BD19975}"/>
                  </a:ext>
                </a:extLst>
              </p:cNvPr>
              <p:cNvCxnSpPr>
                <a:cxnSpLocks/>
                <a:stCxn id="146" idx="6"/>
                <a:endCxn id="148" idx="2"/>
              </p:cNvCxnSpPr>
              <p:nvPr/>
            </p:nvCxnSpPr>
            <p:spPr>
              <a:xfrm>
                <a:off x="1947261" y="1179636"/>
                <a:ext cx="652008" cy="40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51" name="直線矢印コネクタ 150">
                <a:extLst>
                  <a:ext uri="{FF2B5EF4-FFF2-40B4-BE49-F238E27FC236}">
                    <a16:creationId xmlns:a16="http://schemas.microsoft.com/office/drawing/2014/main" id="{48510326-4878-616F-FAA2-B9C5BFA943C3}"/>
                  </a:ext>
                </a:extLst>
              </p:cNvPr>
              <p:cNvCxnSpPr>
                <a:cxnSpLocks/>
                <a:stCxn id="146" idx="5"/>
                <a:endCxn id="149" idx="1"/>
              </p:cNvCxnSpPr>
              <p:nvPr/>
            </p:nvCxnSpPr>
            <p:spPr>
              <a:xfrm>
                <a:off x="1858975" y="1396256"/>
                <a:ext cx="828581" cy="783018"/>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cxnSp>
          <p:nvCxnSpPr>
            <p:cNvPr id="152" name="直線矢印コネクタ 151">
              <a:extLst>
                <a:ext uri="{FF2B5EF4-FFF2-40B4-BE49-F238E27FC236}">
                  <a16:creationId xmlns:a16="http://schemas.microsoft.com/office/drawing/2014/main" id="{C65FE404-D621-E5D9-9D5D-BF1C8B07B3BF}"/>
                </a:ext>
              </a:extLst>
            </p:cNvPr>
            <p:cNvCxnSpPr>
              <a:cxnSpLocks/>
              <a:stCxn id="147" idx="6"/>
              <a:endCxn id="149" idx="2"/>
            </p:cNvCxnSpPr>
            <p:nvPr/>
          </p:nvCxnSpPr>
          <p:spPr>
            <a:xfrm>
              <a:off x="5061700" y="5611693"/>
              <a:ext cx="518385" cy="0"/>
            </a:xfrm>
            <a:prstGeom prst="straightConnector1">
              <a:avLst/>
            </a:prstGeom>
            <a:ln w="28575">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58" name="テキスト ボックス 57">
              <a:extLst>
                <a:ext uri="{FF2B5EF4-FFF2-40B4-BE49-F238E27FC236}">
                  <a16:creationId xmlns:a16="http://schemas.microsoft.com/office/drawing/2014/main" id="{B7FC53C9-D6BC-3679-EA95-EAF900666640}"/>
                </a:ext>
              </a:extLst>
            </p:cNvPr>
            <p:cNvSpPr txBox="1"/>
            <p:nvPr/>
          </p:nvSpPr>
          <p:spPr>
            <a:xfrm>
              <a:off x="4402666" y="4695912"/>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1</a:t>
              </a:r>
              <a:endParaRPr kumimoji="1" lang="ja-JP" altLang="en-US">
                <a:latin typeface="Times New Roman" panose="02020603050405020304" pitchFamily="18" charset="0"/>
                <a:cs typeface="Times New Roman" panose="02020603050405020304" pitchFamily="18" charset="0"/>
              </a:endParaRPr>
            </a:p>
          </p:txBody>
        </p:sp>
        <p:sp>
          <p:nvSpPr>
            <p:cNvPr id="59" name="テキスト ボックス 58">
              <a:extLst>
                <a:ext uri="{FF2B5EF4-FFF2-40B4-BE49-F238E27FC236}">
                  <a16:creationId xmlns:a16="http://schemas.microsoft.com/office/drawing/2014/main" id="{D38749A5-056F-A7BD-6DB9-66DCAE52DCC2}"/>
                </a:ext>
              </a:extLst>
            </p:cNvPr>
            <p:cNvSpPr txBox="1"/>
            <p:nvPr/>
          </p:nvSpPr>
          <p:spPr>
            <a:xfrm>
              <a:off x="4375256" y="5652812"/>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3</a:t>
              </a:r>
              <a:endParaRPr kumimoji="1" lang="ja-JP" altLang="en-US">
                <a:latin typeface="Times New Roman" panose="02020603050405020304" pitchFamily="18" charset="0"/>
                <a:cs typeface="Times New Roman" panose="02020603050405020304" pitchFamily="18" charset="0"/>
              </a:endParaRPr>
            </a:p>
          </p:txBody>
        </p:sp>
        <p:sp>
          <p:nvSpPr>
            <p:cNvPr id="60" name="テキスト ボックス 59">
              <a:extLst>
                <a:ext uri="{FF2B5EF4-FFF2-40B4-BE49-F238E27FC236}">
                  <a16:creationId xmlns:a16="http://schemas.microsoft.com/office/drawing/2014/main" id="{1DDBBFD1-60BE-5923-6D07-BBB220107F70}"/>
                </a:ext>
              </a:extLst>
            </p:cNvPr>
            <p:cNvSpPr txBox="1"/>
            <p:nvPr/>
          </p:nvSpPr>
          <p:spPr>
            <a:xfrm>
              <a:off x="5398779" y="4694933"/>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2</a:t>
              </a:r>
              <a:endParaRPr kumimoji="1" lang="ja-JP" altLang="en-US">
                <a:latin typeface="Times New Roman" panose="02020603050405020304" pitchFamily="18" charset="0"/>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AAFEFDE3-474F-2A6B-86EE-4BAD489422B9}"/>
                </a:ext>
              </a:extLst>
            </p:cNvPr>
            <p:cNvSpPr txBox="1"/>
            <p:nvPr/>
          </p:nvSpPr>
          <p:spPr>
            <a:xfrm>
              <a:off x="5398779" y="5636097"/>
              <a:ext cx="301686" cy="369332"/>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4</a:t>
              </a:r>
              <a:endParaRPr kumimoji="1" lang="ja-JP" altLang="en-US">
                <a:latin typeface="Times New Roman" panose="02020603050405020304" pitchFamily="18" charset="0"/>
                <a:cs typeface="Times New Roman" panose="02020603050405020304" pitchFamily="18" charset="0"/>
              </a:endParaRPr>
            </a:p>
          </p:txBody>
        </p:sp>
      </p:grpSp>
      <p:pic>
        <p:nvPicPr>
          <p:cNvPr id="66" name="図 65" descr="時計 が含まれている画像&#10;&#10;自動的に生成された説明">
            <a:extLst>
              <a:ext uri="{FF2B5EF4-FFF2-40B4-BE49-F238E27FC236}">
                <a16:creationId xmlns:a16="http://schemas.microsoft.com/office/drawing/2014/main" id="{A2FC0F9D-98C5-888A-D947-E9B881DFB32B}"/>
              </a:ext>
            </a:extLst>
          </p:cNvPr>
          <p:cNvPicPr>
            <a:picLocks noChangeAspect="1"/>
          </p:cNvPicPr>
          <p:nvPr/>
        </p:nvPicPr>
        <p:blipFill>
          <a:blip r:embed="rId3"/>
          <a:stretch>
            <a:fillRect/>
          </a:stretch>
        </p:blipFill>
        <p:spPr>
          <a:xfrm>
            <a:off x="5525208" y="1377873"/>
            <a:ext cx="3835400" cy="2209800"/>
          </a:xfrm>
          <a:prstGeom prst="rect">
            <a:avLst/>
          </a:prstGeom>
        </p:spPr>
      </p:pic>
    </p:spTree>
    <p:extLst>
      <p:ext uri="{BB962C8B-B14F-4D97-AF65-F5344CB8AC3E}">
        <p14:creationId xmlns:p14="http://schemas.microsoft.com/office/powerpoint/2010/main" val="1171045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5E922BDA-77F9-BA15-7DEF-CA695E37C8A5}"/>
              </a:ext>
            </a:extLst>
          </p:cNvPr>
          <p:cNvGraphicFramePr>
            <a:graphicFrameLocks noGrp="1"/>
          </p:cNvGraphicFramePr>
          <p:nvPr>
            <p:extLst>
              <p:ext uri="{D42A27DB-BD31-4B8C-83A1-F6EECF244321}">
                <p14:modId xmlns:p14="http://schemas.microsoft.com/office/powerpoint/2010/main" val="916922819"/>
              </p:ext>
            </p:extLst>
          </p:nvPr>
        </p:nvGraphicFramePr>
        <p:xfrm>
          <a:off x="128290" y="1062757"/>
          <a:ext cx="8888137" cy="2743200"/>
        </p:xfrm>
        <a:graphic>
          <a:graphicData uri="http://schemas.openxmlformats.org/drawingml/2006/table">
            <a:tbl>
              <a:tblPr firstRow="1" bandRow="1">
                <a:tableStyleId>{2A488322-F2BA-4B5B-9748-0D474271808F}</a:tableStyleId>
              </a:tblPr>
              <a:tblGrid>
                <a:gridCol w="2006822">
                  <a:extLst>
                    <a:ext uri="{9D8B030D-6E8A-4147-A177-3AD203B41FA5}">
                      <a16:colId xmlns:a16="http://schemas.microsoft.com/office/drawing/2014/main" val="20000"/>
                    </a:ext>
                  </a:extLst>
                </a:gridCol>
                <a:gridCol w="1730417">
                  <a:extLst>
                    <a:ext uri="{9D8B030D-6E8A-4147-A177-3AD203B41FA5}">
                      <a16:colId xmlns:a16="http://schemas.microsoft.com/office/drawing/2014/main" val="20001"/>
                    </a:ext>
                  </a:extLst>
                </a:gridCol>
                <a:gridCol w="1702508">
                  <a:extLst>
                    <a:ext uri="{9D8B030D-6E8A-4147-A177-3AD203B41FA5}">
                      <a16:colId xmlns:a16="http://schemas.microsoft.com/office/drawing/2014/main" val="20002"/>
                    </a:ext>
                  </a:extLst>
                </a:gridCol>
                <a:gridCol w="3448390">
                  <a:extLst>
                    <a:ext uri="{9D8B030D-6E8A-4147-A177-3AD203B41FA5}">
                      <a16:colId xmlns:a16="http://schemas.microsoft.com/office/drawing/2014/main" val="20003"/>
                    </a:ext>
                  </a:extLst>
                </a:gridCol>
              </a:tblGrid>
              <a:tr h="363093">
                <a:tc>
                  <a:txBody>
                    <a:bodyPr/>
                    <a:lstStyle/>
                    <a:p>
                      <a:pPr algn="ctr"/>
                      <a:r>
                        <a:rPr kumimoji="1" lang="en-US" altLang="ja-JP" dirty="0"/>
                        <a:t>problem</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dirty="0"/>
                        <a:t>text</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dirty="0"/>
                        <a:t>pattern</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dirty="0"/>
                        <a:t>time</a:t>
                      </a:r>
                      <a:r>
                        <a:rPr kumimoji="1" lang="en-US" altLang="ja-JP" baseline="0" dirty="0"/>
                        <a:t> complexity</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63093">
                <a:tc rowSpan="3">
                  <a:txBody>
                    <a:bodyPr/>
                    <a:lstStyle/>
                    <a:p>
                      <a:pPr algn="ctr"/>
                      <a:r>
                        <a:rPr kumimoji="1" lang="en-US" altLang="ja-JP" baseline="0" dirty="0"/>
                        <a:t>Pattern Matching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acyclic</a:t>
                      </a:r>
                      <a:r>
                        <a:rPr kumimoji="1" lang="en-US" altLang="ja-JP" baseline="0" dirty="0"/>
                        <a:t> 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n+m</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dirty="0">
                          <a:latin typeface="Times New Roman"/>
                          <a:cs typeface="Times New Roman"/>
                        </a:rPr>
                        <a:t>)    </a:t>
                      </a:r>
                      <a:r>
                        <a:rPr kumimoji="1" lang="en-US" altLang="ja-JP" dirty="0"/>
                        <a:t>[Park </a:t>
                      </a:r>
                      <a:r>
                        <a:rPr kumimoji="1" lang="ja-JP" altLang="en-US"/>
                        <a:t>＆</a:t>
                      </a:r>
                      <a:r>
                        <a:rPr kumimoji="1" lang="en-US" altLang="ja-JP" dirty="0"/>
                        <a:t> Kim, 1995]</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3093">
                <a:tc vMerge="1">
                  <a:txBody>
                    <a:bodyPr/>
                    <a:lstStyle/>
                    <a:p>
                      <a:pPr algn="ctr"/>
                      <a:endParaRPr kumimoji="1" lang="ja-JP" altLang="en-US" dirty="0"/>
                    </a:p>
                  </a:txBody>
                  <a:tcPr anchor="ctr"/>
                </a:tc>
                <a:tc>
                  <a:txBody>
                    <a:bodyPr/>
                    <a:lstStyle/>
                    <a:p>
                      <a:pPr algn="ctr"/>
                      <a:r>
                        <a:rPr kumimoji="1" lang="en-US" altLang="ja-JP" dirty="0"/>
                        <a:t>tree</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r"/>
                      <a:r>
                        <a:rPr kumimoji="1" lang="en-US" altLang="ja-JP" b="0" i="1" dirty="0">
                          <a:latin typeface="Times New Roman"/>
                          <a:cs typeface="Times New Roman"/>
                        </a:rPr>
                        <a:t>O</a:t>
                      </a:r>
                      <a:r>
                        <a:rPr kumimoji="1" lang="en-US" altLang="ja-JP" b="0" i="0" dirty="0">
                          <a:latin typeface="Times New Roman"/>
                          <a:cs typeface="Times New Roman"/>
                        </a:rPr>
                        <a:t>(</a:t>
                      </a:r>
                      <a:r>
                        <a:rPr kumimoji="1" lang="en-US" altLang="ja-JP" b="0" i="1" dirty="0">
                          <a:latin typeface="Times New Roman"/>
                          <a:cs typeface="Times New Roman"/>
                        </a:rPr>
                        <a:t>n</a:t>
                      </a:r>
                      <a:r>
                        <a:rPr kumimoji="1" lang="en-US" altLang="ja-JP" b="0" i="0" dirty="0">
                          <a:latin typeface="Times New Roman"/>
                          <a:cs typeface="Times New Roman"/>
                        </a:rPr>
                        <a:t>)                       </a:t>
                      </a:r>
                      <a:r>
                        <a:rPr kumimoji="1" lang="en-US" altLang="ja-JP" dirty="0"/>
                        <a:t>[Akutsu, 1993]</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3093">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dirty="0"/>
                        <a:t>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n+m</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dirty="0">
                          <a:latin typeface="Times New Roman"/>
                          <a:cs typeface="Times New Roman"/>
                        </a:rPr>
                        <a:t>)        </a:t>
                      </a:r>
                      <a:r>
                        <a:rPr kumimoji="1" lang="en-US" altLang="ja-JP" dirty="0"/>
                        <a:t>[Amir et al, 1997]</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35413">
                <a:tc rowSpan="2">
                  <a:txBody>
                    <a:bodyPr/>
                    <a:lstStyle/>
                    <a:p>
                      <a:pPr algn="ctr"/>
                      <a:r>
                        <a:rPr kumimoji="1" lang="en-US" altLang="ja-JP" dirty="0"/>
                        <a:t>Approximate</a:t>
                      </a:r>
                    </a:p>
                    <a:p>
                      <a:pPr algn="ctr"/>
                      <a:r>
                        <a:rPr kumimoji="1" lang="en-US" altLang="ja-JP" dirty="0"/>
                        <a:t>Matching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600"/>
                        </a:spcAft>
                      </a:pPr>
                      <a:r>
                        <a:rPr kumimoji="1" lang="en-US" altLang="ja-JP" dirty="0"/>
                        <a:t>graph</a:t>
                      </a:r>
                      <a:r>
                        <a:rPr kumimoji="1" lang="en-US" altLang="ja-JP" baseline="0" dirty="0"/>
                        <a:t> with edit operations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r"/>
                      <a:r>
                        <a:rPr kumimoji="1" lang="en-US" altLang="ja-JP" dirty="0"/>
                        <a:t>NP-complete  </a:t>
                      </a:r>
                      <a:r>
                        <a:rPr kumimoji="1" lang="en-US" altLang="ja-JP" baseline="0" dirty="0"/>
                        <a:t>[Amir et al, 1997]</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35413">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dirty="0"/>
                        <a:t>graph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string with edit operations</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m</a:t>
                      </a:r>
                      <a:r>
                        <a:rPr kumimoji="1" lang="en-US" altLang="ja-JP" i="0" dirty="0">
                          <a:latin typeface="Times New Roman"/>
                          <a:cs typeface="Times New Roman"/>
                        </a:rPr>
                        <a:t>(</a:t>
                      </a:r>
                      <a:r>
                        <a:rPr kumimoji="1" lang="en-US" altLang="ja-JP" i="1" dirty="0">
                          <a:latin typeface="Times New Roman"/>
                          <a:cs typeface="Times New Roman"/>
                        </a:rPr>
                        <a:t>n+|E|</a:t>
                      </a:r>
                      <a:r>
                        <a:rPr kumimoji="1" lang="en-US" altLang="ja-JP" i="0" dirty="0">
                          <a:latin typeface="Times New Roman"/>
                          <a:cs typeface="Times New Roman"/>
                        </a:rPr>
                        <a:t>))          </a:t>
                      </a:r>
                      <a:r>
                        <a:rPr kumimoji="1" lang="en-US" altLang="ja-JP" dirty="0"/>
                        <a:t>[Navarro, 2000]</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444500" y="365127"/>
            <a:ext cx="8070850" cy="647966"/>
          </a:xfrm>
        </p:spPr>
        <p:txBody>
          <a:bodyPr>
            <a:normAutofit fontScale="90000"/>
          </a:bodyPr>
          <a:lstStyle/>
          <a:p>
            <a:r>
              <a:rPr lang="en-US" altLang="ja-JP" dirty="0">
                <a:latin typeface="+mn-lt"/>
              </a:rPr>
              <a:t>Known Algorithms on Labeled Graphs</a:t>
            </a:r>
            <a:endParaRPr kumimoji="1" lang="ja-JP" altLang="en-US" dirty="0">
              <a:latin typeface="+mn-lt"/>
            </a:endParaRPr>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2C1D408E-B289-CB4A-A397-B385FF602559}"/>
              </a:ext>
            </a:extLst>
          </p:cNvPr>
          <p:cNvSpPr>
            <a:spLocks noGrp="1"/>
          </p:cNvSpPr>
          <p:nvPr>
            <p:ph type="sldNum" sz="quarter" idx="12"/>
          </p:nvPr>
        </p:nvSpPr>
        <p:spPr/>
        <p:txBody>
          <a:bodyPr/>
          <a:lstStyle/>
          <a:p>
            <a:fld id="{C95ACDE2-68C5-7347-A52E-B41B8375C727}" type="slidenum">
              <a:rPr kumimoji="1" lang="ja-JP" altLang="en-US" smtClean="0"/>
              <a:t>6</a:t>
            </a:fld>
            <a:endParaRPr kumimoji="1" lang="ja-JP" altLang="en-US"/>
          </a:p>
        </p:txBody>
      </p:sp>
      <p:sp>
        <p:nvSpPr>
          <p:cNvPr id="15" name="テキスト ボックス 14">
            <a:extLst>
              <a:ext uri="{FF2B5EF4-FFF2-40B4-BE49-F238E27FC236}">
                <a16:creationId xmlns:a16="http://schemas.microsoft.com/office/drawing/2014/main" id="{E6421FA8-97FB-7805-E6F0-ACB2D3E5015F}"/>
              </a:ext>
            </a:extLst>
          </p:cNvPr>
          <p:cNvSpPr txBox="1"/>
          <p:nvPr/>
        </p:nvSpPr>
        <p:spPr>
          <a:xfrm>
            <a:off x="15498" y="6217729"/>
            <a:ext cx="9485011" cy="646331"/>
          </a:xfrm>
          <a:prstGeom prst="rect">
            <a:avLst/>
          </a:prstGeom>
          <a:noFill/>
        </p:spPr>
        <p:txBody>
          <a:bodyPr wrap="square" rtlCol="0">
            <a:spAutoFit/>
          </a:bodyPr>
          <a:lstStyle/>
          <a:p>
            <a:endParaRPr kumimoji="1" lang="en-US" altLang="ja-JP" i="1" dirty="0">
              <a:latin typeface="Times New Roman"/>
              <a:cs typeface="Times New Roman"/>
            </a:endParaRPr>
          </a:p>
          <a:p>
            <a:r>
              <a:rPr kumimoji="1" lang="en-US" altLang="ja-JP" i="1" dirty="0">
                <a:latin typeface="Times New Roman"/>
                <a:cs typeface="Times New Roman"/>
              </a:rPr>
              <a:t>|E</a:t>
            </a:r>
            <a:r>
              <a:rPr kumimoji="1" lang="en-US" altLang="ja-JP" i="1" baseline="-25000" dirty="0">
                <a:latin typeface="Times New Roman"/>
                <a:cs typeface="Times New Roman"/>
              </a:rPr>
              <a:t>i</a:t>
            </a:r>
            <a:r>
              <a:rPr kumimoji="1" lang="en-US" altLang="ja-JP" dirty="0">
                <a:latin typeface="Times New Roman"/>
                <a:cs typeface="Times New Roman"/>
              </a:rPr>
              <a:t>|</a:t>
            </a:r>
            <a:r>
              <a:rPr kumimoji="1" lang="en-US" altLang="ja-JP" dirty="0"/>
              <a:t> : the number of edges in </a:t>
            </a:r>
            <a:r>
              <a:rPr lang="en-US" altLang="ja-JP" dirty="0">
                <a:cs typeface="Times New Roman"/>
              </a:rPr>
              <a:t>text</a:t>
            </a:r>
            <a:r>
              <a:rPr lang="en-US" altLang="ja-JP" i="1" dirty="0">
                <a:latin typeface="Times New Roman" panose="02020603050405020304" pitchFamily="18" charset="0"/>
                <a:cs typeface="Times New Roman" panose="02020603050405020304" pitchFamily="18" charset="0"/>
              </a:rPr>
              <a:t> i</a:t>
            </a:r>
            <a:r>
              <a:rPr lang="en-US" altLang="ja-JP" dirty="0">
                <a:cs typeface="Times New Roman"/>
              </a:rPr>
              <a:t>, </a:t>
            </a:r>
            <a:r>
              <a:rPr lang="en-US" altLang="ja-JP" i="1" dirty="0">
                <a:latin typeface="Times New Roman"/>
                <a:cs typeface="Times New Roman"/>
              </a:rPr>
              <a:t>|V</a:t>
            </a:r>
            <a:r>
              <a:rPr lang="en-US" altLang="ja-JP" i="1" baseline="-25000" dirty="0">
                <a:latin typeface="Times New Roman"/>
                <a:cs typeface="Times New Roman"/>
              </a:rPr>
              <a:t>i</a:t>
            </a:r>
            <a:r>
              <a:rPr lang="en-US" altLang="ja-JP" dirty="0">
                <a:latin typeface="Times New Roman"/>
                <a:cs typeface="Times New Roman"/>
              </a:rPr>
              <a:t>|</a:t>
            </a:r>
            <a:r>
              <a:rPr lang="en-US" altLang="ja-JP" dirty="0"/>
              <a:t> : the number of vertices in </a:t>
            </a:r>
            <a:r>
              <a:rPr lang="en-US" altLang="ja-JP" dirty="0">
                <a:cs typeface="Times New Roman"/>
              </a:rPr>
              <a:t>text </a:t>
            </a:r>
            <a:r>
              <a:rPr lang="en-US" altLang="ja-JP" i="1" dirty="0">
                <a:latin typeface="Times New Roman" panose="02020603050405020304" pitchFamily="18" charset="0"/>
                <a:cs typeface="Times New Roman" panose="02020603050405020304" pitchFamily="18" charset="0"/>
              </a:rPr>
              <a:t>i</a:t>
            </a:r>
            <a:r>
              <a:rPr lang="en-US" altLang="ja-JP" dirty="0">
                <a:cs typeface="Times New Roman"/>
              </a:rPr>
              <a:t>,</a:t>
            </a:r>
            <a:r>
              <a:rPr lang="en-US" altLang="ja-JP" dirty="0">
                <a:latin typeface="Times New Roman"/>
                <a:cs typeface="Times New Roman"/>
              </a:rPr>
              <a:t> |Σ| : </a:t>
            </a:r>
            <a:r>
              <a:rPr lang="en-US" altLang="ja-JP" dirty="0">
                <a:cs typeface="Times New Roman"/>
              </a:rPr>
              <a:t>the alphabet size.</a:t>
            </a:r>
            <a:r>
              <a:rPr lang="en-US" altLang="ja-JP" dirty="0">
                <a:latin typeface="Times New Roman"/>
                <a:cs typeface="Times New Roman"/>
              </a:rPr>
              <a:t> </a:t>
            </a:r>
          </a:p>
        </p:txBody>
      </p:sp>
      <p:graphicFrame>
        <p:nvGraphicFramePr>
          <p:cNvPr id="3" name="表 2">
            <a:extLst>
              <a:ext uri="{FF2B5EF4-FFF2-40B4-BE49-F238E27FC236}">
                <a16:creationId xmlns:a16="http://schemas.microsoft.com/office/drawing/2014/main" id="{ACD85583-37E4-3CA9-F5B7-44BEF800334E}"/>
              </a:ext>
            </a:extLst>
          </p:cNvPr>
          <p:cNvGraphicFramePr>
            <a:graphicFrameLocks noGrp="1"/>
          </p:cNvGraphicFramePr>
          <p:nvPr>
            <p:extLst>
              <p:ext uri="{D42A27DB-BD31-4B8C-83A1-F6EECF244321}">
                <p14:modId xmlns:p14="http://schemas.microsoft.com/office/powerpoint/2010/main" val="293807501"/>
              </p:ext>
            </p:extLst>
          </p:nvPr>
        </p:nvGraphicFramePr>
        <p:xfrm>
          <a:off x="128290" y="4111631"/>
          <a:ext cx="8888137" cy="2433066"/>
        </p:xfrm>
        <a:graphic>
          <a:graphicData uri="http://schemas.openxmlformats.org/drawingml/2006/table">
            <a:tbl>
              <a:tblPr firstRow="1" bandRow="1">
                <a:tableStyleId>{2A488322-F2BA-4B5B-9748-0D474271808F}</a:tableStyleId>
              </a:tblPr>
              <a:tblGrid>
                <a:gridCol w="2006822">
                  <a:extLst>
                    <a:ext uri="{9D8B030D-6E8A-4147-A177-3AD203B41FA5}">
                      <a16:colId xmlns:a16="http://schemas.microsoft.com/office/drawing/2014/main" val="2657337496"/>
                    </a:ext>
                  </a:extLst>
                </a:gridCol>
                <a:gridCol w="1730417">
                  <a:extLst>
                    <a:ext uri="{9D8B030D-6E8A-4147-A177-3AD203B41FA5}">
                      <a16:colId xmlns:a16="http://schemas.microsoft.com/office/drawing/2014/main" val="3745890354"/>
                    </a:ext>
                  </a:extLst>
                </a:gridCol>
                <a:gridCol w="1702508">
                  <a:extLst>
                    <a:ext uri="{9D8B030D-6E8A-4147-A177-3AD203B41FA5}">
                      <a16:colId xmlns:a16="http://schemas.microsoft.com/office/drawing/2014/main" val="831802287"/>
                    </a:ext>
                  </a:extLst>
                </a:gridCol>
                <a:gridCol w="3448390">
                  <a:extLst>
                    <a:ext uri="{9D8B030D-6E8A-4147-A177-3AD203B41FA5}">
                      <a16:colId xmlns:a16="http://schemas.microsoft.com/office/drawing/2014/main" val="4033177699"/>
                    </a:ext>
                  </a:extLst>
                </a:gridCol>
              </a:tblGrid>
              <a:tr h="363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problem</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rPr>
                        <a:t>text </a:t>
                      </a:r>
                      <a:r>
                        <a:rPr kumimoji="1" lang="en-US" altLang="ja-JP" b="1" dirty="0">
                          <a:solidFill>
                            <a:schemeClr val="bg1"/>
                          </a:solidFill>
                          <a:latin typeface="Times New Roman"/>
                          <a:ea typeface="+mn-ea"/>
                          <a:cs typeface="Times New Roman"/>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rPr>
                        <a:t>text </a:t>
                      </a:r>
                      <a:r>
                        <a:rPr kumimoji="1" lang="en-US" altLang="ja-JP" b="1" dirty="0">
                          <a:solidFill>
                            <a:schemeClr val="bg1"/>
                          </a:solidFill>
                          <a:latin typeface="Times New Roman"/>
                          <a:ea typeface="+mn-ea"/>
                          <a:cs typeface="Times New Roman"/>
                        </a:rPr>
                        <a:t>2</a:t>
                      </a:r>
                      <a:endParaRPr kumimoji="1" lang="ja-JP" altLang="en-US" b="1">
                        <a:solidFill>
                          <a:schemeClr val="bg1"/>
                        </a:solidFill>
                        <a:latin typeface="Times New Roman"/>
                        <a:ea typeface="+mn-ea"/>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tc>
                  <a:txBody>
                    <a:bodyPr/>
                    <a:lstStyle/>
                    <a:p>
                      <a:pPr algn="ctr"/>
                      <a:r>
                        <a:rPr kumimoji="1" lang="en-US" altLang="ja-JP" b="1" dirty="0">
                          <a:solidFill>
                            <a:schemeClr val="bg1"/>
                          </a:solidFill>
                        </a:rPr>
                        <a:t>time complexity</a:t>
                      </a:r>
                      <a:endParaRPr kumimoji="1" lang="ja-JP" altLang="en-US" b="1">
                        <a:solidFill>
                          <a:schemeClr val="bg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B0F0"/>
                    </a:solidFill>
                  </a:tcPr>
                </a:tc>
                <a:extLst>
                  <a:ext uri="{0D108BD9-81ED-4DB2-BD59-A6C34878D82A}">
                    <a16:rowId xmlns:a16="http://schemas.microsoft.com/office/drawing/2014/main" val="2640235038"/>
                  </a:ext>
                </a:extLst>
              </a:tr>
              <a:tr h="363093">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Longest Common Substring</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acyclic</a:t>
                      </a:r>
                      <a:r>
                        <a:rPr kumimoji="1" lang="en-US" altLang="ja-JP" baseline="0" dirty="0"/>
                        <a:t> graph</a:t>
                      </a:r>
                      <a:endParaRPr kumimoji="1" lang="en-US" altLang="ja-JP"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acyclic 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2">
                  <a:txBody>
                    <a:bodyPr/>
                    <a:lstStyle/>
                    <a:p>
                      <a:pPr algn="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  </a:t>
                      </a:r>
                      <a:r>
                        <a:rPr kumimoji="1" lang="en-US" altLang="ja-JP" dirty="0"/>
                        <a:t>[Shimohira et al., 2011]</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903534823"/>
                  </a:ext>
                </a:extLst>
              </a:tr>
              <a:tr h="363093">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baseline="0" dirty="0"/>
                        <a:t>graph</a:t>
                      </a:r>
                      <a:endParaRPr kumimoji="1" lang="en-US" altLang="ja-JP"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acyclic 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pPr algn="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98D9"/>
                    </a:solidFill>
                  </a:tcPr>
                </a:tc>
                <a:extLst>
                  <a:ext uri="{0D108BD9-81ED-4DB2-BD59-A6C34878D82A}">
                    <a16:rowId xmlns:a16="http://schemas.microsoft.com/office/drawing/2014/main" val="1044332363"/>
                  </a:ext>
                </a:extLst>
              </a:tr>
              <a:tr h="726186">
                <a:tc rowSpan="2">
                  <a:txBody>
                    <a:bodyPr/>
                    <a:lstStyle/>
                    <a:p>
                      <a:pPr algn="ctr"/>
                      <a:r>
                        <a:rPr kumimoji="1" lang="en-US" altLang="ja-JP" dirty="0"/>
                        <a:t>Longest Common Subsequence</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dirty="0"/>
                        <a:t>acyclic</a:t>
                      </a:r>
                      <a:r>
                        <a:rPr kumimoji="1" lang="en-US" altLang="ja-JP" baseline="0" dirty="0"/>
                        <a:t> graph</a:t>
                      </a:r>
                      <a:endParaRPr kumimoji="1" lang="en-US" altLang="ja-JP"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acyclic 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kumimoji="1" lang="en-US" altLang="ja-JP" i="1" dirty="0">
                          <a:latin typeface="Times New Roman"/>
                          <a:cs typeface="Times New Roman"/>
                        </a:rPr>
                        <a:t>O</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1</a:t>
                      </a:r>
                      <a:r>
                        <a:rPr kumimoji="1" lang="en-US" altLang="ja-JP" i="1" dirty="0">
                          <a:latin typeface="Times New Roman"/>
                          <a:cs typeface="Times New Roman"/>
                        </a:rPr>
                        <a:t>|</a:t>
                      </a:r>
                      <a:r>
                        <a:rPr kumimoji="1" lang="en-US" altLang="ja-JP" i="0" dirty="0">
                          <a:latin typeface="Times New Roman"/>
                          <a:cs typeface="Times New Roman"/>
                        </a:rPr>
                        <a:t>|</a:t>
                      </a:r>
                      <a:r>
                        <a:rPr kumimoji="1" lang="en-US" altLang="ja-JP" i="1" dirty="0">
                          <a:latin typeface="Times New Roman"/>
                          <a:cs typeface="Times New Roman"/>
                        </a:rPr>
                        <a:t>E</a:t>
                      </a:r>
                      <a:r>
                        <a:rPr kumimoji="1" lang="en-US" altLang="ja-JP" i="0" baseline="-25000" dirty="0">
                          <a:latin typeface="Times New Roman"/>
                          <a:cs typeface="Times New Roman"/>
                        </a:rPr>
                        <a:t>2</a:t>
                      </a:r>
                      <a:r>
                        <a:rPr kumimoji="1" lang="en-US" altLang="ja-JP" i="1" dirty="0">
                          <a:latin typeface="Times New Roman"/>
                          <a:cs typeface="Times New Roman"/>
                        </a:rPr>
                        <a:t>|</a:t>
                      </a:r>
                      <a:r>
                        <a:rPr kumimoji="1" lang="en-US" altLang="ja-JP" i="0" dirty="0">
                          <a:latin typeface="Times New Roman"/>
                          <a:cs typeface="Times New Roman"/>
                        </a:rPr>
                        <a:t>) </a:t>
                      </a:r>
                      <a:r>
                        <a:rPr kumimoji="1" lang="en-US" altLang="ja-JP" i="1" dirty="0">
                          <a:latin typeface="Times New Roman"/>
                          <a:cs typeface="Times New Roman"/>
                        </a:rPr>
                        <a:t> </a:t>
                      </a:r>
                      <a:r>
                        <a:rPr kumimoji="1" lang="en-US" altLang="ja-JP" dirty="0"/>
                        <a:t>[Shimohira et al., 2011]</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811386719"/>
                  </a:ext>
                </a:extLst>
              </a:tr>
              <a:tr h="363093">
                <a:tc vMerge="1">
                  <a:txBody>
                    <a:bodyPr/>
                    <a:lstStyle/>
                    <a:p>
                      <a:pPr algn="ct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baseline="0" dirty="0"/>
                        <a:t>graph</a:t>
                      </a:r>
                      <a:endParaRPr kumimoji="1" lang="en-US" altLang="ja-JP"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a:t>graph</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kumimoji="1" lang="en-US" altLang="ja-JP" sz="1800" i="1" dirty="0">
                          <a:latin typeface="Times New Roman"/>
                          <a:cs typeface="Times New Roman"/>
                        </a:rPr>
                        <a:t>O</a:t>
                      </a:r>
                      <a:r>
                        <a:rPr kumimoji="1" lang="en-US" altLang="ja-JP" sz="1800" i="0" dirty="0">
                          <a:latin typeface="Times New Roman"/>
                          <a:cs typeface="Times New Roman"/>
                        </a:rPr>
                        <a:t>(|</a:t>
                      </a:r>
                      <a:r>
                        <a:rPr kumimoji="1" lang="en-US" altLang="ja-JP" sz="1800" i="1" dirty="0">
                          <a:latin typeface="Times New Roman"/>
                          <a:cs typeface="Times New Roman"/>
                        </a:rPr>
                        <a:t>E</a:t>
                      </a:r>
                      <a:r>
                        <a:rPr kumimoji="1" lang="en-US" altLang="ja-JP" sz="1800" i="0" baseline="-25000" dirty="0">
                          <a:latin typeface="Times New Roman"/>
                          <a:cs typeface="Times New Roman"/>
                        </a:rPr>
                        <a:t>1</a:t>
                      </a:r>
                      <a:r>
                        <a:rPr kumimoji="1" lang="en-US" altLang="ja-JP" sz="1800" i="1" dirty="0">
                          <a:latin typeface="Times New Roman"/>
                          <a:cs typeface="Times New Roman"/>
                        </a:rPr>
                        <a:t>|</a:t>
                      </a:r>
                      <a:r>
                        <a:rPr kumimoji="1" lang="en-US" altLang="ja-JP" sz="1800" i="0" dirty="0">
                          <a:latin typeface="Times New Roman"/>
                          <a:cs typeface="Times New Roman"/>
                        </a:rPr>
                        <a:t>|</a:t>
                      </a:r>
                      <a:r>
                        <a:rPr kumimoji="1" lang="en-US" altLang="ja-JP" sz="1800" i="1" dirty="0">
                          <a:latin typeface="Times New Roman"/>
                          <a:cs typeface="Times New Roman"/>
                        </a:rPr>
                        <a:t>E</a:t>
                      </a:r>
                      <a:r>
                        <a:rPr kumimoji="1" lang="en-US" altLang="ja-JP" sz="1800" i="0" baseline="-25000" dirty="0">
                          <a:latin typeface="Times New Roman"/>
                          <a:cs typeface="Times New Roman"/>
                        </a:rPr>
                        <a:t>2</a:t>
                      </a:r>
                      <a:r>
                        <a:rPr kumimoji="1" lang="en-US" altLang="ja-JP" sz="1800" i="1" dirty="0">
                          <a:latin typeface="Times New Roman"/>
                          <a:cs typeface="Times New Roman"/>
                        </a:rPr>
                        <a:t>|+</a:t>
                      </a:r>
                      <a:r>
                        <a:rPr kumimoji="1" lang="en-US" altLang="ja-JP" sz="1800" i="0" dirty="0">
                          <a:latin typeface="Times New Roman"/>
                          <a:cs typeface="Times New Roman"/>
                        </a:rPr>
                        <a:t>|</a:t>
                      </a:r>
                      <a:r>
                        <a:rPr kumimoji="1" lang="en-US" altLang="ja-JP" sz="1800" i="1" dirty="0">
                          <a:latin typeface="Times New Roman"/>
                          <a:cs typeface="Times New Roman"/>
                        </a:rPr>
                        <a:t>V</a:t>
                      </a:r>
                      <a:r>
                        <a:rPr kumimoji="1" lang="en-US" altLang="ja-JP" sz="1800" i="0" baseline="-25000" dirty="0">
                          <a:latin typeface="Times New Roman"/>
                          <a:cs typeface="Times New Roman"/>
                        </a:rPr>
                        <a:t>1</a:t>
                      </a:r>
                      <a:r>
                        <a:rPr kumimoji="1" lang="en-US" altLang="ja-JP" sz="1800" i="1" dirty="0">
                          <a:latin typeface="Times New Roman"/>
                          <a:cs typeface="Times New Roman"/>
                        </a:rPr>
                        <a:t>|</a:t>
                      </a:r>
                      <a:r>
                        <a:rPr kumimoji="1" lang="en-US" altLang="ja-JP" sz="1800" i="0" dirty="0">
                          <a:latin typeface="Times New Roman"/>
                          <a:cs typeface="Times New Roman"/>
                        </a:rPr>
                        <a:t>|</a:t>
                      </a:r>
                      <a:r>
                        <a:rPr kumimoji="1" lang="en-US" altLang="ja-JP" sz="1800" i="1" dirty="0">
                          <a:latin typeface="Times New Roman"/>
                          <a:cs typeface="Times New Roman"/>
                        </a:rPr>
                        <a:t>V</a:t>
                      </a:r>
                      <a:r>
                        <a:rPr kumimoji="1" lang="en-US" altLang="ja-JP" sz="1800" i="0" baseline="-25000" dirty="0">
                          <a:latin typeface="Times New Roman"/>
                          <a:cs typeface="Times New Roman"/>
                        </a:rPr>
                        <a:t>2</a:t>
                      </a:r>
                      <a:r>
                        <a:rPr kumimoji="1" lang="en-US" altLang="ja-JP" sz="1800" i="1" dirty="0">
                          <a:latin typeface="Times New Roman"/>
                          <a:cs typeface="Times New Roman"/>
                        </a:rPr>
                        <a:t>|</a:t>
                      </a:r>
                      <a:r>
                        <a:rPr kumimoji="1" lang="en-US" altLang="ja-JP" sz="1800" i="0" dirty="0">
                          <a:latin typeface="Times New Roman"/>
                          <a:cs typeface="Times New Roman"/>
                        </a:rPr>
                        <a:t>log|Σ|) </a:t>
                      </a:r>
                    </a:p>
                    <a:p>
                      <a:pPr algn="r"/>
                      <a:r>
                        <a:rPr kumimoji="1" lang="en-US" altLang="ja-JP" sz="1600" dirty="0"/>
                        <a:t>[Shimohira et al., 2011]</a:t>
                      </a:r>
                      <a:endParaRPr kumimoji="1" lang="ja-JP" alt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34799713"/>
                  </a:ext>
                </a:extLst>
              </a:tr>
            </a:tbl>
          </a:graphicData>
        </a:graphic>
      </p:graphicFrame>
      <p:sp>
        <p:nvSpPr>
          <p:cNvPr id="6" name="テキスト ボックス 5">
            <a:extLst>
              <a:ext uri="{FF2B5EF4-FFF2-40B4-BE49-F238E27FC236}">
                <a16:creationId xmlns:a16="http://schemas.microsoft.com/office/drawing/2014/main" id="{FBA29FE9-65A0-16DD-2F9F-6F7788415FB9}"/>
              </a:ext>
            </a:extLst>
          </p:cNvPr>
          <p:cNvSpPr txBox="1"/>
          <p:nvPr/>
        </p:nvSpPr>
        <p:spPr>
          <a:xfrm>
            <a:off x="15498" y="3465300"/>
            <a:ext cx="9485011" cy="646331"/>
          </a:xfrm>
          <a:prstGeom prst="rect">
            <a:avLst/>
          </a:prstGeom>
          <a:noFill/>
        </p:spPr>
        <p:txBody>
          <a:bodyPr wrap="square" rtlCol="0">
            <a:spAutoFit/>
          </a:bodyPr>
          <a:lstStyle/>
          <a:p>
            <a:endParaRPr kumimoji="1" lang="en-US" altLang="ja-JP" i="1" dirty="0">
              <a:latin typeface="Times New Roman"/>
              <a:cs typeface="Times New Roman"/>
            </a:endParaRPr>
          </a:p>
          <a:p>
            <a:r>
              <a:rPr kumimoji="1" lang="en-US" altLang="ja-JP" i="1" dirty="0">
                <a:latin typeface="Times New Roman"/>
                <a:cs typeface="Times New Roman"/>
              </a:rPr>
              <a:t>  n</a:t>
            </a:r>
            <a:r>
              <a:rPr kumimoji="1" lang="en-US" altLang="ja-JP" dirty="0"/>
              <a:t> : sum of  the length of strings in the </a:t>
            </a:r>
            <a:r>
              <a:rPr lang="en-US" altLang="ja-JP" dirty="0">
                <a:cs typeface="Times New Roman"/>
              </a:rPr>
              <a:t>text,  </a:t>
            </a:r>
            <a:r>
              <a:rPr lang="en-US" altLang="ja-JP" i="1" dirty="0">
                <a:latin typeface="Times New Roman"/>
                <a:cs typeface="Times New Roman"/>
              </a:rPr>
              <a:t>m</a:t>
            </a:r>
            <a:r>
              <a:rPr lang="en-US" altLang="ja-JP" dirty="0"/>
              <a:t> : length of the pattern</a:t>
            </a:r>
            <a:r>
              <a:rPr lang="en-US" altLang="ja-JP" dirty="0">
                <a:cs typeface="Times New Roman"/>
              </a:rPr>
              <a:t>.</a:t>
            </a:r>
            <a:r>
              <a:rPr lang="en-US" altLang="ja-JP" dirty="0">
                <a:latin typeface="Times New Roman"/>
                <a:cs typeface="Times New Roman"/>
              </a:rPr>
              <a:t> </a:t>
            </a:r>
          </a:p>
        </p:txBody>
      </p:sp>
    </p:spTree>
    <p:extLst>
      <p:ext uri="{BB962C8B-B14F-4D97-AF65-F5344CB8AC3E}">
        <p14:creationId xmlns:p14="http://schemas.microsoft.com/office/powerpoint/2010/main" val="241613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rmAutofit fontScale="90000"/>
          </a:bodyPr>
          <a:lstStyle/>
          <a:p>
            <a:r>
              <a:rPr lang="en-US" altLang="ja-JP" dirty="0"/>
              <a:t>O</a:t>
            </a:r>
            <a:r>
              <a:rPr kumimoji="1" lang="en-US" altLang="ja-JP" dirty="0"/>
              <a:t>utline</a:t>
            </a:r>
            <a:endParaRPr kumimoji="1" lang="ja-JP" altLang="en-US"/>
          </a:p>
        </p:txBody>
      </p:sp>
      <p:sp>
        <p:nvSpPr>
          <p:cNvPr id="3" name="コンテンツ プレースホルダー 2">
            <a:extLst>
              <a:ext uri="{FF2B5EF4-FFF2-40B4-BE49-F238E27FC236}">
                <a16:creationId xmlns:a16="http://schemas.microsoft.com/office/drawing/2014/main" id="{5FC62980-59FC-B94D-8B01-6334F2B8C3DD}"/>
              </a:ext>
            </a:extLst>
          </p:cNvPr>
          <p:cNvSpPr>
            <a:spLocks noGrp="1"/>
          </p:cNvSpPr>
          <p:nvPr>
            <p:ph idx="1"/>
          </p:nvPr>
        </p:nvSpPr>
        <p:spPr>
          <a:xfrm>
            <a:off x="628650" y="1251291"/>
            <a:ext cx="7886700" cy="5241568"/>
          </a:xfrm>
        </p:spPr>
        <p:txBody>
          <a:bodyPr>
            <a:normAutofit/>
          </a:bodyPr>
          <a:lstStyle/>
          <a:p>
            <a:pPr>
              <a:buClr>
                <a:srgbClr val="00B0F0"/>
              </a:buClr>
            </a:pPr>
            <a:r>
              <a:rPr lang="en-US" altLang="ja-JP" sz="4000" dirty="0">
                <a:solidFill>
                  <a:schemeClr val="bg1">
                    <a:lumMod val="75000"/>
                  </a:schemeClr>
                </a:solidFill>
              </a:rPr>
              <a:t>Labeled Graphs</a:t>
            </a:r>
          </a:p>
          <a:p>
            <a:pPr>
              <a:buClr>
                <a:srgbClr val="00B0F0"/>
              </a:buClr>
            </a:pPr>
            <a:r>
              <a:rPr lang="en-US" altLang="ja-JP" sz="4000" dirty="0"/>
              <a:t>SEQ-IC-LCS (Constrained LCS)</a:t>
            </a:r>
          </a:p>
          <a:p>
            <a:pPr>
              <a:buClr>
                <a:srgbClr val="00B0F0"/>
              </a:buClr>
            </a:pPr>
            <a:r>
              <a:rPr lang="en-US" altLang="ja-JP" sz="4000" dirty="0">
                <a:solidFill>
                  <a:schemeClr val="bg1">
                    <a:lumMod val="75000"/>
                  </a:schemeClr>
                </a:solidFill>
              </a:rPr>
              <a:t>Computing SEQ-IC-LCS of Acyclic  Labeled Graphs</a:t>
            </a:r>
          </a:p>
          <a:p>
            <a:pPr>
              <a:buClr>
                <a:srgbClr val="00B0F0"/>
              </a:buClr>
            </a:pPr>
            <a:r>
              <a:rPr lang="en-US" altLang="ja-JP" sz="4000" dirty="0">
                <a:solidFill>
                  <a:schemeClr val="bg1">
                    <a:lumMod val="75000"/>
                  </a:schemeClr>
                </a:solidFill>
              </a:rPr>
              <a:t>Computing SEQ-IC-LCS of Cyclic Labeled Graphs</a:t>
            </a:r>
          </a:p>
          <a:p>
            <a:pPr>
              <a:buClr>
                <a:srgbClr val="00B0F0"/>
              </a:buClr>
            </a:pPr>
            <a:r>
              <a:rPr lang="en-US" altLang="ja-JP" sz="4000" dirty="0">
                <a:solidFill>
                  <a:schemeClr val="bg1">
                    <a:lumMod val="75000"/>
                  </a:schemeClr>
                </a:solidFill>
              </a:rPr>
              <a:t>Conclusions and Future works</a:t>
            </a:r>
          </a:p>
          <a:p>
            <a:endParaRPr lang="en-US" altLang="ja-JP" sz="3600" dirty="0"/>
          </a:p>
          <a:p>
            <a:endParaRPr lang="en-US" altLang="ja-JP" sz="3600"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2C1D408E-B289-CB4A-A397-B385FF602559}"/>
              </a:ext>
            </a:extLst>
          </p:cNvPr>
          <p:cNvSpPr>
            <a:spLocks noGrp="1"/>
          </p:cNvSpPr>
          <p:nvPr>
            <p:ph type="sldNum" sz="quarter" idx="12"/>
          </p:nvPr>
        </p:nvSpPr>
        <p:spPr/>
        <p:txBody>
          <a:bodyPr/>
          <a:lstStyle/>
          <a:p>
            <a:fld id="{C95ACDE2-68C5-7347-A52E-B41B8375C727}" type="slidenum">
              <a:rPr kumimoji="1" lang="ja-JP" altLang="en-US" smtClean="0"/>
              <a:t>7</a:t>
            </a:fld>
            <a:endParaRPr kumimoji="1" lang="ja-JP" altLang="en-US"/>
          </a:p>
        </p:txBody>
      </p:sp>
    </p:spTree>
    <p:extLst>
      <p:ext uri="{BB962C8B-B14F-4D97-AF65-F5344CB8AC3E}">
        <p14:creationId xmlns:p14="http://schemas.microsoft.com/office/powerpoint/2010/main" val="388262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Autofit/>
          </a:bodyPr>
          <a:lstStyle/>
          <a:p>
            <a:r>
              <a:rPr lang="en-US" altLang="ja-JP" sz="3600" dirty="0"/>
              <a:t>Constrained LCS </a:t>
            </a:r>
            <a:r>
              <a:rPr lang="en-US" altLang="ja-JP" sz="3200" dirty="0"/>
              <a:t>[Chen et al., 2011]</a:t>
            </a:r>
            <a:endParaRPr kumimoji="1" lang="ja-JP" altLang="en-US" sz="3600"/>
          </a:p>
        </p:txBody>
      </p:sp>
      <p:sp>
        <p:nvSpPr>
          <p:cNvPr id="3" name="コンテンツ プレースホルダー 2">
            <a:extLst>
              <a:ext uri="{FF2B5EF4-FFF2-40B4-BE49-F238E27FC236}">
                <a16:creationId xmlns:a16="http://schemas.microsoft.com/office/drawing/2014/main" id="{5FC62980-59FC-B94D-8B01-6334F2B8C3DD}"/>
              </a:ext>
            </a:extLst>
          </p:cNvPr>
          <p:cNvSpPr>
            <a:spLocks noGrp="1"/>
          </p:cNvSpPr>
          <p:nvPr>
            <p:ph idx="1"/>
          </p:nvPr>
        </p:nvSpPr>
        <p:spPr>
          <a:xfrm>
            <a:off x="628650" y="1251290"/>
            <a:ext cx="8332468" cy="5241569"/>
          </a:xfrm>
        </p:spPr>
        <p:txBody>
          <a:bodyPr>
            <a:noAutofit/>
          </a:bodyPr>
          <a:lstStyle/>
          <a:p>
            <a:pPr marL="0" indent="0">
              <a:buNone/>
            </a:pPr>
            <a:r>
              <a:rPr lang="en-US" altLang="ja-JP" dirty="0"/>
              <a:t>In the field of molecular biology, </a:t>
            </a:r>
          </a:p>
          <a:p>
            <a:pPr marL="0" indent="0">
              <a:buNone/>
            </a:pPr>
            <a:r>
              <a:rPr lang="en-US" altLang="ja-JP" dirty="0"/>
              <a:t>there are cases where the same sequence appears</a:t>
            </a:r>
          </a:p>
          <a:p>
            <a:pPr marL="0" indent="0">
              <a:buNone/>
            </a:pPr>
            <a:r>
              <a:rPr lang="en-US" altLang="ja-JP" dirty="0"/>
              <a:t>between different species, and there are demand to </a:t>
            </a:r>
          </a:p>
          <a:p>
            <a:pPr marL="0" indent="0">
              <a:buNone/>
            </a:pPr>
            <a:r>
              <a:rPr lang="en-US" altLang="ja-JP" dirty="0"/>
              <a:t>incorporate this into similarity measurements.</a:t>
            </a:r>
          </a:p>
          <a:p>
            <a:pPr marL="0" indent="0">
              <a:buNone/>
            </a:pPr>
            <a:endParaRPr lang="en-US" altLang="ja-JP" sz="2400" dirty="0"/>
          </a:p>
          <a:p>
            <a:pPr marL="0" indent="0">
              <a:buNone/>
            </a:pPr>
            <a:r>
              <a:rPr lang="en" altLang="ja-JP" dirty="0"/>
              <a:t>In recent years, </a:t>
            </a:r>
          </a:p>
          <a:p>
            <a:pPr marL="0" indent="0">
              <a:buNone/>
            </a:pPr>
            <a:r>
              <a:rPr lang="en" altLang="ja-JP" sz="3200" dirty="0">
                <a:solidFill>
                  <a:srgbClr val="FF0000"/>
                </a:solidFill>
              </a:rPr>
              <a:t>Constrained LCS problems </a:t>
            </a:r>
            <a:r>
              <a:rPr lang="en-US" altLang="ja-JP" sz="3200" dirty="0">
                <a:solidFill>
                  <a:srgbClr val="FF0000"/>
                </a:solidFill>
              </a:rPr>
              <a:t>for string inputs</a:t>
            </a:r>
            <a:endParaRPr lang="en" altLang="ja-JP" sz="3200" dirty="0">
              <a:solidFill>
                <a:srgbClr val="FF0000"/>
              </a:solidFill>
            </a:endParaRPr>
          </a:p>
          <a:p>
            <a:pPr marL="0" indent="0">
              <a:buNone/>
            </a:pPr>
            <a:r>
              <a:rPr lang="en" altLang="ja-JP" dirty="0"/>
              <a:t>derived from the LCS problem</a:t>
            </a:r>
            <a:r>
              <a:rPr lang="en" altLang="ja-JP" dirty="0">
                <a:solidFill>
                  <a:srgbClr val="FF0000"/>
                </a:solidFill>
              </a:rPr>
              <a:t> </a:t>
            </a:r>
            <a:r>
              <a:rPr lang="en" altLang="ja-JP" dirty="0"/>
              <a:t>are considered.</a:t>
            </a:r>
            <a:r>
              <a:rPr lang="ja-JP" altLang="en-US" dirty="0"/>
              <a:t>　</a:t>
            </a:r>
            <a:endParaRPr lang="en-US" altLang="ja-JP" dirty="0"/>
          </a:p>
        </p:txBody>
      </p:sp>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730BB7BD-FDFE-4543-AE8E-A8DD785E24AE}"/>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8</a:t>
            </a:fld>
            <a:endParaRPr kumimoji="1" lang="ja-JP" altLang="en-US"/>
          </a:p>
        </p:txBody>
      </p:sp>
    </p:spTree>
    <p:extLst>
      <p:ext uri="{BB962C8B-B14F-4D97-AF65-F5344CB8AC3E}">
        <p14:creationId xmlns:p14="http://schemas.microsoft.com/office/powerpoint/2010/main" val="61834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A113C3-3FE1-5F40-ACBF-819C2D1D58E3}"/>
              </a:ext>
            </a:extLst>
          </p:cNvPr>
          <p:cNvSpPr>
            <a:spLocks noGrp="1"/>
          </p:cNvSpPr>
          <p:nvPr>
            <p:ph type="title"/>
          </p:nvPr>
        </p:nvSpPr>
        <p:spPr>
          <a:xfrm>
            <a:off x="628650" y="365127"/>
            <a:ext cx="7886700" cy="647966"/>
          </a:xfrm>
        </p:spPr>
        <p:txBody>
          <a:bodyPr>
            <a:noAutofit/>
          </a:bodyPr>
          <a:lstStyle/>
          <a:p>
            <a:r>
              <a:rPr lang="en-US" altLang="ja-JP" sz="3600" dirty="0"/>
              <a:t>Constrained LCS </a:t>
            </a:r>
            <a:r>
              <a:rPr lang="en-US" altLang="ja-JP" sz="3200" dirty="0"/>
              <a:t>[Chen et al., 2011]</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FC62980-59FC-B94D-8B01-6334F2B8C3DD}"/>
                  </a:ext>
                </a:extLst>
              </p:cNvPr>
              <p:cNvSpPr>
                <a:spLocks noGrp="1"/>
              </p:cNvSpPr>
              <p:nvPr>
                <p:ph idx="1"/>
              </p:nvPr>
            </p:nvSpPr>
            <p:spPr>
              <a:xfrm>
                <a:off x="559438" y="1189297"/>
                <a:ext cx="8214725" cy="5519901"/>
              </a:xfrm>
            </p:spPr>
            <p:txBody>
              <a:bodyPr>
                <a:noAutofit/>
              </a:bodyPr>
              <a:lstStyle/>
              <a:p>
                <a:pPr marL="0" indent="0">
                  <a:buNone/>
                </a:pPr>
                <a:r>
                  <a:rPr lang="en" altLang="ja-JP" sz="2600" dirty="0">
                    <a:effectLst/>
                  </a:rPr>
                  <a:t>There exist four variants of the </a:t>
                </a:r>
                <a:r>
                  <a:rPr lang="en-US" altLang="ja-JP" sz="2600" dirty="0"/>
                  <a:t>Constrained LCS </a:t>
                </a:r>
                <a:r>
                  <a:rPr lang="en" altLang="ja-JP" sz="2600" dirty="0">
                    <a:effectLst/>
                  </a:rPr>
                  <a:t>problems.</a:t>
                </a:r>
              </a:p>
              <a:p>
                <a:pPr marL="0" indent="0">
                  <a:buNone/>
                </a:pPr>
                <a:r>
                  <a:rPr lang="en-US" altLang="ja-JP" sz="200" dirty="0"/>
                  <a:t> </a:t>
                </a:r>
              </a:p>
              <a:p>
                <a:pPr marL="0" indent="0">
                  <a:buNone/>
                </a:pPr>
                <a:r>
                  <a:rPr lang="en" altLang="ja-JP" sz="2600" dirty="0"/>
                  <a:t>Each of them is to compute a </a:t>
                </a:r>
                <a:r>
                  <a:rPr lang="en" altLang="ja-JP" sz="2600" dirty="0">
                    <a:effectLst/>
                  </a:rPr>
                  <a:t>longest string </a:t>
                </a:r>
                <a14:m>
                  <m:oMath xmlns:m="http://schemas.openxmlformats.org/officeDocument/2006/math">
                    <m:r>
                      <a:rPr lang="en-US" altLang="ja-JP" sz="2600" b="0" i="1" smtClean="0">
                        <a:effectLst/>
                        <a:latin typeface="Cambria Math" panose="02040503050406030204" pitchFamily="18" charset="0"/>
                      </a:rPr>
                      <m:t>𝑍</m:t>
                    </m:r>
                  </m:oMath>
                </a14:m>
                <a:r>
                  <a:rPr lang="en" altLang="ja-JP" sz="2600" dirty="0">
                    <a:effectLst/>
                  </a:rPr>
                  <a:t> such that </a:t>
                </a:r>
              </a:p>
              <a:p>
                <a:pPr marL="0" indent="0">
                  <a:buNone/>
                </a:pPr>
                <a14:m>
                  <m:oMath xmlns:m="http://schemas.openxmlformats.org/officeDocument/2006/math">
                    <m:r>
                      <a:rPr lang="en-US" altLang="ja-JP" sz="2600" i="1">
                        <a:latin typeface="Cambria Math" panose="02040503050406030204" pitchFamily="18" charset="0"/>
                      </a:rPr>
                      <m:t>𝑍</m:t>
                    </m:r>
                  </m:oMath>
                </a14:m>
                <a:r>
                  <a:rPr lang="en" altLang="ja-JP" sz="2600" dirty="0">
                    <a:effectLst/>
                  </a:rPr>
                  <a:t> </a:t>
                </a:r>
                <a:r>
                  <a:rPr lang="en" altLang="ja-JP" sz="2600" dirty="0">
                    <a:solidFill>
                      <a:srgbClr val="FF0000"/>
                    </a:solidFill>
                    <a:effectLst/>
                  </a:rPr>
                  <a:t>includes</a:t>
                </a:r>
                <a:r>
                  <a:rPr lang="en" altLang="ja-JP" sz="2600" dirty="0">
                    <a:effectLst/>
                  </a:rPr>
                  <a:t>/</a:t>
                </a:r>
                <a:r>
                  <a:rPr lang="en" altLang="ja-JP" sz="2600" dirty="0">
                    <a:solidFill>
                      <a:srgbClr val="0070C0"/>
                    </a:solidFill>
                    <a:effectLst/>
                  </a:rPr>
                  <a:t>excludes</a:t>
                </a:r>
                <a:r>
                  <a:rPr lang="en" altLang="ja-JP" sz="2600" dirty="0">
                    <a:effectLst/>
                  </a:rPr>
                  <a:t> the constraint pattern </a:t>
                </a:r>
                <a14:m>
                  <m:oMath xmlns:m="http://schemas.openxmlformats.org/officeDocument/2006/math">
                    <m:r>
                      <a:rPr lang="en-US" altLang="ja-JP" sz="2600" b="0" i="1" smtClean="0">
                        <a:latin typeface="Cambria Math" panose="02040503050406030204" pitchFamily="18" charset="0"/>
                      </a:rPr>
                      <m:t>𝑃</m:t>
                    </m:r>
                  </m:oMath>
                </a14:m>
                <a:r>
                  <a:rPr lang="en" altLang="ja-JP" sz="2600" dirty="0">
                    <a:effectLst/>
                  </a:rPr>
                  <a:t> as a </a:t>
                </a:r>
              </a:p>
              <a:p>
                <a:pPr marL="0" indent="0">
                  <a:buNone/>
                </a:pPr>
                <a:r>
                  <a:rPr lang="en" altLang="ja-JP" sz="2600" dirty="0">
                    <a:solidFill>
                      <a:schemeClr val="accent2"/>
                    </a:solidFill>
                    <a:effectLst/>
                  </a:rPr>
                  <a:t>substring</a:t>
                </a:r>
                <a:r>
                  <a:rPr lang="en" altLang="ja-JP" sz="2600" dirty="0">
                    <a:effectLst/>
                  </a:rPr>
                  <a:t>/</a:t>
                </a:r>
                <a:r>
                  <a:rPr lang="en" altLang="ja-JP" sz="2600" dirty="0">
                    <a:solidFill>
                      <a:srgbClr val="00B050"/>
                    </a:solidFill>
                    <a:effectLst/>
                  </a:rPr>
                  <a:t>subsequence</a:t>
                </a:r>
                <a:r>
                  <a:rPr lang="en" altLang="ja-JP" sz="2600" dirty="0">
                    <a:effectLst/>
                  </a:rPr>
                  <a:t> and </a:t>
                </a:r>
                <a14:m>
                  <m:oMath xmlns:m="http://schemas.openxmlformats.org/officeDocument/2006/math">
                    <m:r>
                      <a:rPr lang="en-US" altLang="ja-JP" sz="2600" i="1">
                        <a:latin typeface="Cambria Math" panose="02040503050406030204" pitchFamily="18" charset="0"/>
                      </a:rPr>
                      <m:t>𝑍</m:t>
                    </m:r>
                  </m:oMath>
                </a14:m>
                <a:r>
                  <a:rPr lang="en" altLang="ja-JP" sz="2600" dirty="0">
                    <a:effectLst/>
                  </a:rPr>
                  <a:t> is a common </a:t>
                </a:r>
              </a:p>
              <a:p>
                <a:pPr marL="0" indent="0">
                  <a:buNone/>
                </a:pPr>
                <a:r>
                  <a:rPr lang="en" altLang="ja-JP" sz="2600" dirty="0">
                    <a:effectLst/>
                  </a:rPr>
                  <a:t>subsequence of the two target strings </a:t>
                </a:r>
                <a14:m>
                  <m:oMath xmlns:m="http://schemas.openxmlformats.org/officeDocument/2006/math">
                    <m:r>
                      <a:rPr lang="en-US" altLang="ja-JP" sz="2600" b="0" i="1" smtClean="0">
                        <a:effectLst/>
                        <a:latin typeface="Cambria Math" panose="02040503050406030204" pitchFamily="18" charset="0"/>
                      </a:rPr>
                      <m:t>𝐴</m:t>
                    </m:r>
                  </m:oMath>
                </a14:m>
                <a:r>
                  <a:rPr lang="en" altLang="ja-JP" sz="2600" dirty="0">
                    <a:effectLst/>
                  </a:rPr>
                  <a:t> and </a:t>
                </a:r>
                <a14:m>
                  <m:oMath xmlns:m="http://schemas.openxmlformats.org/officeDocument/2006/math">
                    <m:r>
                      <a:rPr lang="en-US" altLang="ja-JP" sz="2600" b="0" i="1" smtClean="0">
                        <a:latin typeface="Cambria Math" panose="02040503050406030204" pitchFamily="18" charset="0"/>
                      </a:rPr>
                      <m:t>𝐵</m:t>
                    </m:r>
                  </m:oMath>
                </a14:m>
                <a:r>
                  <a:rPr lang="en" altLang="ja-JP" sz="2600" dirty="0">
                    <a:effectLst/>
                  </a:rPr>
                  <a:t>. </a:t>
                </a:r>
              </a:p>
              <a:p>
                <a:pPr marL="0" indent="0">
                  <a:buNone/>
                </a:pPr>
                <a:r>
                  <a:rPr lang="en-US" altLang="ja-JP" sz="200" dirty="0"/>
                  <a:t> </a:t>
                </a:r>
              </a:p>
              <a:p>
                <a:pPr marL="0" indent="0">
                  <a:buNone/>
                </a:pPr>
                <a:r>
                  <a:rPr lang="en-US" altLang="ja-JP" sz="3200" dirty="0"/>
                  <a:t>Each problem is called, </a:t>
                </a:r>
              </a:p>
              <a:p>
                <a:pPr marL="0" indent="0">
                  <a:buNone/>
                </a:pPr>
                <a:r>
                  <a:rPr lang="en-US" altLang="ja-JP" sz="3200" dirty="0"/>
                  <a:t>     </a:t>
                </a:r>
                <a:r>
                  <a:rPr lang="en" altLang="ja-JP" sz="3200" dirty="0">
                    <a:solidFill>
                      <a:schemeClr val="accent2"/>
                    </a:solidFill>
                  </a:rPr>
                  <a:t>STR</a:t>
                </a:r>
                <a:r>
                  <a:rPr lang="en" altLang="ja-JP" sz="3200" dirty="0"/>
                  <a:t>-</a:t>
                </a:r>
                <a:r>
                  <a:rPr lang="en" altLang="ja-JP" sz="3200" dirty="0">
                    <a:solidFill>
                      <a:srgbClr val="FF0000"/>
                    </a:solidFill>
                  </a:rPr>
                  <a:t>IC</a:t>
                </a:r>
                <a:r>
                  <a:rPr lang="en" altLang="ja-JP" sz="3200" dirty="0"/>
                  <a:t>-LCS </a:t>
                </a:r>
                <a:r>
                  <a:rPr lang="en-US" altLang="ja-JP" sz="3200" dirty="0"/>
                  <a:t>      </a:t>
                </a:r>
                <a:r>
                  <a:rPr lang="ja-JP" altLang="en-US" sz="3200"/>
                  <a:t>（</a:t>
                </a:r>
                <a:r>
                  <a:rPr lang="en-US" altLang="ja-JP" sz="3200" dirty="0"/>
                  <a:t>substring, include</a:t>
                </a:r>
                <a:r>
                  <a:rPr lang="ja-JP" altLang="en-US" sz="3200"/>
                  <a:t>）</a:t>
                </a:r>
                <a:endParaRPr lang="en" altLang="ja-JP" sz="3200" dirty="0"/>
              </a:p>
              <a:p>
                <a:pPr marL="0" indent="0">
                  <a:buNone/>
                </a:pPr>
                <a:r>
                  <a:rPr lang="en" altLang="ja-JP" sz="3200" dirty="0"/>
                  <a:t>     </a:t>
                </a:r>
                <a:r>
                  <a:rPr lang="en" altLang="ja-JP" sz="3200" dirty="0">
                    <a:solidFill>
                      <a:schemeClr val="accent2"/>
                    </a:solidFill>
                  </a:rPr>
                  <a:t>STR</a:t>
                </a:r>
                <a:r>
                  <a:rPr lang="en" altLang="ja-JP" sz="3200" dirty="0"/>
                  <a:t>-</a:t>
                </a:r>
                <a:r>
                  <a:rPr lang="en" altLang="ja-JP" sz="3200" dirty="0">
                    <a:solidFill>
                      <a:schemeClr val="accent1"/>
                    </a:solidFill>
                  </a:rPr>
                  <a:t>EC</a:t>
                </a:r>
                <a:r>
                  <a:rPr lang="en" altLang="ja-JP" sz="3200" dirty="0"/>
                  <a:t>-LCS      </a:t>
                </a:r>
                <a:r>
                  <a:rPr lang="ja-JP" altLang="en-US" sz="3200"/>
                  <a:t>（</a:t>
                </a:r>
                <a:r>
                  <a:rPr lang="en-US" altLang="ja-JP" sz="3200" dirty="0"/>
                  <a:t>substring, exclude</a:t>
                </a:r>
                <a:r>
                  <a:rPr lang="ja-JP" altLang="en-US" sz="3200"/>
                  <a:t>）</a:t>
                </a:r>
                <a:endParaRPr lang="en" altLang="ja-JP" sz="3200" dirty="0"/>
              </a:p>
              <a:p>
                <a:pPr marL="0" indent="0">
                  <a:buNone/>
                </a:pPr>
                <a:r>
                  <a:rPr lang="en" altLang="ja-JP" sz="3200" dirty="0"/>
                  <a:t>    </a:t>
                </a:r>
                <a:r>
                  <a:rPr lang="en-US" altLang="ja-JP" sz="3200" dirty="0"/>
                  <a:t> </a:t>
                </a:r>
                <a:r>
                  <a:rPr lang="en" altLang="ja-JP" sz="3200" dirty="0">
                    <a:solidFill>
                      <a:srgbClr val="00B050"/>
                    </a:solidFill>
                  </a:rPr>
                  <a:t>SEQ</a:t>
                </a:r>
                <a:r>
                  <a:rPr lang="en" altLang="ja-JP" sz="3200" dirty="0"/>
                  <a:t>-</a:t>
                </a:r>
                <a:r>
                  <a:rPr lang="en" altLang="ja-JP" sz="3200" dirty="0">
                    <a:solidFill>
                      <a:srgbClr val="FF0000"/>
                    </a:solidFill>
                  </a:rPr>
                  <a:t>IC</a:t>
                </a:r>
                <a:r>
                  <a:rPr lang="en" altLang="ja-JP" sz="3200" dirty="0"/>
                  <a:t>-LCS      </a:t>
                </a:r>
                <a:r>
                  <a:rPr lang="ja-JP" altLang="en-US" sz="3200"/>
                  <a:t>（</a:t>
                </a:r>
                <a:r>
                  <a:rPr lang="en-US" altLang="ja-JP" sz="3200" dirty="0"/>
                  <a:t>subsequence, include</a:t>
                </a:r>
                <a:r>
                  <a:rPr lang="ja-JP" altLang="en-US" sz="3200"/>
                  <a:t>）</a:t>
                </a:r>
                <a:endParaRPr lang="en" altLang="ja-JP" sz="3200" dirty="0"/>
              </a:p>
              <a:p>
                <a:pPr marL="0" indent="0">
                  <a:buNone/>
                </a:pPr>
                <a:r>
                  <a:rPr lang="en" altLang="ja-JP" sz="3200" dirty="0"/>
                  <a:t>    </a:t>
                </a:r>
                <a:r>
                  <a:rPr lang="en-US" altLang="ja-JP" sz="3200" dirty="0"/>
                  <a:t> </a:t>
                </a:r>
                <a:r>
                  <a:rPr lang="en" altLang="ja-JP" sz="3200" dirty="0">
                    <a:solidFill>
                      <a:srgbClr val="00B050"/>
                    </a:solidFill>
                  </a:rPr>
                  <a:t>SEQ</a:t>
                </a:r>
                <a:r>
                  <a:rPr lang="en" altLang="ja-JP" sz="3200" dirty="0"/>
                  <a:t>-</a:t>
                </a:r>
                <a:r>
                  <a:rPr lang="en" altLang="ja-JP" sz="3200" dirty="0">
                    <a:solidFill>
                      <a:schemeClr val="accent1"/>
                    </a:solidFill>
                  </a:rPr>
                  <a:t>EC</a:t>
                </a:r>
                <a:r>
                  <a:rPr lang="en" altLang="ja-JP" sz="3200" dirty="0"/>
                  <a:t>-LCS     </a:t>
                </a:r>
                <a:r>
                  <a:rPr lang="ja-JP" altLang="en-US" sz="3200"/>
                  <a:t>（</a:t>
                </a:r>
                <a:r>
                  <a:rPr lang="en-US" altLang="ja-JP" sz="3200" dirty="0"/>
                  <a:t>subsequence, exclude</a:t>
                </a:r>
                <a:r>
                  <a:rPr lang="ja-JP" altLang="en-US" sz="3200"/>
                  <a:t>）</a:t>
                </a:r>
                <a:r>
                  <a:rPr lang="en-US" altLang="ja-JP" sz="3200" dirty="0"/>
                  <a:t>     </a:t>
                </a:r>
                <a:endParaRPr lang="en" altLang="ja-JP" sz="3200" dirty="0"/>
              </a:p>
              <a:p>
                <a:pPr marL="0" indent="0">
                  <a:buNone/>
                </a:pPr>
                <a:endParaRPr lang="en-US" altLang="ja-JP" dirty="0"/>
              </a:p>
            </p:txBody>
          </p:sp>
        </mc:Choice>
        <mc:Fallback xmlns="">
          <p:sp>
            <p:nvSpPr>
              <p:cNvPr id="3" name="コンテンツ プレースホルダー 2">
                <a:extLst>
                  <a:ext uri="{FF2B5EF4-FFF2-40B4-BE49-F238E27FC236}">
                    <a16:creationId xmlns:a16="http://schemas.microsoft.com/office/drawing/2014/main" id="{5FC62980-59FC-B94D-8B01-6334F2B8C3DD}"/>
                  </a:ext>
                </a:extLst>
              </p:cNvPr>
              <p:cNvSpPr>
                <a:spLocks noGrp="1" noRot="1" noChangeAspect="1" noMove="1" noResize="1" noEditPoints="1" noAdjustHandles="1" noChangeArrowheads="1" noChangeShapeType="1" noTextEdit="1"/>
              </p:cNvSpPr>
              <p:nvPr>
                <p:ph idx="1"/>
              </p:nvPr>
            </p:nvSpPr>
            <p:spPr>
              <a:xfrm>
                <a:off x="559438" y="1189297"/>
                <a:ext cx="8214725" cy="5519901"/>
              </a:xfrm>
              <a:blipFill>
                <a:blip r:embed="rId3"/>
                <a:stretch>
                  <a:fillRect l="-1855" t="-1606" b="-3899"/>
                </a:stretch>
              </a:blipFill>
            </p:spPr>
            <p:txBody>
              <a:bodyPr/>
              <a:lstStyle/>
              <a:p>
                <a:r>
                  <a:rPr lang="ja-JP" altLang="en-US">
                    <a:noFill/>
                  </a:rPr>
                  <a:t> </a:t>
                </a:r>
              </a:p>
            </p:txBody>
          </p:sp>
        </mc:Fallback>
      </mc:AlternateContent>
      <p:cxnSp>
        <p:nvCxnSpPr>
          <p:cNvPr id="4" name="直線コネクタ 3">
            <a:extLst>
              <a:ext uri="{FF2B5EF4-FFF2-40B4-BE49-F238E27FC236}">
                <a16:creationId xmlns:a16="http://schemas.microsoft.com/office/drawing/2014/main" id="{22B0AB2F-D8F1-E049-BAFE-2DE1D37E9B50}"/>
              </a:ext>
            </a:extLst>
          </p:cNvPr>
          <p:cNvCxnSpPr>
            <a:cxnSpLocks/>
          </p:cNvCxnSpPr>
          <p:nvPr/>
        </p:nvCxnSpPr>
        <p:spPr>
          <a:xfrm>
            <a:off x="628650" y="1020261"/>
            <a:ext cx="7886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730BB7BD-FDFE-4543-AE8E-A8DD785E24AE}"/>
              </a:ext>
            </a:extLst>
          </p:cNvPr>
          <p:cNvSpPr>
            <a:spLocks noGrp="1"/>
          </p:cNvSpPr>
          <p:nvPr>
            <p:ph type="sldNum" sz="quarter" idx="12"/>
          </p:nvPr>
        </p:nvSpPr>
        <p:spPr>
          <a:xfrm>
            <a:off x="6903718" y="365126"/>
            <a:ext cx="2057400" cy="365125"/>
          </a:xfrm>
          <a:prstGeom prst="rect">
            <a:avLst/>
          </a:prstGeom>
        </p:spPr>
        <p:txBody>
          <a:bodyPr/>
          <a:lstStyle/>
          <a:p>
            <a:fld id="{C95ACDE2-68C5-7347-A52E-B41B8375C727}" type="slidenum">
              <a:rPr kumimoji="1" lang="ja-JP" altLang="en-US" smtClean="0"/>
              <a:t>9</a:t>
            </a:fld>
            <a:endParaRPr kumimoji="1" lang="ja-JP" altLang="en-US"/>
          </a:p>
        </p:txBody>
      </p:sp>
    </p:spTree>
    <p:extLst>
      <p:ext uri="{BB962C8B-B14F-4D97-AF65-F5344CB8AC3E}">
        <p14:creationId xmlns:p14="http://schemas.microsoft.com/office/powerpoint/2010/main" val="16553180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148199</TotalTime>
  <Words>12257</Words>
  <Application>Microsoft Macintosh PowerPoint</Application>
  <PresentationFormat>画面に合わせる (4:3)</PresentationFormat>
  <Paragraphs>1849</Paragraphs>
  <Slides>57</Slides>
  <Notes>57</Notes>
  <HiddenSlides>3</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57</vt:i4>
      </vt:variant>
    </vt:vector>
  </HeadingPairs>
  <TitlesOfParts>
    <vt:vector size="72" baseType="lpstr">
      <vt:lpstr>BKM-cmmi12</vt:lpstr>
      <vt:lpstr>CMMI10</vt:lpstr>
      <vt:lpstr>CMR10</vt:lpstr>
      <vt:lpstr>CMR12</vt:lpstr>
      <vt:lpstr>MS PGothic</vt:lpstr>
      <vt:lpstr>MS PGothic</vt:lpstr>
      <vt:lpstr>メイリオ</vt:lpstr>
      <vt:lpstr>游ゴシック</vt:lpstr>
      <vt:lpstr>Arial</vt:lpstr>
      <vt:lpstr>Calibri</vt:lpstr>
      <vt:lpstr>Cambria</vt:lpstr>
      <vt:lpstr>Cambria Math</vt:lpstr>
      <vt:lpstr>Courier New</vt:lpstr>
      <vt:lpstr>Times New Roman</vt:lpstr>
      <vt:lpstr>Office テーマ</vt:lpstr>
      <vt:lpstr>SEQ-IC-LCS Computation  of Labeled Graphs</vt:lpstr>
      <vt:lpstr>Outline</vt:lpstr>
      <vt:lpstr>Outline</vt:lpstr>
      <vt:lpstr>Labeled Graphs</vt:lpstr>
      <vt:lpstr>Labeled Graphs</vt:lpstr>
      <vt:lpstr>Known Algorithms on Labeled Graphs</vt:lpstr>
      <vt:lpstr>Outline</vt:lpstr>
      <vt:lpstr>Constrained LCS [Chen et al., 2011]</vt:lpstr>
      <vt:lpstr>Constrained LCS [Chen et al., 2011]</vt:lpstr>
      <vt:lpstr>Previous Work of Constrained LCS and Our Work　　　　　</vt:lpstr>
      <vt:lpstr>Previous Work of Constrained LCS and Our Work　　　　　</vt:lpstr>
      <vt:lpstr>SEQ-IC-LCS</vt:lpstr>
      <vt:lpstr>SEQ-IC-LCS</vt:lpstr>
      <vt:lpstr>SEQ-IC-LCS</vt:lpstr>
      <vt:lpstr>Algorithm for SEQ-IC-LCS of strings [Chin et al., 2004]</vt:lpstr>
      <vt:lpstr>Recurrence of SEQ-IC-LCS algorithm of strings [Chin et al., 2004]</vt:lpstr>
      <vt:lpstr>Outline</vt:lpstr>
      <vt:lpstr>Definition about Labeled Graphs</vt:lpstr>
      <vt:lpstr>SEQ-IC-LCS Problem for Acyclic Labeled Graphs </vt:lpstr>
      <vt:lpstr>SEQ-IC-LCS Problem for Acyclic Labeled Graphs </vt:lpstr>
      <vt:lpstr>SEQ-IC-LCS Problem for Acyclic Labeled Graphs </vt:lpstr>
      <vt:lpstr>PowerPoint プレゼンテーション</vt:lpstr>
      <vt:lpstr>Topological Sort</vt:lpstr>
      <vt:lpstr>PowerPoint プレゼンテーション</vt:lpstr>
      <vt:lpstr>Recurrence of SEQ-IC-LCS of Acyclic Labeled Graphs </vt:lpstr>
      <vt:lpstr>PowerPoint プレゼンテーション</vt:lpstr>
      <vt:lpstr>Tables computed by using the recurrence</vt:lpstr>
      <vt:lpstr>Tables computed by using the recurrence</vt:lpstr>
      <vt:lpstr>PowerPoint プレゼンテーション</vt:lpstr>
      <vt:lpstr>Outline</vt:lpstr>
      <vt:lpstr>SEQ-IC-LCS Problem for Cyclic Labeled Graphs </vt:lpstr>
      <vt:lpstr>SEQ-IC-LCS Problem for Cyclic Labeled Graphs </vt:lpstr>
      <vt:lpstr>SEQ-IC-LCS Problem for Cyclic Labeled Graphs </vt:lpstr>
      <vt:lpstr>PowerPoint プレゼンテーション</vt:lpstr>
      <vt:lpstr>Strongly Connected Components</vt:lpstr>
      <vt:lpstr>PowerPoint プレゼンテーション</vt:lpstr>
      <vt:lpstr>PowerPoint プレゼンテーション</vt:lpstr>
      <vt:lpstr>PowerPoint プレゼンテーション</vt:lpstr>
      <vt:lpstr>Precompute the Result of Conditional Expressions of Recurrence</vt:lpstr>
      <vt:lpstr>Precompute the Result of Conditional Expressions of Recurrence</vt:lpstr>
      <vt:lpstr>Precompute the Result of Conditional Expressions of Recurrence</vt:lpstr>
      <vt:lpstr>Precompute the Result of Conditional Expressions of Recurrence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Outline</vt:lpstr>
      <vt:lpstr>Conclusions</vt:lpstr>
      <vt:lpstr>Conclusions</vt:lpstr>
      <vt:lpstr>Future work</vt:lpstr>
      <vt:lpstr>Labeled Graphs</vt:lpstr>
      <vt:lpstr>Labeled Graphs</vt:lpstr>
      <vt:lpstr>Topological Sort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Longest Common Subsequence Algorithm Suitable for Similar Text Strings </dc:title>
  <dc:creator>bee n</dc:creator>
  <cp:lastModifiedBy>yonemoto yuuki</cp:lastModifiedBy>
  <cp:revision>494</cp:revision>
  <dcterms:created xsi:type="dcterms:W3CDTF">2021-08-17T05:42:24Z</dcterms:created>
  <dcterms:modified xsi:type="dcterms:W3CDTF">2023-08-28T09:07:40Z</dcterms:modified>
</cp:coreProperties>
</file>