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8" r:id="rId2"/>
    <p:sldId id="310" r:id="rId3"/>
    <p:sldId id="321" r:id="rId4"/>
    <p:sldId id="322" r:id="rId5"/>
    <p:sldId id="311" r:id="rId6"/>
    <p:sldId id="323" r:id="rId7"/>
    <p:sldId id="324" r:id="rId8"/>
    <p:sldId id="329" r:id="rId9"/>
    <p:sldId id="299" r:id="rId10"/>
    <p:sldId id="334" r:id="rId11"/>
    <p:sldId id="335" r:id="rId12"/>
    <p:sldId id="331" r:id="rId13"/>
    <p:sldId id="332" r:id="rId14"/>
    <p:sldId id="301" r:id="rId15"/>
    <p:sldId id="330" r:id="rId16"/>
    <p:sldId id="328" r:id="rId17"/>
    <p:sldId id="333" r:id="rId18"/>
    <p:sldId id="327" r:id="rId19"/>
    <p:sldId id="308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33"/>
  </p:normalViewPr>
  <p:slideViewPr>
    <p:cSldViewPr snapToGrid="0">
      <p:cViewPr varScale="1">
        <p:scale>
          <a:sx n="121" d="100"/>
          <a:sy n="121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FF359-F3CC-EB49-98AB-9DF3F7EFFE1E}" type="datetimeFigureOut">
              <a:rPr lang="en-US" smtClean="0"/>
              <a:t>8/28/23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96026-BAB4-354C-8BFC-BF1E33E27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54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F8B902C9-325B-7AFB-DDD8-EE7339BF3E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D17CAEB-F842-064D-8BD1-934120C05333}" type="slidenum">
              <a:rPr lang="fi-FI" altLang="fi-FI"/>
              <a:pPr>
                <a:spcBef>
                  <a:spcPct val="0"/>
                </a:spcBef>
              </a:pPr>
              <a:t>1</a:t>
            </a:fld>
            <a:endParaRPr lang="fi-FI" altLang="fi-FI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09AEF31-38E7-CA7D-1593-7C8ADEC97D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D4AC430-8DDB-98D6-A71A-4B46FA2CA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CBBAB-5995-F62E-33CF-E930E33AF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34ACC-EA6C-3218-9ADF-7FE9B4D40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1801E-7945-7417-43A8-65A84076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29A1-5599-5749-9A7B-F505EA7DE81C}" type="datetime1">
              <a:rPr lang="en-CA" smtClean="0"/>
              <a:t>2023-08-28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4657A-0C4B-2C02-938D-0682CF22A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Sheridan | Get Creative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D3D85-DC0F-6549-EB2D-8887B149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0398-794F-CA47-B51D-ABAE76C53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69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E9639-1D20-0200-7253-67016EE16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E19817-A0ED-86BE-94EA-275F23FC3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A9838-43B8-BD94-5464-15764954F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990F-0435-684E-9F1E-60C44EC2D57A}" type="datetime1">
              <a:rPr lang="en-CA" smtClean="0"/>
              <a:t>2023-08-28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9D48F-2D58-9358-248F-80A687389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Sheridan | Get Creative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DBE3C-0044-6482-84C4-A5522EACB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0398-794F-CA47-B51D-ABAE76C53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3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E3B40C-EE8E-F3DA-2B0B-77075D6E48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95890-8486-A66D-C66C-7EEF6B6EC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3E289-82A0-C034-FBF5-558394194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80D6-657F-964C-B319-33F41F34F220}" type="datetime1">
              <a:rPr lang="en-CA" smtClean="0"/>
              <a:t>2023-08-28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95A7E-E937-16A9-468B-390E28A56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Sheridan | Get Creative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D6EE8-0B31-32B6-DB88-53C428E00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0398-794F-CA47-B51D-ABAE76C53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2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BCD79-18A8-8257-449C-073158FA9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3138B-2993-1D08-3E7C-EEA4487C4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BDE1F-388B-5997-DB1D-9E757D4F0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CC33-4A2B-1345-B656-5791F8195205}" type="datetime1">
              <a:rPr lang="en-CA" smtClean="0"/>
              <a:t>2023-08-28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3BE02-B79E-E910-B2BC-A2A00B99F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Sheridan | Get Creative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3073D-9FF3-3A8C-C6F3-1C837770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0398-794F-CA47-B51D-ABAE76C53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6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BAD5A-A2E3-18BC-100D-840C07CF3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033BA-84EB-5E7E-13ED-A9A1505DB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208FC-413A-D1D4-1162-7C9D43F3E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3E8E-D780-FA4A-B155-2BF099176091}" type="datetime1">
              <a:rPr lang="en-CA" smtClean="0"/>
              <a:t>2023-08-28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28B08-4585-2338-C0CB-867F981B6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Sheridan | Get Creative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CDE35-F867-FD2A-8D89-6FEBD02A8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0398-794F-CA47-B51D-ABAE76C53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7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54D54-C726-D45E-B744-07D924A22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0620A-F703-8B91-6FE0-CD72615BC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C492E-70F0-3A78-F9BC-DDADA1318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A34A2-BA35-95A1-A05C-5C113C616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D9E3-1373-2E40-A007-2802DE48B701}" type="datetime1">
              <a:rPr lang="en-CA" smtClean="0"/>
              <a:t>2023-08-28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910C5-8E7A-F0E8-6FFC-7265E3007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Sheridan | Get Creative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59F61-1F81-CC82-E987-1A03159D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0398-794F-CA47-B51D-ABAE76C53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0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86D7F-5D8F-44C6-017F-825E276C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A3275-D2D7-E45F-22AE-FF2360961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6C82A-C525-9BB4-E3F6-992D206AD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7A83E6-D1A2-E19F-4DF4-00F155F626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86A08-B2EB-C5AE-0D00-5B6420E011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2E5694-CAA3-3DA0-523D-4BC3A01B6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962C-5386-A143-9540-BC6E4B38A78C}" type="datetime1">
              <a:rPr lang="en-CA" smtClean="0"/>
              <a:t>2023-08-28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446C39-E6C8-4DA2-EB96-2B6598917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Sheridan | Get Creative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70F132-4856-C1D8-58BE-3F532EF02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0398-794F-CA47-B51D-ABAE76C53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59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9A579-44A5-027B-E63C-F51F0144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985950-E6F7-81DE-37A6-8B5C6B004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81899-A691-044F-9BFD-BC601AC32B4B}" type="datetime1">
              <a:rPr lang="en-CA" smtClean="0"/>
              <a:t>2023-08-28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355FE-FF6A-4FC3-31CF-C0C16B021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Sheridan | Get Creative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DD4C9-F420-DF2C-B270-766FE738C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0398-794F-CA47-B51D-ABAE76C53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5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4D5C6E-09EC-9C28-7B93-61C3F751F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0EE1-49AC-794C-B4BF-BB38B2693AA7}" type="datetime1">
              <a:rPr lang="en-CA" smtClean="0"/>
              <a:t>2023-08-28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3DEE12-D5D4-97F0-81C2-15C7A7004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Sheridan | Get Creative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FECF8-48DE-64BD-231C-635F7A0BE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0398-794F-CA47-B51D-ABAE76C53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2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77E5B-E8CC-D6CD-1005-D5D488518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6CCE9-063D-69A3-298E-188C4CA48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2A119-069D-2830-B9A0-BD7F848DA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C1E24-EC06-9DAD-F23C-DA27AF3BA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8152-A748-E84C-9DD2-AD8B78CA25BE}" type="datetime1">
              <a:rPr lang="en-CA" smtClean="0"/>
              <a:t>2023-08-28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E328E-57B4-CD75-0869-2336E4879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Sheridan | Get Creative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940B2-424F-772A-DAE6-53AEA90C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0398-794F-CA47-B51D-ABAE76C53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2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CCC0-9E54-DEFB-B374-19913A2F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ACCCF7-15BD-F98F-B414-7D8ACB5712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85E2F-11D4-F10F-59FB-9C27B33E8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47149A-05B1-97A9-115D-F3A8160CE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6DAB-A692-3A41-8953-A303D5F38907}" type="datetime1">
              <a:rPr lang="en-CA" smtClean="0"/>
              <a:t>2023-08-28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152FD-1E32-B666-FDCB-8DC876E4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Sheridan | Get Creative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21DD8-8C58-6825-00A2-3A5804927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0398-794F-CA47-B51D-ABAE76C53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B11786-B31D-A6A4-1510-71C9208DB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EC4E6-61A2-C1C7-D80F-3670FD1DE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00103-728E-98C7-9968-94EA7B7729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DF6A6-0B89-9340-A9DA-E47319E9E6BD}" type="datetime1">
              <a:rPr lang="en-CA" smtClean="0"/>
              <a:t>2023-08-28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A313B-53CD-3EA8-FD02-9C5EFBA58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Sheridan | Get Creative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3A83D-8A79-0A83-0680-05F03BE1A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70398-794F-CA47-B51D-ABAE76C53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5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9" name="Rectangle 718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4" name="Picture 7173" descr="Pins pinned on a white surface and connecting a black thread">
            <a:extLst>
              <a:ext uri="{FF2B5EF4-FFF2-40B4-BE49-F238E27FC236}">
                <a16:creationId xmlns:a16="http://schemas.microsoft.com/office/drawing/2014/main" id="{E99B8AAC-F89A-DF3E-1DFA-F196E9F446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2218" r="-1" b="3490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74C81591-4693-1BE3-E7B3-AECCA14E6C4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 fontScale="90000"/>
          </a:bodyPr>
          <a:lstStyle/>
          <a:p>
            <a:pPr>
              <a:spcBef>
                <a:spcPts val="3900"/>
              </a:spcBef>
            </a:pPr>
            <a:r>
              <a:rPr lang="en-US" altLang="fi-FI" sz="56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Approximate String Searching</a:t>
            </a:r>
            <a:br>
              <a:rPr lang="en-US" altLang="fi-FI" sz="5600" b="1" dirty="0">
                <a:solidFill>
                  <a:schemeClr val="bg1"/>
                </a:solidFill>
                <a:latin typeface="Century Schoolbook" panose="02040604050505020304" pitchFamily="18" charset="0"/>
              </a:rPr>
            </a:br>
            <a:r>
              <a:rPr lang="en-US" altLang="fi-FI" sz="56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with AVX2 and AVX-512</a:t>
            </a:r>
            <a:br>
              <a:rPr lang="en-US" altLang="fi-FI" sz="5600" b="1" dirty="0">
                <a:solidFill>
                  <a:schemeClr val="bg1"/>
                </a:solidFill>
                <a:latin typeface="Century Schoolbook" panose="02040604050505020304" pitchFamily="18" charset="0"/>
              </a:rPr>
            </a:br>
            <a:endParaRPr lang="en-US" altLang="fi-FI" sz="5600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4606622F-E8A9-AFBA-4EEC-EFED5AE6DA3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pPr eaLnBrk="1" hangingPunct="1"/>
            <a:endParaRPr lang="en-US" altLang="fi-FI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fi-FI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Century Schoolbook" panose="02040604050505020304" pitchFamily="18" charset="0"/>
              </a:rPr>
              <a:t>Tamanna Chhabra, </a:t>
            </a:r>
            <a:r>
              <a:rPr lang="en-US" altLang="en-US" u="sng" dirty="0">
                <a:solidFill>
                  <a:schemeClr val="bg1"/>
                </a:solidFill>
                <a:latin typeface="Century Schoolbook" panose="02040604050505020304" pitchFamily="18" charset="0"/>
              </a:rPr>
              <a:t>Sukhpal Ghuman</a:t>
            </a:r>
            <a:r>
              <a:rPr lang="en-US" altLang="en-US" dirty="0">
                <a:solidFill>
                  <a:schemeClr val="bg1"/>
                </a:solidFill>
                <a:latin typeface="Century Schoolbook" panose="02040604050505020304" pitchFamily="18" charset="0"/>
              </a:rPr>
              <a:t> and </a:t>
            </a:r>
            <a:r>
              <a:rPr lang="en-US" altLang="en-US" dirty="0" err="1">
                <a:solidFill>
                  <a:schemeClr val="bg1"/>
                </a:solidFill>
                <a:latin typeface="Century Schoolbook" panose="02040604050505020304" pitchFamily="18" charset="0"/>
              </a:rPr>
              <a:t>Jorma</a:t>
            </a:r>
            <a:r>
              <a:rPr lang="en-US" altLang="en-US" dirty="0"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Century Schoolbook" panose="02040604050505020304" pitchFamily="18" charset="0"/>
              </a:rPr>
              <a:t>Tarhio</a:t>
            </a:r>
            <a:r>
              <a:rPr lang="en-US" altLang="en-US" dirty="0"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</a:p>
          <a:p>
            <a:pPr eaLnBrk="1" hangingPunct="1"/>
            <a:endParaRPr lang="en-US" altLang="fi-FI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19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71511-3896-7506-F34B-6D5778577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Sheridan | Get Creative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BFB6AF-8645-2784-AD38-7BAEB22D4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5470398-794F-CA47-B51D-ABAE76C53A4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172" name="TextBox 1">
            <a:extLst>
              <a:ext uri="{FF2B5EF4-FFF2-40B4-BE49-F238E27FC236}">
                <a16:creationId xmlns:a16="http://schemas.microsoft.com/office/drawing/2014/main" id="{D240867D-DA07-EE06-16B2-9A5B2B1F8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7100" y="482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SzPct val="8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2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fi-FI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2B6764-02EE-FEF9-5E88-D1A441A82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CA" altLang="en-US" sz="4000" dirty="0">
                <a:solidFill>
                  <a:srgbClr val="FFFFFF"/>
                </a:solidFill>
                <a:latin typeface="Century Schoolbook" panose="02040604050505020304" pitchFamily="18" charset="0"/>
              </a:rPr>
              <a:t>Counting of mismatches</a:t>
            </a:r>
            <a:endParaRPr lang="en-US" sz="4000" dirty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45AF88-BD59-41BD-C7FE-2844D79A7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rgbClr val="FFFFFF"/>
                </a:solidFill>
              </a:rPr>
              <a:t>Sheridan College| Get Creative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D8503-4707-7630-87B7-9F5DEE5CB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CA" b="0" i="0" u="none" strike="noStrike" dirty="0">
                <a:latin typeface="Century Schoolbook" panose="02040604050505020304" pitchFamily="18" charset="0"/>
              </a:rPr>
              <a:t>Computation </a:t>
            </a:r>
            <a:r>
              <a:rPr lang="en-CA" dirty="0">
                <a:latin typeface="Century Schoolbook" panose="02040604050505020304" pitchFamily="18" charset="0"/>
              </a:rPr>
              <a:t>of </a:t>
            </a:r>
            <a:r>
              <a:rPr lang="en-CA" dirty="0" err="1">
                <a:latin typeface="Century Schoolbook" panose="02040604050505020304" pitchFamily="18" charset="0"/>
              </a:rPr>
              <a:t>bitvector</a:t>
            </a:r>
            <a:r>
              <a:rPr lang="en-CA" dirty="0">
                <a:latin typeface="Century Schoolbook" panose="02040604050505020304" pitchFamily="18" charset="0"/>
              </a:rPr>
              <a:t> found[], with </a:t>
            </a:r>
            <a:r>
              <a:rPr lang="en-CA" b="0" i="0" u="none" strike="noStrike" dirty="0">
                <a:effectLst/>
                <a:latin typeface="Century Schoolbook" panose="02040604050505020304" pitchFamily="18" charset="0"/>
              </a:rPr>
              <a:t>P=</a:t>
            </a:r>
            <a:r>
              <a:rPr lang="en-CA" b="0" i="0" u="none" strike="noStrike" dirty="0" err="1">
                <a:effectLst/>
                <a:latin typeface="Century Schoolbook" panose="02040604050505020304" pitchFamily="18" charset="0"/>
              </a:rPr>
              <a:t>aaaaaa</a:t>
            </a:r>
            <a:r>
              <a:rPr lang="en-CA" b="0" i="0" u="none" strike="noStrike" dirty="0">
                <a:effectLst/>
                <a:latin typeface="Century Schoolbook" panose="02040604050505020304" pitchFamily="18" charset="0"/>
              </a:rPr>
              <a:t>, T = </a:t>
            </a:r>
            <a:r>
              <a:rPr lang="en-CA" b="0" i="0" u="none" strike="noStrike" dirty="0" err="1">
                <a:effectLst/>
                <a:latin typeface="Century Schoolbook" panose="02040604050505020304" pitchFamily="18" charset="0"/>
              </a:rPr>
              <a:t>aabbab</a:t>
            </a:r>
            <a:r>
              <a:rPr lang="en-CA" b="0" i="0" u="none" strike="noStrike" dirty="0">
                <a:effectLst/>
                <a:latin typeface="Century Schoolbook" panose="02040604050505020304" pitchFamily="18" charset="0"/>
              </a:rPr>
              <a:t>...</a:t>
            </a:r>
          </a:p>
          <a:p>
            <a:r>
              <a:rPr lang="en-CA" b="0" i="0" u="none" strike="noStrike" dirty="0">
                <a:effectLst/>
                <a:latin typeface="Century Schoolbook" panose="02040604050505020304" pitchFamily="18" charset="0"/>
              </a:rPr>
              <a:t>With k=3</a:t>
            </a:r>
            <a:br>
              <a:rPr lang="en-CA" dirty="0">
                <a:latin typeface="Century Schoolbook" panose="02040604050505020304" pitchFamily="18" charset="0"/>
              </a:rPr>
            </a:br>
            <a:br>
              <a:rPr lang="en-CA" dirty="0">
                <a:latin typeface="Century Schoolbook" panose="02040604050505020304" pitchFamily="18" charset="0"/>
              </a:rPr>
            </a:br>
            <a:r>
              <a:rPr lang="en-CA" b="0" i="0" u="none" strike="noStrike" dirty="0">
                <a:effectLst/>
                <a:latin typeface="Century Schoolbook" panose="02040604050505020304" pitchFamily="18" charset="0"/>
              </a:rPr>
              <a:t>found[0] : 110000...</a:t>
            </a:r>
            <a:br>
              <a:rPr lang="en-CA" dirty="0">
                <a:latin typeface="Century Schoolbook" panose="02040604050505020304" pitchFamily="18" charset="0"/>
              </a:rPr>
            </a:br>
            <a:r>
              <a:rPr lang="en-CA" b="0" i="0" u="none" strike="noStrike" dirty="0">
                <a:effectLst/>
                <a:latin typeface="Century Schoolbook" panose="02040604050505020304" pitchFamily="18" charset="0"/>
              </a:rPr>
              <a:t>found[1] : 111000...</a:t>
            </a:r>
            <a:br>
              <a:rPr lang="en-CA" dirty="0">
                <a:latin typeface="Century Schoolbook" panose="02040604050505020304" pitchFamily="18" charset="0"/>
              </a:rPr>
            </a:br>
            <a:r>
              <a:rPr lang="en-CA" b="0" i="0" u="none" strike="noStrike" dirty="0">
                <a:effectLst/>
                <a:latin typeface="Century Schoolbook" panose="02040604050505020304" pitchFamily="18" charset="0"/>
              </a:rPr>
              <a:t>found[2] : 111110...</a:t>
            </a:r>
            <a:br>
              <a:rPr lang="en-CA" dirty="0">
                <a:latin typeface="Century Schoolbook" panose="02040604050505020304" pitchFamily="18" charset="0"/>
              </a:rPr>
            </a:br>
            <a:r>
              <a:rPr lang="en-CA" b="0" i="0" u="none" strike="noStrike" dirty="0">
                <a:effectLst/>
                <a:latin typeface="Century Schoolbook" panose="02040604050505020304" pitchFamily="18" charset="0"/>
              </a:rPr>
              <a:t>found[3] : 111111... </a:t>
            </a:r>
            <a:endParaRPr lang="en-CA" dirty="0">
              <a:effectLst/>
              <a:latin typeface="Century Schoolbook" panose="02040604050505020304" pitchFamily="18" charset="0"/>
            </a:endParaRPr>
          </a:p>
          <a:p>
            <a:endParaRPr lang="en-CA" dirty="0">
              <a:effectLst/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C5537-34B6-52CE-DD3E-FF2C27949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5470398-794F-CA47-B51D-ABAE76C53A4E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443FAB-3CE9-BF6C-6732-D1ED8260B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334" y="2885991"/>
            <a:ext cx="17780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8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86FF79-7B55-CDD7-49F1-94C904C2A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CA" sz="4000">
                <a:effectLst/>
                <a:latin typeface="Century Schoolbook" panose="02040604050505020304" pitchFamily="18" charset="0"/>
              </a:rPr>
              <a:t>Adaptation to AVX-512</a:t>
            </a:r>
            <a:endParaRPr lang="en-US" sz="4000"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31BF7-7892-279E-8E51-09A111C35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9" y="2405066"/>
            <a:ext cx="6635683" cy="3729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For the adaptation of AVX-512:</a:t>
            </a:r>
          </a:p>
          <a:p>
            <a:pPr lvl="1"/>
            <a:r>
              <a:rPr lang="en-US" dirty="0">
                <a:latin typeface="Century Schoolbook" panose="02040604050505020304" pitchFamily="18" charset="0"/>
              </a:rPr>
              <a:t>We selected the intrinsic function computing the mask as well.</a:t>
            </a:r>
          </a:p>
          <a:p>
            <a:pPr lvl="1"/>
            <a:r>
              <a:rPr lang="en-US" dirty="0">
                <a:latin typeface="Century Schoolbook" panose="02040604050505020304" pitchFamily="18" charset="0"/>
              </a:rPr>
              <a:t>It eliminated the need for an extra intrinsic function. </a:t>
            </a:r>
          </a:p>
          <a:p>
            <a:pPr lvl="1"/>
            <a:r>
              <a:rPr lang="en-US" dirty="0">
                <a:latin typeface="Century Schoolbook" panose="02040604050505020304" pitchFamily="18" charset="0"/>
              </a:rPr>
              <a:t>_mm512_cmpeq_epi8_mask(</a:t>
            </a:r>
            <a:r>
              <a:rPr lang="en-US" dirty="0" err="1">
                <a:latin typeface="Century Schoolbook" panose="02040604050505020304" pitchFamily="18" charset="0"/>
              </a:rPr>
              <a:t>x_ptr</a:t>
            </a:r>
            <a:r>
              <a:rPr lang="en-US" dirty="0">
                <a:latin typeface="Century Schoolbook" panose="02040604050505020304" pitchFamily="18" charset="0"/>
              </a:rPr>
              <a:t>, </a:t>
            </a:r>
            <a:r>
              <a:rPr lang="en-US" dirty="0" err="1">
                <a:latin typeface="Century Schoolbook" panose="02040604050505020304" pitchFamily="18" charset="0"/>
              </a:rPr>
              <a:t>y_ptr</a:t>
            </a:r>
            <a:r>
              <a:rPr lang="en-US" dirty="0">
                <a:latin typeface="Century Schoolbook" panose="02040604050505020304" pitchFamily="18" charset="0"/>
              </a:rPr>
              <a:t>)</a:t>
            </a:r>
          </a:p>
          <a:p>
            <a:pPr marL="457200" lvl="1" indent="0">
              <a:buNone/>
            </a:pPr>
            <a:endParaRPr lang="en-US" dirty="0">
              <a:latin typeface="Century Schoolbook" panose="02040604050505020304" pitchFamily="18" charset="0"/>
            </a:endParaRPr>
          </a:p>
          <a:p>
            <a:endParaRPr lang="en-US" sz="2400" dirty="0">
              <a:latin typeface="Century Schoolbook" panose="020406040505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15A04-B7A6-5C1C-03C4-560B2541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5473" y="6356350"/>
            <a:ext cx="381143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Sheridan | Get Creative</a:t>
            </a:r>
          </a:p>
        </p:txBody>
      </p:sp>
      <p:pic>
        <p:nvPicPr>
          <p:cNvPr id="21" name="Picture 20" descr="Formulae on a background">
            <a:extLst>
              <a:ext uri="{FF2B5EF4-FFF2-40B4-BE49-F238E27FC236}">
                <a16:creationId xmlns:a16="http://schemas.microsoft.com/office/drawing/2014/main" id="{38278553-947D-ADC6-3BB9-7DDF8D7002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35" r="27766"/>
          <a:stretch/>
        </p:blipFill>
        <p:spPr>
          <a:xfrm>
            <a:off x="8001000" y="10"/>
            <a:ext cx="4191000" cy="6857990"/>
          </a:xfrm>
          <a:prstGeom prst="rect">
            <a:avLst/>
          </a:prstGeom>
          <a:effectLst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D23ACB-47BD-7547-7EF1-B76A0C8BC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5470398-794F-CA47-B51D-ABAE76C53A4E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89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410" name="Rectangle 1640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412" name="Rectangle 164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14" name="Rectangle 164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16" name="Rectangle 164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18" name="Rectangle 164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20" name="Freeform: Shape 164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422" name="Rectangle 164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37C3491A-B84C-9DA9-DB40-BEB3118F02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altLang="en-US" sz="3800" dirty="0">
                <a:solidFill>
                  <a:srgbClr val="FFFFFF"/>
                </a:solidFill>
                <a:latin typeface="Century Schoolbook" panose="02040604050505020304" pitchFamily="18" charset="0"/>
              </a:rPr>
              <a:t>Performance Analysis and Optimization Strategies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ACC5F0-D8E2-E4D3-4682-A90ED23B3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rgbClr val="FFFFFF"/>
                </a:solidFill>
              </a:rPr>
              <a:t>Sheridan College| Get Creative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3E273508-2867-FF3C-4C4C-4F1FAA899D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endParaRPr lang="en-CA" altLang="en-US" sz="2200" b="1" dirty="0">
              <a:latin typeface="Century Schoolbook" panose="02040604050505020304" pitchFamily="18" charset="0"/>
            </a:endParaRPr>
          </a:p>
          <a:p>
            <a:r>
              <a:rPr lang="en-CA" altLang="en-US" sz="2200" b="1" dirty="0">
                <a:latin typeface="Century Schoolbook" panose="02040604050505020304" pitchFamily="18" charset="0"/>
              </a:rPr>
              <a:t>Effect of peeling factor r</a:t>
            </a:r>
            <a:r>
              <a:rPr lang="en-CA" altLang="en-US" sz="2200" dirty="0">
                <a:latin typeface="Century Schoolbook" panose="02040604050505020304" pitchFamily="18" charset="0"/>
              </a:rPr>
              <a:t>  </a:t>
            </a:r>
          </a:p>
          <a:p>
            <a:pPr lvl="1"/>
            <a:r>
              <a:rPr lang="en-CA" altLang="en-US" sz="2200" dirty="0">
                <a:latin typeface="Century Schoolbook" panose="02040604050505020304" pitchFamily="18" charset="0"/>
              </a:rPr>
              <a:t>For English data, lower r values produce better speed.</a:t>
            </a:r>
          </a:p>
          <a:p>
            <a:pPr lvl="1"/>
            <a:r>
              <a:rPr lang="en-CA" altLang="en-US" sz="2200" dirty="0">
                <a:latin typeface="Century Schoolbook" panose="02040604050505020304" pitchFamily="18" charset="0"/>
              </a:rPr>
              <a:t>For DNA and binary data, higher r values yield improved performance.</a:t>
            </a:r>
          </a:p>
          <a:p>
            <a:r>
              <a:rPr lang="en-CA" altLang="en-US" sz="2200" b="1" dirty="0">
                <a:latin typeface="Century Schoolbook" panose="02040604050505020304" pitchFamily="18" charset="0"/>
              </a:rPr>
              <a:t>Choice of comparison vectors  </a:t>
            </a:r>
          </a:p>
          <a:p>
            <a:pPr lvl="1"/>
            <a:r>
              <a:rPr lang="en-CA" altLang="en-US" sz="2200" dirty="0">
                <a:latin typeface="Century Schoolbook" panose="02040604050505020304" pitchFamily="18" charset="0"/>
              </a:rPr>
              <a:t>Our algorithm constructs vectors for each position of the pattern. whereas the original algorithm constructs comparison vectors for each character of the alphabet.</a:t>
            </a:r>
          </a:p>
          <a:p>
            <a:pPr lvl="1"/>
            <a:r>
              <a:rPr lang="en-CA" altLang="en-US" sz="2200" dirty="0">
                <a:latin typeface="Century Schoolbook" panose="02040604050505020304" pitchFamily="18" charset="0"/>
              </a:rPr>
              <a:t>Our approach offers computational advantage during the search process, which was tested with AVX-512.</a:t>
            </a:r>
          </a:p>
          <a:p>
            <a:endParaRPr lang="en-CA" altLang="en-US" sz="2000" dirty="0">
              <a:latin typeface="Century Schoolbook" panose="02040604050505020304" pitchFamily="18" charset="0"/>
            </a:endParaRPr>
          </a:p>
          <a:p>
            <a:endParaRPr lang="en-CA" altLang="en-US" sz="2000" b="1" dirty="0">
              <a:latin typeface="Century Schoolbook" panose="02040604050505020304" pitchFamily="18" charset="0"/>
            </a:endParaRPr>
          </a:p>
          <a:p>
            <a:endParaRPr lang="en-CA" altLang="en-US" sz="2000" dirty="0">
              <a:latin typeface="Century Schoolbook" panose="02040604050505020304" pitchFamily="18" charset="0"/>
            </a:endParaRPr>
          </a:p>
          <a:p>
            <a:endParaRPr lang="en-US" altLang="en-US" sz="2000" dirty="0">
              <a:latin typeface="Century Schoolbook" panose="02040604050505020304" pitchFamily="18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093FCB89-E542-F3C2-1F58-9B2A232A65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60000"/>
              </a:spcBef>
              <a:buSzPct val="8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2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fld id="{C7175657-5524-474C-BABA-4844207DAB49}" type="slidenum">
              <a:rPr lang="en-US" altLang="fi-FI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SzTx/>
                <a:buFontTx/>
                <a:buNone/>
              </a:pPr>
              <a:t>12</a:t>
            </a:fld>
            <a:endParaRPr lang="en-US" altLang="fi-FI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34" name="Rectangle 17433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D28A5AA7-8F04-033F-481A-FDB65598A8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6823" y="962166"/>
            <a:ext cx="3432106" cy="4421876"/>
          </a:xfrm>
        </p:spPr>
        <p:txBody>
          <a:bodyPr anchor="t">
            <a:normAutofit/>
          </a:bodyPr>
          <a:lstStyle/>
          <a:p>
            <a:r>
              <a:rPr lang="en-US" altLang="en-US" sz="4000" dirty="0">
                <a:latin typeface="Century Schoolbook" panose="02040604050505020304" pitchFamily="18" charset="0"/>
              </a:rPr>
              <a:t>Experimental Results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25C45D-67D6-0764-3B13-E2B5116A9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t>Sheridan College| Get Creative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C8E99EE9-940A-344B-0140-0847D59299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88929" y="962167"/>
            <a:ext cx="6858113" cy="4743174"/>
          </a:xfrm>
        </p:spPr>
        <p:txBody>
          <a:bodyPr anchor="t">
            <a:normAutofit lnSpcReduction="10000"/>
          </a:bodyPr>
          <a:lstStyle/>
          <a:p>
            <a:r>
              <a:rPr lang="en-US" altLang="en-US" sz="2400" b="1" dirty="0">
                <a:latin typeface="Century Schoolbook" panose="02040604050505020304" pitchFamily="18" charset="0"/>
              </a:rPr>
              <a:t>Algorithm Comparison and Performance: </a:t>
            </a:r>
            <a:r>
              <a:rPr lang="en-US" altLang="en-US" sz="2400" dirty="0">
                <a:latin typeface="Century Schoolbook" panose="02040604050505020304" pitchFamily="18" charset="0"/>
              </a:rPr>
              <a:t>The study compared multiple algorithms (including N32A, N64A, N32FA, N64FA, N32EA, N64EA) against ANS2B, BYPSB.</a:t>
            </a:r>
          </a:p>
          <a:p>
            <a:r>
              <a:rPr lang="en-US" altLang="en-US" sz="2400" b="1" dirty="0">
                <a:latin typeface="Century Schoolbook" panose="02040604050505020304" pitchFamily="18" charset="0"/>
              </a:rPr>
              <a:t>Experimental Results and Speedup: </a:t>
            </a:r>
            <a:r>
              <a:rPr lang="en-US" altLang="en-US" sz="2400" dirty="0">
                <a:latin typeface="Century Schoolbook" panose="02040604050505020304" pitchFamily="18" charset="0"/>
              </a:rPr>
              <a:t>Experiments were conducted for exact and approximate string matching for k = 1, 3, and 5 using different patterns. The results showed that the new algorithms significantly outperformed previous ones.</a:t>
            </a:r>
          </a:p>
          <a:p>
            <a:r>
              <a:rPr lang="en-US" altLang="en-US" sz="2400" b="1" dirty="0">
                <a:latin typeface="Century Schoolbook" panose="02040604050505020304" pitchFamily="18" charset="0"/>
              </a:rPr>
              <a:t>Data Sets: </a:t>
            </a:r>
            <a:r>
              <a:rPr lang="en-US" altLang="en-US" sz="2400" dirty="0">
                <a:latin typeface="Century Schoolbook" panose="02040604050505020304" pitchFamily="18" charset="0"/>
              </a:rPr>
              <a:t>We conducted our experimental evaluation using English, DNA and Binary Data.</a:t>
            </a:r>
          </a:p>
          <a:p>
            <a:endParaRPr lang="en-US" altLang="en-US" sz="2400" dirty="0">
              <a:latin typeface="Century Schoolbook" panose="02040604050505020304" pitchFamily="18" charset="0"/>
            </a:endParaRPr>
          </a:p>
        </p:txBody>
      </p:sp>
      <p:sp>
        <p:nvSpPr>
          <p:cNvPr id="17436" name="Rectangle 17435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38" name="Rectangle 17437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C44E9BEC-BD98-4026-D24F-FC3AE0FB62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60000"/>
              </a:spcBef>
              <a:buSzPct val="8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2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fld id="{A742E55B-2B00-0E4F-A529-E27E3A51EFE6}" type="slidenum">
              <a:rPr lang="en-US" altLang="fi-FI" sz="1100">
                <a:solidFill>
                  <a:srgbClr val="FFFFFF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SzTx/>
                <a:buFontTx/>
                <a:buNone/>
              </a:pPr>
              <a:t>13</a:t>
            </a:fld>
            <a:endParaRPr lang="en-US" altLang="fi-FI" sz="1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1" name="Rectangle 1844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3" name="Rectangle 1844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45" name="Rectangle 1844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7" name="Rectangle 1844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49" name="Freeform: Shape 1844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434" name="Title 1">
            <a:extLst>
              <a:ext uri="{FF2B5EF4-FFF2-40B4-BE49-F238E27FC236}">
                <a16:creationId xmlns:a16="http://schemas.microsoft.com/office/drawing/2014/main" id="{32028AC9-C9E5-FDEC-A1B6-9FF650D275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3100" kern="1200" dirty="0">
                <a:solidFill>
                  <a:srgbClr val="FFFFFF"/>
                </a:solidFill>
                <a:latin typeface="Century Schoolbook" panose="02040604050505020304" pitchFamily="18" charset="0"/>
              </a:rPr>
              <a:t>Experimental Results: Approximate search times for k = 1</a:t>
            </a:r>
            <a:br>
              <a:rPr lang="en-US" altLang="en-US" sz="3100" kern="1200" dirty="0">
                <a:solidFill>
                  <a:srgbClr val="FFFFFF"/>
                </a:solidFill>
                <a:latin typeface="Century Schoolbook" panose="02040604050505020304" pitchFamily="18" charset="0"/>
              </a:rPr>
            </a:br>
            <a:br>
              <a:rPr lang="en-US" altLang="en-US" sz="3100" kern="1200" dirty="0">
                <a:solidFill>
                  <a:srgbClr val="FFFFFF"/>
                </a:solidFill>
                <a:latin typeface="Century Schoolbook" panose="02040604050505020304" pitchFamily="18" charset="0"/>
              </a:rPr>
            </a:br>
            <a:endParaRPr lang="en-US" altLang="en-US" sz="3100" kern="1200" dirty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4745DF-F5A4-56E2-1F9A-E62ACBC1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Sheridan College| Get Creative</a:t>
            </a:r>
          </a:p>
        </p:txBody>
      </p:sp>
      <p:pic>
        <p:nvPicPr>
          <p:cNvPr id="18436" name="Content Placeholder 3">
            <a:extLst>
              <a:ext uri="{FF2B5EF4-FFF2-40B4-BE49-F238E27FC236}">
                <a16:creationId xmlns:a16="http://schemas.microsoft.com/office/drawing/2014/main" id="{34D91DA9-8302-DD35-E509-C62B3C2880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644" y="467208"/>
            <a:ext cx="6693315" cy="5923584"/>
          </a:xfrm>
          <a:prstGeom prst="rect">
            <a:avLst/>
          </a:prstGeom>
        </p:spPr>
      </p:pic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6ADC113F-9C99-F421-3E68-D29705F8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60000"/>
              </a:spcBef>
              <a:buSzPct val="8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2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fld id="{705A68DA-7DEF-A349-A39A-C52B2D3BD19F}" type="slidenum">
              <a:rPr lang="en-US" altLang="fi-FI"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pPr>
                <a:spcBef>
                  <a:spcPct val="0"/>
                </a:spcBef>
                <a:spcAft>
                  <a:spcPts val="600"/>
                </a:spcAft>
                <a:buSzTx/>
                <a:buFontTx/>
                <a:buNone/>
              </a:pPr>
              <a:t>14</a:t>
            </a:fld>
            <a:endParaRPr lang="en-US" altLang="fi-FI" sz="11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61" name="Rectangle 2356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3" name="Rectangle 2356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65" name="Rectangle 2356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7" name="Rectangle 2356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69" name="Freeform: Shape 2356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554" name="Title 1">
            <a:extLst>
              <a:ext uri="{FF2B5EF4-FFF2-40B4-BE49-F238E27FC236}">
                <a16:creationId xmlns:a16="http://schemas.microsoft.com/office/drawing/2014/main" id="{78EB5FE8-B744-05B3-5C78-FBF52C84D5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3200" kern="1200" dirty="0">
                <a:solidFill>
                  <a:srgbClr val="FFFFFF"/>
                </a:solidFill>
                <a:latin typeface="Century Schoolbook" panose="02040604050505020304" pitchFamily="18" charset="0"/>
              </a:rPr>
              <a:t>Speedup: AVX-512 offered 1.5 or more speedup over AVX2 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114FA5-C80F-079D-92B5-4BB9696B3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Sheridan College| Get Creative</a:t>
            </a:r>
          </a:p>
        </p:txBody>
      </p:sp>
      <p:pic>
        <p:nvPicPr>
          <p:cNvPr id="23555" name="Content Placeholder 4">
            <a:extLst>
              <a:ext uri="{FF2B5EF4-FFF2-40B4-BE49-F238E27FC236}">
                <a16:creationId xmlns:a16="http://schemas.microsoft.com/office/drawing/2014/main" id="{CAC28E2C-794D-B1DB-7E79-6C016B4F5C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28" y="502572"/>
            <a:ext cx="7225748" cy="5852855"/>
          </a:xfrm>
          <a:prstGeom prst="rect">
            <a:avLst/>
          </a:prstGeom>
        </p:spPr>
      </p:pic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A96FC3A1-A365-5B68-7E10-2A48CCD0C3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60000"/>
              </a:spcBef>
              <a:buSzPct val="8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2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fld id="{16C149BF-30AB-1B49-A04D-6BAED0367A82}" type="slidenum">
              <a:rPr lang="en-US" altLang="fi-FI"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pPr>
                <a:spcBef>
                  <a:spcPct val="0"/>
                </a:spcBef>
                <a:spcAft>
                  <a:spcPts val="600"/>
                </a:spcAft>
                <a:buSzTx/>
                <a:buFontTx/>
                <a:buNone/>
              </a:pPr>
              <a:t>15</a:t>
            </a:fld>
            <a:endParaRPr lang="en-US" altLang="fi-FI" sz="11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48" name="Rectangle 2254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50" name="Rectangle 2254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52" name="Rectangle 2255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54" name="Rectangle 2255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56" name="Freeform: Shape 2255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530" name="Title 1">
            <a:extLst>
              <a:ext uri="{FF2B5EF4-FFF2-40B4-BE49-F238E27FC236}">
                <a16:creationId xmlns:a16="http://schemas.microsoft.com/office/drawing/2014/main" id="{0ED490F1-7059-DBAD-1749-9F05BE8C30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3200" kern="1200" dirty="0">
                <a:solidFill>
                  <a:srgbClr val="FFFFFF"/>
                </a:solidFill>
                <a:latin typeface="Century Schoolbook" panose="02040604050505020304" pitchFamily="18" charset="0"/>
              </a:rPr>
              <a:t>Experimental Results: Exact string matching search times</a:t>
            </a:r>
            <a:br>
              <a:rPr lang="en-US" altLang="en-US" sz="3200" kern="1200" dirty="0">
                <a:solidFill>
                  <a:srgbClr val="FFFFFF"/>
                </a:solidFill>
                <a:latin typeface="Century Schoolbook" panose="02040604050505020304" pitchFamily="18" charset="0"/>
              </a:rPr>
            </a:br>
            <a:endParaRPr lang="en-US" altLang="en-US" sz="3200" kern="1200" dirty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F710F0-F828-A031-1857-8AEEBE5F5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7725" y="2002536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Sheridan College| Get Creative</a:t>
            </a:r>
          </a:p>
        </p:txBody>
      </p:sp>
      <p:pic>
        <p:nvPicPr>
          <p:cNvPr id="22531" name="Content Placeholder 4">
            <a:extLst>
              <a:ext uri="{FF2B5EF4-FFF2-40B4-BE49-F238E27FC236}">
                <a16:creationId xmlns:a16="http://schemas.microsoft.com/office/drawing/2014/main" id="{DEEB6B4C-37B5-E249-DA7F-47D3B8FF0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17" y="467208"/>
            <a:ext cx="6907970" cy="5923584"/>
          </a:xfrm>
          <a:prstGeom prst="rect">
            <a:avLst/>
          </a:prstGeom>
        </p:spPr>
      </p:pic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C76DD3F5-CF3D-DA16-8166-6F925003D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60000"/>
              </a:spcBef>
              <a:buSzPct val="8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2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fld id="{AFBCEF08-2259-F844-ADA1-5ED8D5B31990}" type="slidenum">
              <a:rPr lang="en-US" altLang="fi-FI"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pPr>
                <a:spcBef>
                  <a:spcPct val="0"/>
                </a:spcBef>
                <a:spcAft>
                  <a:spcPts val="600"/>
                </a:spcAft>
                <a:buSzTx/>
                <a:buFontTx/>
                <a:buNone/>
              </a:pPr>
              <a:t>16</a:t>
            </a:fld>
            <a:endParaRPr lang="en-US" altLang="fi-FI" sz="11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0897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546" name="Rectangle 6454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48" name="Rectangle 6454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50" name="Rectangle 6454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52" name="Rectangle 6455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554" name="Freeform: Shape 6455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4556" name="Rectangle 6455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13" name="Title 1">
            <a:extLst>
              <a:ext uri="{FF2B5EF4-FFF2-40B4-BE49-F238E27FC236}">
                <a16:creationId xmlns:a16="http://schemas.microsoft.com/office/drawing/2014/main" id="{783C1DE2-9F26-D2C2-3765-706D4F9532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3400" kern="1200" dirty="0">
                <a:solidFill>
                  <a:srgbClr val="FFFFFF"/>
                </a:solidFill>
                <a:latin typeface="Century Schoolbook" panose="02040604050505020304" pitchFamily="18" charset="0"/>
              </a:rPr>
              <a:t>Search times of Exact string matching algorithms for English dataset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685844-1540-29EA-A3C0-50B0863D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760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Sheridan College| Get Creative</a:t>
            </a:r>
          </a:p>
        </p:txBody>
      </p:sp>
      <p:pic>
        <p:nvPicPr>
          <p:cNvPr id="5" name="Picture 4" descr="A graph of numbers and lines&#10;&#10;Description automatically generated">
            <a:extLst>
              <a:ext uri="{FF2B5EF4-FFF2-40B4-BE49-F238E27FC236}">
                <a16:creationId xmlns:a16="http://schemas.microsoft.com/office/drawing/2014/main" id="{00150A39-1387-0B9D-5324-56ED68B04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856" y="472207"/>
            <a:ext cx="7106424" cy="5933862"/>
          </a:xfrm>
          <a:prstGeom prst="rect">
            <a:avLst/>
          </a:prstGeom>
        </p:spPr>
      </p:pic>
      <p:sp>
        <p:nvSpPr>
          <p:cNvPr id="64515" name="Slide Number Placeholder 3">
            <a:extLst>
              <a:ext uri="{FF2B5EF4-FFF2-40B4-BE49-F238E27FC236}">
                <a16:creationId xmlns:a16="http://schemas.microsoft.com/office/drawing/2014/main" id="{E42F8C20-EB62-5796-BA52-6441F04E22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fld id="{92E86747-339D-124E-A88A-F2A3BD6940A1}" type="slidenum">
              <a:rPr lang="en-US" altLang="fi-FI" sz="11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pPr>
                <a:spcAft>
                  <a:spcPts val="600"/>
                </a:spcAft>
              </a:pPr>
              <a:t>17</a:t>
            </a:fld>
            <a:endParaRPr lang="en-US" altLang="fi-FI" sz="11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53695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3" name="Rectangle 215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5" name="Rectangle 2151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7" name="Rectangle 2151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9" name="Rectangle 2151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Title 1">
            <a:extLst>
              <a:ext uri="{FF2B5EF4-FFF2-40B4-BE49-F238E27FC236}">
                <a16:creationId xmlns:a16="http://schemas.microsoft.com/office/drawing/2014/main" id="{DDA21C17-0805-505D-7974-FAD4AB50D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2500" kern="1200" dirty="0">
                <a:solidFill>
                  <a:srgbClr val="FFFFFF"/>
                </a:solidFill>
                <a:latin typeface="Century Schoolbook" panose="02040604050505020304" pitchFamily="18" charset="0"/>
              </a:rPr>
              <a:t>Experimental Results: Search times of N64FA with varied peeling factor, k = 1</a:t>
            </a:r>
            <a:br>
              <a:rPr lang="en-US" altLang="en-US" sz="2500" kern="1200" dirty="0">
                <a:solidFill>
                  <a:srgbClr val="FFFFFF"/>
                </a:solidFill>
                <a:latin typeface="Century Schoolbook" panose="02040604050505020304" pitchFamily="18" charset="0"/>
              </a:rPr>
            </a:br>
            <a:endParaRPr lang="en-US" altLang="en-US" sz="2500" kern="1200" dirty="0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C679B0-1F12-F7B7-3F6D-C6F604205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Sheridan College| Get Creative</a:t>
            </a:r>
          </a:p>
        </p:txBody>
      </p:sp>
      <p:pic>
        <p:nvPicPr>
          <p:cNvPr id="21507" name="Content Placeholder 4">
            <a:extLst>
              <a:ext uri="{FF2B5EF4-FFF2-40B4-BE49-F238E27FC236}">
                <a16:creationId xmlns:a16="http://schemas.microsoft.com/office/drawing/2014/main" id="{360E43D3-FE98-FBE3-6C45-8F752B6E46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568" y="1966293"/>
            <a:ext cx="8360862" cy="4452160"/>
          </a:xfrm>
          <a:prstGeom prst="rect">
            <a:avLst/>
          </a:prstGeom>
        </p:spPr>
      </p:pic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004B80AE-C49F-1828-C02D-B6A4B58FC1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60000"/>
              </a:spcBef>
              <a:buSzPct val="8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2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fld id="{5333505D-0A77-F148-82BA-2C100E11E4DE}" type="slidenum">
              <a:rPr lang="en-US" altLang="fi-FI"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pPr>
                <a:spcBef>
                  <a:spcPct val="0"/>
                </a:spcBef>
                <a:spcAft>
                  <a:spcPts val="600"/>
                </a:spcAft>
                <a:buSzTx/>
                <a:buFontTx/>
                <a:buNone/>
              </a:pPr>
              <a:t>18</a:t>
            </a:fld>
            <a:endParaRPr lang="en-US" altLang="fi-FI" sz="11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520" name="Rectangle 64519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22" name="Rectangle 6452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24" name="Rectangle 6452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26" name="Rectangle 6452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528" name="Freeform: Shape 6452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4530" name="Rectangle 6452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Title 1">
            <a:extLst>
              <a:ext uri="{FF2B5EF4-FFF2-40B4-BE49-F238E27FC236}">
                <a16:creationId xmlns:a16="http://schemas.microsoft.com/office/drawing/2014/main" id="{7DA1C6A0-C891-09F2-0B82-C985213C32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altLang="en-US" sz="4000" dirty="0">
                <a:solidFill>
                  <a:srgbClr val="FFFFFF"/>
                </a:solidFill>
                <a:latin typeface="Century Schoolbook" panose="02040604050505020304" pitchFamily="18" charset="0"/>
              </a:rPr>
              <a:t>Concluding Remarks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DBA030-3B06-0A19-7D22-E6F9DD4E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3564" y="202562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rgbClr val="FFFFFF"/>
                </a:solidFill>
              </a:rPr>
              <a:t>Sheridan College| Get Creative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D9E62661-E9A5-4D5A-B34E-C510B620ED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81727" y="649480"/>
            <a:ext cx="7419773" cy="5546047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CA" dirty="0">
                <a:latin typeface="Century Schoolbook" panose="02040604050505020304" pitchFamily="18" charset="0"/>
              </a:rPr>
              <a:t>We have introduced new algorithms for the k mismatches problem. </a:t>
            </a:r>
          </a:p>
          <a:p>
            <a:pPr>
              <a:defRPr/>
            </a:pPr>
            <a:r>
              <a:rPr lang="en-CA" dirty="0">
                <a:latin typeface="Century Schoolbook" panose="02040604050505020304" pitchFamily="18" charset="0"/>
              </a:rPr>
              <a:t>N32A and its variations utilize SIMD instructions based on the AVX2 technology. </a:t>
            </a:r>
          </a:p>
          <a:p>
            <a:pPr>
              <a:defRPr/>
            </a:pPr>
            <a:r>
              <a:rPr lang="en-CA" dirty="0">
                <a:latin typeface="Century Schoolbook" panose="02040604050505020304" pitchFamily="18" charset="0"/>
              </a:rPr>
              <a:t>We adapted N32A into N64A and N64 algorithm which applies the AVX-512 technology.</a:t>
            </a:r>
          </a:p>
          <a:p>
            <a:pPr>
              <a:defRPr/>
            </a:pPr>
            <a:r>
              <a:rPr lang="en-CA" dirty="0">
                <a:latin typeface="Century Schoolbook" panose="02040604050505020304" pitchFamily="18" charset="0"/>
              </a:rPr>
              <a:t>Additionally, our experiment underscores the critical role of loop peeling.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9CF00946-2B63-A543-E94B-8A888C7D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60000"/>
              </a:spcBef>
              <a:buSzPct val="8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2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fld id="{A92353B2-7504-A247-8C4D-570407AB3931}" type="slidenum">
              <a:rPr lang="en-US" altLang="fi-FI" sz="1100">
                <a:solidFill>
                  <a:srgbClr val="FFFFFF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SzTx/>
                <a:buFontTx/>
                <a:buNone/>
              </a:pPr>
              <a:t>19</a:t>
            </a:fld>
            <a:endParaRPr lang="en-US" altLang="fi-FI" sz="1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8" name="Picture 8197" descr="Financial graphs on a dark display">
            <a:extLst>
              <a:ext uri="{FF2B5EF4-FFF2-40B4-BE49-F238E27FC236}">
                <a16:creationId xmlns:a16="http://schemas.microsoft.com/office/drawing/2014/main" id="{ED5ACD5A-6850-67DD-6067-2C6FB1C4E3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000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194" name="Title 1">
            <a:extLst>
              <a:ext uri="{FF2B5EF4-FFF2-40B4-BE49-F238E27FC236}">
                <a16:creationId xmlns:a16="http://schemas.microsoft.com/office/drawing/2014/main" id="{A6E6EAA8-D980-BF65-BBFE-852583D84E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n-US" altLang="en-US" sz="5000" dirty="0">
                <a:solidFill>
                  <a:schemeClr val="bg1"/>
                </a:solidFill>
                <a:latin typeface="Century Schoolbook" panose="02040604050505020304" pitchFamily="18" charset="0"/>
              </a:rPr>
              <a:t>Outline</a:t>
            </a:r>
          </a:p>
        </p:txBody>
      </p:sp>
      <p:sp>
        <p:nvSpPr>
          <p:cNvPr id="8204" name="Rectangle 820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06" name="Rectangle 820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2AE519AB-134B-FFA6-F3EC-D3B672906E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en-US" altLang="en-US" sz="2000" dirty="0">
                <a:solidFill>
                  <a:schemeClr val="bg1"/>
                </a:solidFill>
                <a:latin typeface="Century Schoolbook" panose="02040604050505020304" pitchFamily="18" charset="0"/>
              </a:rPr>
              <a:t>Introduction</a:t>
            </a:r>
          </a:p>
          <a:p>
            <a:r>
              <a:rPr lang="en-US" altLang="en-US" sz="2000" dirty="0">
                <a:solidFill>
                  <a:schemeClr val="bg1"/>
                </a:solidFill>
                <a:latin typeface="Century Schoolbook" panose="02040604050505020304" pitchFamily="18" charset="0"/>
              </a:rPr>
              <a:t>SIMD approaches</a:t>
            </a:r>
          </a:p>
          <a:p>
            <a:r>
              <a:rPr lang="en-US" altLang="en-US" sz="2000" dirty="0">
                <a:solidFill>
                  <a:schemeClr val="bg1"/>
                </a:solidFill>
                <a:latin typeface="Century Schoolbook" panose="02040604050505020304" pitchFamily="18" charset="0"/>
              </a:rPr>
              <a:t>Background</a:t>
            </a:r>
          </a:p>
          <a:p>
            <a:r>
              <a:rPr lang="en-US" altLang="en-US" sz="2000" dirty="0">
                <a:solidFill>
                  <a:schemeClr val="bg1"/>
                </a:solidFill>
                <a:latin typeface="Century Schoolbook" panose="02040604050505020304" pitchFamily="18" charset="0"/>
              </a:rPr>
              <a:t>Previous algorithms</a:t>
            </a:r>
          </a:p>
          <a:p>
            <a:r>
              <a:rPr lang="en-US" altLang="en-US" sz="2000" dirty="0">
                <a:solidFill>
                  <a:schemeClr val="bg1"/>
                </a:solidFill>
                <a:latin typeface="Century Schoolbook" panose="02040604050505020304" pitchFamily="18" charset="0"/>
              </a:rPr>
              <a:t>Experimental results</a:t>
            </a:r>
          </a:p>
          <a:p>
            <a:r>
              <a:rPr lang="en-US" altLang="en-US" sz="2000" dirty="0">
                <a:solidFill>
                  <a:schemeClr val="bg1"/>
                </a:solidFill>
                <a:latin typeface="Century Schoolbook" panose="02040604050505020304" pitchFamily="18" charset="0"/>
              </a:rPr>
              <a:t>Concluding remarks</a:t>
            </a:r>
          </a:p>
          <a:p>
            <a:endParaRPr lang="en-US" altLang="en-US" sz="20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12F864-D8EE-4403-8DA0-C3BD4FA6F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Sheridan | Get Creative 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F1A03586-816A-1EC3-851E-144DD5447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0536" y="6356350"/>
            <a:ext cx="248716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60000"/>
              </a:spcBef>
              <a:buSzPct val="8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2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fld id="{FE19ED51-0455-CB46-9A33-3F5DAA316F03}" type="slidenum">
              <a:rPr lang="en-US" altLang="fi-FI" sz="1900">
                <a:solidFill>
                  <a:schemeClr val="bg1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SzTx/>
                <a:buFontTx/>
                <a:buNone/>
              </a:pPr>
              <a:t>2</a:t>
            </a:fld>
            <a:endParaRPr lang="en-US" altLang="fi-FI" sz="19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10AD6D-0DCE-9876-EBCD-9ADE9D3910E4}"/>
              </a:ext>
            </a:extLst>
          </p:cNvPr>
          <p:cNvSpPr txBox="1"/>
          <p:nvPr/>
        </p:nvSpPr>
        <p:spPr>
          <a:xfrm>
            <a:off x="672662" y="5728138"/>
            <a:ext cx="2858814" cy="788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24" name="Rectangle 2562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6" name="Picture 25605" descr="Blue award ribbon">
            <a:extLst>
              <a:ext uri="{FF2B5EF4-FFF2-40B4-BE49-F238E27FC236}">
                <a16:creationId xmlns:a16="http://schemas.microsoft.com/office/drawing/2014/main" id="{B01E8B5E-EB2D-57AA-3EAE-F6266FDB24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5626" name="Rectangle 2562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D151A349-2B00-54BF-4912-8D6156F55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fi-FI" sz="5400" dirty="0"/>
              <a:t>Thank You!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7598CD-1AE2-1160-1DED-A6545D02C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Sheridan College| Get Creative</a:t>
            </a:r>
          </a:p>
        </p:txBody>
      </p:sp>
      <p:sp>
        <p:nvSpPr>
          <p:cNvPr id="25604" name="Slide Number Placeholder 1">
            <a:extLst>
              <a:ext uri="{FF2B5EF4-FFF2-40B4-BE49-F238E27FC236}">
                <a16:creationId xmlns:a16="http://schemas.microsoft.com/office/drawing/2014/main" id="{08676DB8-5BE7-B1F2-A5D3-91E03EDDA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60000"/>
              </a:spcBef>
              <a:buSzPct val="8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2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fld id="{13601D27-635B-7744-81E5-871BCDEAFCA1}" type="slidenum">
              <a:rPr lang="en-US" altLang="fi-FI" sz="1900"/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SzTx/>
                <a:buFontTx/>
                <a:buNone/>
              </a:pPr>
              <a:t>20</a:t>
            </a:fld>
            <a:endParaRPr lang="en-US" altLang="fi-FI" sz="1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4" name="Rectangle 9223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226" name="Rectangle 922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8" name="Rectangle 922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0" name="Rectangle 922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2" name="Rectangle 923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34" name="Freeform: Shape 923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236" name="Rectangle 923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Title 1">
            <a:extLst>
              <a:ext uri="{FF2B5EF4-FFF2-40B4-BE49-F238E27FC236}">
                <a16:creationId xmlns:a16="http://schemas.microsoft.com/office/drawing/2014/main" id="{27235389-BC5B-116E-7BDA-8C6C03BA3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altLang="fi-FI" sz="4000" dirty="0">
                <a:solidFill>
                  <a:srgbClr val="FFFFFF"/>
                </a:solidFill>
                <a:latin typeface="Century Schoolbook" panose="02040604050505020304" pitchFamily="18" charset="0"/>
              </a:rPr>
              <a:t>String matching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1CAC8B-EF89-0D62-CD5C-921D349C1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rgbClr val="FFFFFF"/>
                </a:solidFill>
              </a:rPr>
              <a:t>Sheridan College| Get Creative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B102FF68-15C0-93F1-CEFA-8D114A79D6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altLang="fi-FI" dirty="0">
                <a:latin typeface="Century Schoolbook" panose="02040604050505020304" pitchFamily="18" charset="0"/>
              </a:rPr>
              <a:t>String matching can be broadly classified into:</a:t>
            </a:r>
          </a:p>
          <a:p>
            <a:pPr lvl="1"/>
            <a:r>
              <a:rPr lang="en-US" altLang="fi-FI" sz="2800" dirty="0">
                <a:latin typeface="Century Schoolbook" panose="02040604050505020304" pitchFamily="18" charset="0"/>
              </a:rPr>
              <a:t>Exact string matching</a:t>
            </a:r>
          </a:p>
          <a:p>
            <a:pPr lvl="1"/>
            <a:r>
              <a:rPr lang="en-US" altLang="fi-FI" sz="2800" dirty="0">
                <a:latin typeface="Century Schoolbook" panose="02040604050505020304" pitchFamily="18" charset="0"/>
              </a:rPr>
              <a:t>Approximate string matching</a:t>
            </a:r>
          </a:p>
          <a:p>
            <a:pPr lvl="2"/>
            <a:r>
              <a:rPr lang="en-US" altLang="fi-FI" sz="2800" dirty="0">
                <a:latin typeface="Century Schoolbook" panose="02040604050505020304" pitchFamily="18" charset="0"/>
              </a:rPr>
              <a:t>k mismatches</a:t>
            </a:r>
          </a:p>
          <a:p>
            <a:pPr lvl="2"/>
            <a:r>
              <a:rPr lang="en-US" altLang="fi-FI" sz="2800" dirty="0">
                <a:latin typeface="Century Schoolbook" panose="02040604050505020304" pitchFamily="18" charset="0"/>
              </a:rPr>
              <a:t>Jumbled matching</a:t>
            </a:r>
          </a:p>
          <a:p>
            <a:pPr lvl="2"/>
            <a:r>
              <a:rPr lang="en-US" altLang="fi-FI" sz="2800" dirty="0">
                <a:latin typeface="Century Schoolbook" panose="02040604050505020304" pitchFamily="18" charset="0"/>
              </a:rPr>
              <a:t>Order preserving matching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A30BE1-CE11-6794-4EC2-3DA7E2A4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5470398-794F-CA47-B51D-ABAE76C53A4E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9" name="Rectangle 1024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251" name="Rectangle 1025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3" name="Rectangle 1025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5" name="Rectangle 1025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7" name="Rectangle 1025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59" name="Freeform: Shape 1025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261" name="Rectangle 1026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Title 1">
            <a:extLst>
              <a:ext uri="{FF2B5EF4-FFF2-40B4-BE49-F238E27FC236}">
                <a16:creationId xmlns:a16="http://schemas.microsoft.com/office/drawing/2014/main" id="{9D9D71AE-2A9B-B6D0-C70A-1CF99958D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altLang="en-US" sz="4000" dirty="0">
                <a:solidFill>
                  <a:srgbClr val="FFFFFF"/>
                </a:solidFill>
                <a:latin typeface="Century Schoolbook" panose="02040604050505020304" pitchFamily="18" charset="0"/>
              </a:rPr>
              <a:t>k-mismatch and Hamming Distance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6E3EB2-4674-1B1F-D382-0ABFFF838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rgbClr val="FFFFFF"/>
                </a:solidFill>
              </a:rPr>
              <a:t>Sheridan College| Get Creative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BF8F8805-B020-4EFA-3064-B69F8C6180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altLang="en-US" dirty="0">
                <a:latin typeface="Century Schoolbook" panose="02040604050505020304" pitchFamily="18" charset="0"/>
              </a:rPr>
              <a:t>For example, let us consider two stings “</a:t>
            </a:r>
            <a:r>
              <a:rPr lang="en-US" altLang="en-US" dirty="0" err="1">
                <a:latin typeface="Century Schoolbook" panose="02040604050505020304" pitchFamily="18" charset="0"/>
              </a:rPr>
              <a:t>bb</a:t>
            </a:r>
            <a:r>
              <a:rPr lang="en-US" altLang="en-US" dirty="0" err="1">
                <a:solidFill>
                  <a:srgbClr val="FF0000"/>
                </a:solidFill>
                <a:latin typeface="Century Schoolbook" panose="02040604050505020304" pitchFamily="18" charset="0"/>
              </a:rPr>
              <a:t>ab</a:t>
            </a:r>
            <a:r>
              <a:rPr lang="en-US" altLang="en-US" dirty="0" err="1">
                <a:latin typeface="Century Schoolbook" panose="02040604050505020304" pitchFamily="18" charset="0"/>
              </a:rPr>
              <a:t>b</a:t>
            </a:r>
            <a:r>
              <a:rPr lang="en-US" altLang="en-US" dirty="0">
                <a:latin typeface="Century Schoolbook" panose="02040604050505020304" pitchFamily="18" charset="0"/>
              </a:rPr>
              <a:t>”  and “</a:t>
            </a:r>
            <a:r>
              <a:rPr lang="en-US" altLang="en-US" dirty="0" err="1">
                <a:latin typeface="Century Schoolbook" panose="02040604050505020304" pitchFamily="18" charset="0"/>
              </a:rPr>
              <a:t>bb</a:t>
            </a:r>
            <a:r>
              <a:rPr lang="en-US" altLang="en-US" dirty="0" err="1">
                <a:solidFill>
                  <a:srgbClr val="FF0000"/>
                </a:solidFill>
                <a:latin typeface="Century Schoolbook" panose="02040604050505020304" pitchFamily="18" charset="0"/>
              </a:rPr>
              <a:t>ba</a:t>
            </a:r>
            <a:r>
              <a:rPr lang="en-US" altLang="en-US" dirty="0" err="1">
                <a:latin typeface="Century Schoolbook" panose="02040604050505020304" pitchFamily="18" charset="0"/>
              </a:rPr>
              <a:t>b</a:t>
            </a:r>
            <a:r>
              <a:rPr lang="en-US" altLang="en-US" dirty="0">
                <a:latin typeface="Century Schoolbook" panose="02040604050505020304" pitchFamily="18" charset="0"/>
              </a:rPr>
              <a:t>”.</a:t>
            </a:r>
          </a:p>
          <a:p>
            <a:r>
              <a:rPr lang="en-US" altLang="en-US" dirty="0">
                <a:latin typeface="Century Schoolbook" panose="02040604050505020304" pitchFamily="18" charset="0"/>
              </a:rPr>
              <a:t>They differ in two letters ("a" instead of "b" and "b" instead of "a"). This difference of 2 is called the </a:t>
            </a:r>
            <a:r>
              <a:rPr lang="en-US" altLang="en-US" dirty="0">
                <a:solidFill>
                  <a:srgbClr val="FF0000"/>
                </a:solidFill>
                <a:latin typeface="Century Schoolbook" panose="02040604050505020304" pitchFamily="18" charset="0"/>
              </a:rPr>
              <a:t>Hamming distance</a:t>
            </a:r>
            <a:r>
              <a:rPr lang="en-US" altLang="en-US" dirty="0">
                <a:latin typeface="Century Schoolbook" panose="02040604050505020304" pitchFamily="18" charset="0"/>
              </a:rPr>
              <a:t> between these two strings.</a:t>
            </a:r>
          </a:p>
          <a:p>
            <a:r>
              <a:rPr lang="en-US" altLang="en-US" dirty="0">
                <a:latin typeface="Century Schoolbook" panose="02040604050505020304" pitchFamily="18" charset="0"/>
              </a:rPr>
              <a:t>The allowed number of mismatches (</a:t>
            </a:r>
            <a:r>
              <a:rPr lang="en-US" altLang="en-US" dirty="0">
                <a:solidFill>
                  <a:srgbClr val="FF0000"/>
                </a:solidFill>
                <a:latin typeface="Century Schoolbook" panose="02040604050505020304" pitchFamily="18" charset="0"/>
              </a:rPr>
              <a:t>k</a:t>
            </a:r>
            <a:r>
              <a:rPr lang="en-US" altLang="en-US" dirty="0">
                <a:latin typeface="Century Schoolbook" panose="02040604050505020304" pitchFamily="18" charset="0"/>
              </a:rPr>
              <a:t>) is </a:t>
            </a:r>
            <a:r>
              <a:rPr lang="en-US" altLang="en-US" dirty="0">
                <a:solidFill>
                  <a:srgbClr val="FF0000"/>
                </a:solidFill>
                <a:latin typeface="Century Schoolbook" panose="02040604050505020304" pitchFamily="18" charset="0"/>
              </a:rPr>
              <a:t>2</a:t>
            </a:r>
            <a:r>
              <a:rPr lang="en-US" altLang="en-US" dirty="0">
                <a:latin typeface="Century Schoolbook" panose="02040604050505020304" pitchFamily="18" charset="0"/>
              </a:rPr>
              <a:t>.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2B4513D9-4D24-5CA0-4342-A3A4591119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60000"/>
              </a:spcBef>
              <a:buSzPct val="8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2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fld id="{14BC900B-BC38-FF45-89E8-A65B82B9972F}" type="slidenum">
              <a:rPr lang="en-US" altLang="fi-FI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SzTx/>
                <a:buFontTx/>
                <a:buNone/>
              </a:pPr>
              <a:t>4</a:t>
            </a:fld>
            <a:endParaRPr lang="en-US" altLang="fi-FI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83" name="Rectangle 1128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528B1E48-FF3F-2CEC-EB47-DA9622F4E0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altLang="en-US" sz="5400" dirty="0">
                <a:latin typeface="Century Schoolbook" panose="02040604050505020304" pitchFamily="18" charset="0"/>
              </a:rPr>
              <a:t>SIMD</a:t>
            </a:r>
          </a:p>
        </p:txBody>
      </p:sp>
      <p:sp>
        <p:nvSpPr>
          <p:cNvPr id="1128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FB226-B0FB-99B3-B77A-4CC13C854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11018519" cy="3486522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 altLang="en-US" dirty="0">
                <a:latin typeface="Century Schoolbook" panose="02040604050505020304" pitchFamily="18" charset="0"/>
                <a:ea typeface="Times New Roman" charset="0"/>
                <a:cs typeface="Times New Roman" charset="0"/>
              </a:rPr>
              <a:t>The SIMD architecture allows the execution of multiple data on single instruction.</a:t>
            </a:r>
          </a:p>
          <a:p>
            <a:pPr>
              <a:defRPr/>
            </a:pPr>
            <a:r>
              <a:rPr lang="en-US" altLang="en-US" dirty="0">
                <a:latin typeface="Century Schoolbook" panose="02040604050505020304" pitchFamily="18" charset="0"/>
                <a:ea typeface="Times New Roman" charset="0"/>
                <a:cs typeface="Times New Roman" charset="0"/>
              </a:rPr>
              <a:t>AVX-512 and AVX2: Advanced SIMD extensions for x86 architecture CPUs.</a:t>
            </a:r>
          </a:p>
          <a:p>
            <a:pPr>
              <a:defRPr/>
            </a:pPr>
            <a:r>
              <a:rPr lang="en-US" altLang="en-US" dirty="0">
                <a:latin typeface="Century Schoolbook" panose="02040604050505020304" pitchFamily="18" charset="0"/>
                <a:ea typeface="Times New Roman" charset="0"/>
                <a:cs typeface="Times New Roman" charset="0"/>
              </a:rPr>
              <a:t>We incorporated AVX-512 and AVX2, to optimize approximate string searching. This approach utilizes the parallelism inherent in SIMD architecture to significantly accelerate string matching algorithms.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06028D-52E2-D3EB-CD36-75C94F80E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Sheridan College| Get Creative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617BE1C8-0816-96DC-4050-C4C8A5F9D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60000"/>
              </a:spcBef>
              <a:buSzPct val="8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2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fld id="{BD839940-DA37-0D41-A414-FC6682D4E924}" type="slidenum">
              <a:rPr lang="en-US" altLang="fi-FI" sz="1900"/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SzTx/>
                <a:buFontTx/>
                <a:buNone/>
              </a:pPr>
              <a:t>5</a:t>
            </a:fld>
            <a:endParaRPr lang="en-US" altLang="fi-FI"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7" name="Rectangle 12296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itle 1">
            <a:extLst>
              <a:ext uri="{FF2B5EF4-FFF2-40B4-BE49-F238E27FC236}">
                <a16:creationId xmlns:a16="http://schemas.microsoft.com/office/drawing/2014/main" id="{1202613D-1680-67CC-A235-6F8D65661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6823" y="962166"/>
            <a:ext cx="3103808" cy="4421876"/>
          </a:xfrm>
        </p:spPr>
        <p:txBody>
          <a:bodyPr anchor="t">
            <a:normAutofit/>
          </a:bodyPr>
          <a:lstStyle/>
          <a:p>
            <a:pPr algn="r"/>
            <a:r>
              <a:rPr lang="en-CA" altLang="en-US" sz="4000" dirty="0">
                <a:latin typeface="Century Schoolbook" panose="02040604050505020304" pitchFamily="18" charset="0"/>
                <a:cs typeface="Arial" panose="020B0604020202020204" pitchFamily="34" charset="0"/>
              </a:rPr>
              <a:t>Background</a:t>
            </a:r>
            <a:endParaRPr lang="en-US" altLang="en-US" sz="4000" dirty="0"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677F3B-2D34-344E-A703-86B07114D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7726" y="1983972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Sheridan College| Get Creative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C063AD00-73A9-998A-4200-9B1B8485A3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88929" y="962167"/>
            <a:ext cx="6858113" cy="4743174"/>
          </a:xfrm>
        </p:spPr>
        <p:txBody>
          <a:bodyPr anchor="t">
            <a:normAutofit/>
          </a:bodyPr>
          <a:lstStyle/>
          <a:p>
            <a:r>
              <a:rPr lang="en-US" altLang="en-US" dirty="0">
                <a:latin typeface="Century Schoolbook" panose="02040604050505020304" pitchFamily="18" charset="0"/>
              </a:rPr>
              <a:t>“Naive” algorithm presented by </a:t>
            </a:r>
            <a:r>
              <a:rPr lang="en-US" altLang="en-US" dirty="0" err="1">
                <a:latin typeface="Century Schoolbook" panose="02040604050505020304" pitchFamily="18" charset="0"/>
              </a:rPr>
              <a:t>Tarhio</a:t>
            </a:r>
            <a:r>
              <a:rPr lang="en-US" altLang="en-US" dirty="0">
                <a:latin typeface="Century Schoolbook" panose="02040604050505020304" pitchFamily="18" charset="0"/>
              </a:rPr>
              <a:t> et al.  used SIMD </a:t>
            </a:r>
            <a:r>
              <a:rPr lang="en-CA" altLang="en-US" dirty="0">
                <a:latin typeface="Century Schoolbook" panose="02040604050505020304" pitchFamily="18" charset="0"/>
              </a:rPr>
              <a:t>instruction architecture for exact string matching.</a:t>
            </a:r>
          </a:p>
          <a:p>
            <a:r>
              <a:rPr lang="en-CA" altLang="en-US" dirty="0">
                <a:latin typeface="Century Schoolbook" panose="02040604050505020304" pitchFamily="18" charset="0"/>
              </a:rPr>
              <a:t>The algorithm compares </a:t>
            </a:r>
            <a:r>
              <a:rPr lang="el-GR" altLang="en-US" dirty="0">
                <a:latin typeface="Century Schoolbook" panose="02040604050505020304" pitchFamily="18" charset="0"/>
              </a:rPr>
              <a:t>α </a:t>
            </a:r>
            <a:r>
              <a:rPr lang="en-CA" altLang="en-US" dirty="0">
                <a:latin typeface="Century Schoolbook" panose="02040604050505020304" pitchFamily="18" charset="0"/>
              </a:rPr>
              <a:t>characters in parallel, where </a:t>
            </a:r>
            <a:r>
              <a:rPr lang="el-GR" altLang="en-US" dirty="0">
                <a:latin typeface="Century Schoolbook" panose="02040604050505020304" pitchFamily="18" charset="0"/>
              </a:rPr>
              <a:t>α </a:t>
            </a:r>
            <a:r>
              <a:rPr lang="en-CA" altLang="en-US" dirty="0">
                <a:latin typeface="Century Schoolbook" panose="02040604050505020304" pitchFamily="18" charset="0"/>
              </a:rPr>
              <a:t>is 16 or 32.</a:t>
            </a:r>
          </a:p>
          <a:p>
            <a:r>
              <a:rPr lang="en-CA" altLang="en-US" dirty="0">
                <a:latin typeface="Century Schoolbook" panose="02040604050505020304" pitchFamily="18" charset="0"/>
              </a:rPr>
              <a:t>The key idea of Algorithm was to test </a:t>
            </a:r>
            <a:r>
              <a:rPr lang="el-GR" altLang="en-US" dirty="0">
                <a:latin typeface="Century Schoolbook" panose="02040604050505020304" pitchFamily="18" charset="0"/>
              </a:rPr>
              <a:t>α </a:t>
            </a:r>
            <a:r>
              <a:rPr lang="en-CA" altLang="en-US" dirty="0">
                <a:latin typeface="Century Schoolbook" panose="02040604050505020304" pitchFamily="18" charset="0"/>
              </a:rPr>
              <a:t>consecutive potential occurrences of the pattern in parallel.</a:t>
            </a:r>
          </a:p>
          <a:p>
            <a:endParaRPr lang="en-CA" altLang="en-US" dirty="0">
              <a:latin typeface="Century Schoolbook" panose="02040604050505020304" pitchFamily="18" charset="0"/>
            </a:endParaRPr>
          </a:p>
          <a:p>
            <a:endParaRPr lang="en-CA" altLang="en-US" dirty="0">
              <a:latin typeface="Century Schoolbook" panose="02040604050505020304" pitchFamily="18" charset="0"/>
            </a:endParaRPr>
          </a:p>
          <a:p>
            <a:endParaRPr lang="en-US" altLang="en-US" dirty="0">
              <a:latin typeface="Century Schoolbook" panose="02040604050505020304" pitchFamily="18" charset="0"/>
            </a:endParaRPr>
          </a:p>
          <a:p>
            <a:endParaRPr lang="en-US" altLang="en-US" dirty="0">
              <a:latin typeface="Century Schoolbook" panose="02040604050505020304" pitchFamily="18" charset="0"/>
            </a:endParaRPr>
          </a:p>
        </p:txBody>
      </p:sp>
      <p:sp>
        <p:nvSpPr>
          <p:cNvPr id="12308" name="Rectangle 12298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9" name="Rectangle 12300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BB49525B-88FA-A114-AC21-5EF17E5C3C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60000"/>
              </a:spcBef>
              <a:buSzPct val="8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2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fld id="{0EBE347D-1127-9B44-83BB-6D6E4185E7DB}" type="slidenum">
              <a:rPr lang="en-US" altLang="fi-FI" sz="1100">
                <a:solidFill>
                  <a:srgbClr val="FFFFFF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SzTx/>
                <a:buFontTx/>
                <a:buNone/>
              </a:pPr>
              <a:t>6</a:t>
            </a:fld>
            <a:endParaRPr lang="en-US" altLang="fi-FI" sz="1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1" name="Rectangle 1332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itle 1">
            <a:extLst>
              <a:ext uri="{FF2B5EF4-FFF2-40B4-BE49-F238E27FC236}">
                <a16:creationId xmlns:a16="http://schemas.microsoft.com/office/drawing/2014/main" id="{72B5ECE1-10E1-9D6C-11FC-B4107AEA63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6823" y="962166"/>
            <a:ext cx="3103808" cy="4421876"/>
          </a:xfrm>
        </p:spPr>
        <p:txBody>
          <a:bodyPr anchor="t">
            <a:normAutofit/>
          </a:bodyPr>
          <a:lstStyle/>
          <a:p>
            <a:pPr algn="r"/>
            <a:r>
              <a:rPr lang="en-CA" altLang="en-US" sz="4000" dirty="0">
                <a:latin typeface="Century Schoolbook" panose="02040604050505020304" pitchFamily="18" charset="0"/>
                <a:cs typeface="Arial" panose="020B0604020202020204" pitchFamily="34" charset="0"/>
              </a:rPr>
              <a:t>Background</a:t>
            </a:r>
            <a:endParaRPr lang="en-US" altLang="en-US" sz="4000" dirty="0"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C5C351-A2EA-DEF0-1E6F-6356FFDE2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7726" y="1983972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t>Sheridan College| Get Creative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5453D2CF-26DC-295B-D08D-398E96AD05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88929" y="962167"/>
            <a:ext cx="6858113" cy="4743174"/>
          </a:xfrm>
        </p:spPr>
        <p:txBody>
          <a:bodyPr anchor="t">
            <a:normAutofit lnSpcReduction="10000"/>
          </a:bodyPr>
          <a:lstStyle/>
          <a:p>
            <a:r>
              <a:rPr lang="en-US" altLang="en-US" dirty="0">
                <a:latin typeface="Century Schoolbook" panose="02040604050505020304" pitchFamily="18" charset="0"/>
              </a:rPr>
              <a:t>The algorithm utilizes intrinsic functions:</a:t>
            </a:r>
          </a:p>
          <a:p>
            <a:pPr lvl="1"/>
            <a:r>
              <a:rPr lang="en-US" altLang="en-US" sz="2800" dirty="0">
                <a:latin typeface="Century Schoolbook" panose="02040604050505020304" pitchFamily="18" charset="0"/>
              </a:rPr>
              <a:t>mm256_loadu_si256</a:t>
            </a:r>
          </a:p>
          <a:p>
            <a:pPr lvl="1"/>
            <a:r>
              <a:rPr lang="en-US" altLang="en-US" sz="2800" dirty="0">
                <a:latin typeface="Century Schoolbook" panose="02040604050505020304" pitchFamily="18" charset="0"/>
              </a:rPr>
              <a:t>mm256_cmpeq_epi8</a:t>
            </a:r>
          </a:p>
          <a:p>
            <a:pPr lvl="1"/>
            <a:r>
              <a:rPr lang="en-US" altLang="en-US" sz="2800" dirty="0">
                <a:latin typeface="Century Schoolbook" panose="02040604050505020304" pitchFamily="18" charset="0"/>
              </a:rPr>
              <a:t>mm256_movemask_epi8</a:t>
            </a:r>
          </a:p>
          <a:p>
            <a:r>
              <a:rPr lang="en-US" altLang="en-US" dirty="0">
                <a:latin typeface="Century Schoolbook" panose="02040604050505020304" pitchFamily="18" charset="0"/>
              </a:rPr>
              <a:t>Loop peeling and unrolling played a key role in the algorithm's efficiency. </a:t>
            </a:r>
          </a:p>
          <a:p>
            <a:pPr lvl="1"/>
            <a:r>
              <a:rPr lang="en-CA" altLang="en-US" sz="2800" dirty="0">
                <a:latin typeface="Century Schoolbook" panose="02040604050505020304" pitchFamily="18" charset="0"/>
              </a:rPr>
              <a:t>A number of iterations are moved in front of the loop. </a:t>
            </a:r>
          </a:p>
          <a:p>
            <a:pPr lvl="1"/>
            <a:r>
              <a:rPr lang="en-CA" altLang="en-US" sz="2800" dirty="0">
                <a:latin typeface="Century Schoolbook" panose="02040604050505020304" pitchFamily="18" charset="0"/>
              </a:rPr>
              <a:t>As a result, the code becomes faster because of fewer loop tests.</a:t>
            </a:r>
            <a:endParaRPr lang="en-US" altLang="en-US" sz="2800" dirty="0">
              <a:latin typeface="Century Schoolbook" panose="02040604050505020304" pitchFamily="18" charset="0"/>
            </a:endParaRPr>
          </a:p>
        </p:txBody>
      </p:sp>
      <p:sp>
        <p:nvSpPr>
          <p:cNvPr id="13323" name="Rectangle 1332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5" name="Rectangle 1332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A777932B-BAC4-FC95-45AC-FB35A1854C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60000"/>
              </a:spcBef>
              <a:buSzPct val="8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2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fld id="{BF0DD003-A791-8E41-B3EC-B03AE877EA4A}" type="slidenum">
              <a:rPr lang="en-US" altLang="fi-FI" sz="1100">
                <a:solidFill>
                  <a:srgbClr val="FFFFFF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SzTx/>
                <a:buFontTx/>
                <a:buNone/>
              </a:pPr>
              <a:t>7</a:t>
            </a:fld>
            <a:endParaRPr lang="en-US" altLang="fi-FI" sz="1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160" name="Rectangle 4915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le 1">
            <a:extLst>
              <a:ext uri="{FF2B5EF4-FFF2-40B4-BE49-F238E27FC236}">
                <a16:creationId xmlns:a16="http://schemas.microsoft.com/office/drawing/2014/main" id="{89D01554-9C4B-64C9-DB46-A4E242CC7B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altLang="en-US" sz="5400" dirty="0">
                <a:latin typeface="Century Schoolbook" panose="02040604050505020304" pitchFamily="18" charset="0"/>
              </a:rPr>
              <a:t>Improvement in Naive algorithm</a:t>
            </a:r>
          </a:p>
        </p:txBody>
      </p:sp>
      <p:pic>
        <p:nvPicPr>
          <p:cNvPr id="49156" name="Picture 49155" descr="Programming data on computer monitor">
            <a:extLst>
              <a:ext uri="{FF2B5EF4-FFF2-40B4-BE49-F238E27FC236}">
                <a16:creationId xmlns:a16="http://schemas.microsoft.com/office/drawing/2014/main" id="{384DF8ED-256B-4F7C-DFC0-EDB45578CE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07" r="22362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916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74C90CC8-F06B-2350-0E72-45714448F6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altLang="en-US" dirty="0">
                <a:latin typeface="Century Schoolbook" panose="02040604050505020304" pitchFamily="18" charset="0"/>
              </a:rPr>
              <a:t>Tuning of loop peeling</a:t>
            </a:r>
          </a:p>
          <a:p>
            <a:pPr>
              <a:defRPr/>
            </a:pPr>
            <a:r>
              <a:rPr lang="en-CA" altLang="en-US" dirty="0">
                <a:latin typeface="Century Schoolbook" panose="02040604050505020304" pitchFamily="18" charset="0"/>
              </a:rPr>
              <a:t>We introduced the 64-byte variations of the algorithm using AVX-512 for plain order, fixed order and the reverse English frequency order.</a:t>
            </a:r>
          </a:p>
          <a:p>
            <a:pPr>
              <a:defRPr/>
            </a:pPr>
            <a:endParaRPr lang="en-CA" altLang="en-US" dirty="0">
              <a:latin typeface="Century Schoolbook" panose="02040604050505020304" pitchFamily="18" charset="0"/>
            </a:endParaRPr>
          </a:p>
          <a:p>
            <a:pPr>
              <a:defRPr/>
            </a:pPr>
            <a:endParaRPr lang="en-US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9E4839-9941-921A-5D04-4B3E363AF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97762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Sheridan College| Get Creative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11F24C64-D48D-42E9-61AA-EFD6DF74FA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052978" y="6356350"/>
            <a:ext cx="1300821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60000"/>
              </a:spcBef>
              <a:buSzPct val="8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2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fld id="{D482DB93-B748-F74D-93E3-0431BB042683}" type="slidenum">
              <a:rPr lang="en-US" altLang="fi-FI" sz="1900"/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SzTx/>
                <a:buFontTx/>
                <a:buNone/>
              </a:pPr>
              <a:t>8</a:t>
            </a:fld>
            <a:endParaRPr lang="en-US" altLang="fi-FI" sz="1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9" name="Rectangle 1536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Title 1">
            <a:extLst>
              <a:ext uri="{FF2B5EF4-FFF2-40B4-BE49-F238E27FC236}">
                <a16:creationId xmlns:a16="http://schemas.microsoft.com/office/drawing/2014/main" id="{1E77E2CC-B1BA-0164-34C6-86D47849C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CA" altLang="en-US" sz="5000" dirty="0">
                <a:latin typeface="Century Schoolbook" panose="02040604050505020304" pitchFamily="18" charset="0"/>
              </a:rPr>
              <a:t>Algorithms for approximate matching</a:t>
            </a:r>
          </a:p>
        </p:txBody>
      </p:sp>
      <p:sp>
        <p:nvSpPr>
          <p:cNvPr id="1537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DC65FAE1-3995-A77E-020C-E824A4A9B1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entury Schoolbook" panose="02040604050505020304" pitchFamily="18" charset="0"/>
              </a:rPr>
              <a:t>We </a:t>
            </a:r>
            <a:r>
              <a:rPr lang="en-CA" altLang="fi-FI" dirty="0">
                <a:latin typeface="Century Schoolbook" panose="02040604050505020304" pitchFamily="18" charset="0"/>
              </a:rPr>
              <a:t>presented new algorithms for the k mismatches version of approximate string matching.</a:t>
            </a:r>
          </a:p>
          <a:p>
            <a:r>
              <a:rPr lang="en-US" altLang="en-US" dirty="0">
                <a:latin typeface="Century Schoolbook" panose="02040604050505020304" pitchFamily="18" charset="0"/>
              </a:rPr>
              <a:t>The algorithms handles </a:t>
            </a:r>
            <a:r>
              <a:rPr lang="el-GR" altLang="en-US" dirty="0">
                <a:latin typeface="Century Schoolbook" panose="02040604050505020304" pitchFamily="18" charset="0"/>
              </a:rPr>
              <a:t>α </a:t>
            </a:r>
            <a:r>
              <a:rPr lang="en-US" altLang="en-US" dirty="0">
                <a:latin typeface="Century Schoolbook" panose="02040604050505020304" pitchFamily="18" charset="0"/>
              </a:rPr>
              <a:t>consecutive starting positions of an occurrence candidate of P in parallel. </a:t>
            </a:r>
          </a:p>
          <a:p>
            <a:r>
              <a:rPr lang="en-US" altLang="en-US" dirty="0">
                <a:latin typeface="Century Schoolbook" panose="02040604050505020304" pitchFamily="18" charset="0"/>
              </a:rPr>
              <a:t>The bit vectors found[0] to found[k] of </a:t>
            </a:r>
            <a:r>
              <a:rPr lang="el-GR" altLang="en-US" dirty="0">
                <a:latin typeface="Century Schoolbook" panose="02040604050505020304" pitchFamily="18" charset="0"/>
              </a:rPr>
              <a:t>α </a:t>
            </a:r>
            <a:r>
              <a:rPr lang="en-US" altLang="en-US" dirty="0">
                <a:latin typeface="Century Schoolbook" panose="02040604050505020304" pitchFamily="18" charset="0"/>
              </a:rPr>
              <a:t>bits are used to keep track of mismatches.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0E26CC-8AE8-31AC-C6C0-430A5136E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Sheridan College| Get Creative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32E12668-68AE-CDDC-FBB3-7441F737D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60000"/>
              </a:spcBef>
              <a:buSzPct val="8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2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fld id="{FB25D02F-C4DA-C842-8B16-92D9C630D7D0}" type="slidenum">
              <a:rPr lang="en-US" altLang="fi-FI" sz="1900"/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SzTx/>
                <a:buFontTx/>
                <a:buNone/>
              </a:pPr>
              <a:t>9</a:t>
            </a:fld>
            <a:endParaRPr lang="en-US" altLang="fi-FI" sz="1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869</Words>
  <Application>Microsoft Macintosh PowerPoint</Application>
  <PresentationFormat>Widescreen</PresentationFormat>
  <Paragraphs>121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Century Schoolbook</vt:lpstr>
      <vt:lpstr>Georgia</vt:lpstr>
      <vt:lpstr>Office Theme</vt:lpstr>
      <vt:lpstr>Approximate String Searching with AVX2 and AVX-512 </vt:lpstr>
      <vt:lpstr>Outline</vt:lpstr>
      <vt:lpstr>String matching</vt:lpstr>
      <vt:lpstr>k-mismatch and Hamming Distance</vt:lpstr>
      <vt:lpstr>SIMD</vt:lpstr>
      <vt:lpstr>Background</vt:lpstr>
      <vt:lpstr>Background</vt:lpstr>
      <vt:lpstr>Improvement in Naive algorithm</vt:lpstr>
      <vt:lpstr>Algorithms for approximate matching</vt:lpstr>
      <vt:lpstr>Counting of mismatches</vt:lpstr>
      <vt:lpstr>Adaptation to AVX-512</vt:lpstr>
      <vt:lpstr>Performance Analysis and Optimization Strategies </vt:lpstr>
      <vt:lpstr>Experimental Results</vt:lpstr>
      <vt:lpstr>Experimental Results: Approximate search times for k = 1  </vt:lpstr>
      <vt:lpstr>Speedup: AVX-512 offered 1.5 or more speedup over AVX2  </vt:lpstr>
      <vt:lpstr>Experimental Results: Exact string matching search times </vt:lpstr>
      <vt:lpstr>Search times of Exact string matching algorithms for English dataset</vt:lpstr>
      <vt:lpstr>Experimental Results: Search times of N64FA with varied peeling factor, k = 1 </vt:lpstr>
      <vt:lpstr>Concluding Remarks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Approximate String Searching with AVX2 and AVX-512 </dc:title>
  <dc:creator>Sukhpal Ghuman</dc:creator>
  <cp:lastModifiedBy>Sukhpal Ghuman</cp:lastModifiedBy>
  <cp:revision>92</cp:revision>
  <dcterms:created xsi:type="dcterms:W3CDTF">2023-08-25T09:43:22Z</dcterms:created>
  <dcterms:modified xsi:type="dcterms:W3CDTF">2023-08-28T12:08:58Z</dcterms:modified>
</cp:coreProperties>
</file>