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  <p:sldMasterId id="2147483667" r:id="rId5"/>
  </p:sldMasterIdLst>
  <p:notesMasterIdLst>
    <p:notesMasterId r:id="rId27"/>
  </p:notesMasterIdLst>
  <p:handoutMasterIdLst>
    <p:handoutMasterId r:id="rId28"/>
  </p:handoutMasterIdLst>
  <p:sldIdLst>
    <p:sldId id="256" r:id="rId6"/>
    <p:sldId id="302" r:id="rId7"/>
    <p:sldId id="338" r:id="rId8"/>
    <p:sldId id="285" r:id="rId9"/>
    <p:sldId id="293" r:id="rId10"/>
    <p:sldId id="291" r:id="rId11"/>
    <p:sldId id="347" r:id="rId12"/>
    <p:sldId id="345" r:id="rId13"/>
    <p:sldId id="352" r:id="rId14"/>
    <p:sldId id="341" r:id="rId15"/>
    <p:sldId id="351" r:id="rId16"/>
    <p:sldId id="346" r:id="rId17"/>
    <p:sldId id="348" r:id="rId18"/>
    <p:sldId id="349" r:id="rId19"/>
    <p:sldId id="353" r:id="rId20"/>
    <p:sldId id="350" r:id="rId21"/>
    <p:sldId id="354" r:id="rId22"/>
    <p:sldId id="342" r:id="rId23"/>
    <p:sldId id="343" r:id="rId24"/>
    <p:sldId id="355" r:id="rId25"/>
    <p:sldId id="320" r:id="rId26"/>
  </p:sldIdLst>
  <p:sldSz cx="12192000" cy="6858000"/>
  <p:notesSz cx="6858000" cy="9144000"/>
  <p:defaultTextStyle>
    <a:defPPr rtl="0"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Ласкаво просимо!" id="{E75E278A-FF0E-49A4-B170-79828D63BBAD}">
          <p14:sldIdLst>
            <p14:sldId id="256"/>
          </p14:sldIdLst>
        </p14:section>
        <p14:section name="Розділ 2" id="{22B80470-40EF-47D0-981B-3736AB1B0F52}">
          <p14:sldIdLst>
            <p14:sldId id="302"/>
            <p14:sldId id="338"/>
            <p14:sldId id="285"/>
            <p14:sldId id="293"/>
            <p14:sldId id="291"/>
            <p14:sldId id="347"/>
            <p14:sldId id="345"/>
            <p14:sldId id="352"/>
            <p14:sldId id="341"/>
            <p14:sldId id="351"/>
            <p14:sldId id="346"/>
            <p14:sldId id="348"/>
            <p14:sldId id="349"/>
            <p14:sldId id="353"/>
            <p14:sldId id="350"/>
            <p14:sldId id="354"/>
            <p14:sldId id="342"/>
            <p14:sldId id="343"/>
            <p14:sldId id="355"/>
          </p14:sldIdLst>
        </p14:section>
        <p14:section name="Дізнатися більше" id="{2CC34DB2-6590-42C0-AD4B-A04C6060184E}">
          <p14:sldIdLst>
            <p14:sldId id="32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Автор" initials="А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46868"/>
    <a:srgbClr val="DD462F"/>
    <a:srgbClr val="D24726"/>
    <a:srgbClr val="2C5981"/>
    <a:srgbClr val="009BC0"/>
    <a:srgbClr val="5B9BD5"/>
    <a:srgbClr val="F5F5F5"/>
    <a:srgbClr val="00CC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59" autoAdjust="0"/>
    <p:restoredTop sz="95417" autoAdjust="0"/>
  </p:normalViewPr>
  <p:slideViewPr>
    <p:cSldViewPr snapToGrid="0">
      <p:cViewPr varScale="1">
        <p:scale>
          <a:sx n="83" d="100"/>
          <a:sy n="83" d="100"/>
        </p:scale>
        <p:origin x="893" y="77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Univ\Anisimov\ACM%202023\&#1050;&#1085;&#1080;&#1075;&#1072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Univ\Anisimov\ACM%202023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04453045064282"/>
          <c:y val="5.0925925925925923E-2"/>
          <c:w val="0.7913471239823836"/>
          <c:h val="0.67411033829558042"/>
        </c:manualLayout>
      </c:layou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>
              <a:glow>
                <a:schemeClr val="accent1">
                  <a:alpha val="40000"/>
                </a:schemeClr>
              </a:glow>
              <a:softEdge rad="0"/>
            </a:effectLst>
          </c:spPr>
          <c:marker>
            <c:symbol val="circle"/>
            <c:size val="7"/>
            <c:spPr>
              <a:solidFill>
                <a:schemeClr val="accent1"/>
              </a:solidFill>
              <a:ln w="15875">
                <a:solidFill>
                  <a:schemeClr val="accent1"/>
                </a:solidFill>
              </a:ln>
              <a:effectLst>
                <a:glow>
                  <a:schemeClr val="accent1">
                    <a:alpha val="40000"/>
                  </a:schemeClr>
                </a:glow>
                <a:softEdge rad="0"/>
              </a:effectLst>
            </c:spPr>
          </c:marker>
          <c:xVal>
            <c:numRef>
              <c:f>'Аркуш1 (2)'!$I$1:$I$2</c:f>
              <c:numCache>
                <c:formatCode>General</c:formatCode>
                <c:ptCount val="2"/>
                <c:pt idx="0">
                  <c:v>3.62</c:v>
                </c:pt>
                <c:pt idx="1">
                  <c:v>2.52</c:v>
                </c:pt>
              </c:numCache>
            </c:numRef>
          </c:xVal>
          <c:yVal>
            <c:numRef>
              <c:f>'Аркуш1 (2)'!$J$1:$J$2</c:f>
              <c:numCache>
                <c:formatCode>General</c:formatCode>
                <c:ptCount val="2"/>
                <c:pt idx="0">
                  <c:v>187</c:v>
                </c:pt>
                <c:pt idx="1">
                  <c:v>226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2F4-48EF-99F1-47A6B042871B}"/>
            </c:ext>
          </c:extLst>
        </c:ser>
        <c:ser>
          <c:idx val="1"/>
          <c:order val="1"/>
          <c:spPr>
            <a:ln w="19050">
              <a:noFill/>
            </a:ln>
          </c:spPr>
          <c:marker>
            <c:symbol val="triangle"/>
            <c:size val="8"/>
            <c:spPr>
              <a:solidFill>
                <a:schemeClr val="accent2"/>
              </a:solidFill>
              <a:ln w="15875">
                <a:solidFill>
                  <a:schemeClr val="accent2"/>
                </a:solidFill>
              </a:ln>
              <a:effectLst/>
            </c:spPr>
          </c:marker>
          <c:xVal>
            <c:numRef>
              <c:f>'Аркуш1 (2)'!$K$1:$K$2</c:f>
              <c:numCache>
                <c:formatCode>General</c:formatCode>
                <c:ptCount val="2"/>
                <c:pt idx="0">
                  <c:v>19.61</c:v>
                </c:pt>
                <c:pt idx="1">
                  <c:v>9.07</c:v>
                </c:pt>
              </c:numCache>
            </c:numRef>
          </c:xVal>
          <c:yVal>
            <c:numRef>
              <c:f>'Аркуш1 (2)'!$L$1:$L$2</c:f>
              <c:numCache>
                <c:formatCode>General</c:formatCode>
                <c:ptCount val="2"/>
                <c:pt idx="0">
                  <c:v>86</c:v>
                </c:pt>
                <c:pt idx="1">
                  <c:v>233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2F4-48EF-99F1-47A6B042871B}"/>
            </c:ext>
          </c:extLst>
        </c:ser>
        <c:ser>
          <c:idx val="2"/>
          <c:order val="2"/>
          <c:spPr>
            <a:ln w="19050">
              <a:noFill/>
            </a:ln>
          </c:spPr>
          <c:marker>
            <c:symbol val="diamond"/>
            <c:size val="8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xVal>
            <c:numRef>
              <c:f>'Аркуш1 (2)'!$O$1:$O$2</c:f>
              <c:numCache>
                <c:formatCode>General</c:formatCode>
                <c:ptCount val="2"/>
                <c:pt idx="0">
                  <c:v>28.08</c:v>
                </c:pt>
                <c:pt idx="1">
                  <c:v>24.04</c:v>
                </c:pt>
              </c:numCache>
            </c:numRef>
          </c:xVal>
          <c:yVal>
            <c:numRef>
              <c:f>'Аркуш1 (2)'!$P$1:$P$2</c:f>
              <c:numCache>
                <c:formatCode>General</c:formatCode>
                <c:ptCount val="2"/>
                <c:pt idx="0">
                  <c:v>137</c:v>
                </c:pt>
                <c:pt idx="1">
                  <c:v>253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2F4-48EF-99F1-47A6B042871B}"/>
            </c:ext>
          </c:extLst>
        </c:ser>
        <c:ser>
          <c:idx val="3"/>
          <c:order val="3"/>
          <c:spPr>
            <a:ln w="19050">
              <a:noFill/>
            </a:ln>
          </c:spPr>
          <c:marker>
            <c:symbol val="x"/>
            <c:size val="7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'Аркуш1 (2)'!$Q$1</c:f>
              <c:numCache>
                <c:formatCode>General</c:formatCode>
                <c:ptCount val="1"/>
                <c:pt idx="0">
                  <c:v>21.51</c:v>
                </c:pt>
              </c:numCache>
            </c:numRef>
          </c:xVal>
          <c:yVal>
            <c:numRef>
              <c:f>'Аркуш1 (2)'!$R$1</c:f>
              <c:numCache>
                <c:formatCode>General</c:formatCode>
                <c:ptCount val="1"/>
                <c:pt idx="0">
                  <c:v>300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12F4-48EF-99F1-47A6B042871B}"/>
            </c:ext>
          </c:extLst>
        </c:ser>
        <c:ser>
          <c:idx val="4"/>
          <c:order val="4"/>
          <c:spPr>
            <a:ln w="19050">
              <a:noFill/>
            </a:ln>
          </c:spPr>
          <c:marker>
            <c:symbol val="triangle"/>
            <c:size val="8"/>
            <c:spPr>
              <a:noFill/>
              <a:ln w="19050">
                <a:solidFill>
                  <a:schemeClr val="accent2"/>
                </a:solidFill>
              </a:ln>
            </c:spPr>
          </c:marker>
          <c:xVal>
            <c:numRef>
              <c:f>'Аркуш1 (2)'!$M$1:$M$2</c:f>
              <c:numCache>
                <c:formatCode>General</c:formatCode>
                <c:ptCount val="2"/>
                <c:pt idx="0">
                  <c:v>21.93</c:v>
                </c:pt>
                <c:pt idx="1">
                  <c:v>12.92</c:v>
                </c:pt>
              </c:numCache>
            </c:numRef>
          </c:xVal>
          <c:yVal>
            <c:numRef>
              <c:f>'Аркуш1 (2)'!$N$1:$N$2</c:f>
              <c:numCache>
                <c:formatCode>General</c:formatCode>
                <c:ptCount val="2"/>
                <c:pt idx="0">
                  <c:v>85</c:v>
                </c:pt>
                <c:pt idx="1">
                  <c:v>228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12F4-48EF-99F1-47A6B04287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1094720"/>
        <c:axId val="781103456"/>
      </c:scatterChart>
      <c:valAx>
        <c:axId val="781094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0" i="0" baseline="0">
                    <a:solidFill>
                      <a:sysClr val="windowText" lastClr="000000"/>
                    </a:solidFill>
                    <a:effectLst/>
                  </a:rPr>
                  <a:t>Excess over entropy, %</a:t>
                </a:r>
                <a:endParaRPr lang="uk-UA" sz="1600" b="0" i="0" baseline="0">
                  <a:solidFill>
                    <a:sysClr val="windowText" lastClr="000000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0.55140530628265161"/>
              <c:y val="0.8759257576219464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81103456"/>
        <c:crosses val="autoZero"/>
        <c:crossBetween val="midCat"/>
      </c:valAx>
      <c:valAx>
        <c:axId val="781103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>
                    <a:solidFill>
                      <a:sysClr val="windowText" lastClr="000000"/>
                    </a:solidFill>
                  </a:rPr>
                  <a:t>Access time, ns</a:t>
                </a:r>
                <a:endParaRPr lang="uk-UA" sz="16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4366205530327397E-2"/>
              <c:y val="0.2518109165253309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81094720"/>
        <c:crosses val="autoZero"/>
        <c:crossBetween val="midCat"/>
      </c:valAx>
    </c:plotArea>
    <c:plotVisOnly val="1"/>
    <c:dispBlanksAs val="gap"/>
    <c:showDLblsOverMax val="0"/>
    <c:extLst/>
  </c:chart>
  <c:spPr>
    <a:solidFill>
      <a:schemeClr val="bg1"/>
    </a:solidFill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04453045064282"/>
          <c:y val="5.0925925925925923E-2"/>
          <c:w val="0.7913471239823836"/>
          <c:h val="0.70008617276223728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marker>
            <c:symbol val="circle"/>
            <c:size val="7"/>
            <c:spPr>
              <a:solidFill>
                <a:schemeClr val="accent1"/>
              </a:solidFill>
              <a:ln w="15875">
                <a:solidFill>
                  <a:schemeClr val="accent1"/>
                </a:solidFill>
              </a:ln>
              <a:effectLst>
                <a:glow>
                  <a:schemeClr val="accent1">
                    <a:alpha val="40000"/>
                  </a:schemeClr>
                </a:glow>
                <a:softEdge rad="0"/>
              </a:effectLst>
            </c:spPr>
          </c:marker>
          <c:xVal>
            <c:numRef>
              <c:f>'Аркуш1 (2)'!$I$25:$I$26</c:f>
              <c:numCache>
                <c:formatCode>General</c:formatCode>
                <c:ptCount val="2"/>
                <c:pt idx="0">
                  <c:v>7.29</c:v>
                </c:pt>
                <c:pt idx="1">
                  <c:v>6.65</c:v>
                </c:pt>
              </c:numCache>
            </c:numRef>
          </c:xVal>
          <c:yVal>
            <c:numRef>
              <c:f>'Аркуш1 (2)'!$J$25:$J$26</c:f>
              <c:numCache>
                <c:formatCode>General</c:formatCode>
                <c:ptCount val="2"/>
                <c:pt idx="0">
                  <c:v>214</c:v>
                </c:pt>
                <c:pt idx="1">
                  <c:v>231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D3F-4123-B7B8-200C27956F82}"/>
            </c:ext>
          </c:extLst>
        </c:ser>
        <c:ser>
          <c:idx val="1"/>
          <c:order val="1"/>
          <c:spPr>
            <a:ln w="19050">
              <a:noFill/>
            </a:ln>
          </c:spPr>
          <c:marker>
            <c:symbol val="triangle"/>
            <c:size val="8"/>
            <c:spPr>
              <a:solidFill>
                <a:schemeClr val="accent2"/>
              </a:solidFill>
              <a:ln w="15875">
                <a:solidFill>
                  <a:schemeClr val="accent2"/>
                </a:solidFill>
              </a:ln>
              <a:effectLst/>
            </c:spPr>
          </c:marker>
          <c:xVal>
            <c:numRef>
              <c:f>'Аркуш1 (2)'!$K$25:$K$26</c:f>
              <c:numCache>
                <c:formatCode>General</c:formatCode>
                <c:ptCount val="2"/>
                <c:pt idx="0">
                  <c:v>27.81</c:v>
                </c:pt>
                <c:pt idx="1">
                  <c:v>16.28</c:v>
                </c:pt>
              </c:numCache>
            </c:numRef>
          </c:xVal>
          <c:yVal>
            <c:numRef>
              <c:f>'Аркуш1 (2)'!$L$25:$L$26</c:f>
              <c:numCache>
                <c:formatCode>General</c:formatCode>
                <c:ptCount val="2"/>
                <c:pt idx="0">
                  <c:v>47</c:v>
                </c:pt>
                <c:pt idx="1">
                  <c:v>175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D3F-4123-B7B8-200C27956F82}"/>
            </c:ext>
          </c:extLst>
        </c:ser>
        <c:ser>
          <c:idx val="2"/>
          <c:order val="2"/>
          <c:spPr>
            <a:ln w="19050">
              <a:noFill/>
            </a:ln>
          </c:spPr>
          <c:marker>
            <c:symbol val="diamond"/>
            <c:size val="8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xVal>
            <c:numRef>
              <c:f>'Аркуш1 (2)'!$O$25:$O$26</c:f>
              <c:numCache>
                <c:formatCode>General</c:formatCode>
                <c:ptCount val="2"/>
                <c:pt idx="0">
                  <c:v>49.8</c:v>
                </c:pt>
                <c:pt idx="1">
                  <c:v>34.6</c:v>
                </c:pt>
              </c:numCache>
            </c:numRef>
          </c:xVal>
          <c:yVal>
            <c:numRef>
              <c:f>'Аркуш1 (2)'!$P$25:$P$26</c:f>
              <c:numCache>
                <c:formatCode>General</c:formatCode>
                <c:ptCount val="2"/>
                <c:pt idx="0">
                  <c:v>146</c:v>
                </c:pt>
                <c:pt idx="1">
                  <c:v>323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D3F-4123-B7B8-200C27956F82}"/>
            </c:ext>
          </c:extLst>
        </c:ser>
        <c:ser>
          <c:idx val="3"/>
          <c:order val="3"/>
          <c:spPr>
            <a:ln w="19050">
              <a:noFill/>
            </a:ln>
          </c:spPr>
          <c:marker>
            <c:symbol val="x"/>
            <c:size val="7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'Аркуш1 (2)'!$Q$25</c:f>
              <c:numCache>
                <c:formatCode>General</c:formatCode>
                <c:ptCount val="1"/>
                <c:pt idx="0">
                  <c:v>34.229999999999997</c:v>
                </c:pt>
              </c:numCache>
            </c:numRef>
          </c:xVal>
          <c:yVal>
            <c:numRef>
              <c:f>'Аркуш1 (2)'!$R$25</c:f>
              <c:numCache>
                <c:formatCode>General</c:formatCode>
                <c:ptCount val="1"/>
                <c:pt idx="0">
                  <c:v>433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8D3F-4123-B7B8-200C27956F82}"/>
            </c:ext>
          </c:extLst>
        </c:ser>
        <c:ser>
          <c:idx val="4"/>
          <c:order val="4"/>
          <c:spPr>
            <a:ln w="19050">
              <a:noFill/>
            </a:ln>
          </c:spPr>
          <c:marker>
            <c:symbol val="triangle"/>
            <c:size val="8"/>
            <c:spPr>
              <a:noFill/>
              <a:ln w="19050">
                <a:solidFill>
                  <a:schemeClr val="accent2"/>
                </a:solidFill>
              </a:ln>
            </c:spPr>
          </c:marker>
          <c:xVal>
            <c:numRef>
              <c:f>'Аркуш1 (2)'!$G$25:$G$26</c:f>
              <c:numCache>
                <c:formatCode>General</c:formatCode>
                <c:ptCount val="2"/>
                <c:pt idx="0">
                  <c:v>27.33</c:v>
                </c:pt>
                <c:pt idx="1">
                  <c:v>21.5</c:v>
                </c:pt>
              </c:numCache>
            </c:numRef>
          </c:xVal>
          <c:yVal>
            <c:numRef>
              <c:f>'Аркуш1 (2)'!$H$25:$H$26</c:f>
              <c:numCache>
                <c:formatCode>General</c:formatCode>
                <c:ptCount val="2"/>
                <c:pt idx="0">
                  <c:v>53</c:v>
                </c:pt>
                <c:pt idx="1">
                  <c:v>150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8D3F-4123-B7B8-200C27956F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1094720"/>
        <c:axId val="781103456"/>
      </c:scatterChart>
      <c:valAx>
        <c:axId val="781094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0" i="0" baseline="0">
                    <a:solidFill>
                      <a:sysClr val="windowText" lastClr="000000"/>
                    </a:solidFill>
                    <a:effectLst/>
                  </a:rPr>
                  <a:t>Excess over entropy, %</a:t>
                </a:r>
                <a:endParaRPr lang="uk-UA" sz="1600" b="0" i="0" baseline="0">
                  <a:solidFill>
                    <a:sysClr val="windowText" lastClr="000000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0.55970424443310718"/>
              <c:y val="0.8749126415292698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81103456"/>
        <c:crosses val="autoZero"/>
        <c:crossBetween val="midCat"/>
      </c:valAx>
      <c:valAx>
        <c:axId val="781103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>
                    <a:solidFill>
                      <a:sysClr val="windowText" lastClr="000000"/>
                    </a:solidFill>
                  </a:rPr>
                  <a:t>Access time, ns</a:t>
                </a:r>
                <a:endParaRPr lang="uk-UA" sz="16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9007742387959992E-2"/>
              <c:y val="0.248972709968737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81094720"/>
        <c:crosses val="autoZero"/>
        <c:crossBetween val="midCat"/>
      </c:valAx>
    </c:plotArea>
    <c:plotVisOnly val="1"/>
    <c:dispBlanksAs val="gap"/>
    <c:showDLblsOverMax val="0"/>
    <c:extLst/>
  </c:chart>
  <c:spPr>
    <a:solidFill>
      <a:schemeClr val="bg1"/>
    </a:solidFill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ECF6D83-B691-49E9-B0C6-93D6E4A38286}" type="datetime1">
              <a:rPr lang="uk-UA" smtClean="0"/>
              <a:t>29.08.2023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внювач для верхнього колонтитула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013697B-E9A5-4285-B857-704273DF4D1A}" type="datetime1">
              <a:rPr lang="uk-UA" noProof="0" smtClean="0"/>
              <a:t>29.08.2023</a:t>
            </a:fld>
            <a:endParaRPr lang="uk-UA" noProof="0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 dirty="0"/>
              <a:t>Зразки заголовків</a:t>
            </a:r>
          </a:p>
          <a:p>
            <a:pPr lvl="1" rtl="0"/>
            <a:r>
              <a:rPr lang="uk-UA" noProof="0" dirty="0"/>
              <a:t>Другий рівень</a:t>
            </a:r>
          </a:p>
          <a:p>
            <a:pPr lvl="2" rtl="0"/>
            <a:r>
              <a:rPr lang="uk-UA" noProof="0" dirty="0"/>
              <a:t>Третій рівень</a:t>
            </a:r>
          </a:p>
          <a:p>
            <a:pPr lvl="3" rtl="0"/>
            <a:r>
              <a:rPr lang="uk-UA" noProof="0" dirty="0"/>
              <a:t>Четвертий рівень</a:t>
            </a:r>
          </a:p>
          <a:p>
            <a:pPr lvl="4" rtl="0"/>
            <a:r>
              <a:rPr lang="uk-UA" noProof="0" dirty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noProof="0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uk-UA" smtClean="0"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10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615891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11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615447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12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666955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13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268318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14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952591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15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829310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16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385596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17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134585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18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548273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19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25104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94122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20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934383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uk-UA" smtClean="0"/>
              <a:t>21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0280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77031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0584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noProof="0" smtClean="0"/>
              <a:t>5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870126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98693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688711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607743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uk-UA" smtClean="0"/>
              <a:t>9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66150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sz="18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cxnSp>
        <p:nvCxnSpPr>
          <p:cNvPr id="12" name="Пряма сполучна лінія 11"/>
          <p:cNvCxnSpPr>
            <a:cxnSpLocks/>
          </p:cNvCxnSpPr>
          <p:nvPr userDrawn="1"/>
        </p:nvCxnSpPr>
        <p:spPr>
          <a:xfrm>
            <a:off x="539496" y="1863657"/>
            <a:ext cx="3375799" cy="0"/>
          </a:xfrm>
          <a:prstGeom prst="line">
            <a:avLst/>
          </a:prstGeom>
          <a:ln w="25400">
            <a:solidFill>
              <a:srgbClr val="009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uk-UA" noProof="0" dirty="0"/>
              <a:t>Клацніть, щоб редагувати стиль зразка заголовка</a:t>
            </a:r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6114C9EB-A11B-4BDD-8762-08B78C756D6D}" type="datetime1">
              <a:rPr lang="uk-UA" noProof="0" smtClean="0"/>
              <a:t>29.08.2023</a:t>
            </a:fld>
            <a:endParaRPr lang="uk-UA" noProof="0" dirty="0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87294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sz="1800" noProof="0" dirty="0"/>
          </a:p>
        </p:txBody>
      </p:sp>
      <p:sp>
        <p:nvSpPr>
          <p:cNvPr id="10" name="Прямокутник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sz="18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  <p:sp>
        <p:nvSpPr>
          <p:cNvPr id="7" name="Місце для вмісту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Клацніть, щоб відредагувати стилі зразків тексту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Другий рівень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Третій рівень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Четвертий рівень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П’ятий рівень</a:t>
            </a:r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648818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8DFA-10E9-4A0D-95F5-8B84E6108AA3}" type="datetimeFigureOut">
              <a:rPr lang="uk-UA" smtClean="0"/>
              <a:pPr/>
              <a:t>29.08.2023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3EE-3EC8-408D-BF43-628E6C3A889A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004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cxnSp>
        <p:nvCxnSpPr>
          <p:cNvPr id="12" name="Пряма сполучна лінія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009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uk-UA" noProof="0" dirty="0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Клацніть, щоб відредагувати стилі зразків тексту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Другий рівень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Третій рівень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Четвертий рівень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П’ятий рівень</a:t>
            </a:r>
            <a:endParaRPr lang="uk-UA" noProof="0" dirty="0"/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6114C9EB-A11B-4BDD-8762-08B78C756D6D}" type="datetime1">
              <a:rPr lang="uk-UA" noProof="0" smtClean="0"/>
              <a:t>29.08.2023</a:t>
            </a:fld>
            <a:endParaRPr lang="uk-UA" noProof="0" dirty="0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cxnSp>
        <p:nvCxnSpPr>
          <p:cNvPr id="12" name="Пряма сполучна лінія 11"/>
          <p:cNvCxnSpPr>
            <a:cxnSpLocks/>
          </p:cNvCxnSpPr>
          <p:nvPr userDrawn="1"/>
        </p:nvCxnSpPr>
        <p:spPr>
          <a:xfrm>
            <a:off x="539496" y="1863657"/>
            <a:ext cx="3946007" cy="0"/>
          </a:xfrm>
          <a:prstGeom prst="line">
            <a:avLst/>
          </a:prstGeom>
          <a:ln w="25400">
            <a:solidFill>
              <a:srgbClr val="009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uk-UA" noProof="0" dirty="0"/>
              <a:t>Клацніть, щоб редагувати стиль зразка заголовка</a:t>
            </a:r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6114C9EB-A11B-4BDD-8762-08B78C756D6D}" type="datetime1">
              <a:rPr lang="uk-UA" noProof="0" smtClean="0"/>
              <a:t>29.08.2023</a:t>
            </a:fld>
            <a:endParaRPr lang="uk-UA" noProof="0" dirty="0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64018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cxnSp>
        <p:nvCxnSpPr>
          <p:cNvPr id="12" name="Пряма сполучна лінія 11"/>
          <p:cNvCxnSpPr>
            <a:cxnSpLocks/>
          </p:cNvCxnSpPr>
          <p:nvPr userDrawn="1"/>
        </p:nvCxnSpPr>
        <p:spPr>
          <a:xfrm>
            <a:off x="539496" y="1863657"/>
            <a:ext cx="3375799" cy="0"/>
          </a:xfrm>
          <a:prstGeom prst="line">
            <a:avLst/>
          </a:prstGeom>
          <a:ln w="25400">
            <a:solidFill>
              <a:srgbClr val="009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uk-UA" noProof="0" dirty="0"/>
              <a:t>Клацніть, щоб редагувати стиль зразка заголовка</a:t>
            </a:r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6114C9EB-A11B-4BDD-8762-08B78C756D6D}" type="datetime1">
              <a:rPr lang="uk-UA" noProof="0" smtClean="0"/>
              <a:t>29.08.2023</a:t>
            </a:fld>
            <a:endParaRPr lang="uk-UA" noProof="0" dirty="0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200931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sz="1800" noProof="0" dirty="0"/>
          </a:p>
        </p:txBody>
      </p:sp>
      <p:sp>
        <p:nvSpPr>
          <p:cNvPr id="10" name="Прямокутник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sz="18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  <p:sp>
        <p:nvSpPr>
          <p:cNvPr id="7" name="Місце для вмісту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Клацніть, щоб відредагувати стилі зразків тексту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Другий рівень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Третій рівень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Четвертий рівень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П’ятий рівень</a:t>
            </a:r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8DFA-10E9-4A0D-95F5-8B84E6108AA3}" type="datetimeFigureOut">
              <a:rPr lang="uk-UA" smtClean="0"/>
              <a:pPr/>
              <a:t>29.08.2023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3EE-3EC8-408D-BF43-628E6C3A889A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3253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sz="18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60795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cxnSp>
        <p:nvCxnSpPr>
          <p:cNvPr id="12" name="Пряма сполучна лінія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009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uk-UA" noProof="0" dirty="0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Клацніть, щоб відредагувати стилі зразків тексту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Другий рівень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Третій рівень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Четвертий рівень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uk-UA" noProof="0"/>
              <a:t>П’ятий рівень</a:t>
            </a:r>
            <a:endParaRPr lang="uk-UA" noProof="0" dirty="0"/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6114C9EB-A11B-4BDD-8762-08B78C756D6D}" type="datetime1">
              <a:rPr lang="uk-UA" noProof="0" smtClean="0"/>
              <a:t>29.08.2023</a:t>
            </a:fld>
            <a:endParaRPr lang="uk-UA" noProof="0" dirty="0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12227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cxnSp>
        <p:nvCxnSpPr>
          <p:cNvPr id="12" name="Пряма сполучна лінія 11"/>
          <p:cNvCxnSpPr>
            <a:cxnSpLocks/>
          </p:cNvCxnSpPr>
          <p:nvPr userDrawn="1"/>
        </p:nvCxnSpPr>
        <p:spPr>
          <a:xfrm>
            <a:off x="539496" y="1863657"/>
            <a:ext cx="3946007" cy="0"/>
          </a:xfrm>
          <a:prstGeom prst="line">
            <a:avLst/>
          </a:prstGeom>
          <a:ln w="25400">
            <a:solidFill>
              <a:srgbClr val="009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uk-UA" noProof="0" dirty="0"/>
              <a:t>Клацніть, щоб редагувати стиль зразка заголовка</a:t>
            </a:r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6114C9EB-A11B-4BDD-8762-08B78C756D6D}" type="datetime1">
              <a:rPr lang="uk-UA" noProof="0" smtClean="0"/>
              <a:t>29.08.2023</a:t>
            </a:fld>
            <a:endParaRPr lang="uk-UA" noProof="0" dirty="0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99089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 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uk-UA" noProof="0" dirty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 dirty="0"/>
              <a:t>Зразки заголовків</a:t>
            </a:r>
          </a:p>
          <a:p>
            <a:pPr lvl="1" rtl="0"/>
            <a:r>
              <a:rPr lang="uk-UA" noProof="0" dirty="0"/>
              <a:t>Другий рівень</a:t>
            </a:r>
          </a:p>
          <a:p>
            <a:pPr lvl="2" rtl="0"/>
            <a:r>
              <a:rPr lang="uk-UA" noProof="0" dirty="0"/>
              <a:t>Третій рівень</a:t>
            </a:r>
          </a:p>
          <a:p>
            <a:pPr lvl="3" rtl="0"/>
            <a:r>
              <a:rPr lang="uk-UA" noProof="0" dirty="0"/>
              <a:t>Четвертий рівень</a:t>
            </a:r>
          </a:p>
          <a:p>
            <a:pPr lvl="4" rtl="0"/>
            <a:r>
              <a:rPr lang="uk-UA" noProof="0" dirty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07CA051F-8D7D-48CC-BDEA-F6217F3FEF66}" type="datetime1">
              <a:rPr lang="uk-UA" noProof="0" smtClean="0"/>
              <a:t>29.08.2023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cxnSp>
        <p:nvCxnSpPr>
          <p:cNvPr id="8" name="Пряма сполучна лінія 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00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3" r:id="rId5"/>
    <p:sldLayoutId id="2147483665" r:id="rId6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 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uk-UA" sz="1800" noProof="0" dirty="0"/>
          </a:p>
        </p:txBody>
      </p:sp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uk-UA" noProof="0" dirty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 dirty="0"/>
              <a:t>Зразки заголовків</a:t>
            </a:r>
          </a:p>
          <a:p>
            <a:pPr lvl="1" rtl="0"/>
            <a:r>
              <a:rPr lang="uk-UA" noProof="0" dirty="0"/>
              <a:t>Другий рівень</a:t>
            </a:r>
          </a:p>
          <a:p>
            <a:pPr lvl="2" rtl="0"/>
            <a:r>
              <a:rPr lang="uk-UA" noProof="0" dirty="0"/>
              <a:t>Третій рівень</a:t>
            </a:r>
          </a:p>
          <a:p>
            <a:pPr lvl="3" rtl="0"/>
            <a:r>
              <a:rPr lang="uk-UA" noProof="0" dirty="0"/>
              <a:t>Четвертий рівень</a:t>
            </a:r>
          </a:p>
          <a:p>
            <a:pPr lvl="4" rtl="0"/>
            <a:r>
              <a:rPr lang="uk-UA" noProof="0" dirty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07CA051F-8D7D-48CC-BDEA-F6217F3FEF66}" type="datetime1">
              <a:rPr lang="uk-UA" noProof="0" smtClean="0"/>
              <a:t>29.08.2023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cxnSp>
        <p:nvCxnSpPr>
          <p:cNvPr id="8" name="Пряма сполучна лінія 7"/>
          <p:cNvCxnSpPr/>
          <p:nvPr userDrawn="1"/>
        </p:nvCxnSpPr>
        <p:spPr>
          <a:xfrm>
            <a:off x="539496" y="1435608"/>
            <a:ext cx="10983132" cy="0"/>
          </a:xfrm>
          <a:prstGeom prst="line">
            <a:avLst/>
          </a:prstGeom>
          <a:ln w="25400">
            <a:solidFill>
              <a:srgbClr val="00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9947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13" Type="http://schemas.openxmlformats.org/officeDocument/2006/relationships/image" Target="../media/image130.png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70.png"/><Relationship Id="rId12" Type="http://schemas.openxmlformats.org/officeDocument/2006/relationships/image" Target="../media/image1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60.png"/><Relationship Id="rId11" Type="http://schemas.openxmlformats.org/officeDocument/2006/relationships/image" Target="../media/image110.png"/><Relationship Id="rId15" Type="http://schemas.openxmlformats.org/officeDocument/2006/relationships/image" Target="../media/image150.png"/><Relationship Id="rId10" Type="http://schemas.openxmlformats.org/officeDocument/2006/relationships/image" Target="../media/image100.png"/><Relationship Id="rId9" Type="http://schemas.openxmlformats.org/officeDocument/2006/relationships/image" Target="../media/image90.png"/><Relationship Id="rId14" Type="http://schemas.openxmlformats.org/officeDocument/2006/relationships/image" Target="../media/image14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rtlCol="0" anchor="ctr" anchorCtr="0"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ea typeface="+mn-ea"/>
                <a:cs typeface="+mn-cs"/>
              </a:rPr>
              <a:t>Compressed unordered integer sequences </a:t>
            </a:r>
            <a:br>
              <a:rPr lang="uk-UA" sz="4000" b="1" dirty="0">
                <a:solidFill>
                  <a:schemeClr val="bg1"/>
                </a:solidFill>
                <a:ea typeface="+mn-ea"/>
                <a:cs typeface="+mn-cs"/>
              </a:rPr>
            </a:br>
            <a:r>
              <a:rPr lang="en-US" sz="4000" b="1" dirty="0">
                <a:solidFill>
                  <a:schemeClr val="bg1"/>
                </a:solidFill>
                <a:ea typeface="+mn-ea"/>
                <a:cs typeface="+mn-cs"/>
              </a:rPr>
              <a:t>with fast direct access</a:t>
            </a:r>
            <a:endParaRPr lang="en-US" sz="2400" b="1" dirty="0">
              <a:solidFill>
                <a:schemeClr val="bg1"/>
              </a:solidFill>
              <a:ea typeface="+mn-ea"/>
              <a:cs typeface="+mn-cs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4294967295"/>
          </p:nvPr>
        </p:nvSpPr>
        <p:spPr>
          <a:xfrm>
            <a:off x="838200" y="3248450"/>
            <a:ext cx="9582150" cy="113665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Igor </a:t>
            </a:r>
            <a:r>
              <a:rPr lang="en-US" sz="2400" b="1" dirty="0" err="1">
                <a:solidFill>
                  <a:schemeClr val="bg1"/>
                </a:solidFill>
                <a:latin typeface="+mj-lt"/>
              </a:rPr>
              <a:t>Zavadskyi</a:t>
            </a:r>
            <a:endParaRPr lang="uk-UA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Підзаголовок 2">
            <a:extLst>
              <a:ext uri="{FF2B5EF4-FFF2-40B4-BE49-F238E27FC236}">
                <a16:creationId xmlns:a16="http://schemas.microsoft.com/office/drawing/2014/main" id="{311E871E-2CB0-48DA-B3C2-37AC9BF784F9}"/>
              </a:ext>
            </a:extLst>
          </p:cNvPr>
          <p:cNvSpPr txBox="1">
            <a:spLocks/>
          </p:cNvSpPr>
          <p:nvPr/>
        </p:nvSpPr>
        <p:spPr>
          <a:xfrm>
            <a:off x="1919168" y="5327463"/>
            <a:ext cx="6955172" cy="5240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000" dirty="0" err="1">
                <a:solidFill>
                  <a:schemeClr val="bg1"/>
                </a:solidFill>
                <a:latin typeface="+mj-lt"/>
              </a:rPr>
              <a:t>Taras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 Shevchenko National University of Kyiv, Ukraine</a:t>
            </a:r>
            <a:br>
              <a:rPr lang="en-US" sz="2000" dirty="0">
                <a:solidFill>
                  <a:schemeClr val="bg1"/>
                </a:solidFill>
                <a:latin typeface="+mj-lt"/>
              </a:rPr>
            </a:br>
            <a:r>
              <a:rPr lang="en-US" sz="2000" dirty="0">
                <a:solidFill>
                  <a:schemeClr val="bg1"/>
                </a:solidFill>
                <a:latin typeface="+mj-lt"/>
              </a:rPr>
              <a:t>Computer science department</a:t>
            </a:r>
            <a:endParaRPr lang="uk-UA" sz="20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" name="Рисунок 9" descr="Зображення, що містить білий, стіл, стоячий, гравець&#10;&#10;Автоматично згенерований опис">
            <a:extLst>
              <a:ext uri="{FF2B5EF4-FFF2-40B4-BE49-F238E27FC236}">
                <a16:creationId xmlns:a16="http://schemas.microsoft.com/office/drawing/2014/main" id="{9E0ADAB5-2F99-494A-B202-884707C791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272869"/>
            <a:ext cx="1001414" cy="84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08793" cy="640080"/>
          </a:xfrm>
        </p:spPr>
        <p:txBody>
          <a:bodyPr rtlCol="0">
            <a:noAutofit/>
          </a:bodyPr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The ‘select’ operation on RMD-bitstream</a:t>
            </a:r>
            <a:endParaRPr lang="uk-UA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22" name="Таблиця 2">
            <a:extLst>
              <a:ext uri="{FF2B5EF4-FFF2-40B4-BE49-F238E27FC236}">
                <a16:creationId xmlns:a16="http://schemas.microsoft.com/office/drawing/2014/main" id="{D4B18BD7-3310-4DC0-ACBB-FBD1E09B82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556594"/>
              </p:ext>
            </p:extLst>
          </p:nvPr>
        </p:nvGraphicFramePr>
        <p:xfrm>
          <a:off x="722251" y="5363255"/>
          <a:ext cx="1050670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104">
                  <a:extLst>
                    <a:ext uri="{9D8B030D-6E8A-4147-A177-3AD203B41FA5}">
                      <a16:colId xmlns:a16="http://schemas.microsoft.com/office/drawing/2014/main" val="3477151205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71608641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622393928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031215697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175471815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075076563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289556147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199935997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418905129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4256854815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659451254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59319754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4012947491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862620364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739640434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86778524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062660497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93767894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4034393669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653402208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15360336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409177580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520426620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72344948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328592765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8082428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81309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123E3C3-099A-41B3-954B-24C603321D2C}"/>
                  </a:ext>
                </a:extLst>
              </p:cNvPr>
              <p:cNvSpPr txBox="1"/>
              <p:nvPr/>
            </p:nvSpPr>
            <p:spPr>
              <a:xfrm>
                <a:off x="521207" y="1685585"/>
                <a:ext cx="6515100" cy="18401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The classical </a:t>
                </a:r>
                <a:r>
                  <a:rPr lang="en-US" sz="2400" dirty="0" err="1"/>
                  <a:t>Clarck’s</a:t>
                </a:r>
                <a:r>
                  <a:rPr lang="en-US" sz="2400" dirty="0"/>
                  <a:t> solution can be extended to the case of RMD-bitstream providing constant time random access at the cost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d>
                          <m:dPr>
                            <m:begChr m:val="⌈"/>
                            <m:endChr m:val="⌉"/>
                            <m:ctrlPr>
                              <a:rPr lang="uk-UA" sz="2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 i="0" smtClean="0">
                                    <a:latin typeface="Cambria Math" panose="02040503050406030204" pitchFamily="18" charset="0"/>
                                  </a:rPr>
                                  <m:t>lg</m:t>
                                </m:r>
                              </m:fName>
                              <m:e>
                                <m:func>
                                  <m:func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400" i="0" smtClean="0">
                                        <a:latin typeface="Cambria Math" panose="02040503050406030204" pitchFamily="18" charset="0"/>
                                      </a:rPr>
                                      <m:t>lg</m:t>
                                    </m:r>
                                  </m:fName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</m:e>
                            </m:func>
                          </m:e>
                        </m:d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func>
                              <m:func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lg</m:t>
                                </m:r>
                              </m:fNam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</a:rPr>
                              <m:t>lg</m:t>
                            </m:r>
                          </m:fName>
                          <m:e>
                            <m:func>
                              <m:func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lg</m:t>
                                </m:r>
                              </m:fNam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</m:e>
                        </m:func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extra space.</a:t>
                </a:r>
                <a:endParaRPr lang="uk-UA" sz="24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123E3C3-099A-41B3-954B-24C603321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207" y="1685585"/>
                <a:ext cx="6515100" cy="1840184"/>
              </a:xfrm>
              <a:prstGeom prst="rect">
                <a:avLst/>
              </a:prstGeom>
              <a:blipFill>
                <a:blip r:embed="rId3"/>
                <a:stretch>
                  <a:fillRect l="-1403" t="-2326" r="-842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DE53B5AA-861C-488A-81D2-73F1F5FF7179}"/>
              </a:ext>
            </a:extLst>
          </p:cNvPr>
          <p:cNvSpPr txBox="1"/>
          <p:nvPr/>
        </p:nvSpPr>
        <p:spPr>
          <a:xfrm>
            <a:off x="454532" y="3874861"/>
            <a:ext cx="61843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However,</a:t>
            </a:r>
            <a:r>
              <a:rPr lang="uk-UA" sz="2400" dirty="0"/>
              <a:t> </a:t>
            </a:r>
            <a:r>
              <a:rPr lang="en-US" sz="2400" dirty="0"/>
              <a:t>for bit sequences up to 4GB this value exceeds 60% of the sequence itself. </a:t>
            </a:r>
            <a:endParaRPr lang="uk-UA" sz="2400" dirty="0"/>
          </a:p>
        </p:txBody>
      </p:sp>
      <p:sp>
        <p:nvSpPr>
          <p:cNvPr id="25" name="Прямокутник: округлені кути 24">
            <a:extLst>
              <a:ext uri="{FF2B5EF4-FFF2-40B4-BE49-F238E27FC236}">
                <a16:creationId xmlns:a16="http://schemas.microsoft.com/office/drawing/2014/main" id="{8CE7A09C-1764-4DEA-BF36-368586E3F2DD}"/>
              </a:ext>
            </a:extLst>
          </p:cNvPr>
          <p:cNvSpPr/>
          <p:nvPr/>
        </p:nvSpPr>
        <p:spPr>
          <a:xfrm>
            <a:off x="7170420" y="1866900"/>
            <a:ext cx="4652010" cy="1230772"/>
          </a:xfrm>
          <a:prstGeom prst="roundRect">
            <a:avLst>
              <a:gd name="adj" fmla="val 1016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D. R. Clark. “Compact Pat Trees”. PhD thesis, University of Waterloo, 1996.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539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08793" cy="640080"/>
          </a:xfrm>
        </p:spPr>
        <p:txBody>
          <a:bodyPr rtlCol="0">
            <a:noAutofit/>
          </a:bodyPr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Main algorithm’s idea</a:t>
            </a:r>
            <a:endParaRPr lang="uk-UA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3068C75-7B91-43A6-8EB5-432B82DD2C53}"/>
                  </a:ext>
                </a:extLst>
              </p:cNvPr>
              <p:cNvSpPr txBox="1"/>
              <p:nvPr/>
            </p:nvSpPr>
            <p:spPr>
              <a:xfrm>
                <a:off x="676700" y="1372433"/>
                <a:ext cx="10753300" cy="1712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20000"/>
                  </a:lnSpc>
                  <a:buAutoNum type="arabicPeriod"/>
                </a:pPr>
                <a:r>
                  <a:rPr lang="en-US" sz="2200" dirty="0"/>
                  <a:t>Store the absolute byte positions of ‘Level 1’ blocks of codewords, L1[</a:t>
                </a:r>
                <a:r>
                  <a:rPr lang="en-US" sz="2200" dirty="0" err="1"/>
                  <a:t>i</a:t>
                </a:r>
                <a:r>
                  <a:rPr lang="en-US" sz="2200" dirty="0"/>
                  <a:t>].</a:t>
                </a:r>
              </a:p>
              <a:p>
                <a:pPr marL="342900" indent="-342900">
                  <a:lnSpc>
                    <a:spcPct val="120000"/>
                  </a:lnSpc>
                  <a:buAutoNum type="arabicPeriod"/>
                </a:pPr>
                <a:r>
                  <a:rPr lang="en-US" sz="2200" dirty="0"/>
                  <a:t>Get the relative</a:t>
                </a:r>
                <a:r>
                  <a:rPr lang="uk-UA" sz="2200" dirty="0"/>
                  <a:t> </a:t>
                </a:r>
                <a:r>
                  <a:rPr lang="en-US" sz="2200" i="1" dirty="0"/>
                  <a:t>j</a:t>
                </a:r>
                <a:r>
                  <a:rPr lang="en-US" sz="2200" dirty="0"/>
                  <a:t>-</a:t>
                </a:r>
                <a:r>
                  <a:rPr lang="en-US" sz="2200" dirty="0" err="1"/>
                  <a:t>th</a:t>
                </a:r>
                <a:r>
                  <a:rPr lang="en-US" sz="2200" dirty="0"/>
                  <a:t> ‘Level 2’ block position inside the ‘Level 1’ block using a linear approximation, L1[</a:t>
                </a:r>
                <a:r>
                  <a:rPr lang="en-US" sz="2200" dirty="0" err="1"/>
                  <a:t>i</a:t>
                </a:r>
                <a:r>
                  <a:rPr lang="en-US" sz="2200" dirty="0"/>
                  <a:t>]+j*L2length[</a:t>
                </a:r>
                <a:r>
                  <a:rPr lang="en-US" sz="2200" dirty="0" err="1"/>
                  <a:t>i</a:t>
                </a:r>
                <a:r>
                  <a:rPr lang="en-US" sz="2200" dirty="0"/>
                  <a:t>]+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200" dirty="0"/>
                  <a:t>.</a:t>
                </a:r>
                <a:endParaRPr lang="uk-UA" sz="2200" dirty="0"/>
              </a:p>
              <a:p>
                <a:pPr marL="342900" indent="-342900">
                  <a:lnSpc>
                    <a:spcPct val="120000"/>
                  </a:lnSpc>
                  <a:buAutoNum type="arabicPeriod"/>
                </a:pPr>
                <a:r>
                  <a:rPr lang="en-US" sz="2200" dirty="0"/>
                  <a:t>Get to the codeword searching the ‘Level 2’ block sequentially.</a:t>
                </a:r>
                <a:endParaRPr lang="uk-UA" sz="2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3068C75-7B91-43A6-8EB5-432B82DD2C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700" y="1372433"/>
                <a:ext cx="10753300" cy="1712264"/>
              </a:xfrm>
              <a:prstGeom prst="rect">
                <a:avLst/>
              </a:prstGeom>
              <a:blipFill>
                <a:blip r:embed="rId3"/>
                <a:stretch>
                  <a:fillRect l="-907" t="-2847" b="-8185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78D0635-D1CD-0E81-D4D8-F163DF13B6E4}"/>
                  </a:ext>
                </a:extLst>
              </p:cNvPr>
              <p:cNvSpPr txBox="1"/>
              <p:nvPr/>
            </p:nvSpPr>
            <p:spPr>
              <a:xfrm>
                <a:off x="694944" y="5522901"/>
                <a:ext cx="11310404" cy="8997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sz="2200" dirty="0">
                    <a:ea typeface="Cambria Math" panose="02040503050406030204" pitchFamily="18" charset="0"/>
                  </a:rPr>
                  <a:t>The most memory is occupied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200" dirty="0"/>
                  <a:t>. We allocate different number of bits for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2200" dirty="0"/>
                  <a:t>-values in 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sz="2200" dirty="0"/>
                  <a:t>different ‘Level 1’ blocks. </a:t>
                </a:r>
                <a:endParaRPr lang="uk-UA" sz="22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78D0635-D1CD-0E81-D4D8-F163DF13B6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944" y="5522901"/>
                <a:ext cx="11310404" cy="899733"/>
              </a:xfrm>
              <a:prstGeom prst="rect">
                <a:avLst/>
              </a:prstGeom>
              <a:blipFill>
                <a:blip r:embed="rId4"/>
                <a:stretch>
                  <a:fillRect l="-701" b="-1283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Таблиця 2">
            <a:extLst>
              <a:ext uri="{FF2B5EF4-FFF2-40B4-BE49-F238E27FC236}">
                <a16:creationId xmlns:a16="http://schemas.microsoft.com/office/drawing/2014/main" id="{7B15A1A7-3A47-A0DF-11FE-22CA43613C5A}"/>
              </a:ext>
            </a:extLst>
          </p:cNvPr>
          <p:cNvGraphicFramePr>
            <a:graphicFrameLocks noGrp="1"/>
          </p:cNvGraphicFramePr>
          <p:nvPr/>
        </p:nvGraphicFramePr>
        <p:xfrm>
          <a:off x="722251" y="3402281"/>
          <a:ext cx="1050670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104">
                  <a:extLst>
                    <a:ext uri="{9D8B030D-6E8A-4147-A177-3AD203B41FA5}">
                      <a16:colId xmlns:a16="http://schemas.microsoft.com/office/drawing/2014/main" val="3477151205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71608641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622393928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031215697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175471815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075076563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289556147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199935997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418905129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4256854815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659451254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59319754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4012947491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862620364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739640434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86778524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062660497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93767894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4034393669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653402208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15360336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409177580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520426620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72344948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328592765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8082428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813090"/>
                  </a:ext>
                </a:extLst>
              </a:tr>
            </a:tbl>
          </a:graphicData>
        </a:graphic>
      </p:graphicFrame>
      <p:cxnSp>
        <p:nvCxnSpPr>
          <p:cNvPr id="4" name="Пряма зі стрілкою 3">
            <a:extLst>
              <a:ext uri="{FF2B5EF4-FFF2-40B4-BE49-F238E27FC236}">
                <a16:creationId xmlns:a16="http://schemas.microsoft.com/office/drawing/2014/main" id="{7A384709-0F62-E5F3-392B-E09F18BC5FF5}"/>
              </a:ext>
            </a:extLst>
          </p:cNvPr>
          <p:cNvCxnSpPr>
            <a:cxnSpLocks/>
          </p:cNvCxnSpPr>
          <p:nvPr/>
        </p:nvCxnSpPr>
        <p:spPr>
          <a:xfrm flipH="1" flipV="1">
            <a:off x="5113911" y="3773121"/>
            <a:ext cx="231421" cy="551155"/>
          </a:xfrm>
          <a:prstGeom prst="straightConnector1">
            <a:avLst/>
          </a:prstGeom>
          <a:ln w="19050">
            <a:solidFill>
              <a:srgbClr val="D24726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 зі стрілкою 5">
            <a:extLst>
              <a:ext uri="{FF2B5EF4-FFF2-40B4-BE49-F238E27FC236}">
                <a16:creationId xmlns:a16="http://schemas.microsoft.com/office/drawing/2014/main" id="{5CF3E0B5-6529-C036-B9FB-9EC2E6E982FA}"/>
              </a:ext>
            </a:extLst>
          </p:cNvPr>
          <p:cNvCxnSpPr>
            <a:cxnSpLocks/>
          </p:cNvCxnSpPr>
          <p:nvPr/>
        </p:nvCxnSpPr>
        <p:spPr>
          <a:xfrm flipV="1">
            <a:off x="9034401" y="3773121"/>
            <a:ext cx="160020" cy="551155"/>
          </a:xfrm>
          <a:prstGeom prst="straightConnector1">
            <a:avLst/>
          </a:prstGeom>
          <a:ln w="19050">
            <a:solidFill>
              <a:srgbClr val="D24726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 зі стрілкою 6">
            <a:extLst>
              <a:ext uri="{FF2B5EF4-FFF2-40B4-BE49-F238E27FC236}">
                <a16:creationId xmlns:a16="http://schemas.microsoft.com/office/drawing/2014/main" id="{9668531F-17B5-F8DE-6374-217A83356109}"/>
              </a:ext>
            </a:extLst>
          </p:cNvPr>
          <p:cNvCxnSpPr>
            <a:cxnSpLocks/>
          </p:cNvCxnSpPr>
          <p:nvPr/>
        </p:nvCxnSpPr>
        <p:spPr>
          <a:xfrm flipV="1">
            <a:off x="722252" y="3743853"/>
            <a:ext cx="0" cy="661388"/>
          </a:xfrm>
          <a:prstGeom prst="straightConnector1">
            <a:avLst/>
          </a:prstGeom>
          <a:ln w="19050">
            <a:solidFill>
              <a:srgbClr val="D24726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>
            <a:extLst>
              <a:ext uri="{FF2B5EF4-FFF2-40B4-BE49-F238E27FC236}">
                <a16:creationId xmlns:a16="http://schemas.microsoft.com/office/drawing/2014/main" id="{BC4FB68F-571C-1B1B-9A36-80824B7710C7}"/>
              </a:ext>
            </a:extLst>
          </p:cNvPr>
          <p:cNvSpPr/>
          <p:nvPr/>
        </p:nvSpPr>
        <p:spPr>
          <a:xfrm>
            <a:off x="630811" y="4353544"/>
            <a:ext cx="172405" cy="172405"/>
          </a:xfrm>
          <a:prstGeom prst="ellipse">
            <a:avLst/>
          </a:prstGeom>
          <a:solidFill>
            <a:srgbClr val="DD462F"/>
          </a:solidFill>
          <a:ln>
            <a:solidFill>
              <a:srgbClr val="D247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7137CE79-3AF3-1FC0-8644-F6BB96052983}"/>
              </a:ext>
            </a:extLst>
          </p:cNvPr>
          <p:cNvSpPr/>
          <p:nvPr/>
        </p:nvSpPr>
        <p:spPr>
          <a:xfrm>
            <a:off x="5281989" y="4312846"/>
            <a:ext cx="172405" cy="172405"/>
          </a:xfrm>
          <a:prstGeom prst="ellipse">
            <a:avLst/>
          </a:prstGeom>
          <a:solidFill>
            <a:srgbClr val="DD462F"/>
          </a:solidFill>
          <a:ln>
            <a:solidFill>
              <a:srgbClr val="D247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91C20853-5394-E213-1664-53A17A1BFE27}"/>
              </a:ext>
            </a:extLst>
          </p:cNvPr>
          <p:cNvSpPr/>
          <p:nvPr/>
        </p:nvSpPr>
        <p:spPr>
          <a:xfrm>
            <a:off x="8948199" y="4293498"/>
            <a:ext cx="172405" cy="172405"/>
          </a:xfrm>
          <a:prstGeom prst="ellipse">
            <a:avLst/>
          </a:prstGeom>
          <a:solidFill>
            <a:srgbClr val="DD462F"/>
          </a:solidFill>
          <a:ln>
            <a:solidFill>
              <a:srgbClr val="D247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2" name="Пряма зі стрілкою 11">
            <a:extLst>
              <a:ext uri="{FF2B5EF4-FFF2-40B4-BE49-F238E27FC236}">
                <a16:creationId xmlns:a16="http://schemas.microsoft.com/office/drawing/2014/main" id="{F93C66AA-FB94-9386-741F-AF52C4D30009}"/>
              </a:ext>
            </a:extLst>
          </p:cNvPr>
          <p:cNvCxnSpPr>
            <a:cxnSpLocks/>
            <a:stCxn id="15" idx="1"/>
            <a:endCxn id="9" idx="6"/>
          </p:cNvCxnSpPr>
          <p:nvPr/>
        </p:nvCxnSpPr>
        <p:spPr>
          <a:xfrm flipH="1" flipV="1">
            <a:off x="803216" y="4439747"/>
            <a:ext cx="4601879" cy="542985"/>
          </a:xfrm>
          <a:prstGeom prst="straightConnector1">
            <a:avLst/>
          </a:prstGeom>
          <a:ln w="19050">
            <a:solidFill>
              <a:srgbClr val="D24726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 зі стрілкою 12">
            <a:extLst>
              <a:ext uri="{FF2B5EF4-FFF2-40B4-BE49-F238E27FC236}">
                <a16:creationId xmlns:a16="http://schemas.microsoft.com/office/drawing/2014/main" id="{E35C360D-9E35-3433-57CE-1BCF05B20595}"/>
              </a:ext>
            </a:extLst>
          </p:cNvPr>
          <p:cNvCxnSpPr>
            <a:cxnSpLocks/>
            <a:endCxn id="10" idx="4"/>
          </p:cNvCxnSpPr>
          <p:nvPr/>
        </p:nvCxnSpPr>
        <p:spPr>
          <a:xfrm flipH="1" flipV="1">
            <a:off x="5368192" y="4485251"/>
            <a:ext cx="86202" cy="621122"/>
          </a:xfrm>
          <a:prstGeom prst="straightConnector1">
            <a:avLst/>
          </a:prstGeom>
          <a:ln w="19050">
            <a:solidFill>
              <a:srgbClr val="D24726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 зі стрілкою 13">
            <a:extLst>
              <a:ext uri="{FF2B5EF4-FFF2-40B4-BE49-F238E27FC236}">
                <a16:creationId xmlns:a16="http://schemas.microsoft.com/office/drawing/2014/main" id="{6EC66DE0-C4FB-2714-1E87-9B37D1DD11E2}"/>
              </a:ext>
            </a:extLst>
          </p:cNvPr>
          <p:cNvCxnSpPr>
            <a:cxnSpLocks/>
            <a:stCxn id="15" idx="7"/>
            <a:endCxn id="11" idx="3"/>
          </p:cNvCxnSpPr>
          <p:nvPr/>
        </p:nvCxnSpPr>
        <p:spPr>
          <a:xfrm flipV="1">
            <a:off x="5527004" y="4440655"/>
            <a:ext cx="3446443" cy="542077"/>
          </a:xfrm>
          <a:prstGeom prst="straightConnector1">
            <a:avLst/>
          </a:prstGeom>
          <a:ln w="19050">
            <a:solidFill>
              <a:srgbClr val="D24726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>
            <a:extLst>
              <a:ext uri="{FF2B5EF4-FFF2-40B4-BE49-F238E27FC236}">
                <a16:creationId xmlns:a16="http://schemas.microsoft.com/office/drawing/2014/main" id="{58AEBE19-E80A-FF95-2D81-452871AB7C14}"/>
              </a:ext>
            </a:extLst>
          </p:cNvPr>
          <p:cNvSpPr/>
          <p:nvPr/>
        </p:nvSpPr>
        <p:spPr>
          <a:xfrm>
            <a:off x="5379847" y="4957484"/>
            <a:ext cx="172405" cy="172405"/>
          </a:xfrm>
          <a:prstGeom prst="ellipse">
            <a:avLst/>
          </a:prstGeom>
          <a:solidFill>
            <a:srgbClr val="DD462F"/>
          </a:solidFill>
          <a:ln>
            <a:solidFill>
              <a:srgbClr val="D247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Стрілка: вправо 15">
            <a:extLst>
              <a:ext uri="{FF2B5EF4-FFF2-40B4-BE49-F238E27FC236}">
                <a16:creationId xmlns:a16="http://schemas.microsoft.com/office/drawing/2014/main" id="{D54ADDAF-5F80-84D7-7E9A-D96503FD0D0F}"/>
              </a:ext>
            </a:extLst>
          </p:cNvPr>
          <p:cNvSpPr/>
          <p:nvPr/>
        </p:nvSpPr>
        <p:spPr>
          <a:xfrm>
            <a:off x="803217" y="3876703"/>
            <a:ext cx="1092257" cy="237405"/>
          </a:xfrm>
          <a:prstGeom prst="rightArrow">
            <a:avLst/>
          </a:prstGeom>
          <a:solidFill>
            <a:srgbClr val="F46868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9A6367F-0C34-09BC-2820-021E02C368D8}"/>
                  </a:ext>
                </a:extLst>
              </p:cNvPr>
              <p:cNvSpPr txBox="1"/>
              <p:nvPr/>
            </p:nvSpPr>
            <p:spPr>
              <a:xfrm>
                <a:off x="5993891" y="5003961"/>
                <a:ext cx="27838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1=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US" dirty="0"/>
                  <a:t> codewords</a:t>
                </a:r>
                <a:endParaRPr lang="uk-UA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9A6367F-0C34-09BC-2820-021E02C368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3891" y="5003961"/>
                <a:ext cx="2783839" cy="369332"/>
              </a:xfrm>
              <a:prstGeom prst="rect">
                <a:avLst/>
              </a:prstGeom>
              <a:blipFill>
                <a:blip r:embed="rId5"/>
                <a:stretch>
                  <a:fillRect t="-8333" r="-1313" b="-2833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6D21924-E74B-FBA7-C168-728FFAE5A93A}"/>
                  </a:ext>
                </a:extLst>
              </p:cNvPr>
              <p:cNvSpPr txBox="1"/>
              <p:nvPr/>
            </p:nvSpPr>
            <p:spPr>
              <a:xfrm>
                <a:off x="9194421" y="4186503"/>
                <a:ext cx="25981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2=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US" dirty="0"/>
                  <a:t> codewords</a:t>
                </a:r>
                <a:endParaRPr lang="uk-UA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6D21924-E74B-FBA7-C168-728FFAE5A9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4421" y="4186503"/>
                <a:ext cx="2598147" cy="369332"/>
              </a:xfrm>
              <a:prstGeom prst="rect">
                <a:avLst/>
              </a:prstGeom>
              <a:blipFill>
                <a:blip r:embed="rId6"/>
                <a:stretch>
                  <a:fillRect t="-8333" r="-1643" b="-2833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Стрілка: вправо 18">
            <a:extLst>
              <a:ext uri="{FF2B5EF4-FFF2-40B4-BE49-F238E27FC236}">
                <a16:creationId xmlns:a16="http://schemas.microsoft.com/office/drawing/2014/main" id="{F87D4265-EE3D-EEC2-79F6-61ECE4D3C40E}"/>
              </a:ext>
            </a:extLst>
          </p:cNvPr>
          <p:cNvSpPr/>
          <p:nvPr/>
        </p:nvSpPr>
        <p:spPr>
          <a:xfrm flipH="1">
            <a:off x="3595139" y="3857355"/>
            <a:ext cx="1514438" cy="248625"/>
          </a:xfrm>
          <a:prstGeom prst="rightArrow">
            <a:avLst/>
          </a:prstGeom>
          <a:solidFill>
            <a:srgbClr val="F46868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Прямокутник: округлені кути 19">
            <a:extLst>
              <a:ext uri="{FF2B5EF4-FFF2-40B4-BE49-F238E27FC236}">
                <a16:creationId xmlns:a16="http://schemas.microsoft.com/office/drawing/2014/main" id="{A5AF128F-02BD-4306-AA3A-6536BE40E9DC}"/>
              </a:ext>
            </a:extLst>
          </p:cNvPr>
          <p:cNvSpPr/>
          <p:nvPr/>
        </p:nvSpPr>
        <p:spPr>
          <a:xfrm>
            <a:off x="7140558" y="38079"/>
            <a:ext cx="4652010" cy="1230772"/>
          </a:xfrm>
          <a:prstGeom prst="roundRect">
            <a:avLst>
              <a:gd name="adj" fmla="val 1016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A. </a:t>
            </a:r>
            <a:r>
              <a:rPr lang="en-US" dirty="0" err="1">
                <a:solidFill>
                  <a:schemeClr val="tx1"/>
                </a:solidFill>
              </a:rPr>
              <a:t>Boffa</a:t>
            </a:r>
            <a:r>
              <a:rPr lang="en-US" dirty="0">
                <a:solidFill>
                  <a:schemeClr val="tx1"/>
                </a:solidFill>
              </a:rPr>
              <a:t>, P. </a:t>
            </a:r>
            <a:r>
              <a:rPr lang="en-US" dirty="0" err="1">
                <a:solidFill>
                  <a:schemeClr val="tx1"/>
                </a:solidFill>
              </a:rPr>
              <a:t>Ferragina</a:t>
            </a:r>
            <a:r>
              <a:rPr lang="en-US" dirty="0">
                <a:solidFill>
                  <a:schemeClr val="tx1"/>
                </a:solidFill>
              </a:rPr>
              <a:t>, and G. </a:t>
            </a:r>
            <a:r>
              <a:rPr lang="en-US" dirty="0" err="1">
                <a:solidFill>
                  <a:schemeClr val="tx1"/>
                </a:solidFill>
              </a:rPr>
              <a:t>Vinciguerra</a:t>
            </a:r>
            <a:r>
              <a:rPr lang="en-US" dirty="0">
                <a:solidFill>
                  <a:schemeClr val="tx1"/>
                </a:solidFill>
              </a:rPr>
              <a:t>. “A learned approach to design compressed rank/select data structures,” ACM Transactions on Algorithms, 2022.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53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" presetClass="exit" presetSubtype="0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000"/>
                            </p:stCondLst>
                            <p:childTnLst>
                              <p:par>
                                <p:cTn id="12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9000"/>
                            </p:stCondLst>
                            <p:childTnLst>
                              <p:par>
                                <p:cTn id="16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1000"/>
                            </p:stCondLst>
                            <p:childTnLst>
                              <p:par>
                                <p:cTn id="2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22" presetClass="entr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0"/>
                            </p:stCondLst>
                            <p:childTnLst>
                              <p:par>
                                <p:cTn id="33" presetID="1" presetClass="exit" presetSubtype="0" fill="hold" grpId="3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9000"/>
                            </p:stCondLst>
                            <p:childTnLst>
                              <p:par>
                                <p:cTn id="36" presetID="22" presetClass="entr" presetSubtype="2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6" grpId="2" animBg="1"/>
      <p:bldP spid="16" grpId="3" animBg="1"/>
      <p:bldP spid="16" grpId="4" animBg="1"/>
      <p:bldP spid="19" grpId="0" animBg="1"/>
      <p:bldP spid="19" grpId="1" animBg="1"/>
      <p:bldP spid="19" grpId="2" animBg="1"/>
      <p:bldP spid="19" grpId="3" animBg="1"/>
      <p:bldP spid="19" grpId="4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08793" cy="640080"/>
          </a:xfrm>
        </p:spPr>
        <p:txBody>
          <a:bodyPr rtlCol="0">
            <a:noAutofit/>
          </a:bodyPr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Byte principle</a:t>
            </a:r>
            <a:endParaRPr lang="uk-UA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C39791A-01EA-4A9A-8803-454F6422254C}"/>
              </a:ext>
            </a:extLst>
          </p:cNvPr>
          <p:cNvSpPr txBox="1"/>
          <p:nvPr/>
        </p:nvSpPr>
        <p:spPr>
          <a:xfrm>
            <a:off x="1053440" y="1891270"/>
            <a:ext cx="1008511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0" i="0" u="none" strike="noStrike" baseline="0" dirty="0">
                <a:latin typeface="CMR12"/>
              </a:rPr>
              <a:t>Although an RMD-encoded sequence is a bitstream, we operate on a byte level to make the method fast, getting all required bit-level data from lookup tables.</a:t>
            </a:r>
            <a:endParaRPr lang="uk-UA" sz="3200" dirty="0"/>
          </a:p>
        </p:txBody>
      </p:sp>
      <p:graphicFrame>
        <p:nvGraphicFramePr>
          <p:cNvPr id="22" name="Таблиця 21">
            <a:extLst>
              <a:ext uri="{FF2B5EF4-FFF2-40B4-BE49-F238E27FC236}">
                <a16:creationId xmlns:a16="http://schemas.microsoft.com/office/drawing/2014/main" id="{98FA2EC4-D715-4DC5-B839-E8C145E5DA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591557"/>
              </p:ext>
            </p:extLst>
          </p:nvPr>
        </p:nvGraphicFramePr>
        <p:xfrm>
          <a:off x="842648" y="4159924"/>
          <a:ext cx="1050670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104">
                  <a:extLst>
                    <a:ext uri="{9D8B030D-6E8A-4147-A177-3AD203B41FA5}">
                      <a16:colId xmlns:a16="http://schemas.microsoft.com/office/drawing/2014/main" val="3477151205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71608641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622393928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031215697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175471815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075076563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289556147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199935997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418905129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4256854815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659451254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59319754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4012947491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862620364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739640434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86778524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062660497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93767894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4034393669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653402208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15360336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409177580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520426620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72344948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328592765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8082428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813090"/>
                  </a:ext>
                </a:extLst>
              </a:tr>
            </a:tbl>
          </a:graphicData>
        </a:graphic>
      </p:graphicFrame>
      <p:cxnSp>
        <p:nvCxnSpPr>
          <p:cNvPr id="24" name="Пряма сполучна лінія 23">
            <a:extLst>
              <a:ext uri="{FF2B5EF4-FFF2-40B4-BE49-F238E27FC236}">
                <a16:creationId xmlns:a16="http://schemas.microsoft.com/office/drawing/2014/main" id="{07950478-02A0-4892-9AD2-F2D98CF14790}"/>
              </a:ext>
            </a:extLst>
          </p:cNvPr>
          <p:cNvCxnSpPr>
            <a:cxnSpLocks/>
          </p:cNvCxnSpPr>
          <p:nvPr/>
        </p:nvCxnSpPr>
        <p:spPr>
          <a:xfrm>
            <a:off x="4073237" y="3948051"/>
            <a:ext cx="0" cy="890649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 сполучна лінія 24">
            <a:extLst>
              <a:ext uri="{FF2B5EF4-FFF2-40B4-BE49-F238E27FC236}">
                <a16:creationId xmlns:a16="http://schemas.microsoft.com/office/drawing/2014/main" id="{D1CDAF08-4816-4C99-A92A-3A756FE6EFC5}"/>
              </a:ext>
            </a:extLst>
          </p:cNvPr>
          <p:cNvCxnSpPr>
            <a:cxnSpLocks/>
          </p:cNvCxnSpPr>
          <p:nvPr/>
        </p:nvCxnSpPr>
        <p:spPr>
          <a:xfrm>
            <a:off x="7311737" y="3948051"/>
            <a:ext cx="0" cy="890649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 сполучна лінія 25">
            <a:extLst>
              <a:ext uri="{FF2B5EF4-FFF2-40B4-BE49-F238E27FC236}">
                <a16:creationId xmlns:a16="http://schemas.microsoft.com/office/drawing/2014/main" id="{F3E2648E-1F8B-415A-81F8-1F8EA26E8F1F}"/>
              </a:ext>
            </a:extLst>
          </p:cNvPr>
          <p:cNvCxnSpPr>
            <a:cxnSpLocks/>
          </p:cNvCxnSpPr>
          <p:nvPr/>
        </p:nvCxnSpPr>
        <p:spPr>
          <a:xfrm>
            <a:off x="10531187" y="3948051"/>
            <a:ext cx="0" cy="890649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Прямокутник: округлені кути 27">
            <a:extLst>
              <a:ext uri="{FF2B5EF4-FFF2-40B4-BE49-F238E27FC236}">
                <a16:creationId xmlns:a16="http://schemas.microsoft.com/office/drawing/2014/main" id="{83C021EE-D497-4375-AE3C-4EF345984E69}"/>
              </a:ext>
            </a:extLst>
          </p:cNvPr>
          <p:cNvSpPr/>
          <p:nvPr/>
        </p:nvSpPr>
        <p:spPr>
          <a:xfrm>
            <a:off x="742951" y="4024251"/>
            <a:ext cx="4952999" cy="640081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3A2A7F2-F9B1-47A5-A8C5-237FA6708308}"/>
              </a:ext>
            </a:extLst>
          </p:cNvPr>
          <p:cNvSpPr txBox="1"/>
          <p:nvPr/>
        </p:nvSpPr>
        <p:spPr>
          <a:xfrm>
            <a:off x="1535751" y="5438416"/>
            <a:ext cx="33673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Lookup table argument</a:t>
            </a:r>
            <a:endParaRPr lang="uk-UA" sz="2400" dirty="0"/>
          </a:p>
        </p:txBody>
      </p:sp>
      <p:cxnSp>
        <p:nvCxnSpPr>
          <p:cNvPr id="31" name="Пряма зі стрілкою 30">
            <a:extLst>
              <a:ext uri="{FF2B5EF4-FFF2-40B4-BE49-F238E27FC236}">
                <a16:creationId xmlns:a16="http://schemas.microsoft.com/office/drawing/2014/main" id="{58524EEB-DEEF-490C-BA7A-C771663245F1}"/>
              </a:ext>
            </a:extLst>
          </p:cNvPr>
          <p:cNvCxnSpPr>
            <a:stCxn id="28" idx="2"/>
            <a:endCxn id="29" idx="0"/>
          </p:cNvCxnSpPr>
          <p:nvPr/>
        </p:nvCxnSpPr>
        <p:spPr>
          <a:xfrm flipH="1">
            <a:off x="3219450" y="4664332"/>
            <a:ext cx="1" cy="774084"/>
          </a:xfrm>
          <a:prstGeom prst="straightConnector1">
            <a:avLst/>
          </a:prstGeom>
          <a:ln w="19050">
            <a:solidFill>
              <a:srgbClr val="2C598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3349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08793" cy="640080"/>
          </a:xfrm>
        </p:spPr>
        <p:txBody>
          <a:bodyPr rtlCol="0">
            <a:noAutofit/>
          </a:bodyPr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Main Algorithm</a:t>
            </a:r>
            <a:endParaRPr lang="uk-UA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18B6FC5-5023-4FF9-8997-9CAA50E5AB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5005" y="0"/>
            <a:ext cx="770249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955D457-FC57-1559-7585-3B15B87031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501" y="4262766"/>
            <a:ext cx="7667625" cy="2409825"/>
          </a:xfrm>
          <a:prstGeom prst="rect">
            <a:avLst/>
          </a:prstGeom>
          <a:ln w="12700"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2163685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08793" cy="640080"/>
          </a:xfrm>
        </p:spPr>
        <p:txBody>
          <a:bodyPr rtlCol="0">
            <a:noAutofit/>
          </a:bodyPr>
          <a:lstStyle/>
          <a:p>
            <a:pPr rtl="0"/>
            <a:r>
              <a:rPr lang="en-US" i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Decode_number</a:t>
            </a:r>
            <a:r>
              <a:rPr lang="en-US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function</a:t>
            </a:r>
            <a:endParaRPr lang="uk-UA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6AA27D-7728-4A06-B33D-8DDE39A81DCC}"/>
              </a:ext>
            </a:extLst>
          </p:cNvPr>
          <p:cNvSpPr txBox="1"/>
          <p:nvPr/>
        </p:nvSpPr>
        <p:spPr>
          <a:xfrm>
            <a:off x="521205" y="1341935"/>
            <a:ext cx="11251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i="0" u="none" strike="noStrike" baseline="0" dirty="0">
                <a:latin typeface="CMR12"/>
              </a:rPr>
              <a:t>Decoding the (</a:t>
            </a:r>
            <a:r>
              <a:rPr lang="en-US" sz="2400" b="0" i="1" u="none" strike="noStrike" baseline="0" dirty="0">
                <a:latin typeface="CMMI12"/>
              </a:rPr>
              <a:t>s</a:t>
            </a:r>
            <a:r>
              <a:rPr lang="en-US" sz="2400" b="0" i="0" u="none" strike="noStrike" baseline="0" dirty="0">
                <a:latin typeface="CMMI12"/>
              </a:rPr>
              <a:t> </a:t>
            </a:r>
            <a:r>
              <a:rPr lang="en-US" sz="2400" b="0" i="0" u="none" strike="noStrike" baseline="0" dirty="0">
                <a:latin typeface="CMR12"/>
              </a:rPr>
              <a:t>+ 1)-</a:t>
            </a:r>
            <a:r>
              <a:rPr lang="en-US" sz="2400" b="0" i="0" u="none" strike="noStrike" baseline="0" dirty="0" err="1">
                <a:latin typeface="CMR12"/>
              </a:rPr>
              <a:t>th</a:t>
            </a:r>
            <a:r>
              <a:rPr lang="en-US" sz="2400" b="0" i="0" u="none" strike="noStrike" baseline="0" dirty="0">
                <a:latin typeface="CMR12"/>
              </a:rPr>
              <a:t> codeword starting from the right edge of the </a:t>
            </a:r>
            <a:r>
              <a:rPr lang="en-US" sz="2400" b="0" i="1" u="none" strike="noStrike" baseline="0" dirty="0" err="1">
                <a:latin typeface="CMMI12"/>
              </a:rPr>
              <a:t>i</a:t>
            </a:r>
            <a:r>
              <a:rPr lang="en-US" sz="2400" b="0" i="0" u="none" strike="noStrike" baseline="0" dirty="0" err="1">
                <a:latin typeface="CMR12"/>
              </a:rPr>
              <a:t>-th</a:t>
            </a:r>
            <a:r>
              <a:rPr lang="en-US" sz="2400" b="0" i="0" u="none" strike="noStrike" baseline="0" dirty="0">
                <a:latin typeface="CMR12"/>
              </a:rPr>
              <a:t> byte of a code.</a:t>
            </a:r>
            <a:endParaRPr lang="uk-UA" sz="24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4C48CDF-22F3-46A8-BBD0-0040DE1B5B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7915" y="2057400"/>
            <a:ext cx="9058275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771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08793" cy="640080"/>
          </a:xfrm>
        </p:spPr>
        <p:txBody>
          <a:bodyPr rtlCol="0">
            <a:noAutofit/>
          </a:bodyPr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Space complexity</a:t>
            </a:r>
            <a:endParaRPr lang="uk-UA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97FAACA-F1B9-A2F1-7DF9-CC91BCBEC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5005" y="0"/>
            <a:ext cx="7702490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46C3860-06D9-3B20-3A75-11C2D01BA0FB}"/>
                  </a:ext>
                </a:extLst>
              </p:cNvPr>
              <p:cNvSpPr txBox="1"/>
              <p:nvPr/>
            </p:nvSpPr>
            <p:spPr>
              <a:xfrm>
                <a:off x="2618913" y="2831976"/>
                <a:ext cx="865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uk-UA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46C3860-06D9-3B20-3A75-11C2D01BA0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8913" y="2831976"/>
                <a:ext cx="865686" cy="369332"/>
              </a:xfrm>
              <a:prstGeom prst="rect">
                <a:avLst/>
              </a:prstGeom>
              <a:blipFill>
                <a:blip r:embed="rId4"/>
                <a:stretch>
                  <a:fillRect l="-3521" t="-115000" r="-43662" b="-18333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кутник: округлені кути 3">
            <a:extLst>
              <a:ext uri="{FF2B5EF4-FFF2-40B4-BE49-F238E27FC236}">
                <a16:creationId xmlns:a16="http://schemas.microsoft.com/office/drawing/2014/main" id="{9E7D0EDA-A3E1-1EDD-F483-D6C65AA912AA}"/>
              </a:ext>
            </a:extLst>
          </p:cNvPr>
          <p:cNvSpPr/>
          <p:nvPr/>
        </p:nvSpPr>
        <p:spPr>
          <a:xfrm>
            <a:off x="5282214" y="2823099"/>
            <a:ext cx="1012054" cy="36398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9" name="Пряма зі стрілкою 8">
            <a:extLst>
              <a:ext uri="{FF2B5EF4-FFF2-40B4-BE49-F238E27FC236}">
                <a16:creationId xmlns:a16="http://schemas.microsoft.com/office/drawing/2014/main" id="{1DE97475-4A56-F3EC-080D-5D283BCCEF7D}"/>
              </a:ext>
            </a:extLst>
          </p:cNvPr>
          <p:cNvCxnSpPr>
            <a:endCxn id="3" idx="3"/>
          </p:cNvCxnSpPr>
          <p:nvPr/>
        </p:nvCxnSpPr>
        <p:spPr>
          <a:xfrm flipH="1">
            <a:off x="3484599" y="3009530"/>
            <a:ext cx="1797615" cy="711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кутник: округлені кути 9">
            <a:extLst>
              <a:ext uri="{FF2B5EF4-FFF2-40B4-BE49-F238E27FC236}">
                <a16:creationId xmlns:a16="http://schemas.microsoft.com/office/drawing/2014/main" id="{CA0D1FC7-AC86-AE18-77DC-CEA7D654F5A0}"/>
              </a:ext>
            </a:extLst>
          </p:cNvPr>
          <p:cNvSpPr/>
          <p:nvPr/>
        </p:nvSpPr>
        <p:spPr>
          <a:xfrm>
            <a:off x="6229050" y="1802249"/>
            <a:ext cx="1077272" cy="363985"/>
          </a:xfrm>
          <a:prstGeom prst="round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rgbClr val="2C598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6979DB1-C4EC-1EFD-860F-27583A0FE5CB}"/>
                  </a:ext>
                </a:extLst>
              </p:cNvPr>
              <p:cNvSpPr txBox="1"/>
              <p:nvPr/>
            </p:nvSpPr>
            <p:spPr>
              <a:xfrm>
                <a:off x="8066728" y="1796902"/>
                <a:ext cx="865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uk-UA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6979DB1-C4EC-1EFD-860F-27583A0FE5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6728" y="1796902"/>
                <a:ext cx="865686" cy="369332"/>
              </a:xfrm>
              <a:prstGeom prst="rect">
                <a:avLst/>
              </a:prstGeom>
              <a:blipFill>
                <a:blip r:embed="rId5"/>
                <a:stretch>
                  <a:fillRect l="-18310" t="-115000" r="-28873" b="-18333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 зі стрілкою 12">
            <a:extLst>
              <a:ext uri="{FF2B5EF4-FFF2-40B4-BE49-F238E27FC236}">
                <a16:creationId xmlns:a16="http://schemas.microsoft.com/office/drawing/2014/main" id="{F92D126D-586F-BD2C-9CCA-F2A37763AD40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 flipV="1">
            <a:off x="7306322" y="1981568"/>
            <a:ext cx="760406" cy="2674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кутник: округлені кути 16">
            <a:extLst>
              <a:ext uri="{FF2B5EF4-FFF2-40B4-BE49-F238E27FC236}">
                <a16:creationId xmlns:a16="http://schemas.microsoft.com/office/drawing/2014/main" id="{2CE2BAF1-D287-42EC-BE09-5B04160B937A}"/>
              </a:ext>
            </a:extLst>
          </p:cNvPr>
          <p:cNvSpPr/>
          <p:nvPr/>
        </p:nvSpPr>
        <p:spPr>
          <a:xfrm>
            <a:off x="6480699" y="2823098"/>
            <a:ext cx="1278384" cy="36398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131007A-D5CB-FA9D-B69E-CDC6A4CF3A3D}"/>
                  </a:ext>
                </a:extLst>
              </p:cNvPr>
              <p:cNvSpPr txBox="1"/>
              <p:nvPr/>
            </p:nvSpPr>
            <p:spPr>
              <a:xfrm>
                <a:off x="8176334" y="3249353"/>
                <a:ext cx="865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uk-UA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131007A-D5CB-FA9D-B69E-CDC6A4CF3A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6334" y="3249353"/>
                <a:ext cx="865686" cy="369332"/>
              </a:xfrm>
              <a:prstGeom prst="rect">
                <a:avLst/>
              </a:prstGeom>
              <a:blipFill>
                <a:blip r:embed="rId6"/>
                <a:stretch>
                  <a:fillRect l="-2817" t="-113115" r="-44366" b="-17868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 зі стрілкою 18">
            <a:extLst>
              <a:ext uri="{FF2B5EF4-FFF2-40B4-BE49-F238E27FC236}">
                <a16:creationId xmlns:a16="http://schemas.microsoft.com/office/drawing/2014/main" id="{97344F3D-E803-C7DD-923A-31AA3E8A4768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7759083" y="3187083"/>
            <a:ext cx="417251" cy="24693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кутник: округлені кути 22">
            <a:extLst>
              <a:ext uri="{FF2B5EF4-FFF2-40B4-BE49-F238E27FC236}">
                <a16:creationId xmlns:a16="http://schemas.microsoft.com/office/drawing/2014/main" id="{D06DB6B6-FEAC-50F9-6A8D-7ED336DD658B}"/>
              </a:ext>
            </a:extLst>
          </p:cNvPr>
          <p:cNvSpPr/>
          <p:nvPr/>
        </p:nvSpPr>
        <p:spPr>
          <a:xfrm>
            <a:off x="8334422" y="2814303"/>
            <a:ext cx="1077272" cy="363985"/>
          </a:xfrm>
          <a:prstGeom prst="roundRect">
            <a:avLst/>
          </a:prstGeom>
          <a:noFill/>
          <a:ln w="28575">
            <a:solidFill>
              <a:srgbClr val="DD462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rgbClr val="2C598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F399B2D-0FBC-773E-5B62-9A5FE9D15C33}"/>
                  </a:ext>
                </a:extLst>
              </p:cNvPr>
              <p:cNvSpPr txBox="1"/>
              <p:nvPr/>
            </p:nvSpPr>
            <p:spPr>
              <a:xfrm>
                <a:off x="10235921" y="2505670"/>
                <a:ext cx="1804789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D24726"/>
                          </a:solidFill>
                          <a:latin typeface="Cambria Math" panose="02040503050406030204" pitchFamily="18" charset="0"/>
                        </a:rPr>
                        <m:t>𝐷𝑖𝑓𝑓𝑒𝑟𝑒𝑛𝑡</m:t>
                      </m:r>
                      <m:r>
                        <a:rPr lang="en-US" b="0" i="1" smtClean="0">
                          <a:solidFill>
                            <a:srgbClr val="D24726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D24726"/>
                          </a:solidFill>
                          <a:latin typeface="Cambria Math" panose="02040503050406030204" pitchFamily="18" charset="0"/>
                        </a:rPr>
                        <m:t>𝑠𝑖𝑧𝑒</m:t>
                      </m:r>
                      <m:r>
                        <a:rPr lang="en-US" b="0" i="1" smtClean="0">
                          <a:solidFill>
                            <a:srgbClr val="D24726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D24726"/>
                          </a:solidFill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b="0" i="1" smtClean="0">
                          <a:solidFill>
                            <a:srgbClr val="D24726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D24726"/>
                          </a:solidFill>
                          <a:latin typeface="Cambria Math" panose="02040503050406030204" pitchFamily="18" charset="0"/>
                        </a:rPr>
                        <m:t>𝑑𝑖𝑓𝑓𝑒𝑟𝑒𝑛𝑡</m:t>
                      </m:r>
                      <m:r>
                        <a:rPr lang="en-US" b="0" i="1" smtClean="0">
                          <a:solidFill>
                            <a:srgbClr val="D24726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D24726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solidFill>
                            <a:srgbClr val="D24726"/>
                          </a:solidFill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en-US" b="0" i="1" smtClean="0">
                          <a:solidFill>
                            <a:srgbClr val="D24726"/>
                          </a:solidFill>
                          <a:latin typeface="Cambria Math" panose="02040503050406030204" pitchFamily="18" charset="0"/>
                        </a:rPr>
                        <m:t>𝑏𝑙𝑜𝑐𝑘𝑠</m:t>
                      </m:r>
                    </m:oMath>
                  </m:oMathPara>
                </a14:m>
                <a:endParaRPr lang="uk-UA" dirty="0">
                  <a:solidFill>
                    <a:srgbClr val="D24726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F399B2D-0FBC-773E-5B62-9A5FE9D15C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5921" y="2505670"/>
                <a:ext cx="1804789" cy="9233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 зі стрілкою 25">
            <a:extLst>
              <a:ext uri="{FF2B5EF4-FFF2-40B4-BE49-F238E27FC236}">
                <a16:creationId xmlns:a16="http://schemas.microsoft.com/office/drawing/2014/main" id="{5955C6EC-AAE6-0CF8-3B19-D75449C7E0F5}"/>
              </a:ext>
            </a:extLst>
          </p:cNvPr>
          <p:cNvCxnSpPr>
            <a:stCxn id="23" idx="3"/>
          </p:cNvCxnSpPr>
          <p:nvPr/>
        </p:nvCxnSpPr>
        <p:spPr>
          <a:xfrm>
            <a:off x="9411694" y="2996296"/>
            <a:ext cx="824227" cy="16790"/>
          </a:xfrm>
          <a:prstGeom prst="straightConnector1">
            <a:avLst/>
          </a:prstGeom>
          <a:ln w="12700">
            <a:solidFill>
              <a:srgbClr val="F4686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кутник: округлені кути 27">
            <a:extLst>
              <a:ext uri="{FF2B5EF4-FFF2-40B4-BE49-F238E27FC236}">
                <a16:creationId xmlns:a16="http://schemas.microsoft.com/office/drawing/2014/main" id="{ACD00641-7A3A-B452-9E82-E675D23247A4}"/>
              </a:ext>
            </a:extLst>
          </p:cNvPr>
          <p:cNvSpPr/>
          <p:nvPr/>
        </p:nvSpPr>
        <p:spPr>
          <a:xfrm>
            <a:off x="5209828" y="6494016"/>
            <a:ext cx="2856900" cy="28575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37BB876-2930-CE3D-C3FD-FBE598CBC16B}"/>
              </a:ext>
            </a:extLst>
          </p:cNvPr>
          <p:cNvSpPr txBox="1"/>
          <p:nvPr/>
        </p:nvSpPr>
        <p:spPr>
          <a:xfrm>
            <a:off x="9574268" y="6410436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25-30KB</a:t>
            </a:r>
            <a:endParaRPr lang="uk-UA" dirty="0">
              <a:solidFill>
                <a:srgbClr val="FF0000"/>
              </a:solidFill>
            </a:endParaRPr>
          </a:p>
        </p:txBody>
      </p:sp>
      <p:cxnSp>
        <p:nvCxnSpPr>
          <p:cNvPr id="30" name="Пряма зі стрілкою 29">
            <a:extLst>
              <a:ext uri="{FF2B5EF4-FFF2-40B4-BE49-F238E27FC236}">
                <a16:creationId xmlns:a16="http://schemas.microsoft.com/office/drawing/2014/main" id="{BECD4D60-2F3A-9E27-4026-91B4DFAF49B8}"/>
              </a:ext>
            </a:extLst>
          </p:cNvPr>
          <p:cNvCxnSpPr>
            <a:cxnSpLocks/>
            <a:stCxn id="28" idx="3"/>
            <a:endCxn id="29" idx="1"/>
          </p:cNvCxnSpPr>
          <p:nvPr/>
        </p:nvCxnSpPr>
        <p:spPr>
          <a:xfrm flipV="1">
            <a:off x="8066728" y="6595102"/>
            <a:ext cx="1507540" cy="4179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D629CC62-4A17-C027-25EA-F486D1C96C2A}"/>
              </a:ext>
            </a:extLst>
          </p:cNvPr>
          <p:cNvSpPr txBox="1"/>
          <p:nvPr/>
        </p:nvSpPr>
        <p:spPr>
          <a:xfrm>
            <a:off x="411042" y="5415379"/>
            <a:ext cx="316099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 total: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1-3% of the code size for </a:t>
            </a:r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;</a:t>
            </a:r>
            <a:endParaRPr lang="en-US" sz="2000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&lt; 0.2% for other structures</a:t>
            </a:r>
            <a:endParaRPr lang="uk-UA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516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08793" cy="552069"/>
          </a:xfrm>
        </p:spPr>
        <p:txBody>
          <a:bodyPr rtlCol="0">
            <a:noAutofit/>
          </a:bodyPr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Experimental set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74174B-7E04-B1F4-C8D8-A835B465B7DB}"/>
              </a:ext>
            </a:extLst>
          </p:cNvPr>
          <p:cNvSpPr txBox="1"/>
          <p:nvPr/>
        </p:nvSpPr>
        <p:spPr>
          <a:xfrm>
            <a:off x="521207" y="1580224"/>
            <a:ext cx="68579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200 MB English text file from </a:t>
            </a:r>
            <a:r>
              <a:rPr lang="en-US" sz="2400" dirty="0" err="1"/>
              <a:t>Pizza&amp;Chilie</a:t>
            </a:r>
            <a:r>
              <a:rPr lang="en-US" sz="2400" dirty="0"/>
              <a:t> corpus</a:t>
            </a:r>
            <a:endParaRPr lang="uk-UA" sz="2400" dirty="0"/>
          </a:p>
        </p:txBody>
      </p:sp>
      <p:cxnSp>
        <p:nvCxnSpPr>
          <p:cNvPr id="7" name="Пряма сполучна лінія 6">
            <a:extLst>
              <a:ext uri="{FF2B5EF4-FFF2-40B4-BE49-F238E27FC236}">
                <a16:creationId xmlns:a16="http://schemas.microsoft.com/office/drawing/2014/main" id="{571CEBA5-066E-173B-C4F0-ED4C5BFCBDFC}"/>
              </a:ext>
            </a:extLst>
          </p:cNvPr>
          <p:cNvCxnSpPr/>
          <p:nvPr/>
        </p:nvCxnSpPr>
        <p:spPr>
          <a:xfrm>
            <a:off x="4697218" y="2334828"/>
            <a:ext cx="0" cy="4092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7A415D8-B580-FE89-4851-FC03D4802608}"/>
              </a:ext>
            </a:extLst>
          </p:cNvPr>
          <p:cNvSpPr txBox="1"/>
          <p:nvPr/>
        </p:nvSpPr>
        <p:spPr>
          <a:xfrm>
            <a:off x="665825" y="2334828"/>
            <a:ext cx="1566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Schema 1</a:t>
            </a:r>
            <a:endParaRPr lang="uk-UA" sz="24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2C9827-09A7-FE3A-76BF-1FE88EE80451}"/>
              </a:ext>
            </a:extLst>
          </p:cNvPr>
          <p:cNvSpPr txBox="1"/>
          <p:nvPr/>
        </p:nvSpPr>
        <p:spPr>
          <a:xfrm>
            <a:off x="727969" y="3293616"/>
            <a:ext cx="38225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Word-based alphabet; </a:t>
            </a:r>
            <a:br>
              <a:rPr lang="en-US" sz="2400" dirty="0"/>
            </a:br>
            <a:r>
              <a:rPr lang="en-US" sz="2400" dirty="0"/>
              <a:t>compressed file size</a:t>
            </a:r>
            <a:br>
              <a:rPr lang="en-US" sz="2400" dirty="0"/>
            </a:br>
            <a:r>
              <a:rPr lang="en-US" sz="2400" dirty="0"/>
              <a:t>compared with H0 entropy</a:t>
            </a:r>
            <a:endParaRPr lang="uk-UA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58C49B-AD4D-EC2C-720A-F026D24B7F9F}"/>
              </a:ext>
            </a:extLst>
          </p:cNvPr>
          <p:cNvSpPr txBox="1"/>
          <p:nvPr/>
        </p:nvSpPr>
        <p:spPr>
          <a:xfrm>
            <a:off x="5312773" y="2334827"/>
            <a:ext cx="1566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Schema 2</a:t>
            </a:r>
            <a:endParaRPr lang="uk-UA" sz="2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036F097-2752-C282-281D-9919CFA1495C}"/>
              </a:ext>
            </a:extLst>
          </p:cNvPr>
          <p:cNvSpPr txBox="1"/>
          <p:nvPr/>
        </p:nvSpPr>
        <p:spPr>
          <a:xfrm>
            <a:off x="5370314" y="3182646"/>
            <a:ext cx="5629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Pairs of characters alphabet; </a:t>
            </a:r>
            <a:br>
              <a:rPr lang="en-US" sz="2400" dirty="0"/>
            </a:br>
            <a:r>
              <a:rPr lang="en-US" sz="2400" dirty="0"/>
              <a:t>compressed file size</a:t>
            </a:r>
            <a:br>
              <a:rPr lang="en-US" sz="2400" dirty="0"/>
            </a:br>
            <a:r>
              <a:rPr lang="en-US" sz="2400" dirty="0"/>
              <a:t>compared with H1 entropy</a:t>
            </a:r>
            <a:endParaRPr lang="uk-UA" sz="2400" dirty="0"/>
          </a:p>
        </p:txBody>
      </p:sp>
      <p:sp>
        <p:nvSpPr>
          <p:cNvPr id="15" name="Прямокутник: округлені кути 14">
            <a:extLst>
              <a:ext uri="{FF2B5EF4-FFF2-40B4-BE49-F238E27FC236}">
                <a16:creationId xmlns:a16="http://schemas.microsoft.com/office/drawing/2014/main" id="{701D4641-DD6B-2209-C53A-756A5FF91D64}"/>
              </a:ext>
            </a:extLst>
          </p:cNvPr>
          <p:cNvSpPr/>
          <p:nvPr/>
        </p:nvSpPr>
        <p:spPr>
          <a:xfrm>
            <a:off x="5436045" y="4908346"/>
            <a:ext cx="4652010" cy="1230772"/>
          </a:xfrm>
          <a:prstGeom prst="roundRect">
            <a:avLst>
              <a:gd name="adj" fmla="val 1016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P. </a:t>
            </a:r>
            <a:r>
              <a:rPr lang="en-US" dirty="0" err="1">
                <a:solidFill>
                  <a:schemeClr val="tx1"/>
                </a:solidFill>
              </a:rPr>
              <a:t>Ferragina</a:t>
            </a:r>
            <a:r>
              <a:rPr lang="en-US" dirty="0">
                <a:solidFill>
                  <a:schemeClr val="tx1"/>
                </a:solidFill>
              </a:rPr>
              <a:t> and R. </a:t>
            </a:r>
            <a:r>
              <a:rPr lang="en-US" dirty="0" err="1">
                <a:solidFill>
                  <a:schemeClr val="tx1"/>
                </a:solidFill>
              </a:rPr>
              <a:t>Venturini</a:t>
            </a:r>
            <a:r>
              <a:rPr lang="en-US" dirty="0">
                <a:solidFill>
                  <a:schemeClr val="tx1"/>
                </a:solidFill>
              </a:rPr>
              <a:t>. A simple storage scheme for strings achieving entropy bounds. In Proc. 18th SODA, pages 690––696, 2007.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01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08793" cy="552069"/>
          </a:xfrm>
        </p:spPr>
        <p:txBody>
          <a:bodyPr rtlCol="0">
            <a:noAutofit/>
          </a:bodyPr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Element extraction from the RMD-encoded integer sequence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B6635A8-315C-4D36-8C97-214E15898A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182" y="2064133"/>
            <a:ext cx="5774818" cy="385476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C961F4-ABFC-42E1-8BB4-645B4CF6CA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2064133"/>
            <a:ext cx="5774818" cy="38597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8CC5FD-5120-4207-B076-E30E6FE13E2F}"/>
              </a:ext>
            </a:extLst>
          </p:cNvPr>
          <p:cNvSpPr txBox="1"/>
          <p:nvPr/>
        </p:nvSpPr>
        <p:spPr>
          <a:xfrm>
            <a:off x="1641206" y="1418466"/>
            <a:ext cx="313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Word-based alphabet</a:t>
            </a:r>
            <a:endParaRPr lang="uk-UA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11E9F4-F7D2-4E4F-9798-07AB30CEAD87}"/>
              </a:ext>
            </a:extLst>
          </p:cNvPr>
          <p:cNvSpPr txBox="1"/>
          <p:nvPr/>
        </p:nvSpPr>
        <p:spPr>
          <a:xfrm>
            <a:off x="7416027" y="1418466"/>
            <a:ext cx="3688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Character-based alphabet</a:t>
            </a:r>
            <a:endParaRPr lang="uk-UA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FF9057B-A27A-832D-6BB5-9F84F7F037BF}"/>
                  </a:ext>
                </a:extLst>
              </p:cNvPr>
              <p:cNvSpPr txBox="1"/>
              <p:nvPr/>
            </p:nvSpPr>
            <p:spPr>
              <a:xfrm>
                <a:off x="772357" y="6132945"/>
                <a:ext cx="5762668" cy="2819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k-UA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US" dirty="0"/>
                  <a:t> is the L1-block size;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US" dirty="0"/>
                  <a:t> is the L2-block size</a:t>
                </a:r>
                <a:endParaRPr lang="uk-UA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FF9057B-A27A-832D-6BB5-9F84F7F03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357" y="6132945"/>
                <a:ext cx="5762668" cy="281937"/>
              </a:xfrm>
              <a:prstGeom prst="rect">
                <a:avLst/>
              </a:prstGeom>
              <a:blipFill>
                <a:blip r:embed="rId5"/>
                <a:stretch>
                  <a:fillRect l="-1481" t="-26087" r="-847" b="-5217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279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08793" cy="640080"/>
          </a:xfrm>
        </p:spPr>
        <p:txBody>
          <a:bodyPr rtlCol="0">
            <a:noAutofit/>
          </a:bodyPr>
          <a:lstStyle/>
          <a:p>
            <a:pPr rtl="0"/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Directly Addressable variable-length Codes</a:t>
            </a:r>
            <a:endParaRPr lang="uk-UA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9" name="Таблиця 8">
            <a:extLst>
              <a:ext uri="{FF2B5EF4-FFF2-40B4-BE49-F238E27FC236}">
                <a16:creationId xmlns:a16="http://schemas.microsoft.com/office/drawing/2014/main" id="{A565C647-4215-4D40-BE2B-D5EE2E86C8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419402"/>
              </p:ext>
            </p:extLst>
          </p:nvPr>
        </p:nvGraphicFramePr>
        <p:xfrm>
          <a:off x="4378960" y="1877230"/>
          <a:ext cx="162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51481094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4508572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365775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60525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033712"/>
                  </a:ext>
                </a:extLst>
              </a:tr>
            </a:tbl>
          </a:graphicData>
        </a:graphic>
      </p:graphicFrame>
      <p:graphicFrame>
        <p:nvGraphicFramePr>
          <p:cNvPr id="10" name="Таблиця 9">
            <a:extLst>
              <a:ext uri="{FF2B5EF4-FFF2-40B4-BE49-F238E27FC236}">
                <a16:creationId xmlns:a16="http://schemas.microsoft.com/office/drawing/2014/main" id="{FFA1B98C-1601-49C6-A88A-7C3CC20853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104179"/>
              </p:ext>
            </p:extLst>
          </p:nvPr>
        </p:nvGraphicFramePr>
        <p:xfrm>
          <a:off x="1127760" y="2467695"/>
          <a:ext cx="4876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187069396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28419162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84248703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29084275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88199348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84023255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40491028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6030653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51481094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4508572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365775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60525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033712"/>
                  </a:ext>
                </a:extLst>
              </a:tr>
            </a:tbl>
          </a:graphicData>
        </a:graphic>
      </p:graphicFrame>
      <p:graphicFrame>
        <p:nvGraphicFramePr>
          <p:cNvPr id="11" name="Таблиця 10">
            <a:extLst>
              <a:ext uri="{FF2B5EF4-FFF2-40B4-BE49-F238E27FC236}">
                <a16:creationId xmlns:a16="http://schemas.microsoft.com/office/drawing/2014/main" id="{5478259E-D4A5-404C-A659-31D879174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742890"/>
              </p:ext>
            </p:extLst>
          </p:nvPr>
        </p:nvGraphicFramePr>
        <p:xfrm>
          <a:off x="2753360" y="3058160"/>
          <a:ext cx="3251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188199348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84023255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40491028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6030653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51481094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4508572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365775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60525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03371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2F57451-1F97-41FC-91AC-2D57F29F66B7}"/>
                  </a:ext>
                </a:extLst>
              </p:cNvPr>
              <p:cNvSpPr txBox="1"/>
              <p:nvPr/>
            </p:nvSpPr>
            <p:spPr>
              <a:xfrm>
                <a:off x="6004560" y="1786405"/>
                <a:ext cx="18859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2F57451-1F97-41FC-91AC-2D57F29F66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4560" y="1786405"/>
                <a:ext cx="1885950" cy="461665"/>
              </a:xfrm>
              <a:prstGeom prst="rect">
                <a:avLst/>
              </a:prstGeom>
              <a:blipFill>
                <a:blip r:embed="rId6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B2B4D3E-3132-4D40-87FF-D143E916179B}"/>
                  </a:ext>
                </a:extLst>
              </p:cNvPr>
              <p:cNvSpPr txBox="1"/>
              <p:nvPr/>
            </p:nvSpPr>
            <p:spPr>
              <a:xfrm>
                <a:off x="6004560" y="2403201"/>
                <a:ext cx="18859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=258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B2B4D3E-3132-4D40-87FF-D143E91617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4560" y="2403201"/>
                <a:ext cx="1885950" cy="461665"/>
              </a:xfrm>
              <a:prstGeom prst="rect">
                <a:avLst/>
              </a:prstGeom>
              <a:blipFill>
                <a:blip r:embed="rId7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30759CA-B932-4D00-824A-9B2A1B3A206C}"/>
                  </a:ext>
                </a:extLst>
              </p:cNvPr>
              <p:cNvSpPr txBox="1"/>
              <p:nvPr/>
            </p:nvSpPr>
            <p:spPr>
              <a:xfrm>
                <a:off x="5985512" y="3012747"/>
                <a:ext cx="18859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=39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30759CA-B932-4D00-824A-9B2A1B3A2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512" y="3012747"/>
                <a:ext cx="1885950" cy="461665"/>
              </a:xfrm>
              <a:prstGeom prst="rect">
                <a:avLst/>
              </a:prstGeom>
              <a:blipFill>
                <a:blip r:embed="rId8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02C93092-0BE1-45F5-97A3-9198B9DA595E}"/>
              </a:ext>
            </a:extLst>
          </p:cNvPr>
          <p:cNvSpPr txBox="1"/>
          <p:nvPr/>
        </p:nvSpPr>
        <p:spPr>
          <a:xfrm>
            <a:off x="4601834" y="1320859"/>
            <a:ext cx="1117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Chunk 1</a:t>
            </a:r>
            <a:endParaRPr lang="uk-UA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37EC2D7-D6BC-4ABC-B9A6-D9EAFDE6E33E}"/>
              </a:ext>
            </a:extLst>
          </p:cNvPr>
          <p:cNvSpPr txBox="1"/>
          <p:nvPr/>
        </p:nvSpPr>
        <p:spPr>
          <a:xfrm>
            <a:off x="2976234" y="1320859"/>
            <a:ext cx="1117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Chunk 2</a:t>
            </a:r>
            <a:endParaRPr lang="uk-UA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802808-CF23-43CF-A426-A83264673DD8}"/>
              </a:ext>
            </a:extLst>
          </p:cNvPr>
          <p:cNvSpPr txBox="1"/>
          <p:nvPr/>
        </p:nvSpPr>
        <p:spPr>
          <a:xfrm>
            <a:off x="1350634" y="1320859"/>
            <a:ext cx="1117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Chunk 3</a:t>
            </a:r>
            <a:endParaRPr lang="uk-UA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C36751A-DA17-47BC-B3DB-B1F47F5D3538}"/>
                  </a:ext>
                </a:extLst>
              </p:cNvPr>
              <p:cNvSpPr txBox="1"/>
              <p:nvPr/>
            </p:nvSpPr>
            <p:spPr>
              <a:xfrm>
                <a:off x="34922" y="4006161"/>
                <a:ext cx="18859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C36751A-DA17-47BC-B3DB-B1F47F5D35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2" y="4006161"/>
                <a:ext cx="1885950" cy="461665"/>
              </a:xfrm>
              <a:prstGeom prst="rect">
                <a:avLst/>
              </a:prstGeom>
              <a:blipFill>
                <a:blip r:embed="rId9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9" name="Таблиця 18">
            <a:extLst>
              <a:ext uri="{FF2B5EF4-FFF2-40B4-BE49-F238E27FC236}">
                <a16:creationId xmlns:a16="http://schemas.microsoft.com/office/drawing/2014/main" id="{C3D96F1E-FD91-477E-889B-791BE4B6B9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26545"/>
              </p:ext>
            </p:extLst>
          </p:nvPr>
        </p:nvGraphicFramePr>
        <p:xfrm>
          <a:off x="1487813" y="4051574"/>
          <a:ext cx="162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51481094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4508572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365775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60525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033712"/>
                  </a:ext>
                </a:extLst>
              </a:tr>
            </a:tbl>
          </a:graphicData>
        </a:graphic>
      </p:graphicFrame>
      <p:graphicFrame>
        <p:nvGraphicFramePr>
          <p:cNvPr id="20" name="Таблиця 19">
            <a:extLst>
              <a:ext uri="{FF2B5EF4-FFF2-40B4-BE49-F238E27FC236}">
                <a16:creationId xmlns:a16="http://schemas.microsoft.com/office/drawing/2014/main" id="{B0DB753A-6591-4F59-8E65-2DED663FEA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6578"/>
              </p:ext>
            </p:extLst>
          </p:nvPr>
        </p:nvGraphicFramePr>
        <p:xfrm>
          <a:off x="3385507" y="4051574"/>
          <a:ext cx="162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51481094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4508572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365775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60525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033712"/>
                  </a:ext>
                </a:extLst>
              </a:tr>
            </a:tbl>
          </a:graphicData>
        </a:graphic>
      </p:graphicFrame>
      <p:graphicFrame>
        <p:nvGraphicFramePr>
          <p:cNvPr id="21" name="Таблиця 20">
            <a:extLst>
              <a:ext uri="{FF2B5EF4-FFF2-40B4-BE49-F238E27FC236}">
                <a16:creationId xmlns:a16="http://schemas.microsoft.com/office/drawing/2014/main" id="{17B8F63F-1382-44BF-8ECC-E2FB79249F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544361"/>
              </p:ext>
            </p:extLst>
          </p:nvPr>
        </p:nvGraphicFramePr>
        <p:xfrm>
          <a:off x="5283200" y="4051574"/>
          <a:ext cx="162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51481094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4508572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365775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60525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03371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B46E59D-C5C1-4907-858F-6D0CC0725BE8}"/>
                  </a:ext>
                </a:extLst>
              </p:cNvPr>
              <p:cNvSpPr txBox="1"/>
              <p:nvPr/>
            </p:nvSpPr>
            <p:spPr>
              <a:xfrm>
                <a:off x="34922" y="4477909"/>
                <a:ext cx="18859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B46E59D-C5C1-4907-858F-6D0CC0725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2" y="4477909"/>
                <a:ext cx="1885950" cy="461665"/>
              </a:xfrm>
              <a:prstGeom prst="rect">
                <a:avLst/>
              </a:prstGeom>
              <a:blipFill>
                <a:blip r:embed="rId10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4D0EB7FA-CD93-4407-93BF-14BB3D01FE4A}"/>
              </a:ext>
            </a:extLst>
          </p:cNvPr>
          <p:cNvSpPr txBox="1"/>
          <p:nvPr/>
        </p:nvSpPr>
        <p:spPr>
          <a:xfrm>
            <a:off x="2141755" y="452536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0</a:t>
            </a:r>
            <a:endParaRPr lang="uk-UA" b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790B1A2-98DD-474B-A766-E31BB000FCAC}"/>
              </a:ext>
            </a:extLst>
          </p:cNvPr>
          <p:cNvSpPr txBox="1"/>
          <p:nvPr/>
        </p:nvSpPr>
        <p:spPr>
          <a:xfrm>
            <a:off x="4039449" y="4524075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</a:t>
            </a:r>
            <a:endParaRPr lang="uk-UA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373FE71-F680-451D-9822-71C1023889ED}"/>
              </a:ext>
            </a:extLst>
          </p:cNvPr>
          <p:cNvSpPr txBox="1"/>
          <p:nvPr/>
        </p:nvSpPr>
        <p:spPr>
          <a:xfrm>
            <a:off x="5937142" y="4524075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</a:t>
            </a:r>
            <a:endParaRPr lang="uk-UA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F7C9192-6ED9-485E-BDF3-9CF45A548A99}"/>
                  </a:ext>
                </a:extLst>
              </p:cNvPr>
              <p:cNvSpPr txBox="1"/>
              <p:nvPr/>
            </p:nvSpPr>
            <p:spPr>
              <a:xfrm>
                <a:off x="34922" y="4949657"/>
                <a:ext cx="18859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F7C9192-6ED9-485E-BDF3-9CF45A548A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2" y="4949657"/>
                <a:ext cx="1885950" cy="461665"/>
              </a:xfrm>
              <a:prstGeom prst="rect">
                <a:avLst/>
              </a:prstGeom>
              <a:blipFill>
                <a:blip r:embed="rId11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8" name="Таблиця 27">
            <a:extLst>
              <a:ext uri="{FF2B5EF4-FFF2-40B4-BE49-F238E27FC236}">
                <a16:creationId xmlns:a16="http://schemas.microsoft.com/office/drawing/2014/main" id="{0D1EF2D2-E721-440B-B0BB-C20306AE46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886110"/>
              </p:ext>
            </p:extLst>
          </p:nvPr>
        </p:nvGraphicFramePr>
        <p:xfrm>
          <a:off x="3385507" y="4939574"/>
          <a:ext cx="162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51481094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4508572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365775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60525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033712"/>
                  </a:ext>
                </a:extLst>
              </a:tr>
            </a:tbl>
          </a:graphicData>
        </a:graphic>
      </p:graphicFrame>
      <p:graphicFrame>
        <p:nvGraphicFramePr>
          <p:cNvPr id="29" name="Таблиця 28">
            <a:extLst>
              <a:ext uri="{FF2B5EF4-FFF2-40B4-BE49-F238E27FC236}">
                <a16:creationId xmlns:a16="http://schemas.microsoft.com/office/drawing/2014/main" id="{BD19937A-A228-462A-B230-6EE24AAFE4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59497"/>
              </p:ext>
            </p:extLst>
          </p:nvPr>
        </p:nvGraphicFramePr>
        <p:xfrm>
          <a:off x="5283200" y="4950427"/>
          <a:ext cx="162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51481094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4508572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365775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60525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03371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47417F5-12E4-44CE-B26E-DFAD13DD4015}"/>
                  </a:ext>
                </a:extLst>
              </p:cNvPr>
              <p:cNvSpPr txBox="1"/>
              <p:nvPr/>
            </p:nvSpPr>
            <p:spPr>
              <a:xfrm>
                <a:off x="34922" y="5438608"/>
                <a:ext cx="18859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47417F5-12E4-44CE-B26E-DFAD13DD40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2" y="5438608"/>
                <a:ext cx="1885950" cy="461665"/>
              </a:xfrm>
              <a:prstGeom prst="rect">
                <a:avLst/>
              </a:prstGeom>
              <a:blipFill>
                <a:blip r:embed="rId12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63615904-1CD2-4451-9BA0-C20E7F84B163}"/>
              </a:ext>
            </a:extLst>
          </p:cNvPr>
          <p:cNvSpPr txBox="1"/>
          <p:nvPr/>
        </p:nvSpPr>
        <p:spPr>
          <a:xfrm>
            <a:off x="4039449" y="541056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</a:t>
            </a:r>
            <a:endParaRPr lang="uk-UA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9B1174D-AFB4-4CA6-A4F8-88637E4CD295}"/>
              </a:ext>
            </a:extLst>
          </p:cNvPr>
          <p:cNvSpPr txBox="1"/>
          <p:nvPr/>
        </p:nvSpPr>
        <p:spPr>
          <a:xfrm>
            <a:off x="5937142" y="541056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0</a:t>
            </a:r>
            <a:endParaRPr lang="uk-UA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AA3487-63BB-42ED-88C6-B3A45A74FD00}"/>
                  </a:ext>
                </a:extLst>
              </p:cNvPr>
              <p:cNvSpPr txBox="1"/>
              <p:nvPr/>
            </p:nvSpPr>
            <p:spPr>
              <a:xfrm>
                <a:off x="62237" y="5935695"/>
                <a:ext cx="18859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AA3487-63BB-42ED-88C6-B3A45A74FD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37" y="5935695"/>
                <a:ext cx="1885950" cy="461665"/>
              </a:xfrm>
              <a:prstGeom prst="rect">
                <a:avLst/>
              </a:prstGeom>
              <a:blipFill>
                <a:blip r:embed="rId13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4" name="Таблиця 33">
            <a:extLst>
              <a:ext uri="{FF2B5EF4-FFF2-40B4-BE49-F238E27FC236}">
                <a16:creationId xmlns:a16="http://schemas.microsoft.com/office/drawing/2014/main" id="{361C3EFC-449D-430F-BAEE-F0AD0FC5C1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050046"/>
              </p:ext>
            </p:extLst>
          </p:nvPr>
        </p:nvGraphicFramePr>
        <p:xfrm>
          <a:off x="3416298" y="5880052"/>
          <a:ext cx="162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51481094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4508572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365775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60525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03371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DF559C7-BA97-4346-BC40-9D60D3EE32CE}"/>
                  </a:ext>
                </a:extLst>
              </p:cNvPr>
              <p:cNvSpPr txBox="1"/>
              <p:nvPr/>
            </p:nvSpPr>
            <p:spPr>
              <a:xfrm>
                <a:off x="7792100" y="4094430"/>
                <a:ext cx="3820049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=0010</m:t>
                    </m:r>
                  </m:oMath>
                </a14:m>
                <a:r>
                  <a:rPr lang="en-US" sz="2400" dirty="0"/>
                  <a:t>;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𝑟𝑎𝑛𝑘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400" dirty="0"/>
                  <a:t>;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=0000</m:t>
                    </m:r>
                  </m:oMath>
                </a14:m>
                <a:r>
                  <a:rPr lang="en-US" sz="2400" dirty="0"/>
                  <a:t>;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𝑟𝑎𝑛𝑘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400" dirty="0"/>
                  <a:t>;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=0001</m:t>
                    </m:r>
                  </m:oMath>
                </a14:m>
                <a:r>
                  <a:rPr lang="en-US" sz="2400" dirty="0"/>
                  <a:t>;</a:t>
                </a:r>
                <a:endParaRPr lang="uk-UA" sz="24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DF559C7-BA97-4346-BC40-9D60D3EE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100" y="4094430"/>
                <a:ext cx="3820049" cy="1938992"/>
              </a:xfrm>
              <a:prstGeom prst="rect">
                <a:avLst/>
              </a:prstGeom>
              <a:blipFill>
                <a:blip r:embed="rId14"/>
                <a:stretch>
                  <a:fillRect t="-2201" b="-660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2C8CFE4-D8BD-4674-A5E9-77947E44240B}"/>
                  </a:ext>
                </a:extLst>
              </p:cNvPr>
              <p:cNvSpPr txBox="1"/>
              <p:nvPr/>
            </p:nvSpPr>
            <p:spPr>
              <a:xfrm>
                <a:off x="7129684" y="5948279"/>
                <a:ext cx="47736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&amp;</m:t>
                    </m:r>
                    <m:sSub>
                      <m:sSubPr>
                        <m:ctrlPr>
                          <a:rPr lang="uk-UA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&amp;</m:t>
                    </m:r>
                    <m:sSub>
                      <m:sSubPr>
                        <m:ctrlPr>
                          <a:rPr lang="uk-UA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0001 0000 001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400" dirty="0"/>
                  <a:t>.</a:t>
                </a:r>
                <a:endParaRPr lang="uk-UA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2C8CFE4-D8BD-4674-A5E9-77947E4424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9684" y="5948279"/>
                <a:ext cx="4773679" cy="461665"/>
              </a:xfrm>
              <a:prstGeom prst="rect">
                <a:avLst/>
              </a:prstGeom>
              <a:blipFill>
                <a:blip r:embed="rId15"/>
                <a:stretch>
                  <a:fillRect t="-9211" r="-1022" b="-3026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6D852C89-01DD-4BA8-BED5-5B13D0A1701C}"/>
              </a:ext>
            </a:extLst>
          </p:cNvPr>
          <p:cNvSpPr txBox="1"/>
          <p:nvPr/>
        </p:nvSpPr>
        <p:spPr>
          <a:xfrm>
            <a:off x="7792100" y="3562003"/>
            <a:ext cx="2894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Getting x</a:t>
            </a:r>
            <a:r>
              <a:rPr lang="en-US" sz="2400" b="1" baseline="-25000" dirty="0"/>
              <a:t>2</a:t>
            </a:r>
            <a:endParaRPr lang="uk-UA" sz="2400" b="1" baseline="-25000" dirty="0"/>
          </a:p>
        </p:txBody>
      </p:sp>
      <p:sp>
        <p:nvSpPr>
          <p:cNvPr id="37" name="Прямокутник: округлені кути 36">
            <a:extLst>
              <a:ext uri="{FF2B5EF4-FFF2-40B4-BE49-F238E27FC236}">
                <a16:creationId xmlns:a16="http://schemas.microsoft.com/office/drawing/2014/main" id="{1C36F70E-6621-48B3-95EF-8A97FF557676}"/>
              </a:ext>
            </a:extLst>
          </p:cNvPr>
          <p:cNvSpPr/>
          <p:nvPr/>
        </p:nvSpPr>
        <p:spPr>
          <a:xfrm>
            <a:off x="8098154" y="260286"/>
            <a:ext cx="3805209" cy="1460683"/>
          </a:xfrm>
          <a:prstGeom prst="roundRect">
            <a:avLst>
              <a:gd name="adj" fmla="val 1016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LinLibertineT"/>
              </a:rPr>
              <a:t>N. R. </a:t>
            </a:r>
            <a:r>
              <a:rPr lang="en-US" dirty="0" err="1">
                <a:solidFill>
                  <a:schemeClr val="tx1"/>
                </a:solidFill>
                <a:latin typeface="LinLibertineT"/>
              </a:rPr>
              <a:t>Brisaboa</a:t>
            </a:r>
            <a:r>
              <a:rPr lang="en-US" dirty="0">
                <a:solidFill>
                  <a:schemeClr val="tx1"/>
                </a:solidFill>
                <a:latin typeface="LinLibertineT"/>
              </a:rPr>
              <a:t>, S. </a:t>
            </a:r>
            <a:r>
              <a:rPr lang="en-US" dirty="0" err="1">
                <a:solidFill>
                  <a:schemeClr val="tx1"/>
                </a:solidFill>
                <a:latin typeface="LinLibertineT"/>
              </a:rPr>
              <a:t>Ladra</a:t>
            </a:r>
            <a:r>
              <a:rPr lang="en-US" dirty="0">
                <a:solidFill>
                  <a:schemeClr val="tx1"/>
                </a:solidFill>
                <a:latin typeface="LinLibertineT"/>
              </a:rPr>
              <a:t>, and </a:t>
            </a:r>
            <a:br>
              <a:rPr lang="en-US" dirty="0">
                <a:solidFill>
                  <a:schemeClr val="tx1"/>
                </a:solidFill>
                <a:latin typeface="LinLibertineT"/>
              </a:rPr>
            </a:br>
            <a:r>
              <a:rPr lang="en-US" dirty="0">
                <a:solidFill>
                  <a:schemeClr val="tx1"/>
                </a:solidFill>
                <a:latin typeface="LinLibertineT"/>
              </a:rPr>
              <a:t>G. Navarro, “Directly addressable variable-length codes,”</a:t>
            </a:r>
          </a:p>
          <a:p>
            <a:r>
              <a:rPr lang="en-US" dirty="0">
                <a:solidFill>
                  <a:schemeClr val="tx1"/>
                </a:solidFill>
                <a:latin typeface="LinLibertineT"/>
              </a:rPr>
              <a:t>in SPIRE, 2009, pp. 122–130.</a:t>
            </a:r>
            <a:endParaRPr lang="uk-UA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4246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08793" cy="640080"/>
          </a:xfrm>
        </p:spPr>
        <p:txBody>
          <a:bodyPr rtlCol="0">
            <a:noAutofit/>
          </a:bodyPr>
          <a:lstStyle/>
          <a:p>
            <a:pPr rtl="0"/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Experiments</a:t>
            </a:r>
            <a:endParaRPr lang="uk-UA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068C75-7B91-43A6-8EB5-432B82DD2C53}"/>
              </a:ext>
            </a:extLst>
          </p:cNvPr>
          <p:cNvSpPr txBox="1"/>
          <p:nvPr/>
        </p:nvSpPr>
        <p:spPr>
          <a:xfrm>
            <a:off x="566569" y="1414272"/>
            <a:ext cx="110588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200" dirty="0"/>
              <a:t>Have been provided on integer sequence obtained </a:t>
            </a:r>
            <a:r>
              <a:rPr lang="en-US" sz="2200" b="0" i="0" u="none" strike="noStrike" baseline="0" dirty="0"/>
              <a:t>by applying either</a:t>
            </a:r>
            <a:r>
              <a:rPr lang="en-US" sz="2200" dirty="0"/>
              <a:t> word-based or </a:t>
            </a:r>
          </a:p>
          <a:p>
            <a:pPr algn="l"/>
            <a:r>
              <a:rPr lang="en-US" sz="2200" dirty="0"/>
              <a:t>character-based frequency compression </a:t>
            </a:r>
            <a:r>
              <a:rPr lang="en-US" sz="2200" b="0" i="0" u="none" strike="noStrike" baseline="0" dirty="0"/>
              <a:t>to 200MB English text from </a:t>
            </a:r>
            <a:r>
              <a:rPr lang="en-US" sz="2200" b="0" i="0" u="none" strike="noStrike" baseline="0" dirty="0" err="1"/>
              <a:t>Pizza&amp;Chili</a:t>
            </a:r>
            <a:r>
              <a:rPr lang="en-US" sz="2200" b="0" i="0" u="none" strike="noStrike" baseline="0" dirty="0"/>
              <a:t> corpus.</a:t>
            </a:r>
            <a:endParaRPr lang="uk-UA" sz="2200" dirty="0"/>
          </a:p>
        </p:txBody>
      </p:sp>
      <p:graphicFrame>
        <p:nvGraphicFramePr>
          <p:cNvPr id="6" name="Діаграма 5">
            <a:extLst>
              <a:ext uri="{FF2B5EF4-FFF2-40B4-BE49-F238E27FC236}">
                <a16:creationId xmlns:a16="http://schemas.microsoft.com/office/drawing/2014/main" id="{F3AB168B-92DC-4124-ACE2-1ECC845ABA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5868314"/>
              </p:ext>
            </p:extLst>
          </p:nvPr>
        </p:nvGraphicFramePr>
        <p:xfrm>
          <a:off x="474916" y="2361824"/>
          <a:ext cx="5500687" cy="3509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іаграма 6">
            <a:extLst>
              <a:ext uri="{FF2B5EF4-FFF2-40B4-BE49-F238E27FC236}">
                <a16:creationId xmlns:a16="http://schemas.microsoft.com/office/drawing/2014/main" id="{9815B534-AACC-4553-B38E-DCA6A79611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150999"/>
              </p:ext>
            </p:extLst>
          </p:nvPr>
        </p:nvGraphicFramePr>
        <p:xfrm>
          <a:off x="6232945" y="2361824"/>
          <a:ext cx="5529431" cy="3509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A1FEABF-26E9-48AD-89D1-A7098F99FD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3232" y="6049899"/>
            <a:ext cx="10639425" cy="42862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80AEC83-5ED5-4BD2-879C-0EC0A11DCFDA}"/>
              </a:ext>
            </a:extLst>
          </p:cNvPr>
          <p:cNvSpPr txBox="1"/>
          <p:nvPr/>
        </p:nvSpPr>
        <p:spPr>
          <a:xfrm>
            <a:off x="566569" y="5455628"/>
            <a:ext cx="1510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Word-based</a:t>
            </a:r>
            <a:endParaRPr lang="uk-UA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5B72D3-BD33-499B-877D-73E85D382695}"/>
              </a:ext>
            </a:extLst>
          </p:cNvPr>
          <p:cNvSpPr txBox="1"/>
          <p:nvPr/>
        </p:nvSpPr>
        <p:spPr>
          <a:xfrm>
            <a:off x="6414211" y="5455628"/>
            <a:ext cx="1948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Character-based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133376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08793" cy="640080"/>
          </a:xfrm>
        </p:spPr>
        <p:txBody>
          <a:bodyPr rtlCol="0">
            <a:noAutofit/>
          </a:bodyPr>
          <a:lstStyle/>
          <a:p>
            <a:pPr rtl="0"/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Direct access to the element of unordered integer sequence </a:t>
            </a:r>
            <a:endParaRPr lang="uk-UA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4710E7-E222-47FA-91B1-32E673AA023D}"/>
              </a:ext>
            </a:extLst>
          </p:cNvPr>
          <p:cNvSpPr txBox="1"/>
          <p:nvPr/>
        </p:nvSpPr>
        <p:spPr>
          <a:xfrm>
            <a:off x="422624" y="1531620"/>
            <a:ext cx="113467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i="0" u="none" strike="noStrike" baseline="0" dirty="0">
                <a:latin typeface="LinLibertineT"/>
              </a:rPr>
              <a:t>If integers are arranged in ascending order and deltas between them </a:t>
            </a:r>
          </a:p>
          <a:p>
            <a:pPr algn="l"/>
            <a:r>
              <a:rPr lang="en-US" sz="2800" b="0" i="0" u="none" strike="noStrike" baseline="0" dirty="0">
                <a:latin typeface="LinLibertineT"/>
              </a:rPr>
              <a:t>are small enough, the problem is reduced to performing the </a:t>
            </a:r>
            <a:r>
              <a:rPr lang="en-US" sz="2800" b="0" i="0" u="none" strike="noStrike" baseline="0" dirty="0">
                <a:solidFill>
                  <a:srgbClr val="FF0000"/>
                </a:solidFill>
                <a:latin typeface="LinLibertineTI"/>
              </a:rPr>
              <a:t>select</a:t>
            </a:r>
            <a:r>
              <a:rPr lang="en-US" sz="2800" b="0" i="0" u="none" strike="noStrike" baseline="0" dirty="0">
                <a:latin typeface="LinLibertineTI"/>
              </a:rPr>
              <a:t> </a:t>
            </a:r>
            <a:r>
              <a:rPr lang="en-US" sz="2800" b="0" i="0" u="none" strike="noStrike" baseline="0" dirty="0">
                <a:latin typeface="LinLibertineT"/>
              </a:rPr>
              <a:t>operation </a:t>
            </a:r>
          </a:p>
          <a:p>
            <a:pPr algn="l"/>
            <a:r>
              <a:rPr lang="en-US" sz="2800" b="0" i="0" u="none" strike="noStrike" baseline="0" dirty="0">
                <a:latin typeface="LinLibertineT"/>
              </a:rPr>
              <a:t>on a bitmap, where </a:t>
            </a:r>
            <a:r>
              <a:rPr lang="en-US" sz="2800" b="0" i="0" u="none" strike="noStrike" baseline="0" dirty="0">
                <a:latin typeface="LibertineMathMI"/>
              </a:rPr>
              <a:t>𝑖</a:t>
            </a:r>
            <a:r>
              <a:rPr lang="en-US" sz="2800" b="0" i="0" u="none" strike="noStrike" baseline="0" dirty="0">
                <a:latin typeface="LinLibertineT"/>
              </a:rPr>
              <a:t>-</a:t>
            </a:r>
            <a:r>
              <a:rPr lang="en-US" sz="2800" b="0" i="0" u="none" strike="noStrike" baseline="0" dirty="0" err="1">
                <a:latin typeface="LinLibertineT"/>
              </a:rPr>
              <a:t>th</a:t>
            </a:r>
            <a:r>
              <a:rPr lang="en-US" sz="2800" b="0" i="0" u="none" strike="noStrike" baseline="0" dirty="0">
                <a:latin typeface="LinLibertineT"/>
              </a:rPr>
              <a:t> bit is set if the number </a:t>
            </a:r>
            <a:r>
              <a:rPr lang="en-US" sz="2800" b="0" i="0" u="none" strike="noStrike" baseline="0" dirty="0">
                <a:latin typeface="LibertineMathMI"/>
              </a:rPr>
              <a:t>𝑖 </a:t>
            </a:r>
            <a:r>
              <a:rPr lang="en-US" sz="2800" b="0" i="0" u="none" strike="noStrike" baseline="0" dirty="0">
                <a:latin typeface="LinLibertineT"/>
              </a:rPr>
              <a:t>belongs to the sequence.</a:t>
            </a:r>
            <a:endParaRPr lang="uk-UA" sz="2800" dirty="0"/>
          </a:p>
        </p:txBody>
      </p:sp>
      <p:graphicFrame>
        <p:nvGraphicFramePr>
          <p:cNvPr id="5" name="Таблиця 2">
            <a:extLst>
              <a:ext uri="{FF2B5EF4-FFF2-40B4-BE49-F238E27FC236}">
                <a16:creationId xmlns:a16="http://schemas.microsoft.com/office/drawing/2014/main" id="{8F79999B-5D1C-4CAE-A22F-A74644B26A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431979"/>
              </p:ext>
            </p:extLst>
          </p:nvPr>
        </p:nvGraphicFramePr>
        <p:xfrm>
          <a:off x="1695448" y="3682306"/>
          <a:ext cx="880110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216">
                  <a:extLst>
                    <a:ext uri="{9D8B030D-6E8A-4147-A177-3AD203B41FA5}">
                      <a16:colId xmlns:a16="http://schemas.microsoft.com/office/drawing/2014/main" val="3477151205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2716086412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1622393928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2031215697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3175471815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3075076563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1289556147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1199935997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418905129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4256854815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2659451254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3593197542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4012947491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3862620364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2739640434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1867785242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1062660497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1937678942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val="40343936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81309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CCEE31D-7D28-4169-8B7E-36040C3C72A2}"/>
              </a:ext>
            </a:extLst>
          </p:cNvPr>
          <p:cNvSpPr txBox="1"/>
          <p:nvPr/>
        </p:nvSpPr>
        <p:spPr>
          <a:xfrm>
            <a:off x="2186938" y="3089268"/>
            <a:ext cx="525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8A0BA9-3B67-4978-AC73-C3B637B824D9}"/>
              </a:ext>
            </a:extLst>
          </p:cNvPr>
          <p:cNvSpPr txBox="1"/>
          <p:nvPr/>
        </p:nvSpPr>
        <p:spPr>
          <a:xfrm>
            <a:off x="4027168" y="3089268"/>
            <a:ext cx="525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F64381-A5FA-43D1-A5AA-B8A1213C4138}"/>
              </a:ext>
            </a:extLst>
          </p:cNvPr>
          <p:cNvSpPr txBox="1"/>
          <p:nvPr/>
        </p:nvSpPr>
        <p:spPr>
          <a:xfrm>
            <a:off x="4472938" y="3089268"/>
            <a:ext cx="525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662CA4-6355-4E06-A12C-54B4D7A3F891}"/>
              </a:ext>
            </a:extLst>
          </p:cNvPr>
          <p:cNvSpPr txBox="1"/>
          <p:nvPr/>
        </p:nvSpPr>
        <p:spPr>
          <a:xfrm>
            <a:off x="5833110" y="3089268"/>
            <a:ext cx="525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7BA3D6-3ACA-48A0-B506-E5C3915995ED}"/>
              </a:ext>
            </a:extLst>
          </p:cNvPr>
          <p:cNvSpPr txBox="1"/>
          <p:nvPr/>
        </p:nvSpPr>
        <p:spPr>
          <a:xfrm>
            <a:off x="9452608" y="3089268"/>
            <a:ext cx="75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17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931912B-1320-4C8A-B4D8-3096ED9E4B59}"/>
              </a:ext>
            </a:extLst>
          </p:cNvPr>
          <p:cNvSpPr txBox="1"/>
          <p:nvPr/>
        </p:nvSpPr>
        <p:spPr>
          <a:xfrm>
            <a:off x="521207" y="5033992"/>
            <a:ext cx="11346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 i="0" u="none" strike="noStrike" baseline="0" dirty="0">
                <a:latin typeface="LinLibertineT"/>
              </a:rPr>
              <a:t>But what if integers are not sorted?</a:t>
            </a:r>
            <a:endParaRPr lang="uk-UA" sz="3200" dirty="0"/>
          </a:p>
        </p:txBody>
      </p:sp>
      <p:sp>
        <p:nvSpPr>
          <p:cNvPr id="6" name="Бульбашка прямої мови: прямокутна з округленими кутами 5">
            <a:extLst>
              <a:ext uri="{FF2B5EF4-FFF2-40B4-BE49-F238E27FC236}">
                <a16:creationId xmlns:a16="http://schemas.microsoft.com/office/drawing/2014/main" id="{84C76A0C-4662-2DCA-7F51-C50C51A72FD2}"/>
              </a:ext>
            </a:extLst>
          </p:cNvPr>
          <p:cNvSpPr/>
          <p:nvPr/>
        </p:nvSpPr>
        <p:spPr>
          <a:xfrm>
            <a:off x="7261934" y="4447713"/>
            <a:ext cx="4507441" cy="1962231"/>
          </a:xfrm>
          <a:prstGeom prst="wedgeRoundRectCallout">
            <a:avLst>
              <a:gd name="adj1" fmla="val -65100"/>
              <a:gd name="adj2" fmla="val -4221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variable-length text encoding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compression of inverted lists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sparse bitmaps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compressed representation of the </a:t>
            </a:r>
            <a:r>
              <a:rPr lang="en-US" dirty="0">
                <a:latin typeface="CMR10"/>
                <a:cs typeface="Times New Roman" panose="02020603050405020304" pitchFamily="18" charset="0"/>
              </a:rPr>
              <a:t>Ψ</a:t>
            </a:r>
            <a:r>
              <a:rPr lang="en-US" sz="1800" b="0" i="0" u="none" strike="noStrike" baseline="0" dirty="0">
                <a:latin typeface="CMMI10"/>
              </a:rPr>
              <a:t> </a:t>
            </a:r>
            <a:r>
              <a:rPr lang="en-US" sz="1800" b="0" i="0" u="none" strike="noStrike" baseline="0" dirty="0">
                <a:latin typeface="CMR10"/>
              </a:rPr>
              <a:t>function for CSA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3890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08793" cy="640080"/>
          </a:xfrm>
        </p:spPr>
        <p:txBody>
          <a:bodyPr rtlCol="0">
            <a:noAutofit/>
          </a:bodyPr>
          <a:lstStyle/>
          <a:p>
            <a:pPr rtl="0"/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Conclusions</a:t>
            </a:r>
            <a:endParaRPr lang="uk-UA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068C75-7B91-43A6-8EB5-432B82DD2C53}"/>
              </a:ext>
            </a:extLst>
          </p:cNvPr>
          <p:cNvSpPr txBox="1"/>
          <p:nvPr/>
        </p:nvSpPr>
        <p:spPr>
          <a:xfrm>
            <a:off x="761770" y="3789073"/>
            <a:ext cx="1096133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0" i="0" u="none" strike="noStrike" baseline="0" dirty="0">
                <a:latin typeface="CMR12"/>
              </a:rPr>
              <a:t>In English text compression, our method is the fastest among competitive </a:t>
            </a:r>
            <a:br>
              <a:rPr lang="en-US" sz="2800" b="0" i="0" u="none" strike="noStrike" baseline="0" dirty="0">
                <a:latin typeface="CMR12"/>
              </a:rPr>
            </a:br>
            <a:r>
              <a:rPr lang="en-US" sz="2800" b="0" i="0" u="none" strike="noStrike" baseline="0" dirty="0">
                <a:latin typeface="CMR12"/>
              </a:rPr>
              <a:t>solutions that compress the text with a ratio exceeding the entropy </a:t>
            </a:r>
          </a:p>
          <a:p>
            <a:pPr algn="l"/>
            <a:r>
              <a:rPr lang="en-US" sz="2800" b="0" i="0" u="none" strike="noStrike" baseline="0" dirty="0">
                <a:latin typeface="CMR12"/>
              </a:rPr>
              <a:t>by less than 15%.</a:t>
            </a:r>
            <a:endParaRPr lang="uk-UA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9C7925-D004-3CEF-6F98-671E47D0CE4C}"/>
              </a:ext>
            </a:extLst>
          </p:cNvPr>
          <p:cNvSpPr txBox="1"/>
          <p:nvPr/>
        </p:nvSpPr>
        <p:spPr>
          <a:xfrm>
            <a:off x="761770" y="1683932"/>
            <a:ext cx="1071972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0" i="0" u="none" strike="noStrike" baseline="0" dirty="0">
                <a:latin typeface="CMR12"/>
              </a:rPr>
              <a:t>We offer the very space-efficient method of an unordered integer </a:t>
            </a:r>
          </a:p>
          <a:p>
            <a:pPr algn="l"/>
            <a:r>
              <a:rPr lang="en-US" sz="2800" b="0" i="0" u="none" strike="noStrike" baseline="0" dirty="0">
                <a:latin typeface="CMR12"/>
              </a:rPr>
              <a:t>sequence compression supporting the fast direct access to its elements. </a:t>
            </a:r>
          </a:p>
          <a:p>
            <a:pPr algn="l"/>
            <a:r>
              <a:rPr lang="en-US" sz="2800" dirty="0">
                <a:latin typeface="CMR12"/>
              </a:rPr>
              <a:t>It is based on the use of variable-length reverse multi-delimiter codes.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91759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40872" y="1486477"/>
            <a:ext cx="4396530" cy="1218157"/>
          </a:xfrm>
        </p:spPr>
        <p:txBody>
          <a:bodyPr rtlCol="0" anchor="ctr" anchorCtr="0">
            <a:normAutofit/>
          </a:bodyPr>
          <a:lstStyle/>
          <a:p>
            <a:pPr algn="ctr" rtl="0"/>
            <a:r>
              <a:rPr lang="en-US" sz="6000" b="1" dirty="0">
                <a:solidFill>
                  <a:schemeClr val="bg1"/>
                </a:solidFill>
              </a:rPr>
              <a:t>Thank You</a:t>
            </a:r>
            <a:r>
              <a:rPr lang="uk-UA" sz="6000" b="1" dirty="0">
                <a:solidFill>
                  <a:schemeClr val="bg1"/>
                </a:solidFill>
              </a:rPr>
              <a:t>!</a:t>
            </a:r>
          </a:p>
        </p:txBody>
      </p:sp>
      <p:cxnSp>
        <p:nvCxnSpPr>
          <p:cNvPr id="4" name="Пряма сполучна лінія 3">
            <a:extLst>
              <a:ext uri="{FF2B5EF4-FFF2-40B4-BE49-F238E27FC236}">
                <a16:creationId xmlns:a16="http://schemas.microsoft.com/office/drawing/2014/main" id="{9C5E9265-EA95-44F5-B2BB-A3946B2F1EA5}"/>
              </a:ext>
            </a:extLst>
          </p:cNvPr>
          <p:cNvCxnSpPr>
            <a:cxnSpLocks/>
          </p:cNvCxnSpPr>
          <p:nvPr/>
        </p:nvCxnSpPr>
        <p:spPr>
          <a:xfrm flipH="1">
            <a:off x="4362274" y="593521"/>
            <a:ext cx="2768367" cy="567095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E2F37A95-16ED-4E59-BD28-4474CA8FA292}"/>
              </a:ext>
            </a:extLst>
          </p:cNvPr>
          <p:cNvSpPr txBox="1">
            <a:spLocks/>
          </p:cNvSpPr>
          <p:nvPr/>
        </p:nvSpPr>
        <p:spPr>
          <a:xfrm>
            <a:off x="6524662" y="4304971"/>
            <a:ext cx="4396530" cy="121815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bg1"/>
                </a:solidFill>
              </a:rPr>
              <a:t>Igor </a:t>
            </a:r>
            <a:r>
              <a:rPr lang="en-US" sz="4000" b="1" dirty="0" err="1">
                <a:solidFill>
                  <a:schemeClr val="bg1"/>
                </a:solidFill>
              </a:rPr>
              <a:t>Zavadskyi</a:t>
            </a:r>
            <a:endParaRPr lang="en-US" sz="40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ihorza@gmail.com</a:t>
            </a:r>
            <a:endParaRPr lang="uk-UA" sz="2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992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08793" cy="640080"/>
          </a:xfrm>
        </p:spPr>
        <p:txBody>
          <a:bodyPr rtlCol="0">
            <a:noAutofit/>
          </a:bodyPr>
          <a:lstStyle/>
          <a:p>
            <a:pPr rtl="0"/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Simple Dense Coding vs RMD-codes</a:t>
            </a:r>
            <a:endParaRPr lang="uk-UA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2" name="Таблиця 2">
            <a:extLst>
              <a:ext uri="{FF2B5EF4-FFF2-40B4-BE49-F238E27FC236}">
                <a16:creationId xmlns:a16="http://schemas.microsoft.com/office/drawing/2014/main" id="{B28E96FD-3BC2-4E0B-A72E-E1F8371DCA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719777"/>
              </p:ext>
            </p:extLst>
          </p:nvPr>
        </p:nvGraphicFramePr>
        <p:xfrm>
          <a:off x="923290" y="2811356"/>
          <a:ext cx="7721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347715120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71608641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62239392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3121569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17547181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07507656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28955614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19993599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890512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25685481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65945125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59319754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1294749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86262036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73964043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86778524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06266049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93767894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343936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813090"/>
                  </a:ext>
                </a:extLst>
              </a:tr>
            </a:tbl>
          </a:graphicData>
        </a:graphic>
      </p:graphicFrame>
      <p:graphicFrame>
        <p:nvGraphicFramePr>
          <p:cNvPr id="3" name="Таблиця 2">
            <a:extLst>
              <a:ext uri="{FF2B5EF4-FFF2-40B4-BE49-F238E27FC236}">
                <a16:creationId xmlns:a16="http://schemas.microsoft.com/office/drawing/2014/main" id="{3ADB0A4F-DB6C-4CD1-AA7E-CA08ADE35A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540622"/>
              </p:ext>
            </p:extLst>
          </p:nvPr>
        </p:nvGraphicFramePr>
        <p:xfrm>
          <a:off x="923290" y="1918631"/>
          <a:ext cx="7721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193212183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8105767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51140641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87838818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86787094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9251119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03663699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87069396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28419162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84248703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29084275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88199348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84023255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40491028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6030653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51481094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4508572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0365775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160525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03371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77ADA02-7D2B-4089-83B8-7F7B1DBA63AF}"/>
              </a:ext>
            </a:extLst>
          </p:cNvPr>
          <p:cNvSpPr txBox="1"/>
          <p:nvPr/>
        </p:nvSpPr>
        <p:spPr>
          <a:xfrm>
            <a:off x="8892540" y="2811356"/>
            <a:ext cx="1891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Main bitstream</a:t>
            </a:r>
            <a:endParaRPr lang="uk-UA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3FFD41-84FF-406B-A1CB-3D76963BA629}"/>
              </a:ext>
            </a:extLst>
          </p:cNvPr>
          <p:cNvSpPr txBox="1"/>
          <p:nvPr/>
        </p:nvSpPr>
        <p:spPr>
          <a:xfrm>
            <a:off x="8892540" y="1920139"/>
            <a:ext cx="2640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Auxiliary bitstream</a:t>
            </a:r>
            <a:endParaRPr lang="uk-UA" sz="2000" dirty="0"/>
          </a:p>
        </p:txBody>
      </p:sp>
      <p:graphicFrame>
        <p:nvGraphicFramePr>
          <p:cNvPr id="7" name="Таблиця 2">
            <a:extLst>
              <a:ext uri="{FF2B5EF4-FFF2-40B4-BE49-F238E27FC236}">
                <a16:creationId xmlns:a16="http://schemas.microsoft.com/office/drawing/2014/main" id="{AB8EF91E-719D-415B-BBA0-7D26076C75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893896"/>
              </p:ext>
            </p:extLst>
          </p:nvPr>
        </p:nvGraphicFramePr>
        <p:xfrm>
          <a:off x="923290" y="4506300"/>
          <a:ext cx="1050670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104">
                  <a:extLst>
                    <a:ext uri="{9D8B030D-6E8A-4147-A177-3AD203B41FA5}">
                      <a16:colId xmlns:a16="http://schemas.microsoft.com/office/drawing/2014/main" val="3477151205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71608641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622393928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031215697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175471815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075076563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289556147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199935997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418905129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4256854815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659451254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59319754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4012947491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862620364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739640434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86778524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062660497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93767894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4034393669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653402208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15360336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2409177580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520426620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723449482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1328592765"/>
                    </a:ext>
                  </a:extLst>
                </a:gridCol>
                <a:gridCol w="404104">
                  <a:extLst>
                    <a:ext uri="{9D8B030D-6E8A-4147-A177-3AD203B41FA5}">
                      <a16:colId xmlns:a16="http://schemas.microsoft.com/office/drawing/2014/main" val="38082428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813090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C0233BB9-DBCF-4258-8A22-583370DCD9A5}"/>
              </a:ext>
            </a:extLst>
          </p:cNvPr>
          <p:cNvSpPr txBox="1"/>
          <p:nvPr/>
        </p:nvSpPr>
        <p:spPr>
          <a:xfrm>
            <a:off x="521207" y="1383030"/>
            <a:ext cx="755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SDC</a:t>
            </a:r>
            <a:endParaRPr lang="uk-UA" sz="2400" dirty="0"/>
          </a:p>
        </p:txBody>
      </p:sp>
      <p:sp>
        <p:nvSpPr>
          <p:cNvPr id="5" name="Прямокутник: округлені кути 4">
            <a:extLst>
              <a:ext uri="{FF2B5EF4-FFF2-40B4-BE49-F238E27FC236}">
                <a16:creationId xmlns:a16="http://schemas.microsoft.com/office/drawing/2014/main" id="{18B9869F-EEBA-428E-800F-29AEBB2A504C}"/>
              </a:ext>
            </a:extLst>
          </p:cNvPr>
          <p:cNvSpPr/>
          <p:nvPr/>
        </p:nvSpPr>
        <p:spPr>
          <a:xfrm>
            <a:off x="7246620" y="285750"/>
            <a:ext cx="4652010" cy="1230772"/>
          </a:xfrm>
          <a:prstGeom prst="roundRect">
            <a:avLst>
              <a:gd name="adj" fmla="val 1016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800" b="0" i="0" u="none" strike="noStrike" baseline="0" dirty="0">
                <a:solidFill>
                  <a:schemeClr val="tx1"/>
                </a:solidFill>
                <a:latin typeface="LinLibertineT"/>
              </a:rPr>
              <a:t>K. Fredriksson and F. </a:t>
            </a:r>
            <a:r>
              <a:rPr lang="en-US" sz="1800" b="0" i="0" u="none" strike="noStrike" baseline="0" dirty="0" err="1">
                <a:solidFill>
                  <a:schemeClr val="tx1"/>
                </a:solidFill>
                <a:latin typeface="LinLibertineT"/>
              </a:rPr>
              <a:t>Nikitin</a:t>
            </a:r>
            <a:r>
              <a:rPr lang="en-US" sz="1800" b="0" i="0" u="none" strike="noStrike" baseline="0" dirty="0">
                <a:solidFill>
                  <a:schemeClr val="tx1"/>
                </a:solidFill>
                <a:latin typeface="LinLibertineT"/>
              </a:rPr>
              <a:t>, “Simple compression code supporting random access and fast string matching,” in </a:t>
            </a:r>
            <a:r>
              <a:rPr lang="en-US" sz="1800" b="0" i="0" u="none" strike="noStrike" baseline="0" dirty="0">
                <a:solidFill>
                  <a:schemeClr val="tx1"/>
                </a:solidFill>
                <a:latin typeface="LinLibertineTI"/>
              </a:rPr>
              <a:t>IEEA Workshop</a:t>
            </a:r>
            <a:r>
              <a:rPr lang="en-US" sz="1800" b="0" i="0" u="none" strike="noStrike" baseline="0" dirty="0">
                <a:solidFill>
                  <a:schemeClr val="tx1"/>
                </a:solidFill>
                <a:latin typeface="LinLibertineT"/>
              </a:rPr>
              <a:t>, 2007, pp. 203–216.</a:t>
            </a:r>
            <a:endParaRPr lang="uk-UA" dirty="0">
              <a:solidFill>
                <a:schemeClr val="tx1"/>
              </a:solidFill>
            </a:endParaRPr>
          </a:p>
        </p:txBody>
      </p:sp>
      <p:grpSp>
        <p:nvGrpSpPr>
          <p:cNvPr id="10" name="Групувати 9">
            <a:extLst>
              <a:ext uri="{FF2B5EF4-FFF2-40B4-BE49-F238E27FC236}">
                <a16:creationId xmlns:a16="http://schemas.microsoft.com/office/drawing/2014/main" id="{739D139A-E105-1994-1A1F-DB1BDB4EF0BA}"/>
              </a:ext>
            </a:extLst>
          </p:cNvPr>
          <p:cNvGrpSpPr/>
          <p:nvPr/>
        </p:nvGrpSpPr>
        <p:grpSpPr>
          <a:xfrm>
            <a:off x="540384" y="3325493"/>
            <a:ext cx="11181081" cy="2966257"/>
            <a:chOff x="540384" y="3325493"/>
            <a:chExt cx="11181081" cy="2966257"/>
          </a:xfrm>
        </p:grpSpPr>
        <p:cxnSp>
          <p:nvCxnSpPr>
            <p:cNvPr id="9" name="Пряма зі стрілкою 8">
              <a:extLst>
                <a:ext uri="{FF2B5EF4-FFF2-40B4-BE49-F238E27FC236}">
                  <a16:creationId xmlns:a16="http://schemas.microsoft.com/office/drawing/2014/main" id="{C70D0829-B3B5-4FF1-82B4-18351DB77D4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14950" y="4877140"/>
              <a:ext cx="231421" cy="551155"/>
            </a:xfrm>
            <a:prstGeom prst="straightConnector1">
              <a:avLst/>
            </a:prstGeom>
            <a:ln w="19050">
              <a:solidFill>
                <a:srgbClr val="D24726"/>
              </a:solidFill>
              <a:prstDash val="dash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 зі стрілкою 13">
              <a:extLst>
                <a:ext uri="{FF2B5EF4-FFF2-40B4-BE49-F238E27FC236}">
                  <a16:creationId xmlns:a16="http://schemas.microsoft.com/office/drawing/2014/main" id="{C39670C1-AAA1-46BF-B980-A3A68CE905E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35440" y="4877140"/>
              <a:ext cx="160020" cy="551155"/>
            </a:xfrm>
            <a:prstGeom prst="straightConnector1">
              <a:avLst/>
            </a:prstGeom>
            <a:ln w="19050">
              <a:solidFill>
                <a:srgbClr val="D24726"/>
              </a:solidFill>
              <a:prstDash val="dash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 зі стрілкою 16">
              <a:extLst>
                <a:ext uri="{FF2B5EF4-FFF2-40B4-BE49-F238E27FC236}">
                  <a16:creationId xmlns:a16="http://schemas.microsoft.com/office/drawing/2014/main" id="{8A6E6AFB-FFAA-4BAB-A6B4-0ECEFEBA332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3291" y="4847872"/>
              <a:ext cx="0" cy="661388"/>
            </a:xfrm>
            <a:prstGeom prst="straightConnector1">
              <a:avLst/>
            </a:prstGeom>
            <a:ln w="19050">
              <a:solidFill>
                <a:srgbClr val="D24726"/>
              </a:solidFill>
              <a:prstDash val="dash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Овал 19">
              <a:extLst>
                <a:ext uri="{FF2B5EF4-FFF2-40B4-BE49-F238E27FC236}">
                  <a16:creationId xmlns:a16="http://schemas.microsoft.com/office/drawing/2014/main" id="{DE162D65-E640-481F-8BFE-A470066D8BFB}"/>
                </a:ext>
              </a:extLst>
            </p:cNvPr>
            <p:cNvSpPr/>
            <p:nvPr/>
          </p:nvSpPr>
          <p:spPr>
            <a:xfrm>
              <a:off x="831850" y="5457563"/>
              <a:ext cx="172405" cy="172405"/>
            </a:xfrm>
            <a:prstGeom prst="ellipse">
              <a:avLst/>
            </a:prstGeom>
            <a:solidFill>
              <a:srgbClr val="DD462F"/>
            </a:solidFill>
            <a:ln>
              <a:solidFill>
                <a:srgbClr val="D247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id="{415769AF-FDB7-4A88-9915-CCD81BAB597D}"/>
                </a:ext>
              </a:extLst>
            </p:cNvPr>
            <p:cNvSpPr/>
            <p:nvPr/>
          </p:nvSpPr>
          <p:spPr>
            <a:xfrm>
              <a:off x="5483028" y="5416865"/>
              <a:ext cx="172405" cy="172405"/>
            </a:xfrm>
            <a:prstGeom prst="ellipse">
              <a:avLst/>
            </a:prstGeom>
            <a:solidFill>
              <a:srgbClr val="DD462F"/>
            </a:solidFill>
            <a:ln>
              <a:solidFill>
                <a:srgbClr val="D247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2" name="Овал 21">
              <a:extLst>
                <a:ext uri="{FF2B5EF4-FFF2-40B4-BE49-F238E27FC236}">
                  <a16:creationId xmlns:a16="http://schemas.microsoft.com/office/drawing/2014/main" id="{0E0E94F7-F4BF-49C7-845A-A1D43F7DBD72}"/>
                </a:ext>
              </a:extLst>
            </p:cNvPr>
            <p:cNvSpPr/>
            <p:nvPr/>
          </p:nvSpPr>
          <p:spPr>
            <a:xfrm>
              <a:off x="9149238" y="5397517"/>
              <a:ext cx="172405" cy="172405"/>
            </a:xfrm>
            <a:prstGeom prst="ellipse">
              <a:avLst/>
            </a:prstGeom>
            <a:solidFill>
              <a:srgbClr val="DD462F"/>
            </a:solidFill>
            <a:ln>
              <a:solidFill>
                <a:srgbClr val="D247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23" name="Пряма зі стрілкою 22">
              <a:extLst>
                <a:ext uri="{FF2B5EF4-FFF2-40B4-BE49-F238E27FC236}">
                  <a16:creationId xmlns:a16="http://schemas.microsoft.com/office/drawing/2014/main" id="{F501E798-DA31-44F9-9E02-972223D20846}"/>
                </a:ext>
              </a:extLst>
            </p:cNvPr>
            <p:cNvCxnSpPr>
              <a:cxnSpLocks/>
              <a:endCxn id="20" idx="6"/>
            </p:cNvCxnSpPr>
            <p:nvPr/>
          </p:nvCxnSpPr>
          <p:spPr>
            <a:xfrm flipH="1" flipV="1">
              <a:off x="1004255" y="5543766"/>
              <a:ext cx="4651178" cy="647278"/>
            </a:xfrm>
            <a:prstGeom prst="straightConnector1">
              <a:avLst/>
            </a:prstGeom>
            <a:ln w="19050">
              <a:solidFill>
                <a:srgbClr val="D24726"/>
              </a:solidFill>
              <a:prstDash val="dash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 зі стрілкою 25">
              <a:extLst>
                <a:ext uri="{FF2B5EF4-FFF2-40B4-BE49-F238E27FC236}">
                  <a16:creationId xmlns:a16="http://schemas.microsoft.com/office/drawing/2014/main" id="{FA0CC660-87B7-432F-9DB1-70BF865EC13F}"/>
                </a:ext>
              </a:extLst>
            </p:cNvPr>
            <p:cNvCxnSpPr>
              <a:cxnSpLocks/>
              <a:endCxn id="21" idx="4"/>
            </p:cNvCxnSpPr>
            <p:nvPr/>
          </p:nvCxnSpPr>
          <p:spPr>
            <a:xfrm flipH="1" flipV="1">
              <a:off x="5569231" y="5589270"/>
              <a:ext cx="86202" cy="621122"/>
            </a:xfrm>
            <a:prstGeom prst="straightConnector1">
              <a:avLst/>
            </a:prstGeom>
            <a:ln w="19050">
              <a:solidFill>
                <a:srgbClr val="D24726"/>
              </a:solidFill>
              <a:prstDash val="dash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 зі стрілкою 29">
              <a:extLst>
                <a:ext uri="{FF2B5EF4-FFF2-40B4-BE49-F238E27FC236}">
                  <a16:creationId xmlns:a16="http://schemas.microsoft.com/office/drawing/2014/main" id="{CF5EC4C2-C8EA-405A-9F79-F815D942F9F0}"/>
                </a:ext>
              </a:extLst>
            </p:cNvPr>
            <p:cNvCxnSpPr>
              <a:cxnSpLocks/>
              <a:endCxn id="22" idx="3"/>
            </p:cNvCxnSpPr>
            <p:nvPr/>
          </p:nvCxnSpPr>
          <p:spPr>
            <a:xfrm flipV="1">
              <a:off x="5655433" y="5544674"/>
              <a:ext cx="3519053" cy="646370"/>
            </a:xfrm>
            <a:prstGeom prst="straightConnector1">
              <a:avLst/>
            </a:prstGeom>
            <a:ln w="19050">
              <a:solidFill>
                <a:srgbClr val="D24726"/>
              </a:solidFill>
              <a:prstDash val="dash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Овал 33">
              <a:extLst>
                <a:ext uri="{FF2B5EF4-FFF2-40B4-BE49-F238E27FC236}">
                  <a16:creationId xmlns:a16="http://schemas.microsoft.com/office/drawing/2014/main" id="{4C6E93E7-EC62-4CFF-8E0D-2794291FBFF8}"/>
                </a:ext>
              </a:extLst>
            </p:cNvPr>
            <p:cNvSpPr/>
            <p:nvPr/>
          </p:nvSpPr>
          <p:spPr>
            <a:xfrm>
              <a:off x="5566811" y="6119345"/>
              <a:ext cx="172405" cy="172405"/>
            </a:xfrm>
            <a:prstGeom prst="ellipse">
              <a:avLst/>
            </a:prstGeom>
            <a:solidFill>
              <a:srgbClr val="DD462F"/>
            </a:solidFill>
            <a:ln>
              <a:solidFill>
                <a:srgbClr val="D247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944C8AA-9F7F-48BF-BB01-E99F6D33DFBB}"/>
                </a:ext>
              </a:extLst>
            </p:cNvPr>
            <p:cNvSpPr txBox="1"/>
            <p:nvPr/>
          </p:nvSpPr>
          <p:spPr>
            <a:xfrm>
              <a:off x="540384" y="3889229"/>
              <a:ext cx="8611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RMD</a:t>
              </a:r>
              <a:endParaRPr lang="uk-UA" sz="2400" dirty="0"/>
            </a:p>
          </p:txBody>
        </p:sp>
        <p:sp>
          <p:nvSpPr>
            <p:cNvPr id="24" name="Прямокутник: округлені кути 23">
              <a:extLst>
                <a:ext uri="{FF2B5EF4-FFF2-40B4-BE49-F238E27FC236}">
                  <a16:creationId xmlns:a16="http://schemas.microsoft.com/office/drawing/2014/main" id="{4A72B46F-AEB9-4357-A850-0F0A5BA65C01}"/>
                </a:ext>
              </a:extLst>
            </p:cNvPr>
            <p:cNvSpPr/>
            <p:nvPr/>
          </p:nvSpPr>
          <p:spPr>
            <a:xfrm>
              <a:off x="7069455" y="3325493"/>
              <a:ext cx="4652010" cy="1059723"/>
            </a:xfrm>
            <a:prstGeom prst="roundRect">
              <a:avLst>
                <a:gd name="adj" fmla="val 10166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>
                  <a:solidFill>
                    <a:schemeClr val="tx1"/>
                  </a:solidFill>
                  <a:latin typeface="LinLibertineT"/>
                </a:rPr>
                <a:t>I. </a:t>
              </a:r>
              <a:r>
                <a:rPr lang="en-US" dirty="0" err="1">
                  <a:solidFill>
                    <a:schemeClr val="tx1"/>
                  </a:solidFill>
                  <a:latin typeface="LinLibertineT"/>
                </a:rPr>
                <a:t>Zavadskyi</a:t>
              </a:r>
              <a:r>
                <a:rPr lang="en-US" dirty="0">
                  <a:solidFill>
                    <a:schemeClr val="tx1"/>
                  </a:solidFill>
                  <a:latin typeface="LinLibertineT"/>
                </a:rPr>
                <a:t> and A. Anisimov, “Reverse multi-delimiter compression codes,” in DCC, 2020, pp. 173–182.</a:t>
              </a:r>
              <a:endParaRPr lang="uk-UA" dirty="0">
                <a:solidFill>
                  <a:schemeClr val="tx1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05237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 2"/>
          <p:cNvSpPr>
            <a:spLocks noGrp="1"/>
          </p:cNvSpPr>
          <p:nvPr>
            <p:ph type="title"/>
          </p:nvPr>
        </p:nvSpPr>
        <p:spPr>
          <a:xfrm>
            <a:off x="521207" y="448056"/>
            <a:ext cx="10990608" cy="640080"/>
          </a:xfrm>
        </p:spPr>
        <p:txBody>
          <a:bodyPr rtlCol="0"/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Reverse Multi-Delimiter code: definition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Об'єкт 21">
                <a:extLst>
                  <a:ext uri="{FF2B5EF4-FFF2-40B4-BE49-F238E27FC236}">
                    <a16:creationId xmlns:a16="http://schemas.microsoft.com/office/drawing/2014/main" id="{74C81346-AC9E-42F6-B010-B8C6510DD4BF}"/>
                  </a:ext>
                </a:extLst>
              </p:cNvPr>
              <p:cNvSpPr txBox="1"/>
              <p:nvPr/>
            </p:nvSpPr>
            <p:spPr bwMode="auto">
              <a:xfrm>
                <a:off x="2352675" y="2162175"/>
                <a:ext cx="1800225" cy="754063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32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sSub>
                            <m:sSubPr>
                              <m:ctrlPr>
                                <a:rPr lang="uk-UA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uk-UA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uk-UA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uk-UA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uk-UA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uk-UA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uk-UA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uk-UA" sz="3200" dirty="0"/>
              </a:p>
            </p:txBody>
          </p:sp>
        </mc:Choice>
        <mc:Fallback xmlns="">
          <p:sp>
            <p:nvSpPr>
              <p:cNvPr id="22" name="Об'єкт 21">
                <a:extLst>
                  <a:ext uri="{FF2B5EF4-FFF2-40B4-BE49-F238E27FC236}">
                    <a16:creationId xmlns:a16="http://schemas.microsoft.com/office/drawing/2014/main" id="{74C81346-AC9E-42F6-B010-B8C6510DD4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52675" y="2162175"/>
                <a:ext cx="1800225" cy="7540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CD9EEEFD-644D-4BD3-9AE2-30203C61BD6C}"/>
              </a:ext>
            </a:extLst>
          </p:cNvPr>
          <p:cNvSpPr txBox="1"/>
          <p:nvPr/>
        </p:nvSpPr>
        <p:spPr>
          <a:xfrm>
            <a:off x="521207" y="1363474"/>
            <a:ext cx="11670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cs typeface="Times New Roman" pitchFamily="18" charset="0"/>
              </a:rPr>
              <a:t>Let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800" dirty="0"/>
              <a:t> ,… </a:t>
            </a:r>
            <a:r>
              <a:rPr lang="ru-RU" sz="2800" dirty="0"/>
              <a:t>,</a:t>
            </a:r>
            <a:r>
              <a:rPr lang="en-US" sz="2800" dirty="0"/>
              <a:t> 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28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800" i="1" dirty="0"/>
              <a:t> </a:t>
            </a:r>
            <a:r>
              <a:rPr lang="en-US" sz="2800" dirty="0"/>
              <a:t>be a sequence of integers</a:t>
            </a:r>
            <a:r>
              <a:rPr lang="uk-UA" sz="2800" dirty="0"/>
              <a:t>, 0 &lt; 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800" baseline="-25000" dirty="0"/>
              <a:t> </a:t>
            </a:r>
            <a:r>
              <a:rPr lang="uk-UA" sz="2800" dirty="0"/>
              <a:t>&lt;…&lt; 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28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800" dirty="0"/>
              <a:t> </a:t>
            </a:r>
            <a:endParaRPr lang="en-US" sz="28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918C086-6E68-4D82-BCDB-DCDEA06E7DF5}"/>
              </a:ext>
            </a:extLst>
          </p:cNvPr>
          <p:cNvSpPr txBox="1"/>
          <p:nvPr/>
        </p:nvSpPr>
        <p:spPr>
          <a:xfrm>
            <a:off x="614046" y="2210574"/>
            <a:ext cx="818495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code                    contains:</a:t>
            </a:r>
            <a:endParaRPr lang="uk-UA" sz="2800" dirty="0"/>
          </a:p>
          <a:p>
            <a:br>
              <a:rPr lang="en-US" sz="800" dirty="0"/>
            </a:br>
            <a:endParaRPr lang="en-US" sz="800" dirty="0"/>
          </a:p>
          <a:p>
            <a:r>
              <a:rPr lang="en-US" sz="2800" dirty="0"/>
              <a:t>    - codewords of a form       01…1, … , 01…1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    - codewords of a form </a:t>
            </a:r>
            <a:r>
              <a:rPr lang="ru-RU" sz="2800" dirty="0"/>
              <a:t> </a:t>
            </a:r>
            <a:r>
              <a:rPr lang="en-US" sz="2800" dirty="0"/>
              <a:t> </a:t>
            </a:r>
            <a:r>
              <a:rPr lang="ru-RU" sz="2800" dirty="0"/>
              <a:t>    </a:t>
            </a:r>
            <a:r>
              <a:rPr lang="en-US" sz="2800" dirty="0"/>
              <a:t>01…10</a:t>
            </a:r>
            <a:r>
              <a:rPr lang="el-GR" sz="2800" dirty="0"/>
              <a:t>α</a:t>
            </a:r>
            <a:r>
              <a:rPr lang="en-US" sz="2800" dirty="0"/>
              <a:t>, … , 01…10</a:t>
            </a:r>
            <a:r>
              <a:rPr lang="el-GR" sz="2800" dirty="0"/>
              <a:t>α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uk-UA" sz="28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F9EBFB8-90EC-4379-B216-2D120F149869}"/>
              </a:ext>
            </a:extLst>
          </p:cNvPr>
          <p:cNvSpPr txBox="1"/>
          <p:nvPr/>
        </p:nvSpPr>
        <p:spPr>
          <a:xfrm>
            <a:off x="9204182" y="2855912"/>
            <a:ext cx="2206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(type 1)</a:t>
            </a:r>
            <a:endParaRPr lang="uk-UA" sz="2800" dirty="0">
              <a:solidFill>
                <a:srgbClr val="FF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7ABF3FC-BA65-4DC3-9D9D-0E0AA7457A76}"/>
              </a:ext>
            </a:extLst>
          </p:cNvPr>
          <p:cNvSpPr txBox="1"/>
          <p:nvPr/>
        </p:nvSpPr>
        <p:spPr>
          <a:xfrm>
            <a:off x="9204182" y="4132198"/>
            <a:ext cx="2206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(type 2)</a:t>
            </a:r>
            <a:endParaRPr lang="uk-UA" sz="2800" dirty="0">
              <a:solidFill>
                <a:srgbClr val="FF0000"/>
              </a:solidFill>
            </a:endParaRPr>
          </a:p>
        </p:txBody>
      </p:sp>
      <p:sp>
        <p:nvSpPr>
          <p:cNvPr id="28" name="Права фігурна дужка 27">
            <a:extLst>
              <a:ext uri="{FF2B5EF4-FFF2-40B4-BE49-F238E27FC236}">
                <a16:creationId xmlns:a16="http://schemas.microsoft.com/office/drawing/2014/main" id="{1E205053-3676-4B94-B1FF-E1B1BD968749}"/>
              </a:ext>
            </a:extLst>
          </p:cNvPr>
          <p:cNvSpPr/>
          <p:nvPr/>
        </p:nvSpPr>
        <p:spPr>
          <a:xfrm rot="5400000">
            <a:off x="5692827" y="3152928"/>
            <a:ext cx="143392" cy="557298"/>
          </a:xfrm>
          <a:prstGeom prst="rightBrac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9A6CD80-7D8A-4273-9663-AD2D262B5CAB}"/>
              </a:ext>
            </a:extLst>
          </p:cNvPr>
          <p:cNvSpPr txBox="1"/>
          <p:nvPr/>
        </p:nvSpPr>
        <p:spPr>
          <a:xfrm>
            <a:off x="5564199" y="3503273"/>
            <a:ext cx="1146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m</a:t>
            </a:r>
            <a:r>
              <a:rPr lang="en-US" sz="2400" baseline="-25000" dirty="0"/>
              <a:t>1</a:t>
            </a:r>
            <a:endParaRPr lang="uk-UA" sz="2400" baseline="-25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B7C62E2-6569-48A4-B6A0-20C7CEFBB5BD}"/>
              </a:ext>
            </a:extLst>
          </p:cNvPr>
          <p:cNvSpPr txBox="1"/>
          <p:nvPr/>
        </p:nvSpPr>
        <p:spPr>
          <a:xfrm>
            <a:off x="7135029" y="3503273"/>
            <a:ext cx="1146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m</a:t>
            </a:r>
            <a:r>
              <a:rPr lang="en-US" sz="2400" i="1" baseline="-25000" dirty="0" err="1"/>
              <a:t>t</a:t>
            </a:r>
            <a:endParaRPr lang="uk-UA" sz="2400" i="1" baseline="-25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CD887AE-A258-46B2-8E3D-131ACF3CA403}"/>
              </a:ext>
            </a:extLst>
          </p:cNvPr>
          <p:cNvSpPr txBox="1"/>
          <p:nvPr/>
        </p:nvSpPr>
        <p:spPr>
          <a:xfrm>
            <a:off x="5575797" y="4757845"/>
            <a:ext cx="1146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m</a:t>
            </a:r>
            <a:r>
              <a:rPr lang="en-US" sz="2400" baseline="-25000" dirty="0"/>
              <a:t>1</a:t>
            </a:r>
            <a:endParaRPr lang="uk-UA" sz="2400" baseline="-250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ED94FD6-7416-4948-94D8-B57929A9B8B1}"/>
              </a:ext>
            </a:extLst>
          </p:cNvPr>
          <p:cNvSpPr txBox="1"/>
          <p:nvPr/>
        </p:nvSpPr>
        <p:spPr>
          <a:xfrm>
            <a:off x="7559534" y="4772474"/>
            <a:ext cx="1146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m</a:t>
            </a:r>
            <a:r>
              <a:rPr lang="en-US" sz="2400" i="1" baseline="-25000" dirty="0" err="1"/>
              <a:t>t</a:t>
            </a:r>
            <a:endParaRPr lang="uk-UA" sz="2400" i="1" baseline="-25000" dirty="0"/>
          </a:p>
        </p:txBody>
      </p:sp>
      <p:sp>
        <p:nvSpPr>
          <p:cNvPr id="52" name="Права фігурна дужка 51">
            <a:extLst>
              <a:ext uri="{FF2B5EF4-FFF2-40B4-BE49-F238E27FC236}">
                <a16:creationId xmlns:a16="http://schemas.microsoft.com/office/drawing/2014/main" id="{BED49CA5-856F-43B5-845E-78E54DCA6CF4}"/>
              </a:ext>
            </a:extLst>
          </p:cNvPr>
          <p:cNvSpPr/>
          <p:nvPr/>
        </p:nvSpPr>
        <p:spPr>
          <a:xfrm rot="5400000">
            <a:off x="7245758" y="3152928"/>
            <a:ext cx="143392" cy="557298"/>
          </a:xfrm>
          <a:prstGeom prst="rightBrac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6" name="Права фігурна дужка 55">
            <a:extLst>
              <a:ext uri="{FF2B5EF4-FFF2-40B4-BE49-F238E27FC236}">
                <a16:creationId xmlns:a16="http://schemas.microsoft.com/office/drawing/2014/main" id="{D04E40A2-82D2-41EF-A3B0-B74000BFD028}"/>
              </a:ext>
            </a:extLst>
          </p:cNvPr>
          <p:cNvSpPr/>
          <p:nvPr/>
        </p:nvSpPr>
        <p:spPr>
          <a:xfrm rot="5400000">
            <a:off x="5725724" y="4393672"/>
            <a:ext cx="143392" cy="557298"/>
          </a:xfrm>
          <a:prstGeom prst="rightBrac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7" name="Права фігурна дужка 56">
            <a:extLst>
              <a:ext uri="{FF2B5EF4-FFF2-40B4-BE49-F238E27FC236}">
                <a16:creationId xmlns:a16="http://schemas.microsoft.com/office/drawing/2014/main" id="{9F56A777-6198-4A54-9585-35E938634427}"/>
              </a:ext>
            </a:extLst>
          </p:cNvPr>
          <p:cNvSpPr/>
          <p:nvPr/>
        </p:nvSpPr>
        <p:spPr>
          <a:xfrm rot="5400000">
            <a:off x="7683373" y="4394353"/>
            <a:ext cx="143392" cy="557298"/>
          </a:xfrm>
          <a:prstGeom prst="rightBrac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5006818-789A-442E-8842-AFC52D4DD136}"/>
                  </a:ext>
                </a:extLst>
              </p:cNvPr>
              <p:cNvSpPr txBox="1"/>
              <p:nvPr/>
            </p:nvSpPr>
            <p:spPr>
              <a:xfrm>
                <a:off x="695929" y="5389877"/>
                <a:ext cx="1064116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Suffix </a:t>
                </a:r>
                <a:r>
                  <a:rPr lang="el-GR" sz="2800" dirty="0"/>
                  <a:t>α</a:t>
                </a:r>
                <a:r>
                  <a:rPr lang="en-US" sz="2800" dirty="0"/>
                  <a:t> in a type 2 codeword does not contain the delimiter of a form 01…10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dirty="0"/>
                  <a:t> or …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2800" dirty="0"/>
                  <a:t> ones. </a:t>
                </a:r>
                <a:endParaRPr lang="uk-UA" sz="2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5006818-789A-442E-8842-AFC52D4DD1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929" y="5389877"/>
                <a:ext cx="10641164" cy="954107"/>
              </a:xfrm>
              <a:prstGeom prst="rect">
                <a:avLst/>
              </a:prstGeom>
              <a:blipFill>
                <a:blip r:embed="rId4"/>
                <a:stretch>
                  <a:fillRect l="-1145" t="-6369" b="-1656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5C182A91-0F51-4580-A329-A6721082FA76}"/>
              </a:ext>
            </a:extLst>
          </p:cNvPr>
          <p:cNvSpPr txBox="1"/>
          <p:nvPr/>
        </p:nvSpPr>
        <p:spPr>
          <a:xfrm>
            <a:off x="521207" y="1362251"/>
            <a:ext cx="11670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cs typeface="Times New Roman" pitchFamily="18" charset="0"/>
              </a:rPr>
              <a:t>Let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800" dirty="0"/>
              <a:t> ,… </a:t>
            </a:r>
            <a:r>
              <a:rPr lang="ru-RU" sz="2800" dirty="0"/>
              <a:t>,</a:t>
            </a:r>
            <a:r>
              <a:rPr lang="en-US" sz="2800" dirty="0"/>
              <a:t> 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28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800" i="1" dirty="0"/>
              <a:t> </a:t>
            </a:r>
            <a:r>
              <a:rPr lang="en-US" sz="2800" dirty="0"/>
              <a:t>be a sequence of integers</a:t>
            </a:r>
            <a:r>
              <a:rPr lang="uk-UA" sz="2800" dirty="0"/>
              <a:t>, 0 &lt; 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800" baseline="-25000" dirty="0"/>
              <a:t> </a:t>
            </a:r>
            <a:r>
              <a:rPr lang="uk-UA" sz="2800" dirty="0"/>
              <a:t>&lt;…&lt; 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28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800" dirty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760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28280" y="430099"/>
            <a:ext cx="10073361" cy="796908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Reverse multi-delimiter codes properties</a:t>
            </a:r>
            <a:endParaRPr lang="uk-UA" sz="3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059E29-D7AD-4ED3-9F28-7BBC1CB567DF}"/>
              </a:ext>
            </a:extLst>
          </p:cNvPr>
          <p:cNvSpPr txBox="1"/>
          <p:nvPr/>
        </p:nvSpPr>
        <p:spPr>
          <a:xfrm>
            <a:off x="2070818" y="1807146"/>
            <a:ext cx="7311307" cy="3693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Completeness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Universality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err="1"/>
              <a:t>Synchronizability</a:t>
            </a:r>
            <a:r>
              <a:rPr lang="en-US" sz="3200" dirty="0"/>
              <a:t> with the delay 1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Direct search in compressed file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     etc.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764019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340826" cy="640080"/>
          </a:xfrm>
        </p:spPr>
        <p:txBody>
          <a:bodyPr rtlCol="0">
            <a:normAutofit/>
          </a:bodyPr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Reverse multi-delimiter codes for NLT compression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1C0B33D-9EA7-42BB-BFF7-F8772F99DC68}"/>
                  </a:ext>
                </a:extLst>
              </p:cNvPr>
              <p:cNvSpPr txBox="1"/>
              <p:nvPr/>
            </p:nvSpPr>
            <p:spPr>
              <a:xfrm>
                <a:off x="786740" y="1634095"/>
                <a:ext cx="10085119" cy="15912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l"/>
                <a:r>
                  <a:rPr lang="en-US" sz="3200" b="0" i="0" u="none" strike="noStrike" baseline="0" dirty="0">
                    <a:latin typeface="CMR12"/>
                  </a:rPr>
                  <a:t>Codes with the shortest delimiter 0110 and infinite number of delimiters demonstrate the best compression ratio.</a:t>
                </a:r>
              </a:p>
              <a:p>
                <a:r>
                  <a:rPr lang="en-US" sz="3200" dirty="0">
                    <a:latin typeface="CMR12"/>
                  </a:rPr>
                  <a:t>E.g.,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2−∞</m:t>
                        </m:r>
                      </m:sub>
                    </m:sSub>
                  </m:oMath>
                </a14:m>
                <a:r>
                  <a:rPr lang="en-US" sz="32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,4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−∞</m:t>
                        </m:r>
                      </m:sub>
                    </m:sSub>
                  </m:oMath>
                </a14:m>
                <a:r>
                  <a:rPr lang="en-US" sz="3200" dirty="0"/>
                  <a:t>.</a:t>
                </a:r>
                <a:endParaRPr lang="uk-UA" sz="3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1C0B33D-9EA7-42BB-BFF7-F8772F99DC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740" y="1634095"/>
                <a:ext cx="10085119" cy="1591269"/>
              </a:xfrm>
              <a:prstGeom prst="rect">
                <a:avLst/>
              </a:prstGeom>
              <a:blipFill>
                <a:blip r:embed="rId3"/>
                <a:stretch>
                  <a:fillRect l="-1511" t="-4981" r="-1572" b="-1111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6496863D-E5AB-431A-87F0-F0B0C09A4493}"/>
              </a:ext>
            </a:extLst>
          </p:cNvPr>
          <p:cNvSpPr txBox="1"/>
          <p:nvPr/>
        </p:nvSpPr>
        <p:spPr>
          <a:xfrm>
            <a:off x="561347" y="4058828"/>
            <a:ext cx="87395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011</a:t>
            </a:r>
          </a:p>
          <a:p>
            <a:r>
              <a:rPr lang="en-US" sz="2000" dirty="0"/>
              <a:t>0110</a:t>
            </a:r>
          </a:p>
          <a:p>
            <a:r>
              <a:rPr lang="en-US" sz="2000" dirty="0"/>
              <a:t>0111</a:t>
            </a:r>
          </a:p>
          <a:p>
            <a:r>
              <a:rPr lang="en-US" sz="2000" dirty="0"/>
              <a:t>01100</a:t>
            </a:r>
          </a:p>
          <a:p>
            <a:r>
              <a:rPr lang="en-US" sz="2000" dirty="0"/>
              <a:t>01101</a:t>
            </a:r>
          </a:p>
          <a:p>
            <a:r>
              <a:rPr lang="en-US" sz="2000" dirty="0"/>
              <a:t>01110</a:t>
            </a:r>
          </a:p>
          <a:p>
            <a:r>
              <a:rPr lang="en-US" sz="2000" dirty="0"/>
              <a:t>01111</a:t>
            </a:r>
            <a:endParaRPr lang="uk-UA" sz="2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1631D4-3094-4200-B2E6-05ABDC0B7764}"/>
              </a:ext>
            </a:extLst>
          </p:cNvPr>
          <p:cNvSpPr txBox="1"/>
          <p:nvPr/>
        </p:nvSpPr>
        <p:spPr>
          <a:xfrm>
            <a:off x="1693151" y="4058827"/>
            <a:ext cx="101181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011000</a:t>
            </a:r>
          </a:p>
          <a:p>
            <a:r>
              <a:rPr lang="en-US" sz="2000" dirty="0"/>
              <a:t>011001</a:t>
            </a:r>
          </a:p>
          <a:p>
            <a:r>
              <a:rPr lang="en-US" sz="2000" dirty="0"/>
              <a:t>011010</a:t>
            </a:r>
          </a:p>
          <a:p>
            <a:r>
              <a:rPr lang="en-US" sz="2000" dirty="0"/>
              <a:t>011100</a:t>
            </a:r>
          </a:p>
          <a:p>
            <a:r>
              <a:rPr lang="en-US" sz="2000" dirty="0"/>
              <a:t>011101</a:t>
            </a:r>
          </a:p>
          <a:p>
            <a:r>
              <a:rPr lang="en-US" sz="2000" dirty="0"/>
              <a:t>011110</a:t>
            </a:r>
          </a:p>
          <a:p>
            <a:r>
              <a:rPr lang="en-US" sz="2000" dirty="0"/>
              <a:t>011111</a:t>
            </a:r>
            <a:endParaRPr lang="uk-UA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334C251-79A3-4DEA-832D-D97990A53905}"/>
                  </a:ext>
                </a:extLst>
              </p:cNvPr>
              <p:cNvSpPr txBox="1"/>
              <p:nvPr/>
            </p:nvSpPr>
            <p:spPr>
              <a:xfrm>
                <a:off x="703955" y="3401331"/>
                <a:ext cx="283257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2−∞</m:t>
                        </m:r>
                      </m:sub>
                    </m:sSub>
                  </m:oMath>
                </a14:m>
                <a:r>
                  <a:rPr lang="en-US" sz="2800" dirty="0"/>
                  <a:t> codewords</a:t>
                </a:r>
                <a:endParaRPr lang="uk-UA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334C251-79A3-4DEA-832D-D97990A539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955" y="3401331"/>
                <a:ext cx="2832570" cy="523220"/>
              </a:xfrm>
              <a:prstGeom prst="rect">
                <a:avLst/>
              </a:prstGeom>
              <a:blipFill>
                <a:blip r:embed="rId4"/>
                <a:stretch>
                  <a:fillRect t="-12791" r="-3226" b="-31395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 сполучна лінія 5">
            <a:extLst>
              <a:ext uri="{FF2B5EF4-FFF2-40B4-BE49-F238E27FC236}">
                <a16:creationId xmlns:a16="http://schemas.microsoft.com/office/drawing/2014/main" id="{927ECB5C-07A6-4BFD-8FAD-5B42E78A88B2}"/>
              </a:ext>
            </a:extLst>
          </p:cNvPr>
          <p:cNvCxnSpPr>
            <a:cxnSpLocks/>
          </p:cNvCxnSpPr>
          <p:nvPr/>
        </p:nvCxnSpPr>
        <p:spPr>
          <a:xfrm>
            <a:off x="561347" y="4406483"/>
            <a:ext cx="873957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 сполучна лінія 14">
            <a:extLst>
              <a:ext uri="{FF2B5EF4-FFF2-40B4-BE49-F238E27FC236}">
                <a16:creationId xmlns:a16="http://schemas.microsoft.com/office/drawing/2014/main" id="{7DFB7EBB-C0AF-4925-92A4-CC37D23741D4}"/>
              </a:ext>
            </a:extLst>
          </p:cNvPr>
          <p:cNvCxnSpPr>
            <a:cxnSpLocks/>
          </p:cNvCxnSpPr>
          <p:nvPr/>
        </p:nvCxnSpPr>
        <p:spPr>
          <a:xfrm>
            <a:off x="561347" y="5025608"/>
            <a:ext cx="873957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 сполучна лінія 18">
            <a:extLst>
              <a:ext uri="{FF2B5EF4-FFF2-40B4-BE49-F238E27FC236}">
                <a16:creationId xmlns:a16="http://schemas.microsoft.com/office/drawing/2014/main" id="{B95735AC-31CC-4209-B93D-C99A373DD181}"/>
              </a:ext>
            </a:extLst>
          </p:cNvPr>
          <p:cNvCxnSpPr>
            <a:cxnSpLocks/>
          </p:cNvCxnSpPr>
          <p:nvPr/>
        </p:nvCxnSpPr>
        <p:spPr>
          <a:xfrm>
            <a:off x="561346" y="6257971"/>
            <a:ext cx="873957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282F7B5-55E3-4596-A9A0-E533D2D09C6B}"/>
                  </a:ext>
                </a:extLst>
              </p:cNvPr>
              <p:cNvSpPr txBox="1"/>
              <p:nvPr/>
            </p:nvSpPr>
            <p:spPr>
              <a:xfrm>
                <a:off x="6733280" y="3342863"/>
                <a:ext cx="3039358" cy="5421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2,4−∞</m:t>
                        </m:r>
                      </m:sub>
                    </m:sSub>
                  </m:oMath>
                </a14:m>
                <a:r>
                  <a:rPr lang="en-US" sz="2800" dirty="0"/>
                  <a:t> codewords</a:t>
                </a:r>
                <a:endParaRPr lang="uk-UA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282F7B5-55E3-4596-A9A0-E533D2D09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3280" y="3342863"/>
                <a:ext cx="3039358" cy="542136"/>
              </a:xfrm>
              <a:prstGeom prst="rect">
                <a:avLst/>
              </a:prstGeom>
              <a:blipFill>
                <a:blip r:embed="rId5"/>
                <a:stretch>
                  <a:fillRect t="-12360" r="-2811" b="-2584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BC136168-99AC-424B-AE18-CBA29D179121}"/>
              </a:ext>
            </a:extLst>
          </p:cNvPr>
          <p:cNvSpPr txBox="1"/>
          <p:nvPr/>
        </p:nvSpPr>
        <p:spPr>
          <a:xfrm>
            <a:off x="6342803" y="4058826"/>
            <a:ext cx="87395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011</a:t>
            </a:r>
          </a:p>
          <a:p>
            <a:r>
              <a:rPr lang="en-US" sz="2000" dirty="0"/>
              <a:t>0110</a:t>
            </a:r>
          </a:p>
          <a:p>
            <a:r>
              <a:rPr lang="en-US" sz="2000" dirty="0"/>
              <a:t>01100</a:t>
            </a:r>
          </a:p>
          <a:p>
            <a:r>
              <a:rPr lang="en-US" sz="2000" dirty="0"/>
              <a:t>01101</a:t>
            </a:r>
          </a:p>
          <a:p>
            <a:r>
              <a:rPr lang="en-US" sz="2000" dirty="0"/>
              <a:t>01111</a:t>
            </a:r>
            <a:endParaRPr lang="uk-UA" sz="2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1E79E6-D39A-4B1F-8E75-FB85B12B13F9}"/>
              </a:ext>
            </a:extLst>
          </p:cNvPr>
          <p:cNvSpPr txBox="1"/>
          <p:nvPr/>
        </p:nvSpPr>
        <p:spPr>
          <a:xfrm>
            <a:off x="7539965" y="4058826"/>
            <a:ext cx="101181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011000</a:t>
            </a:r>
          </a:p>
          <a:p>
            <a:r>
              <a:rPr lang="en-US" sz="2000" dirty="0"/>
              <a:t>011001</a:t>
            </a:r>
          </a:p>
          <a:p>
            <a:r>
              <a:rPr lang="en-US" sz="2000" dirty="0"/>
              <a:t>011010</a:t>
            </a:r>
          </a:p>
          <a:p>
            <a:r>
              <a:rPr lang="en-US" sz="2000" dirty="0"/>
              <a:t>011110</a:t>
            </a:r>
          </a:p>
          <a:p>
            <a:r>
              <a:rPr lang="en-US" sz="2000" dirty="0"/>
              <a:t>011111</a:t>
            </a:r>
            <a:endParaRPr lang="uk-UA" sz="2000" dirty="0"/>
          </a:p>
        </p:txBody>
      </p:sp>
      <p:cxnSp>
        <p:nvCxnSpPr>
          <p:cNvPr id="23" name="Пряма сполучна лінія 22">
            <a:extLst>
              <a:ext uri="{FF2B5EF4-FFF2-40B4-BE49-F238E27FC236}">
                <a16:creationId xmlns:a16="http://schemas.microsoft.com/office/drawing/2014/main" id="{AF141590-6210-43B1-8A0E-2F90E43BE635}"/>
              </a:ext>
            </a:extLst>
          </p:cNvPr>
          <p:cNvCxnSpPr>
            <a:cxnSpLocks/>
          </p:cNvCxnSpPr>
          <p:nvPr/>
        </p:nvCxnSpPr>
        <p:spPr>
          <a:xfrm>
            <a:off x="6342803" y="4406481"/>
            <a:ext cx="873957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 сполучна лінія 23">
            <a:extLst>
              <a:ext uri="{FF2B5EF4-FFF2-40B4-BE49-F238E27FC236}">
                <a16:creationId xmlns:a16="http://schemas.microsoft.com/office/drawing/2014/main" id="{AD01B74B-E32D-4101-A7F1-8915C3D3F484}"/>
              </a:ext>
            </a:extLst>
          </p:cNvPr>
          <p:cNvCxnSpPr>
            <a:cxnSpLocks/>
          </p:cNvCxnSpPr>
          <p:nvPr/>
        </p:nvCxnSpPr>
        <p:spPr>
          <a:xfrm>
            <a:off x="6342802" y="4720806"/>
            <a:ext cx="873957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 сполучна лінія 24">
            <a:extLst>
              <a:ext uri="{FF2B5EF4-FFF2-40B4-BE49-F238E27FC236}">
                <a16:creationId xmlns:a16="http://schemas.microsoft.com/office/drawing/2014/main" id="{DC18B3BC-20F2-4205-9D3A-29404E8DCF89}"/>
              </a:ext>
            </a:extLst>
          </p:cNvPr>
          <p:cNvCxnSpPr>
            <a:cxnSpLocks/>
          </p:cNvCxnSpPr>
          <p:nvPr/>
        </p:nvCxnSpPr>
        <p:spPr>
          <a:xfrm>
            <a:off x="6342802" y="5690042"/>
            <a:ext cx="873957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6C4B4440-1616-412D-BB5A-FDFF9941AD19}"/>
              </a:ext>
            </a:extLst>
          </p:cNvPr>
          <p:cNvSpPr txBox="1"/>
          <p:nvPr/>
        </p:nvSpPr>
        <p:spPr>
          <a:xfrm>
            <a:off x="2962813" y="4058827"/>
            <a:ext cx="114967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0110000</a:t>
            </a:r>
          </a:p>
          <a:p>
            <a:r>
              <a:rPr lang="en-US" sz="2000" dirty="0"/>
              <a:t>0110001</a:t>
            </a:r>
          </a:p>
          <a:p>
            <a:r>
              <a:rPr lang="en-US" sz="2000" dirty="0"/>
              <a:t>0110010</a:t>
            </a:r>
          </a:p>
          <a:p>
            <a:r>
              <a:rPr lang="en-US" sz="2000" dirty="0"/>
              <a:t>0110100</a:t>
            </a:r>
          </a:p>
          <a:p>
            <a:r>
              <a:rPr lang="en-US" sz="2000" dirty="0"/>
              <a:t>0110101</a:t>
            </a:r>
          </a:p>
          <a:p>
            <a:r>
              <a:rPr lang="en-US" sz="2000" dirty="0"/>
              <a:t>0111000</a:t>
            </a:r>
          </a:p>
          <a:p>
            <a:r>
              <a:rPr lang="en-US" sz="2000" dirty="0"/>
              <a:t>0111001</a:t>
            </a:r>
            <a:endParaRPr lang="uk-UA" sz="2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B82D91D-51FC-4B4F-94AC-EBC07B9FC2B7}"/>
              </a:ext>
            </a:extLst>
          </p:cNvPr>
          <p:cNvSpPr txBox="1"/>
          <p:nvPr/>
        </p:nvSpPr>
        <p:spPr>
          <a:xfrm>
            <a:off x="4370334" y="4058826"/>
            <a:ext cx="114967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0111010</a:t>
            </a:r>
          </a:p>
          <a:p>
            <a:r>
              <a:rPr lang="en-US" sz="2000" dirty="0"/>
              <a:t>0111100</a:t>
            </a:r>
          </a:p>
          <a:p>
            <a:r>
              <a:rPr lang="en-US" sz="2000" dirty="0"/>
              <a:t>0111101</a:t>
            </a:r>
          </a:p>
          <a:p>
            <a:r>
              <a:rPr lang="en-US" sz="2000" dirty="0"/>
              <a:t>0111110</a:t>
            </a:r>
          </a:p>
          <a:p>
            <a:r>
              <a:rPr lang="en-US" sz="2000" dirty="0"/>
              <a:t>0111111</a:t>
            </a:r>
          </a:p>
          <a:p>
            <a:endParaRPr lang="uk-UA" sz="2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A01076C-8121-4171-8B5C-0AC278AE74B2}"/>
              </a:ext>
            </a:extLst>
          </p:cNvPr>
          <p:cNvSpPr txBox="1"/>
          <p:nvPr/>
        </p:nvSpPr>
        <p:spPr>
          <a:xfrm>
            <a:off x="8874985" y="4058826"/>
            <a:ext cx="114967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0110000</a:t>
            </a:r>
          </a:p>
          <a:p>
            <a:r>
              <a:rPr lang="en-US" sz="2000" dirty="0"/>
              <a:t>0110001</a:t>
            </a:r>
          </a:p>
          <a:p>
            <a:r>
              <a:rPr lang="en-US" sz="2000" dirty="0"/>
              <a:t>0110010</a:t>
            </a:r>
          </a:p>
          <a:p>
            <a:r>
              <a:rPr lang="en-US" sz="2000" dirty="0"/>
              <a:t>0110100</a:t>
            </a:r>
          </a:p>
          <a:p>
            <a:r>
              <a:rPr lang="en-US" sz="2000" dirty="0"/>
              <a:t>0110101</a:t>
            </a:r>
          </a:p>
          <a:p>
            <a:r>
              <a:rPr lang="en-US" sz="2000" dirty="0"/>
              <a:t>0110111</a:t>
            </a:r>
          </a:p>
          <a:p>
            <a:r>
              <a:rPr lang="en-US" sz="2000" dirty="0"/>
              <a:t>0111100</a:t>
            </a:r>
            <a:endParaRPr lang="uk-UA" sz="2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ED0FBD4-22F7-4D7F-BF7C-63AB81ED1209}"/>
              </a:ext>
            </a:extLst>
          </p:cNvPr>
          <p:cNvSpPr txBox="1"/>
          <p:nvPr/>
        </p:nvSpPr>
        <p:spPr>
          <a:xfrm>
            <a:off x="10255586" y="4058826"/>
            <a:ext cx="11496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0111101</a:t>
            </a:r>
          </a:p>
          <a:p>
            <a:r>
              <a:rPr lang="en-US" sz="2000" dirty="0"/>
              <a:t>0111110</a:t>
            </a:r>
          </a:p>
          <a:p>
            <a:r>
              <a:rPr lang="en-US" sz="2000" dirty="0"/>
              <a:t>0111111</a:t>
            </a:r>
          </a:p>
        </p:txBody>
      </p:sp>
      <p:cxnSp>
        <p:nvCxnSpPr>
          <p:cNvPr id="31" name="Пряма сполучна лінія 30">
            <a:extLst>
              <a:ext uri="{FF2B5EF4-FFF2-40B4-BE49-F238E27FC236}">
                <a16:creationId xmlns:a16="http://schemas.microsoft.com/office/drawing/2014/main" id="{7163856B-3E41-4D13-849F-A9038ACAD6AE}"/>
              </a:ext>
            </a:extLst>
          </p:cNvPr>
          <p:cNvCxnSpPr/>
          <p:nvPr/>
        </p:nvCxnSpPr>
        <p:spPr>
          <a:xfrm>
            <a:off x="5829299" y="3401331"/>
            <a:ext cx="0" cy="3066144"/>
          </a:xfrm>
          <a:prstGeom prst="line">
            <a:avLst/>
          </a:prstGeom>
          <a:ln w="76200">
            <a:solidFill>
              <a:srgbClr val="009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 сполучна лінія 31">
            <a:extLst>
              <a:ext uri="{FF2B5EF4-FFF2-40B4-BE49-F238E27FC236}">
                <a16:creationId xmlns:a16="http://schemas.microsoft.com/office/drawing/2014/main" id="{828EE3A3-26CB-4D1E-B774-91F42D211D13}"/>
              </a:ext>
            </a:extLst>
          </p:cNvPr>
          <p:cNvCxnSpPr>
            <a:cxnSpLocks/>
          </p:cNvCxnSpPr>
          <p:nvPr/>
        </p:nvCxnSpPr>
        <p:spPr>
          <a:xfrm>
            <a:off x="1733504" y="6258016"/>
            <a:ext cx="873957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Пряма сполучна лінія 32">
            <a:extLst>
              <a:ext uri="{FF2B5EF4-FFF2-40B4-BE49-F238E27FC236}">
                <a16:creationId xmlns:a16="http://schemas.microsoft.com/office/drawing/2014/main" id="{94E0C8B2-CE32-4494-ABE6-623F8030062E}"/>
              </a:ext>
            </a:extLst>
          </p:cNvPr>
          <p:cNvCxnSpPr>
            <a:cxnSpLocks/>
          </p:cNvCxnSpPr>
          <p:nvPr/>
        </p:nvCxnSpPr>
        <p:spPr>
          <a:xfrm>
            <a:off x="7589843" y="5699567"/>
            <a:ext cx="873957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792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21207" y="448055"/>
            <a:ext cx="11340826" cy="1056895"/>
          </a:xfrm>
        </p:spPr>
        <p:txBody>
          <a:bodyPr rtlCol="0">
            <a:normAutofit fontScale="90000"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Number of codewords of length ≤n in codes with delimiters</a:t>
            </a:r>
            <a:br>
              <a:rPr lang="uk-UA" sz="3200" dirty="0"/>
            </a:b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37E0DB60-30C6-4628-9D7F-5F3269F1B3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175" y="2452687"/>
            <a:ext cx="10915650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952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340826" cy="640080"/>
          </a:xfrm>
        </p:spPr>
        <p:txBody>
          <a:bodyPr rtlCol="0">
            <a:normAutofit/>
          </a:bodyPr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R</a:t>
            </a:r>
            <a:r>
              <a:rPr lang="en-US" baseline="-25000" dirty="0">
                <a:latin typeface="Segoe UI Light" panose="020B0502040204020203" pitchFamily="34" charset="0"/>
                <a:cs typeface="Segoe UI Light" panose="020B0502040204020203" pitchFamily="34" charset="0"/>
              </a:rPr>
              <a:t>2–∞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 decoding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cxnSp>
        <p:nvCxnSpPr>
          <p:cNvPr id="4" name="Пряма сполучна лінія 3">
            <a:extLst>
              <a:ext uri="{FF2B5EF4-FFF2-40B4-BE49-F238E27FC236}">
                <a16:creationId xmlns:a16="http://schemas.microsoft.com/office/drawing/2014/main" id="{725AE83E-E250-4C2E-9610-2940CFB45E1A}"/>
              </a:ext>
            </a:extLst>
          </p:cNvPr>
          <p:cNvCxnSpPr>
            <a:cxnSpLocks/>
          </p:cNvCxnSpPr>
          <p:nvPr/>
        </p:nvCxnSpPr>
        <p:spPr>
          <a:xfrm>
            <a:off x="6845714" y="1337613"/>
            <a:ext cx="0" cy="5225857"/>
          </a:xfrm>
          <a:prstGeom prst="line">
            <a:avLst/>
          </a:prstGeom>
          <a:ln w="12700">
            <a:solidFill>
              <a:srgbClr val="009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5DD0CC4-18A8-48E3-BE57-0B33113DE23A}"/>
              </a:ext>
            </a:extLst>
          </p:cNvPr>
          <p:cNvSpPr txBox="1"/>
          <p:nvPr/>
        </p:nvSpPr>
        <p:spPr>
          <a:xfrm>
            <a:off x="927315" y="1337613"/>
            <a:ext cx="3300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9BC0"/>
                </a:solidFill>
              </a:rPr>
              <a:t>Automaton</a:t>
            </a:r>
            <a:endParaRPr lang="uk-UA" sz="2400" b="1" baseline="-25000" dirty="0">
              <a:solidFill>
                <a:srgbClr val="009BC0"/>
              </a:solidFill>
              <a:cs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8E9825-37D8-4500-9347-A3493BC28D0E}"/>
              </a:ext>
            </a:extLst>
          </p:cNvPr>
          <p:cNvSpPr txBox="1"/>
          <p:nvPr/>
        </p:nvSpPr>
        <p:spPr>
          <a:xfrm>
            <a:off x="7964245" y="1337613"/>
            <a:ext cx="3300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9BC0"/>
                </a:solidFill>
                <a:cs typeface="Times New Roman" pitchFamily="18" charset="0"/>
              </a:rPr>
              <a:t>Algorithm</a:t>
            </a:r>
            <a:endParaRPr lang="uk-UA" sz="2400" b="1" dirty="0">
              <a:solidFill>
                <a:srgbClr val="009BC0"/>
              </a:solidFill>
              <a:cs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C4F97DF-4C94-4DF7-A89C-1C64C4948A40}"/>
              </a:ext>
            </a:extLst>
          </p:cNvPr>
          <p:cNvSpPr txBox="1"/>
          <p:nvPr/>
        </p:nvSpPr>
        <p:spPr>
          <a:xfrm>
            <a:off x="7390700" y="1812005"/>
            <a:ext cx="4172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input</a:t>
            </a:r>
            <a:r>
              <a:rPr lang="uk-UA" dirty="0"/>
              <a:t>: </a:t>
            </a:r>
            <a:r>
              <a:rPr lang="en-US" dirty="0"/>
              <a:t>RMD-bitstream,</a:t>
            </a:r>
            <a:r>
              <a:rPr lang="uk-UA" dirty="0"/>
              <a:t> </a:t>
            </a:r>
            <a:r>
              <a:rPr lang="en-US" i="1" dirty="0"/>
              <a:t>Code</a:t>
            </a:r>
            <a:r>
              <a:rPr lang="en-US" dirty="0"/>
              <a:t>[</a:t>
            </a:r>
            <a:r>
              <a:rPr lang="en-US" i="1" dirty="0"/>
              <a:t>1..n</a:t>
            </a:r>
            <a:r>
              <a:rPr lang="en-US" dirty="0"/>
              <a:t>]</a:t>
            </a:r>
          </a:p>
          <a:p>
            <a:r>
              <a:rPr lang="en-US" b="1" dirty="0"/>
              <a:t>output</a:t>
            </a:r>
            <a:r>
              <a:rPr lang="uk-UA" b="1" dirty="0"/>
              <a:t>:</a:t>
            </a:r>
            <a:r>
              <a:rPr lang="uk-UA" dirty="0"/>
              <a:t> </a:t>
            </a:r>
            <a:r>
              <a:rPr lang="en-US" dirty="0"/>
              <a:t>Array of numbers </a:t>
            </a:r>
            <a:r>
              <a:rPr lang="en-US" i="1" dirty="0"/>
              <a:t>Out</a:t>
            </a:r>
            <a:endParaRPr lang="uk-UA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AE04785-EC14-48CE-982E-FFF59F5590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50" y="2048755"/>
            <a:ext cx="6112628" cy="272866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0704810-70AC-2521-B451-028318AC81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5675" y="2664666"/>
            <a:ext cx="4257675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11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340826" cy="640080"/>
          </a:xfrm>
        </p:spPr>
        <p:txBody>
          <a:bodyPr rtlCol="0">
            <a:normAutofit/>
          </a:bodyPr>
          <a:lstStyle/>
          <a:p>
            <a:pPr rtl="0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Decoding time vs compression efficiency</a:t>
            </a:r>
            <a:endParaRPr lang="uk-UA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4412D62-39E5-8097-DA56-1D5A6F5011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5235" y="1478453"/>
            <a:ext cx="8652770" cy="4859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9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61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"/>
</p:tagLst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62_TF10001108.potx" id="{21DC93A5-EE26-4E24-852B-A06E088E4749}" vid="{48810C3A-B3F2-4709-952B-86AE71353C08}"/>
    </a:ext>
  </a:extLst>
</a:theme>
</file>

<file path=ppt/theme/theme2.xml><?xml version="1.0" encoding="utf-8"?>
<a:theme xmlns:a="http://schemas.openxmlformats.org/drawingml/2006/main" name="1_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62_TF10001108.potx" id="{21DC93A5-EE26-4E24-852B-A06E088E4749}" vid="{48810C3A-B3F2-4709-952B-86AE71353C08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0072C5-DDE0-4258-BA7A-4D4B80DFA632}">
  <ds:schemaRefs>
    <ds:schemaRef ds:uri="http://purl.org/dc/dcmitype/"/>
    <ds:schemaRef ds:uri="http://purl.org/dc/terms/"/>
    <ds:schemaRef ds:uri="16c05727-aa75-4e4a-9b5f-8a80a1165891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71af3243-3dd4-4a8d-8c0d-dd76da1f02a5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1286</Words>
  <Application>Microsoft Office PowerPoint</Application>
  <PresentationFormat>Широкий екран</PresentationFormat>
  <Paragraphs>421</Paragraphs>
  <Slides>21</Slides>
  <Notes>21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14</vt:i4>
      </vt:variant>
      <vt:variant>
        <vt:lpstr>Тема</vt:lpstr>
      </vt:variant>
      <vt:variant>
        <vt:i4>2</vt:i4>
      </vt:variant>
      <vt:variant>
        <vt:lpstr>Заголовки слайдів</vt:lpstr>
      </vt:variant>
      <vt:variant>
        <vt:i4>21</vt:i4>
      </vt:variant>
    </vt:vector>
  </HeadingPairs>
  <TitlesOfParts>
    <vt:vector size="37" baseType="lpstr">
      <vt:lpstr>Arial</vt:lpstr>
      <vt:lpstr>Arial Black</vt:lpstr>
      <vt:lpstr>Calibri</vt:lpstr>
      <vt:lpstr>Cambria Math</vt:lpstr>
      <vt:lpstr>CMMI10</vt:lpstr>
      <vt:lpstr>CMMI12</vt:lpstr>
      <vt:lpstr>CMR10</vt:lpstr>
      <vt:lpstr>CMR12</vt:lpstr>
      <vt:lpstr>LibertineMathMI</vt:lpstr>
      <vt:lpstr>LinLibertineT</vt:lpstr>
      <vt:lpstr>LinLibertineTI</vt:lpstr>
      <vt:lpstr>Segoe UI</vt:lpstr>
      <vt:lpstr>Segoe UI Light</vt:lpstr>
      <vt:lpstr>Times New Roman</vt:lpstr>
      <vt:lpstr>WelcomeDoc</vt:lpstr>
      <vt:lpstr>1_WelcomeDoc</vt:lpstr>
      <vt:lpstr>Compressed unordered integer sequences  with fast direct access</vt:lpstr>
      <vt:lpstr>Direct access to the element of unordered integer sequence </vt:lpstr>
      <vt:lpstr>Simple Dense Coding vs RMD-codes</vt:lpstr>
      <vt:lpstr>Reverse Multi-Delimiter code: definition</vt:lpstr>
      <vt:lpstr>Презентація PowerPoint</vt:lpstr>
      <vt:lpstr>Reverse multi-delimiter codes for NLT compression</vt:lpstr>
      <vt:lpstr>Number of codewords of length ≤n in codes with delimiters </vt:lpstr>
      <vt:lpstr>R2–∞ decoding</vt:lpstr>
      <vt:lpstr>Decoding time vs compression efficiency</vt:lpstr>
      <vt:lpstr>The ‘select’ operation on RMD-bitstream</vt:lpstr>
      <vt:lpstr>Main algorithm’s idea</vt:lpstr>
      <vt:lpstr>Byte principle</vt:lpstr>
      <vt:lpstr>Main Algorithm</vt:lpstr>
      <vt:lpstr>Decode_number function</vt:lpstr>
      <vt:lpstr>Space complexity</vt:lpstr>
      <vt:lpstr>Experimental set</vt:lpstr>
      <vt:lpstr>Element extraction from the RMD-encoded integer sequence</vt:lpstr>
      <vt:lpstr>Directly Addressable variable-length Codes</vt:lpstr>
      <vt:lpstr>Experiments</vt:lpstr>
      <vt:lpstr>Conclusions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2019-11-30T05:41:08Z</dcterms:created>
  <dcterms:modified xsi:type="dcterms:W3CDTF">2023-08-29T07:24:50Z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