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25" r:id="rId2"/>
  </p:sldMasterIdLst>
  <p:notesMasterIdLst>
    <p:notesMasterId r:id="rId17"/>
  </p:notesMasterIdLst>
  <p:sldIdLst>
    <p:sldId id="257" r:id="rId3"/>
    <p:sldId id="279" r:id="rId4"/>
    <p:sldId id="266" r:id="rId5"/>
    <p:sldId id="291" r:id="rId6"/>
    <p:sldId id="303" r:id="rId7"/>
    <p:sldId id="304" r:id="rId8"/>
    <p:sldId id="305" r:id="rId9"/>
    <p:sldId id="306" r:id="rId10"/>
    <p:sldId id="307" r:id="rId11"/>
    <p:sldId id="308" r:id="rId12"/>
    <p:sldId id="302" r:id="rId13"/>
    <p:sldId id="311" r:id="rId14"/>
    <p:sldId id="312" r:id="rId15"/>
    <p:sldId id="277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FF0000"/>
    <a:srgbClr val="FF9900"/>
    <a:srgbClr val="66FF33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71" autoAdjust="0"/>
    <p:restoredTop sz="94660"/>
  </p:normalViewPr>
  <p:slideViewPr>
    <p:cSldViewPr snapToObjects="1">
      <p:cViewPr varScale="1">
        <p:scale>
          <a:sx n="86" d="100"/>
          <a:sy n="86" d="100"/>
        </p:scale>
        <p:origin x="195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noProof="0"/>
              <a:t>Click to edit Master text styles</a:t>
            </a:r>
          </a:p>
          <a:p>
            <a:pPr lvl="1"/>
            <a:r>
              <a:rPr lang="en-US" altLang="he-IL" noProof="0"/>
              <a:t>Second level</a:t>
            </a:r>
          </a:p>
          <a:p>
            <a:pPr lvl="2"/>
            <a:r>
              <a:rPr lang="en-US" altLang="he-IL" noProof="0"/>
              <a:t>Third level</a:t>
            </a:r>
          </a:p>
          <a:p>
            <a:pPr lvl="3"/>
            <a:r>
              <a:rPr lang="en-US" altLang="he-IL" noProof="0"/>
              <a:t>Fourth level</a:t>
            </a:r>
          </a:p>
          <a:p>
            <a:pPr lvl="4"/>
            <a:r>
              <a:rPr lang="en-US" altLang="he-IL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BAE10BD-922A-42FA-96C5-0E5C936A5C39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A1536A-3EBA-4661-A059-3C09A804C284}" type="slidenum">
              <a:rPr lang="en-US" altLang="he-IL"/>
              <a:pPr>
                <a:spcBef>
                  <a:spcPct val="0"/>
                </a:spcBef>
              </a:pPr>
              <a:t>1</a:t>
            </a:fld>
            <a:endParaRPr lang="en-US" altLang="he-IL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B4BD1BB-BD6F-45B7-9A67-3F2C2AAFCAA1}" type="slidenum">
              <a:rPr lang="he-IL" altLang="he-IL"/>
              <a:pPr algn="r" eaLnBrk="1" hangingPunct="1">
                <a:spcBef>
                  <a:spcPct val="0"/>
                </a:spcBef>
              </a:pPr>
              <a:t>2</a:t>
            </a:fld>
            <a:endParaRPr lang="en-US" altLang="he-IL"/>
          </a:p>
        </p:txBody>
      </p:sp>
      <p:sp>
        <p:nvSpPr>
          <p:cNvPr id="112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1A0B436-7902-4A80-8ACA-92481DBC63D1}" type="slidenum">
              <a:rPr lang="he-IL" altLang="he-IL"/>
              <a:pPr eaLnBrk="1" hangingPunct="1">
                <a:spcBef>
                  <a:spcPct val="0"/>
                </a:spcBef>
              </a:pPr>
              <a:t>2</a:t>
            </a:fld>
            <a:endParaRPr lang="en-US" altLang="he-IL"/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842491-99AA-467A-84FC-315CB9239D54}" type="slidenum">
              <a:rPr lang="he-IL" altLang="he-IL"/>
              <a:pPr>
                <a:spcBef>
                  <a:spcPct val="0"/>
                </a:spcBef>
              </a:pPr>
              <a:t>14</a:t>
            </a:fld>
            <a:endParaRPr lang="en-US" altLang="he-IL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68825" cy="3427413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noFill/>
        </p:spPr>
        <p:txBody>
          <a:bodyPr/>
          <a:lstStyle/>
          <a:p>
            <a:pPr eaLnBrk="1" hangingPunct="1"/>
            <a:endParaRPr lang="en-US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e-IL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e-IL" altLang="he-IL" noProof="0"/>
              <a:t>לחץ כדי לערוך סגנון כותרת של תבנית בסיס</a:t>
            </a:r>
            <a:endParaRPr lang="en-US" altLang="he-IL" noProof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altLang="he-IL" noProof="0"/>
              <a:t>לחץ כדי לערוך סגנון כותרת משנה של תבנית בסיס</a:t>
            </a:r>
            <a:endParaRPr lang="en-US" altLang="he-IL" noProof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87B829-8E07-4704-8501-6B5BAF6CA67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93475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F48AA-3BA0-4D5E-AA67-4A7FB8A1773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07083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F3075-EC15-425B-8644-918D4F3B0A6D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93502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433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E49D-D0CF-491E-91D8-AEAD11F8DF1C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827796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7B8A1-C19F-45B3-9B5D-65D4439B28A0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6741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C8487-BA0C-4CBD-9F7D-2FC89EC7451B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6664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66054-07AF-488B-9215-0CEBA4240F8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88634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21C97-C6CD-4DF5-8474-6BA1B910399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7449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9DB1E-8B4F-4FA8-ACCE-FF04841A06EA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59158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E1F7D-DC93-45DF-A865-0D9FEB680E5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05565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931E8-BA2F-4F5B-A634-F76A76DB3281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73982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EF5D2F8-0BD6-4328-937E-F2581EC085B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grpSp>
        <p:nvGrpSpPr>
          <p:cNvPr id="1028" name="Group 4"/>
          <p:cNvGrpSpPr>
            <a:grpSpLocks/>
          </p:cNvGrpSpPr>
          <p:nvPr userDrawn="1"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8" name="Freeform 6"/>
              <p:cNvSpPr>
                <a:spLocks/>
              </p:cNvSpPr>
              <p:nvPr userDrawn="1"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/>
              </a:p>
            </p:txBody>
          </p:sp>
          <p:sp>
            <p:nvSpPr>
              <p:cNvPr id="3079" name="Freeform 7"/>
              <p:cNvSpPr>
                <a:spLocks/>
              </p:cNvSpPr>
              <p:nvPr userDrawn="1"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/>
              </a:p>
            </p:txBody>
          </p:sp>
          <p:sp>
            <p:nvSpPr>
              <p:cNvPr id="3080" name="Freeform 8"/>
              <p:cNvSpPr>
                <a:spLocks/>
              </p:cNvSpPr>
              <p:nvPr userDrawn="1"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/>
              </a:p>
            </p:txBody>
          </p:sp>
          <p:sp>
            <p:nvSpPr>
              <p:cNvPr id="1038" name="Freeform 9"/>
              <p:cNvSpPr>
                <a:spLocks/>
              </p:cNvSpPr>
              <p:nvPr userDrawn="1"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3082" name="Freeform 10"/>
              <p:cNvSpPr>
                <a:spLocks/>
              </p:cNvSpPr>
              <p:nvPr userDrawn="1"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/>
              </a:p>
            </p:txBody>
          </p:sp>
        </p:grpSp>
        <p:sp>
          <p:nvSpPr>
            <p:cNvPr id="3083" name="Freeform 11"/>
            <p:cNvSpPr>
              <a:spLocks/>
            </p:cNvSpPr>
            <p:nvPr userDrawn="1"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e-IL"/>
            </a:p>
          </p:txBody>
        </p:sp>
        <p:sp>
          <p:nvSpPr>
            <p:cNvPr id="1034" name="Freeform 12"/>
            <p:cNvSpPr>
              <a:spLocks/>
            </p:cNvSpPr>
            <p:nvPr userDrawn="1"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308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  <a:endParaRPr lang="en-US" altLang="he-IL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  <a:endParaRPr lang="en-US" altLang="he-IL"/>
          </a:p>
          <a:p>
            <a:pPr lvl="1"/>
            <a:r>
              <a:rPr lang="he-IL" altLang="he-IL"/>
              <a:t>רמה שנייה</a:t>
            </a:r>
            <a:endParaRPr lang="en-US" altLang="he-IL"/>
          </a:p>
          <a:p>
            <a:pPr lvl="2"/>
            <a:r>
              <a:rPr lang="he-IL" altLang="he-IL"/>
              <a:t>רמה שלישית</a:t>
            </a:r>
            <a:endParaRPr lang="en-US" altLang="he-IL"/>
          </a:p>
          <a:p>
            <a:pPr lvl="3"/>
            <a:r>
              <a:rPr lang="he-IL" altLang="he-IL"/>
              <a:t>רמה רביעית</a:t>
            </a:r>
            <a:endParaRPr lang="en-US" altLang="he-IL"/>
          </a:p>
          <a:p>
            <a:pPr lvl="4"/>
            <a:r>
              <a:rPr lang="he-IL" altLang="he-IL"/>
              <a:t>רמה חמישית</a:t>
            </a:r>
            <a:endParaRPr lang="en-US" altLang="he-I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0" smtClean="0"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Arial" pitchFamily="34" charset="0"/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i="0" smtClean="0"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t>Data Compression Course - Dana Shapira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0" smtClean="0"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EC6DFC-F3D8-4FEC-A3B8-9D816DA8118F}" type="slidenum"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Arial" pitchFamily="34" charset="0"/>
            </a:endParaRPr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301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1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1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2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2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2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2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2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2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2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2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2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3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3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3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3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3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3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3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3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3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3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4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4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4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4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4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4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4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  <p:sp>
          <p:nvSpPr>
            <p:cNvPr id="4304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55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Comic Sans MS" pitchFamily="66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Comic Sans MS" pitchFamily="66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Comic Sans MS" pitchFamily="66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Comic Sans MS" pitchFamily="66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Comic Sans MS" pitchFamily="66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Comic Sans MS" pitchFamily="66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Comic Sans MS" pitchFamily="66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Comic Sans MS" pitchFamily="66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" y="692696"/>
            <a:ext cx="9001125" cy="23050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he-IL" sz="5400" dirty="0">
                <a:solidFill>
                  <a:srgbClr val="F4FA0A"/>
                </a:solidFill>
                <a:latin typeface="Comic Sans MS" pitchFamily="66" charset="0"/>
              </a:rPr>
              <a:t>Turning Compression Schemes into </a:t>
            </a:r>
            <a:br>
              <a:rPr lang="en-US" altLang="he-IL" sz="5400" dirty="0">
                <a:solidFill>
                  <a:srgbClr val="F4FA0A"/>
                </a:solidFill>
                <a:latin typeface="Comic Sans MS" pitchFamily="66" charset="0"/>
              </a:rPr>
            </a:br>
            <a:r>
              <a:rPr lang="en-US" altLang="he-IL" sz="5400" dirty="0">
                <a:solidFill>
                  <a:srgbClr val="F4FA0A"/>
                </a:solidFill>
                <a:latin typeface="Comic Sans MS" pitchFamily="66" charset="0"/>
              </a:rPr>
              <a:t>Crypto-Systems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16016" y="4625858"/>
            <a:ext cx="2088232" cy="10080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he-IL" sz="2000" b="1" dirty="0">
                <a:latin typeface="Bradley Hand ITC" panose="03070402050302030203" pitchFamily="66" charset="0"/>
              </a:rPr>
              <a:t>Shmuel T. Klein </a:t>
            </a:r>
          </a:p>
          <a:p>
            <a:pPr eaLnBrk="1" hangingPunct="1">
              <a:defRPr/>
            </a:pPr>
            <a:r>
              <a:rPr lang="en-US" altLang="he-IL" sz="1200" dirty="0">
                <a:latin typeface="Arial" panose="020B0604020202020204" pitchFamily="34" charset="0"/>
              </a:rPr>
              <a:t>Bar </a:t>
            </a:r>
            <a:r>
              <a:rPr lang="en-US" altLang="he-IL" sz="1200" dirty="0" err="1">
                <a:latin typeface="Arial" panose="020B0604020202020204" pitchFamily="34" charset="0"/>
              </a:rPr>
              <a:t>Ilan</a:t>
            </a:r>
            <a:r>
              <a:rPr lang="en-US" altLang="he-IL" sz="1200" dirty="0">
                <a:latin typeface="Arial" panose="020B0604020202020204" pitchFamily="34" charset="0"/>
              </a:rPr>
              <a:t> University          </a:t>
            </a:r>
            <a:endParaRPr lang="en-US" altLang="he-IL" sz="1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30" y="4638133"/>
            <a:ext cx="1973064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he-IL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anose="03070402050302030203" pitchFamily="66" charset="0"/>
              </a:rPr>
              <a:t>Dana </a:t>
            </a:r>
            <a:r>
              <a:rPr lang="en-US" altLang="he-IL" sz="20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anose="03070402050302030203" pitchFamily="66" charset="0"/>
              </a:rPr>
              <a:t>Shapira</a:t>
            </a:r>
            <a:endParaRPr lang="en-US" altLang="he-IL" sz="2000" b="1" dirty="0">
              <a:effectLst>
                <a:outerShdw blurRad="38100" dist="38100" dir="2700000" algn="tl">
                  <a:srgbClr val="000000"/>
                </a:outerShdw>
              </a:effectLst>
              <a:latin typeface="Bradley Hand ITC" panose="03070402050302030203" pitchFamily="66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he-IL" sz="12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Ariel University</a:t>
            </a:r>
            <a:endParaRPr lang="en-US" altLang="he-IL" sz="1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268538" y="5949950"/>
            <a:ext cx="47513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he-IL" sz="2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PSC   2023</a:t>
            </a:r>
            <a:endParaRPr lang="en-US" altLang="he-IL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D18ADBD1-399A-6251-8134-694AA586A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4012" y="4638352"/>
            <a:ext cx="2736850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he-IL" sz="2000" b="1" kern="0" dirty="0">
                <a:latin typeface="Bradley Hand ITC" panose="03070402050302030203" pitchFamily="66" charset="0"/>
              </a:rPr>
              <a:t>Yonatan </a:t>
            </a:r>
            <a:r>
              <a:rPr lang="en-US" altLang="he-IL" sz="2000" b="1" kern="0" dirty="0" err="1">
                <a:latin typeface="Bradley Hand ITC" panose="03070402050302030203" pitchFamily="66" charset="0"/>
              </a:rPr>
              <a:t>Feigel</a:t>
            </a:r>
            <a:endParaRPr lang="en-US" altLang="he-IL" sz="2000" b="1" kern="0" dirty="0">
              <a:latin typeface="Bradley Hand ITC" panose="03070402050302030203" pitchFamily="66" charset="0"/>
            </a:endParaRPr>
          </a:p>
          <a:p>
            <a:pPr eaLnBrk="1" hangingPunct="1">
              <a:defRPr/>
            </a:pPr>
            <a:r>
              <a:rPr lang="en-US" altLang="he-IL" sz="1200" kern="0" dirty="0">
                <a:latin typeface="Arial" panose="020B0604020202020204" pitchFamily="34" charset="0"/>
              </a:rPr>
              <a:t>Bar Ilan University          </a:t>
            </a:r>
            <a:endParaRPr lang="en-US" altLang="he-IL" sz="1800" kern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BF1A9F-015F-5BB1-ECBD-6F6BD2404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26" y="4631809"/>
            <a:ext cx="2736850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altLang="he-IL" sz="2000" b="1" kern="0" dirty="0" err="1">
                <a:latin typeface="Bradley Hand ITC" panose="03070402050302030203" pitchFamily="66" charset="0"/>
              </a:rPr>
              <a:t>Kfir</a:t>
            </a:r>
            <a:r>
              <a:rPr lang="en-US" altLang="he-IL" sz="2000" b="1" kern="0" dirty="0">
                <a:latin typeface="Bradley Hand ITC" panose="03070402050302030203" pitchFamily="66" charset="0"/>
              </a:rPr>
              <a:t> Cohen</a:t>
            </a:r>
          </a:p>
          <a:p>
            <a:pPr eaLnBrk="1" hangingPunct="1">
              <a:defRPr/>
            </a:pPr>
            <a:r>
              <a:rPr lang="en-US" altLang="he-IL" sz="1200" kern="0" dirty="0">
                <a:latin typeface="Arial" panose="020B0604020202020204" pitchFamily="34" charset="0"/>
              </a:rPr>
              <a:t>Bar Ilan University          </a:t>
            </a:r>
            <a:endParaRPr lang="en-US" altLang="he-IL" sz="180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uiExpand="1" build="p"/>
      <p:bldP spid="6" grpId="0"/>
      <p:bldP spid="3" grpId="0"/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775850" y="0"/>
            <a:ext cx="1368150" cy="259228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467544" y="608199"/>
            <a:ext cx="8039338" cy="42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4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LZW</a:t>
            </a:r>
            <a:endParaRPr lang="en-US" altLang="he-IL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E17A6BA6-DC4B-DCDC-0BE5-12323A82A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6585" y="2053679"/>
            <a:ext cx="590465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>
                <a:solidFill>
                  <a:srgbClr val="92D050"/>
                </a:solidFill>
                <a:latin typeface="Candara" panose="020E0502030303020204" pitchFamily="34" charset="0"/>
                <a:cs typeface="+mn-cs"/>
              </a:rPr>
              <a:t>Update the dictionary according to the 1-bits of the secret key</a:t>
            </a:r>
            <a:endParaRPr lang="en-US" altLang="he-IL" sz="2400" b="1" dirty="0">
              <a:solidFill>
                <a:srgbClr val="92D050"/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35C80B73-FAC1-12D0-E7BF-B90A7AD96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6585" y="3049848"/>
            <a:ext cx="5904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b="1" dirty="0">
                <a:solidFill>
                  <a:srgbClr val="FFC000"/>
                </a:solidFill>
                <a:latin typeface="+mn-lt"/>
                <a:cs typeface="+mn-cs"/>
              </a:rPr>
              <a:t>Loss:    1 - 3%</a:t>
            </a:r>
            <a:endParaRPr lang="en-US" altLang="he-IL" sz="2800" b="1" dirty="0">
              <a:solidFill>
                <a:srgbClr val="FFC000"/>
              </a:solidFill>
              <a:latin typeface="+mn-lt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7C1A4C2-7A0C-44F3-A349-44588E073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" y="3515764"/>
            <a:ext cx="9144000" cy="3319796"/>
          </a:xfrm>
          <a:prstGeom prst="rect">
            <a:avLst/>
          </a:prstGeom>
        </p:spPr>
      </p:pic>
      <p:sp>
        <p:nvSpPr>
          <p:cNvPr id="11" name="Text Box 3">
            <a:extLst>
              <a:ext uri="{FF2B5EF4-FFF2-40B4-BE49-F238E27FC236}">
                <a16:creationId xmlns:a16="http://schemas.microsoft.com/office/drawing/2014/main" id="{7DA3439D-AD12-98AF-2B12-E47BB6513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04" y="1082441"/>
            <a:ext cx="85807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Parse text by finding longest element A in D matching next chars</a:t>
            </a:r>
            <a:endParaRPr lang="en-US" altLang="he-IL" sz="2000" dirty="0">
              <a:solidFill>
                <a:schemeClr val="tx2">
                  <a:lumMod val="60000"/>
                  <a:lumOff val="40000"/>
                </a:schemeClr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30FC8200-6B55-95E4-C9C0-2FC616789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04" y="1544106"/>
            <a:ext cx="85807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Insert new element B=Ax into D</a:t>
            </a:r>
            <a:endParaRPr lang="en-US" altLang="he-IL" sz="2000" dirty="0">
              <a:solidFill>
                <a:schemeClr val="tx2">
                  <a:lumMod val="60000"/>
                  <a:lumOff val="40000"/>
                </a:schemeClr>
              </a:solidFill>
              <a:latin typeface="Candara" panose="020E0502030303020204" pitchFamily="34" charset="0"/>
              <a:cs typeface="+mn-cs"/>
            </a:endParaRPr>
          </a:p>
        </p:txBody>
      </p:sp>
      <p:grpSp>
        <p:nvGrpSpPr>
          <p:cNvPr id="13" name="Group 30">
            <a:extLst>
              <a:ext uri="{FF2B5EF4-FFF2-40B4-BE49-F238E27FC236}">
                <a16:creationId xmlns:a16="http://schemas.microsoft.com/office/drawing/2014/main" id="{A91BB8A6-013B-E1DB-50C6-261ABBFDC0B5}"/>
              </a:ext>
            </a:extLst>
          </p:cNvPr>
          <p:cNvGrpSpPr>
            <a:grpSpLocks/>
          </p:cNvGrpSpPr>
          <p:nvPr/>
        </p:nvGrpSpPr>
        <p:grpSpPr bwMode="auto">
          <a:xfrm>
            <a:off x="262967" y="1264865"/>
            <a:ext cx="170466" cy="147912"/>
            <a:chOff x="703" y="572"/>
            <a:chExt cx="236" cy="231"/>
          </a:xfrm>
        </p:grpSpPr>
        <p:sp>
          <p:nvSpPr>
            <p:cNvPr id="14" name="Oval 31">
              <a:extLst>
                <a:ext uri="{FF2B5EF4-FFF2-40B4-BE49-F238E27FC236}">
                  <a16:creationId xmlns:a16="http://schemas.microsoft.com/office/drawing/2014/main" id="{90CCF948-2C35-DCE0-718F-F6D014BAF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572"/>
              <a:ext cx="2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5" name="Text Box 32">
              <a:extLst>
                <a:ext uri="{FF2B5EF4-FFF2-40B4-BE49-F238E27FC236}">
                  <a16:creationId xmlns:a16="http://schemas.microsoft.com/office/drawing/2014/main" id="{A126F57A-AB44-4A62-6BA1-5D3781926D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3" y="572"/>
              <a:ext cx="2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endParaRPr lang="en-US" altLang="he-IL" b="1" dirty="0"/>
            </a:p>
          </p:txBody>
        </p:sp>
      </p:grpSp>
      <p:grpSp>
        <p:nvGrpSpPr>
          <p:cNvPr id="16" name="Group 30">
            <a:extLst>
              <a:ext uri="{FF2B5EF4-FFF2-40B4-BE49-F238E27FC236}">
                <a16:creationId xmlns:a16="http://schemas.microsoft.com/office/drawing/2014/main" id="{85C7CE04-A592-3D2F-90D7-F736E5B18BA4}"/>
              </a:ext>
            </a:extLst>
          </p:cNvPr>
          <p:cNvGrpSpPr>
            <a:grpSpLocks/>
          </p:cNvGrpSpPr>
          <p:nvPr/>
        </p:nvGrpSpPr>
        <p:grpSpPr bwMode="auto">
          <a:xfrm>
            <a:off x="262967" y="1700982"/>
            <a:ext cx="170466" cy="147912"/>
            <a:chOff x="703" y="572"/>
            <a:chExt cx="236" cy="231"/>
          </a:xfrm>
        </p:grpSpPr>
        <p:sp>
          <p:nvSpPr>
            <p:cNvPr id="17" name="Oval 31">
              <a:extLst>
                <a:ext uri="{FF2B5EF4-FFF2-40B4-BE49-F238E27FC236}">
                  <a16:creationId xmlns:a16="http://schemas.microsoft.com/office/drawing/2014/main" id="{B7DE447A-D551-0D14-9541-DFCEAA5C8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572"/>
              <a:ext cx="2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8" name="Text Box 32">
              <a:extLst>
                <a:ext uri="{FF2B5EF4-FFF2-40B4-BE49-F238E27FC236}">
                  <a16:creationId xmlns:a16="http://schemas.microsoft.com/office/drawing/2014/main" id="{DDF490BE-4098-2BA7-C640-AA6EC57192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3" y="572"/>
              <a:ext cx="2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endParaRPr lang="en-US" altLang="he-IL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8803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2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8">
            <a:extLst>
              <a:ext uri="{FF2B5EF4-FFF2-40B4-BE49-F238E27FC236}">
                <a16:creationId xmlns:a16="http://schemas.microsoft.com/office/drawing/2014/main" id="{CB2A5509-12C5-28EC-D6E2-EC966A324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58" y="597103"/>
            <a:ext cx="8039338" cy="42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4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LZ77</a:t>
            </a:r>
            <a:endParaRPr lang="en-US" altLang="he-IL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95B65106-0B0B-FA97-8575-190A92606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051" y="3512736"/>
            <a:ext cx="79928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>
                <a:solidFill>
                  <a:srgbClr val="92D050"/>
                </a:solidFill>
                <a:latin typeface="Candara" panose="020E0502030303020204" pitchFamily="34" charset="0"/>
                <a:cs typeface="+mn-cs"/>
              </a:rPr>
              <a:t>Small lies:      add small integer  </a:t>
            </a:r>
            <a:r>
              <a:rPr lang="en-US" altLang="he-IL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he-IL" sz="2800" b="1" dirty="0">
                <a:solidFill>
                  <a:srgbClr val="92D050"/>
                </a:solidFill>
                <a:latin typeface="Candara" panose="020E0502030303020204" pitchFamily="34" charset="0"/>
                <a:cs typeface="+mn-cs"/>
              </a:rPr>
              <a:t>  to offset if bit=1</a:t>
            </a:r>
            <a:endParaRPr lang="en-US" altLang="he-IL" sz="2400" b="1" dirty="0">
              <a:solidFill>
                <a:srgbClr val="92D050"/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8D5F08F3-4C59-D017-3FD7-62C29C8D9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04" y="1304387"/>
            <a:ext cx="858079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Parse text into a sequence of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        	</a:t>
            </a:r>
            <a:r>
              <a:rPr lang="en-US" altLang="he-IL" sz="2800" dirty="0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chars</a:t>
            </a:r>
            <a:r>
              <a:rPr lang="en-US" altLang="he-IL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   	         and  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	</a:t>
            </a:r>
            <a:r>
              <a:rPr lang="en-US" altLang="he-IL" sz="2800" dirty="0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(offset, length)   </a:t>
            </a:r>
            <a:r>
              <a:rPr lang="en-US" altLang="he-IL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pairs</a:t>
            </a:r>
            <a:endParaRPr lang="en-US" altLang="he-IL" sz="2400" dirty="0">
              <a:solidFill>
                <a:schemeClr val="tx2">
                  <a:lumMod val="60000"/>
                  <a:lumOff val="40000"/>
                </a:schemeClr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A7629505-5F3F-6B3B-2222-0168FC3AE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051" y="4188356"/>
            <a:ext cx="79928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>
                <a:solidFill>
                  <a:srgbClr val="92D050"/>
                </a:solidFill>
                <a:latin typeface="Candara" panose="020E0502030303020204" pitchFamily="34" charset="0"/>
                <a:cs typeface="+mn-cs"/>
              </a:rPr>
              <a:t>Twist:      make  </a:t>
            </a:r>
            <a:r>
              <a:rPr lang="en-US" altLang="he-IL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he-IL" sz="2800" b="1" dirty="0">
                <a:solidFill>
                  <a:srgbClr val="92D050"/>
                </a:solidFill>
                <a:latin typeface="Candara" panose="020E0502030303020204" pitchFamily="34" charset="0"/>
                <a:cs typeface="+mn-cs"/>
              </a:rPr>
              <a:t>   also depend on secret key</a:t>
            </a:r>
            <a:endParaRPr lang="en-US" altLang="he-IL" sz="2400" b="1" dirty="0">
              <a:solidFill>
                <a:srgbClr val="92D050"/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AD1AB02E-3C02-E31F-C0A2-E72788E08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648" y="5445224"/>
            <a:ext cx="5904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b="1" dirty="0">
                <a:solidFill>
                  <a:srgbClr val="FFC000"/>
                </a:solidFill>
                <a:latin typeface="Comic Sans MS" panose="030F0702030302020204" pitchFamily="66" charset="0"/>
                <a:cs typeface="+mn-cs"/>
              </a:rPr>
              <a:t>Loss:    2 - 4%</a:t>
            </a:r>
            <a:endParaRPr lang="en-US" altLang="he-IL" sz="2800" b="1" dirty="0">
              <a:solidFill>
                <a:srgbClr val="FFC000"/>
              </a:solidFill>
              <a:latin typeface="Comic Sans MS" panose="030F0702030302020204" pitchFamily="66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260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8">
            <a:extLst>
              <a:ext uri="{FF2B5EF4-FFF2-40B4-BE49-F238E27FC236}">
                <a16:creationId xmlns:a16="http://schemas.microsoft.com/office/drawing/2014/main" id="{8C86FBDD-0593-6DB1-87C2-2B021E265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597103"/>
            <a:ext cx="8039338" cy="42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4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Burrows-Wheeler Transform</a:t>
            </a:r>
            <a:endParaRPr lang="en-US" altLang="he-IL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EEFE977-C490-151B-CB40-BB74396B1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3536548"/>
            <a:ext cx="799288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>
                <a:solidFill>
                  <a:srgbClr val="92D050"/>
                </a:solidFill>
                <a:latin typeface="Candara" panose="020E0502030303020204" pitchFamily="34" charset="0"/>
                <a:cs typeface="+mn-cs"/>
              </a:rPr>
              <a:t>Use bits of secret key to alternate between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 err="1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MTFront</a:t>
            </a:r>
            <a:r>
              <a:rPr lang="en-US" altLang="he-IL" sz="2800" b="1" dirty="0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 </a:t>
            </a:r>
            <a:r>
              <a:rPr lang="en-US" altLang="he-IL" sz="2800" b="1" dirty="0">
                <a:solidFill>
                  <a:srgbClr val="92D050"/>
                </a:solidFill>
                <a:latin typeface="Candara" panose="020E0502030303020204" pitchFamily="34" charset="0"/>
                <a:cs typeface="+mn-cs"/>
              </a:rPr>
              <a:t>    and   </a:t>
            </a:r>
            <a:r>
              <a:rPr lang="en-US" altLang="he-IL" sz="2800" b="1" dirty="0" err="1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MTMiddle</a:t>
            </a:r>
            <a:r>
              <a:rPr lang="en-US" altLang="he-IL" sz="2800" b="1" dirty="0">
                <a:solidFill>
                  <a:srgbClr val="92D050"/>
                </a:solidFill>
                <a:latin typeface="Candara" panose="020E0502030303020204" pitchFamily="34" charset="0"/>
                <a:cs typeface="+mn-cs"/>
              </a:rPr>
              <a:t> </a:t>
            </a:r>
            <a:endParaRPr lang="en-US" altLang="he-IL" sz="2400" b="1" dirty="0">
              <a:solidFill>
                <a:srgbClr val="92D050"/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1361CDA-132C-56B4-4AC9-47E6A7706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04" y="1304387"/>
            <a:ext cx="858079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Tendency to produce long runs of identical chars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Cascading with   </a:t>
            </a:r>
            <a:r>
              <a:rPr lang="en-US" altLang="he-IL" sz="2800" b="1" dirty="0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MTF</a:t>
            </a:r>
            <a:r>
              <a:rPr lang="en-US" altLang="he-IL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  followed by  </a:t>
            </a:r>
            <a:r>
              <a:rPr lang="en-US" altLang="he-IL" sz="2800" b="1" dirty="0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RLE</a:t>
            </a:r>
            <a:r>
              <a:rPr lang="en-US" altLang="he-IL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andara" panose="020E0502030303020204" pitchFamily="34" charset="0"/>
                <a:cs typeface="+mn-cs"/>
              </a:rPr>
              <a:t>     	</a:t>
            </a:r>
            <a:endParaRPr lang="en-US" altLang="he-IL" sz="2400" dirty="0">
              <a:solidFill>
                <a:schemeClr val="tx2">
                  <a:lumMod val="60000"/>
                  <a:lumOff val="40000"/>
                </a:schemeClr>
              </a:solidFill>
              <a:latin typeface="Candara" panose="020E0502030303020204" pitchFamily="34" charset="0"/>
              <a:cs typeface="+mn-cs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B83E5FD-A004-63A7-A2A1-C9B3458ED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772" y="5566652"/>
            <a:ext cx="59046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b="1" dirty="0">
                <a:solidFill>
                  <a:srgbClr val="FFC000"/>
                </a:solidFill>
                <a:latin typeface="Comic Sans MS" panose="030F0702030302020204" pitchFamily="66" charset="0"/>
                <a:cs typeface="+mn-cs"/>
              </a:rPr>
              <a:t>Loss:   up to 8%</a:t>
            </a:r>
            <a:endParaRPr lang="en-US" altLang="he-IL" sz="2800" b="1" dirty="0">
              <a:solidFill>
                <a:srgbClr val="FFC000"/>
              </a:solidFill>
              <a:latin typeface="Comic Sans MS" panose="030F0702030302020204" pitchFamily="66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76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8" name="Text Box 6"/>
          <p:cNvSpPr txBox="1">
            <a:spLocks noChangeArrowheads="1"/>
          </p:cNvSpPr>
          <p:nvPr/>
        </p:nvSpPr>
        <p:spPr bwMode="auto">
          <a:xfrm>
            <a:off x="684213" y="692150"/>
            <a:ext cx="79930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sz="3600" b="1" dirty="0">
                <a:solidFill>
                  <a:srgbClr val="FFFF00"/>
                </a:solidFill>
                <a:latin typeface="Comic Sans MS" panose="030F0702030302020204" pitchFamily="66" charset="0"/>
              </a:rPr>
              <a:t>Conclusion and future work</a:t>
            </a:r>
          </a:p>
        </p:txBody>
      </p:sp>
      <p:sp>
        <p:nvSpPr>
          <p:cNvPr id="16389" name="Line 24"/>
          <p:cNvSpPr>
            <a:spLocks noChangeShapeType="1"/>
          </p:cNvSpPr>
          <p:nvPr/>
        </p:nvSpPr>
        <p:spPr bwMode="auto">
          <a:xfrm>
            <a:off x="3419475" y="1916113"/>
            <a:ext cx="6905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391" name="Line 27"/>
          <p:cNvSpPr>
            <a:spLocks noChangeShapeType="1"/>
          </p:cNvSpPr>
          <p:nvPr/>
        </p:nvSpPr>
        <p:spPr bwMode="auto">
          <a:xfrm>
            <a:off x="3419475" y="1916113"/>
            <a:ext cx="0" cy="5397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392" name="Line 35"/>
          <p:cNvSpPr>
            <a:spLocks noChangeShapeType="1"/>
          </p:cNvSpPr>
          <p:nvPr/>
        </p:nvSpPr>
        <p:spPr bwMode="auto">
          <a:xfrm>
            <a:off x="8939213" y="1916113"/>
            <a:ext cx="0" cy="5397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393" name="Line 40"/>
          <p:cNvSpPr>
            <a:spLocks noChangeShapeType="1"/>
          </p:cNvSpPr>
          <p:nvPr/>
        </p:nvSpPr>
        <p:spPr bwMode="auto">
          <a:xfrm>
            <a:off x="4110038" y="1916113"/>
            <a:ext cx="690562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395" name="Line 42"/>
          <p:cNvSpPr>
            <a:spLocks noChangeShapeType="1"/>
          </p:cNvSpPr>
          <p:nvPr/>
        </p:nvSpPr>
        <p:spPr bwMode="auto">
          <a:xfrm>
            <a:off x="4800600" y="1916113"/>
            <a:ext cx="688975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396" name="Line 44"/>
          <p:cNvSpPr>
            <a:spLocks noChangeShapeType="1"/>
          </p:cNvSpPr>
          <p:nvPr/>
        </p:nvSpPr>
        <p:spPr bwMode="auto">
          <a:xfrm>
            <a:off x="5489575" y="1916113"/>
            <a:ext cx="6905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397" name="Line 46"/>
          <p:cNvSpPr>
            <a:spLocks noChangeShapeType="1"/>
          </p:cNvSpPr>
          <p:nvPr/>
        </p:nvSpPr>
        <p:spPr bwMode="auto">
          <a:xfrm>
            <a:off x="6180138" y="1916113"/>
            <a:ext cx="696912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398" name="Line 48"/>
          <p:cNvSpPr>
            <a:spLocks noChangeShapeType="1"/>
          </p:cNvSpPr>
          <p:nvPr/>
        </p:nvSpPr>
        <p:spPr bwMode="auto">
          <a:xfrm>
            <a:off x="6877050" y="1916113"/>
            <a:ext cx="681038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399" name="Line 50"/>
          <p:cNvSpPr>
            <a:spLocks noChangeShapeType="1"/>
          </p:cNvSpPr>
          <p:nvPr/>
        </p:nvSpPr>
        <p:spPr bwMode="auto">
          <a:xfrm>
            <a:off x="7558088" y="1916113"/>
            <a:ext cx="690562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400" name="Line 52"/>
          <p:cNvSpPr>
            <a:spLocks noChangeShapeType="1"/>
          </p:cNvSpPr>
          <p:nvPr/>
        </p:nvSpPr>
        <p:spPr bwMode="auto">
          <a:xfrm>
            <a:off x="8248650" y="1916113"/>
            <a:ext cx="690563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6401" name="Line 55"/>
          <p:cNvSpPr>
            <a:spLocks noChangeShapeType="1"/>
          </p:cNvSpPr>
          <p:nvPr/>
        </p:nvSpPr>
        <p:spPr bwMode="auto">
          <a:xfrm>
            <a:off x="8939213" y="2455863"/>
            <a:ext cx="0" cy="53975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5783" name="Text Box 71"/>
          <p:cNvSpPr txBox="1">
            <a:spLocks noChangeArrowheads="1"/>
          </p:cNvSpPr>
          <p:nvPr/>
        </p:nvSpPr>
        <p:spPr bwMode="auto">
          <a:xfrm>
            <a:off x="323850" y="1953419"/>
            <a:ext cx="8496622" cy="101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sz="2900" dirty="0">
                <a:solidFill>
                  <a:srgbClr val="00FFFF"/>
                </a:solidFill>
                <a:latin typeface="cmbx10" charset="0"/>
              </a:rPr>
              <a:t>New methods</a:t>
            </a:r>
            <a:r>
              <a:rPr lang="en-GB" altLang="he-IL" sz="2900" dirty="0">
                <a:solidFill>
                  <a:srgbClr val="00FF00"/>
                </a:solidFill>
                <a:latin typeface="cmbx10" charset="0"/>
              </a:rPr>
              <a:t> 	to turn classical compression 							methods  into  Crypto-Systems					</a:t>
            </a:r>
          </a:p>
        </p:txBody>
      </p:sp>
      <p:sp>
        <p:nvSpPr>
          <p:cNvPr id="89" name="Text Box 71"/>
          <p:cNvSpPr txBox="1">
            <a:spLocks noChangeArrowheads="1"/>
          </p:cNvSpPr>
          <p:nvPr/>
        </p:nvSpPr>
        <p:spPr bwMode="auto">
          <a:xfrm>
            <a:off x="323850" y="3573016"/>
            <a:ext cx="8496622" cy="101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sz="2900" dirty="0">
                <a:solidFill>
                  <a:srgbClr val="00FFFF"/>
                </a:solidFill>
                <a:latin typeface="cmbx10" charset="0"/>
              </a:rPr>
              <a:t>Security		</a:t>
            </a:r>
            <a:r>
              <a:rPr lang="en-GB" altLang="he-IL" sz="2900" dirty="0">
                <a:solidFill>
                  <a:srgbClr val="00FF00"/>
                </a:solidFill>
                <a:latin typeface="cmbx10" charset="0"/>
              </a:rPr>
              <a:t> 	showed only randomness</a:t>
            </a:r>
          </a:p>
          <a:p>
            <a:pPr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sz="2900" dirty="0">
                <a:solidFill>
                  <a:srgbClr val="00FF00"/>
                </a:solidFill>
                <a:latin typeface="cmbx10" charset="0"/>
              </a:rPr>
              <a:t>				needs more analysis</a:t>
            </a:r>
          </a:p>
        </p:txBody>
      </p:sp>
      <p:sp>
        <p:nvSpPr>
          <p:cNvPr id="90" name="Text Box 71"/>
          <p:cNvSpPr txBox="1">
            <a:spLocks noChangeArrowheads="1"/>
          </p:cNvSpPr>
          <p:nvPr/>
        </p:nvSpPr>
        <p:spPr bwMode="auto">
          <a:xfrm>
            <a:off x="348772" y="4869160"/>
            <a:ext cx="8496622" cy="101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sz="2900" dirty="0">
                <a:solidFill>
                  <a:srgbClr val="00FFFF"/>
                </a:solidFill>
                <a:latin typeface="cmbx10" charset="0"/>
              </a:rPr>
              <a:t>Future:</a:t>
            </a:r>
            <a:r>
              <a:rPr lang="en-GB" altLang="he-IL" sz="2900" dirty="0">
                <a:solidFill>
                  <a:srgbClr val="00FF00"/>
                </a:solidFill>
                <a:latin typeface="cmbx10" charset="0"/>
              </a:rPr>
              <a:t> 			trying to show NP-completeness</a:t>
            </a:r>
          </a:p>
          <a:p>
            <a:pPr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sz="2900" dirty="0">
                <a:solidFill>
                  <a:srgbClr val="00FF00"/>
                </a:solidFill>
                <a:latin typeface="cmbx10" charset="0"/>
              </a:rPr>
              <a:t>				of breaking the code</a:t>
            </a:r>
          </a:p>
        </p:txBody>
      </p:sp>
    </p:spTree>
    <p:extLst>
      <p:ext uri="{BB962C8B-B14F-4D97-AF65-F5344CB8AC3E}">
        <p14:creationId xmlns:p14="http://schemas.microsoft.com/office/powerpoint/2010/main" val="324183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5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11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/>
      <p:bldP spid="115783" grpId="0"/>
      <p:bldP spid="89" grpId="0"/>
      <p:bldP spid="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0" y="-774700"/>
            <a:ext cx="9144000" cy="7632700"/>
          </a:xfrm>
          <a:prstGeom prst="rect">
            <a:avLst/>
          </a:prstGeom>
          <a:gradFill rotWithShape="0">
            <a:gsLst>
              <a:gs pos="0">
                <a:srgbClr val="0046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2443" rIns="81623" bIns="42443">
            <a:spAutoFit/>
          </a:bodyPr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92113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587375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782638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979488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4366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18938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3510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28082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>
              <a:buClr>
                <a:srgbClr val="FFFF66"/>
              </a:buClr>
              <a:buSzPct val="100000"/>
              <a:buFont typeface="Monotype Corsiva" pitchFamily="66" charset="0"/>
              <a:buNone/>
              <a:defRPr/>
            </a:pPr>
            <a:endParaRPr lang="en-GB" altLang="he-IL" sz="8700" b="1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  <a:p>
            <a:pPr eaLnBrk="1">
              <a:buClr>
                <a:srgbClr val="FFFF66"/>
              </a:buClr>
              <a:buSzPct val="100000"/>
              <a:buFont typeface="Monotype Corsiva" pitchFamily="66" charset="0"/>
              <a:buNone/>
              <a:defRPr/>
            </a:pPr>
            <a:endParaRPr lang="en-GB" altLang="he-IL" sz="8700" b="1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  <a:p>
            <a:pPr algn="ctr" eaLnBrk="1">
              <a:buClr>
                <a:srgbClr val="FFFF66"/>
              </a:buClr>
              <a:buSzPct val="100000"/>
              <a:buFont typeface="Monotype Corsiva" pitchFamily="66" charset="0"/>
              <a:buNone/>
              <a:defRPr/>
            </a:pPr>
            <a:r>
              <a:rPr lang="en-GB" altLang="he-IL" sz="10600" b="1">
                <a:solidFill>
                  <a:srgbClr val="0099CC"/>
                </a:solidFill>
                <a:effectDag name="">
                  <a:cont type="tree" name="">
                    <a:effect ref="fillLine"/>
                    <a:outerShdw dist="38100" dir="13500000" algn="br">
                      <a:srgbClr val="55D5FF"/>
                    </a:outerShdw>
                  </a:cont>
                  <a:cont type="tree" name="">
                    <a:effect ref="fillLine"/>
                    <a:outerShdw dist="38100" dir="2700000" algn="tl">
                      <a:srgbClr val="005B7A"/>
                    </a:outerShdw>
                  </a:cont>
                  <a:effect ref="fillLine"/>
                </a:effectDag>
                <a:latin typeface="Monotype Corsiva" pitchFamily="66" charset="0"/>
              </a:rPr>
              <a:t>Thank   you !</a:t>
            </a:r>
          </a:p>
          <a:p>
            <a:pPr algn="ctr" eaLnBrk="1">
              <a:buClr>
                <a:srgbClr val="FFFF66"/>
              </a:buClr>
              <a:buSzPct val="100000"/>
              <a:buFont typeface="Monotype Corsiva" pitchFamily="66" charset="0"/>
              <a:buNone/>
              <a:defRPr/>
            </a:pPr>
            <a:endParaRPr lang="en-GB" altLang="he-IL" sz="10600" b="1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  <a:p>
            <a:pPr eaLnBrk="1">
              <a:buClr>
                <a:srgbClr val="FFFF66"/>
              </a:buClr>
              <a:buSzPct val="100000"/>
              <a:buFont typeface="Monotype Corsiva" pitchFamily="66" charset="0"/>
              <a:buNone/>
              <a:defRPr/>
            </a:pPr>
            <a:r>
              <a:rPr lang="en-GB" altLang="he-IL" sz="5400" b="1">
                <a:solidFill>
                  <a:srgbClr val="0099CC"/>
                </a:solidFill>
                <a:effectDag name="">
                  <a:cont type="tree" name="">
                    <a:effect ref="fillLine"/>
                    <a:outerShdw dist="38100" dir="13500000" algn="br">
                      <a:srgbClr val="55D5FF"/>
                    </a:outerShdw>
                  </a:cont>
                  <a:cont type="tree" name="">
                    <a:effect ref="fillLine"/>
                    <a:outerShdw dist="38100" dir="2700000" algn="tl">
                      <a:srgbClr val="005B7A"/>
                    </a:outerShdw>
                  </a:cont>
                  <a:effect ref="fillLine"/>
                </a:effectDag>
                <a:latin typeface="Monotype Corsiva" pitchFamily="66" charset="0"/>
              </a:rPr>
              <a:t> </a:t>
            </a:r>
          </a:p>
          <a:p>
            <a:pPr eaLnBrk="1">
              <a:buClr>
                <a:srgbClr val="FFFF66"/>
              </a:buClr>
              <a:buSzPct val="100000"/>
              <a:buFont typeface="Monotype Corsiva" pitchFamily="66" charset="0"/>
              <a:buNone/>
              <a:defRPr/>
            </a:pPr>
            <a:endParaRPr lang="en-GB" altLang="he-IL" sz="5400" b="1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1979712" y="1369854"/>
            <a:ext cx="23764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sz="2900" b="1" dirty="0">
                <a:solidFill>
                  <a:srgbClr val="00FFFF"/>
                </a:solidFill>
                <a:latin typeface="Comic Sans MS" panose="030F0702030302020204" pitchFamily="66" charset="0"/>
              </a:rPr>
              <a:t>Compression</a:t>
            </a: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C74A4B60-4EE1-B18E-633A-1B7564617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1857" y="1405605"/>
            <a:ext cx="23764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sz="2900" b="1" dirty="0">
                <a:solidFill>
                  <a:srgbClr val="00FFFF"/>
                </a:solidFill>
                <a:latin typeface="Comic Sans MS" panose="030F0702030302020204" pitchFamily="66" charset="0"/>
              </a:rPr>
              <a:t>Encryption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B243FFB1-A8C4-AD82-77A0-1A848C05C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211" y="2996828"/>
            <a:ext cx="592871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b="1" dirty="0">
                <a:solidFill>
                  <a:srgbClr val="FFFF00"/>
                </a:solidFill>
                <a:latin typeface="Comic Sans MS" panose="030F0702030302020204" pitchFamily="66" charset="0"/>
              </a:rPr>
              <a:t>Compression Crypto-System</a:t>
            </a:r>
          </a:p>
        </p:txBody>
      </p:sp>
      <p:sp>
        <p:nvSpPr>
          <p:cNvPr id="8" name="Arrow: Curved Right 7">
            <a:extLst>
              <a:ext uri="{FF2B5EF4-FFF2-40B4-BE49-F238E27FC236}">
                <a16:creationId xmlns:a16="http://schemas.microsoft.com/office/drawing/2014/main" id="{DF56B970-A65F-15FB-616A-ED2AE23C2D02}"/>
              </a:ext>
            </a:extLst>
          </p:cNvPr>
          <p:cNvSpPr/>
          <p:nvPr/>
        </p:nvSpPr>
        <p:spPr bwMode="auto">
          <a:xfrm rot="21019449">
            <a:off x="422930" y="1593013"/>
            <a:ext cx="1275675" cy="1739290"/>
          </a:xfrm>
          <a:prstGeom prst="curvedRightArrow">
            <a:avLst>
              <a:gd name="adj1" fmla="val 20212"/>
              <a:gd name="adj2" fmla="val 40530"/>
              <a:gd name="adj3" fmla="val 2734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Arrow: Curved Left 9">
            <a:extLst>
              <a:ext uri="{FF2B5EF4-FFF2-40B4-BE49-F238E27FC236}">
                <a16:creationId xmlns:a16="http://schemas.microsoft.com/office/drawing/2014/main" id="{76A248A0-A717-97DE-B662-25835C34DCD8}"/>
              </a:ext>
            </a:extLst>
          </p:cNvPr>
          <p:cNvSpPr/>
          <p:nvPr/>
        </p:nvSpPr>
        <p:spPr bwMode="auto">
          <a:xfrm>
            <a:off x="7668345" y="1543107"/>
            <a:ext cx="1296144" cy="1813885"/>
          </a:xfrm>
          <a:prstGeom prst="curvedLeftArrow">
            <a:avLst>
              <a:gd name="adj1" fmla="val 20824"/>
              <a:gd name="adj2" fmla="val 43786"/>
              <a:gd name="adj3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A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9524B382-2015-E6B4-C0D8-B237102E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681" y="3545678"/>
            <a:ext cx="224377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Single process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095B1BC9-F65A-92FD-A11E-0A6BB0324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5365501"/>
            <a:ext cx="551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400" dirty="0">
                <a:solidFill>
                  <a:srgbClr val="FF9900"/>
                </a:solidFill>
                <a:latin typeface="Comic Sans MS" panose="030F0702030302020204" pitchFamily="66" charset="0"/>
              </a:rPr>
              <a:t>Previous work:      </a:t>
            </a: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control the model</a:t>
            </a:r>
          </a:p>
        </p:txBody>
      </p:sp>
      <p:sp>
        <p:nvSpPr>
          <p:cNvPr id="15" name="Text Box 3">
            <a:extLst>
              <a:ext uri="{FF2B5EF4-FFF2-40B4-BE49-F238E27FC236}">
                <a16:creationId xmlns:a16="http://schemas.microsoft.com/office/drawing/2014/main" id="{458612C2-8EC7-2CC1-4BFE-A5B248DB3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579" y="5826665"/>
            <a:ext cx="75608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 </a:t>
            </a:r>
            <a:r>
              <a:rPr lang="en-US" altLang="he-IL" sz="2400" dirty="0">
                <a:solidFill>
                  <a:srgbClr val="FF9900"/>
                </a:solidFill>
                <a:latin typeface="Comic Sans MS" panose="030F0702030302020204" pitchFamily="66" charset="0"/>
              </a:rPr>
              <a:t>Current work:</a:t>
            </a: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      control the code generation</a:t>
            </a: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E7DB9FE9-8A89-7E7C-7E2C-D70D831BD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337" y="4176330"/>
            <a:ext cx="22437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4800" dirty="0">
                <a:solidFill>
                  <a:schemeClr val="accent2">
                    <a:lumMod val="75000"/>
                  </a:schemeClr>
                </a:solidFill>
                <a:latin typeface="Chiller" panose="04020404031007020602" pitchFamily="82" charset="0"/>
              </a:rPr>
              <a:t>Secret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9" grpId="0"/>
      <p:bldP spid="5" grpId="0"/>
      <p:bldP spid="7" grpId="0"/>
      <p:bldP spid="8" grpId="0" animBg="1"/>
      <p:bldP spid="10" grpId="0" animBg="1"/>
      <p:bldP spid="12" grpId="0"/>
      <p:bldP spid="13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36" name="Line 124"/>
          <p:cNvSpPr>
            <a:spLocks noChangeShapeType="1"/>
          </p:cNvSpPr>
          <p:nvPr/>
        </p:nvSpPr>
        <p:spPr bwMode="auto">
          <a:xfrm>
            <a:off x="791579" y="3381898"/>
            <a:ext cx="180022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15837" name="Text Box 125"/>
          <p:cNvSpPr txBox="1">
            <a:spLocks noChangeArrowheads="1"/>
          </p:cNvSpPr>
          <p:nvPr/>
        </p:nvSpPr>
        <p:spPr bwMode="auto">
          <a:xfrm>
            <a:off x="3419872" y="2843534"/>
            <a:ext cx="5040560" cy="94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sz="3300" b="1" i="1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binary decisions to the compression process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2ED44D8B-A671-85E6-9FA9-0B7BE42E4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579" y="504825"/>
            <a:ext cx="76688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400" dirty="0">
                <a:solidFill>
                  <a:srgbClr val="FF9900"/>
                </a:solidFill>
                <a:latin typeface="Comic Sans MS" panose="030F0702030302020204" pitchFamily="66" charset="0"/>
              </a:rPr>
              <a:t>Previous work:      </a:t>
            </a: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use  log(</a:t>
            </a:r>
            <a:r>
              <a:rPr lang="en-US" altLang="he-IL" sz="2400" i="1" dirty="0">
                <a:solidFill>
                  <a:srgbClr val="66FF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) bits of the key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059EB780-6A24-AF1B-71AD-4A708925D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4" y="965989"/>
            <a:ext cx="75608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 </a:t>
            </a:r>
            <a:r>
              <a:rPr lang="en-US" altLang="he-IL" sz="2400" dirty="0">
                <a:solidFill>
                  <a:srgbClr val="FF9900"/>
                </a:solidFill>
                <a:latin typeface="Comic Sans MS" panose="030F0702030302020204" pitchFamily="66" charset="0"/>
              </a:rPr>
              <a:t>Current work:</a:t>
            </a: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      use a single bit</a:t>
            </a:r>
          </a:p>
        </p:txBody>
      </p:sp>
      <p:sp>
        <p:nvSpPr>
          <p:cNvPr id="4" name="Text Box 125">
            <a:extLst>
              <a:ext uri="{FF2B5EF4-FFF2-40B4-BE49-F238E27FC236}">
                <a16:creationId xmlns:a16="http://schemas.microsoft.com/office/drawing/2014/main" id="{6B2B3C45-B1C3-716E-8980-58441C759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1838234"/>
            <a:ext cx="756084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GB" altLang="he-IL" b="1" i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he-IL" b="1" dirty="0"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altLang="he-IL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 of alphabet, may be large</a:t>
            </a:r>
          </a:p>
        </p:txBody>
      </p:sp>
      <p:grpSp>
        <p:nvGrpSpPr>
          <p:cNvPr id="5" name="Group 30">
            <a:extLst>
              <a:ext uri="{FF2B5EF4-FFF2-40B4-BE49-F238E27FC236}">
                <a16:creationId xmlns:a16="http://schemas.microsoft.com/office/drawing/2014/main" id="{C8CCFE7F-476C-158D-95C9-0169F61C210C}"/>
              </a:ext>
            </a:extLst>
          </p:cNvPr>
          <p:cNvGrpSpPr>
            <a:grpSpLocks/>
          </p:cNvGrpSpPr>
          <p:nvPr/>
        </p:nvGrpSpPr>
        <p:grpSpPr bwMode="auto">
          <a:xfrm>
            <a:off x="1763688" y="4310021"/>
            <a:ext cx="374650" cy="366713"/>
            <a:chOff x="703" y="572"/>
            <a:chExt cx="236" cy="231"/>
          </a:xfrm>
        </p:grpSpPr>
        <p:sp>
          <p:nvSpPr>
            <p:cNvPr id="6" name="Oval 31">
              <a:extLst>
                <a:ext uri="{FF2B5EF4-FFF2-40B4-BE49-F238E27FC236}">
                  <a16:creationId xmlns:a16="http://schemas.microsoft.com/office/drawing/2014/main" id="{7F3E44C0-B615-AF99-9086-80B00ED1A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572"/>
              <a:ext cx="2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7" name="Text Box 32">
              <a:extLst>
                <a:ext uri="{FF2B5EF4-FFF2-40B4-BE49-F238E27FC236}">
                  <a16:creationId xmlns:a16="http://schemas.microsoft.com/office/drawing/2014/main" id="{FD3F02E9-A1B5-E599-838B-23B32A035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3" y="572"/>
              <a:ext cx="2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endParaRPr lang="en-US" altLang="he-IL" b="1" dirty="0"/>
            </a:p>
          </p:txBody>
        </p:sp>
      </p:grpSp>
      <p:sp>
        <p:nvSpPr>
          <p:cNvPr id="8" name="Text Box 3">
            <a:extLst>
              <a:ext uri="{FF2B5EF4-FFF2-40B4-BE49-F238E27FC236}">
                <a16:creationId xmlns:a16="http://schemas.microsoft.com/office/drawing/2014/main" id="{EA03466E-7239-E360-B8A1-C702B8D04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1" y="4259369"/>
            <a:ext cx="47525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 </a:t>
            </a:r>
            <a:r>
              <a:rPr lang="en-US" altLang="he-IL" sz="2800" dirty="0">
                <a:solidFill>
                  <a:srgbClr val="FFC000"/>
                </a:solidFill>
                <a:latin typeface="Candara" panose="020E0502030303020204" pitchFamily="34" charset="0"/>
                <a:cs typeface="+mn-cs"/>
              </a:rPr>
              <a:t>no loss, or just minor loss</a:t>
            </a:r>
            <a:endParaRPr lang="en-US" altLang="he-IL" sz="2400" dirty="0">
              <a:solidFill>
                <a:srgbClr val="FFC000"/>
              </a:solidFill>
              <a:latin typeface="Candara" panose="020E0502030303020204" pitchFamily="34" charset="0"/>
              <a:cs typeface="+mn-cs"/>
            </a:endParaRPr>
          </a:p>
        </p:txBody>
      </p:sp>
      <p:grpSp>
        <p:nvGrpSpPr>
          <p:cNvPr id="9" name="Group 30">
            <a:extLst>
              <a:ext uri="{FF2B5EF4-FFF2-40B4-BE49-F238E27FC236}">
                <a16:creationId xmlns:a16="http://schemas.microsoft.com/office/drawing/2014/main" id="{2316A055-638C-7D18-C203-C95F6048C3AA}"/>
              </a:ext>
            </a:extLst>
          </p:cNvPr>
          <p:cNvGrpSpPr>
            <a:grpSpLocks/>
          </p:cNvGrpSpPr>
          <p:nvPr/>
        </p:nvGrpSpPr>
        <p:grpSpPr bwMode="auto">
          <a:xfrm>
            <a:off x="1763688" y="5125938"/>
            <a:ext cx="374650" cy="366713"/>
            <a:chOff x="703" y="572"/>
            <a:chExt cx="236" cy="231"/>
          </a:xfrm>
        </p:grpSpPr>
        <p:sp>
          <p:nvSpPr>
            <p:cNvPr id="10" name="Oval 31">
              <a:extLst>
                <a:ext uri="{FF2B5EF4-FFF2-40B4-BE49-F238E27FC236}">
                  <a16:creationId xmlns:a16="http://schemas.microsoft.com/office/drawing/2014/main" id="{67ABC1C7-7D2C-A23B-6739-9C932CF6E0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572"/>
              <a:ext cx="2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1" name="Text Box 32">
              <a:extLst>
                <a:ext uri="{FF2B5EF4-FFF2-40B4-BE49-F238E27FC236}">
                  <a16:creationId xmlns:a16="http://schemas.microsoft.com/office/drawing/2014/main" id="{050A6BF8-EE5F-177A-E5BE-C73EF67EBB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3" y="572"/>
              <a:ext cx="2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rtl="0">
                <a:spcBef>
                  <a:spcPct val="50000"/>
                </a:spcBef>
              </a:pPr>
              <a:endParaRPr lang="en-US" altLang="he-IL" b="1" dirty="0"/>
            </a:p>
          </p:txBody>
        </p:sp>
      </p:grpSp>
      <p:sp>
        <p:nvSpPr>
          <p:cNvPr id="12" name="Text Box 3">
            <a:extLst>
              <a:ext uri="{FF2B5EF4-FFF2-40B4-BE49-F238E27FC236}">
                <a16:creationId xmlns:a16="http://schemas.microsoft.com/office/drawing/2014/main" id="{4A8F6FCD-52CC-DBDC-34E6-CCEEE7DAE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1" y="5075286"/>
            <a:ext cx="47525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400" dirty="0">
                <a:solidFill>
                  <a:srgbClr val="66FF33"/>
                </a:solidFill>
                <a:latin typeface="Comic Sans MS" panose="030F0702030302020204" pitchFamily="66" charset="0"/>
              </a:rPr>
              <a:t> </a:t>
            </a:r>
            <a:r>
              <a:rPr lang="en-US" altLang="he-IL" sz="2800" dirty="0">
                <a:solidFill>
                  <a:srgbClr val="FFC000"/>
                </a:solidFill>
                <a:latin typeface="Candara" panose="020E0502030303020204" pitchFamily="34" charset="0"/>
                <a:cs typeface="+mn-cs"/>
              </a:rPr>
              <a:t>completely different cipher</a:t>
            </a:r>
            <a:endParaRPr lang="en-US" altLang="he-IL" sz="2400" dirty="0">
              <a:solidFill>
                <a:srgbClr val="FFC000"/>
              </a:solidFill>
              <a:latin typeface="Candara" panose="020E0502030303020204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5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5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5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5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837" grpId="0"/>
      <p:bldP spid="2" grpId="0"/>
      <p:bldP spid="3" grpId="0"/>
      <p:bldP spid="4" grpId="0"/>
      <p:bldP spid="8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775850" y="0"/>
            <a:ext cx="1368150" cy="259228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467544" y="468680"/>
            <a:ext cx="8039338" cy="42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4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Huffman Coding</a:t>
            </a:r>
            <a:endParaRPr lang="en-US" altLang="he-IL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B7D4B9-D55A-410D-6B0F-FDDA3900B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47" y="914986"/>
            <a:ext cx="8066906" cy="24955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1B2721-6984-339C-E8C8-BDCCAB9F40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47" y="3410508"/>
            <a:ext cx="7751306" cy="321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42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775850" y="0"/>
            <a:ext cx="1368150" cy="259228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467544" y="468680"/>
            <a:ext cx="8039338" cy="42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4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Huffman Coding</a:t>
            </a:r>
            <a:endParaRPr lang="en-US" altLang="he-IL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87C58B-69E3-309A-7DFE-5EBBF0BD1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94428"/>
            <a:ext cx="9144000" cy="31948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CD7CDD-D5FA-7E0F-C876-4D406EA21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1481185"/>
            <a:ext cx="4638675" cy="1304925"/>
          </a:xfrm>
          <a:prstGeom prst="rect">
            <a:avLst/>
          </a:prstGeom>
        </p:spPr>
      </p:pic>
      <p:sp>
        <p:nvSpPr>
          <p:cNvPr id="12" name="Text Box 3">
            <a:extLst>
              <a:ext uri="{FF2B5EF4-FFF2-40B4-BE49-F238E27FC236}">
                <a16:creationId xmlns:a16="http://schemas.microsoft.com/office/drawing/2014/main" id="{EED4A0B3-B1CF-A08C-C4C7-FC758E130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1457552"/>
            <a:ext cx="223224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N</a:t>
            </a:r>
            <a:r>
              <a:rPr lang="en-US" altLang="he-IL" sz="2800" b="1" dirty="0">
                <a:solidFill>
                  <a:srgbClr val="0000FF"/>
                </a:solidFill>
                <a:latin typeface="Candara" panose="020E0502030303020204" pitchFamily="34" charset="0"/>
                <a:cs typeface="+mn-cs"/>
              </a:rPr>
              <a:t>ormalized </a:t>
            </a:r>
            <a:r>
              <a:rPr lang="en-US" altLang="he-IL" sz="2800" b="1" dirty="0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H</a:t>
            </a:r>
            <a:r>
              <a:rPr lang="en-US" altLang="he-IL" sz="2800" b="1" dirty="0">
                <a:solidFill>
                  <a:srgbClr val="0000FF"/>
                </a:solidFill>
                <a:latin typeface="Candara" panose="020E0502030303020204" pitchFamily="34" charset="0"/>
                <a:cs typeface="+mn-cs"/>
              </a:rPr>
              <a:t>amming      </a:t>
            </a:r>
            <a:r>
              <a:rPr lang="en-US" altLang="he-IL" sz="2800" b="1" dirty="0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D</a:t>
            </a:r>
            <a:r>
              <a:rPr lang="en-US" altLang="he-IL" sz="2800" b="1" dirty="0">
                <a:solidFill>
                  <a:srgbClr val="0000FF"/>
                </a:solidFill>
                <a:latin typeface="Candara" panose="020E0502030303020204" pitchFamily="34" charset="0"/>
                <a:cs typeface="+mn-cs"/>
              </a:rPr>
              <a:t>istance</a:t>
            </a:r>
            <a:endParaRPr lang="en-US" altLang="he-IL" sz="2400" b="1" dirty="0">
              <a:solidFill>
                <a:srgbClr val="0000FF"/>
              </a:solidFill>
              <a:latin typeface="Candara" panose="020E0502030303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0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775850" y="0"/>
            <a:ext cx="1368150" cy="259228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467544" y="475322"/>
            <a:ext cx="8039338" cy="42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4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Arithmetic Coding</a:t>
            </a:r>
            <a:endParaRPr lang="en-US" altLang="he-IL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229FE56C-2C99-705C-60E5-969CEA68F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223752"/>
            <a:ext cx="70567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>
                <a:solidFill>
                  <a:srgbClr val="0070C0"/>
                </a:solidFill>
                <a:latin typeface="Candara" panose="020E0502030303020204" pitchFamily="34" charset="0"/>
                <a:cs typeface="+mn-cs"/>
              </a:rPr>
              <a:t>Swap intervals to the  </a:t>
            </a:r>
            <a:r>
              <a:rPr lang="en-US" altLang="he-IL" sz="2800" b="1" dirty="0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LEFT  </a:t>
            </a:r>
            <a:r>
              <a:rPr lang="en-US" altLang="he-IL" sz="2800" b="1" dirty="0">
                <a:solidFill>
                  <a:srgbClr val="0070C0"/>
                </a:solidFill>
                <a:latin typeface="Candara" panose="020E0502030303020204" pitchFamily="34" charset="0"/>
                <a:cs typeface="+mn-cs"/>
              </a:rPr>
              <a:t>or to the  </a:t>
            </a:r>
            <a:r>
              <a:rPr lang="en-US" altLang="he-IL" sz="2800" b="1" dirty="0">
                <a:solidFill>
                  <a:srgbClr val="FF0000"/>
                </a:solidFill>
                <a:latin typeface="Candara" panose="020E0502030303020204" pitchFamily="34" charset="0"/>
                <a:cs typeface="+mn-cs"/>
              </a:rPr>
              <a:t>RIGHT</a:t>
            </a:r>
            <a:endParaRPr lang="en-US" altLang="he-IL" sz="2400" b="1" dirty="0">
              <a:solidFill>
                <a:srgbClr val="0000FF"/>
              </a:solidFill>
              <a:latin typeface="Candara" panose="020E0502030303020204" pitchFamily="34" charset="0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144DB4-3F52-E2F3-CCC6-BE41C092D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1" y="3067610"/>
            <a:ext cx="9144000" cy="329808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8041F3A-3495-7CFF-3F37-4927DF571228}"/>
              </a:ext>
            </a:extLst>
          </p:cNvPr>
          <p:cNvCxnSpPr/>
          <p:nvPr/>
        </p:nvCxnSpPr>
        <p:spPr bwMode="auto">
          <a:xfrm>
            <a:off x="827584" y="2298566"/>
            <a:ext cx="32403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7A242C4-3E7E-82E8-61A3-9ACE3D455AF8}"/>
              </a:ext>
            </a:extLst>
          </p:cNvPr>
          <p:cNvCxnSpPr/>
          <p:nvPr/>
        </p:nvCxnSpPr>
        <p:spPr bwMode="auto">
          <a:xfrm>
            <a:off x="827584" y="2154550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5D4B72-7056-A2A6-4F26-E4E987F4FA6A}"/>
              </a:ext>
            </a:extLst>
          </p:cNvPr>
          <p:cNvCxnSpPr/>
          <p:nvPr/>
        </p:nvCxnSpPr>
        <p:spPr bwMode="auto">
          <a:xfrm>
            <a:off x="1259632" y="2154550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3908AB-959A-7AF3-1CEC-6DC3A84BB514}"/>
              </a:ext>
            </a:extLst>
          </p:cNvPr>
          <p:cNvCxnSpPr/>
          <p:nvPr/>
        </p:nvCxnSpPr>
        <p:spPr bwMode="auto">
          <a:xfrm>
            <a:off x="1979712" y="2162934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F7D886F-3D23-EA17-7CA3-7B0E7E48E235}"/>
              </a:ext>
            </a:extLst>
          </p:cNvPr>
          <p:cNvCxnSpPr/>
          <p:nvPr/>
        </p:nvCxnSpPr>
        <p:spPr bwMode="auto">
          <a:xfrm>
            <a:off x="2771800" y="2162934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1C11DD-BD4A-6772-EF33-32681909E6A5}"/>
              </a:ext>
            </a:extLst>
          </p:cNvPr>
          <p:cNvCxnSpPr/>
          <p:nvPr/>
        </p:nvCxnSpPr>
        <p:spPr bwMode="auto">
          <a:xfrm>
            <a:off x="3213708" y="2171318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0B1B69-A3AF-9D1F-0958-82AF5262C0AD}"/>
              </a:ext>
            </a:extLst>
          </p:cNvPr>
          <p:cNvCxnSpPr/>
          <p:nvPr/>
        </p:nvCxnSpPr>
        <p:spPr bwMode="auto">
          <a:xfrm>
            <a:off x="4079276" y="2171318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18D0CB-801F-022B-A011-E40B0D8770FF}"/>
              </a:ext>
            </a:extLst>
          </p:cNvPr>
          <p:cNvCxnSpPr/>
          <p:nvPr/>
        </p:nvCxnSpPr>
        <p:spPr bwMode="auto">
          <a:xfrm>
            <a:off x="4860032" y="2320024"/>
            <a:ext cx="32403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0D725D1-735A-D19C-E4C0-C6190F5C875D}"/>
              </a:ext>
            </a:extLst>
          </p:cNvPr>
          <p:cNvCxnSpPr/>
          <p:nvPr/>
        </p:nvCxnSpPr>
        <p:spPr bwMode="auto">
          <a:xfrm>
            <a:off x="4860032" y="2176008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206C957-A166-CA79-1CDE-E97E9254305A}"/>
              </a:ext>
            </a:extLst>
          </p:cNvPr>
          <p:cNvCxnSpPr/>
          <p:nvPr/>
        </p:nvCxnSpPr>
        <p:spPr bwMode="auto">
          <a:xfrm>
            <a:off x="5292080" y="2176008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586204-3F39-FAA7-9E10-32C1E2169901}"/>
              </a:ext>
            </a:extLst>
          </p:cNvPr>
          <p:cNvCxnSpPr/>
          <p:nvPr/>
        </p:nvCxnSpPr>
        <p:spPr bwMode="auto">
          <a:xfrm>
            <a:off x="6012160" y="2184392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787040F-6055-3AFA-2AF2-94E9224554C8}"/>
              </a:ext>
            </a:extLst>
          </p:cNvPr>
          <p:cNvCxnSpPr/>
          <p:nvPr/>
        </p:nvCxnSpPr>
        <p:spPr bwMode="auto">
          <a:xfrm>
            <a:off x="6804248" y="2184392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0DDE6CD-9A46-9503-6566-ADE3B2B9AE17}"/>
              </a:ext>
            </a:extLst>
          </p:cNvPr>
          <p:cNvCxnSpPr/>
          <p:nvPr/>
        </p:nvCxnSpPr>
        <p:spPr bwMode="auto">
          <a:xfrm>
            <a:off x="7246156" y="2192776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A10975D-B284-2CB4-3BB1-3596D3A74B19}"/>
              </a:ext>
            </a:extLst>
          </p:cNvPr>
          <p:cNvCxnSpPr/>
          <p:nvPr/>
        </p:nvCxnSpPr>
        <p:spPr bwMode="auto">
          <a:xfrm>
            <a:off x="8111724" y="2192776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10DB68-39C5-CB17-A4E5-B658CB217D78}"/>
              </a:ext>
            </a:extLst>
          </p:cNvPr>
          <p:cNvCxnSpPr/>
          <p:nvPr/>
        </p:nvCxnSpPr>
        <p:spPr bwMode="auto">
          <a:xfrm>
            <a:off x="1979712" y="2298566"/>
            <a:ext cx="792088" cy="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B4488F-8AD1-B54B-AABE-76EB6EAEA522}"/>
              </a:ext>
            </a:extLst>
          </p:cNvPr>
          <p:cNvCxnSpPr/>
          <p:nvPr/>
        </p:nvCxnSpPr>
        <p:spPr bwMode="auto">
          <a:xfrm>
            <a:off x="6012160" y="2320024"/>
            <a:ext cx="792088" cy="0"/>
          </a:xfrm>
          <a:prstGeom prst="line">
            <a:avLst/>
          </a:prstGeom>
          <a:ln w="571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6211D4B-7A0D-9C41-2DC0-8FA3818FB095}"/>
              </a:ext>
            </a:extLst>
          </p:cNvPr>
          <p:cNvCxnSpPr>
            <a:cxnSpLocks/>
          </p:cNvCxnSpPr>
          <p:nvPr/>
        </p:nvCxnSpPr>
        <p:spPr bwMode="auto">
          <a:xfrm>
            <a:off x="1259632" y="2305221"/>
            <a:ext cx="720080" cy="0"/>
          </a:xfrm>
          <a:prstGeom prst="line">
            <a:avLst/>
          </a:prstGeom>
          <a:ln w="571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DBC4036-0897-19C8-20C2-AD2B25926ECE}"/>
              </a:ext>
            </a:extLst>
          </p:cNvPr>
          <p:cNvCxnSpPr>
            <a:cxnSpLocks/>
          </p:cNvCxnSpPr>
          <p:nvPr/>
        </p:nvCxnSpPr>
        <p:spPr bwMode="auto">
          <a:xfrm>
            <a:off x="6804248" y="2320024"/>
            <a:ext cx="441908" cy="0"/>
          </a:xfrm>
          <a:prstGeom prst="line">
            <a:avLst/>
          </a:prstGeom>
          <a:ln w="571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94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775850" y="0"/>
            <a:ext cx="1368150" cy="259228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467544" y="475322"/>
            <a:ext cx="8039338" cy="42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4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Arithmetic Coding</a:t>
            </a:r>
            <a:endParaRPr lang="en-US" altLang="he-IL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F87BEE-EDF2-B26F-8939-214F7D724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6975" y="2996952"/>
            <a:ext cx="4210050" cy="1733550"/>
          </a:xfrm>
          <a:prstGeom prst="rect">
            <a:avLst/>
          </a:prstGeom>
        </p:spPr>
      </p:pic>
      <p:sp>
        <p:nvSpPr>
          <p:cNvPr id="8" name="Text Box 3">
            <a:extLst>
              <a:ext uri="{FF2B5EF4-FFF2-40B4-BE49-F238E27FC236}">
                <a16:creationId xmlns:a16="http://schemas.microsoft.com/office/drawing/2014/main" id="{9711DC84-C46C-10F5-1212-F608ED976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704" y="2069068"/>
            <a:ext cx="55446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>
                <a:solidFill>
                  <a:srgbClr val="0070C0"/>
                </a:solidFill>
                <a:latin typeface="Candara" panose="020E0502030303020204" pitchFamily="34" charset="0"/>
                <a:cs typeface="+mn-cs"/>
              </a:rPr>
              <a:t>Limit for keys differing only in 1 bit</a:t>
            </a:r>
            <a:endParaRPr lang="en-US" altLang="he-IL" sz="2400" b="1" dirty="0">
              <a:solidFill>
                <a:srgbClr val="0000FF"/>
              </a:solidFill>
              <a:latin typeface="Candara" panose="020E0502030303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978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775850" y="0"/>
            <a:ext cx="1368150" cy="259228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467544" y="475322"/>
            <a:ext cx="8039338" cy="42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4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Arithmetic Coding</a:t>
            </a:r>
            <a:endParaRPr lang="en-US" altLang="he-IL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C10330-8C43-5B71-0B4C-8965F5AD69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0991"/>
            <a:ext cx="9144000" cy="4889443"/>
          </a:xfrm>
          <a:prstGeom prst="rect">
            <a:avLst/>
          </a:prstGeom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E17A6BA6-DC4B-DCDC-0BE5-12323A82A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9842" y="838104"/>
            <a:ext cx="28443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>
                <a:solidFill>
                  <a:srgbClr val="92D050"/>
                </a:solidFill>
                <a:latin typeface="Candara" panose="020E0502030303020204" pitchFamily="34" charset="0"/>
                <a:cs typeface="+mn-cs"/>
              </a:rPr>
              <a:t>Adding small lies</a:t>
            </a:r>
            <a:endParaRPr lang="en-US" altLang="he-IL" sz="2400" b="1" dirty="0">
              <a:solidFill>
                <a:srgbClr val="92D050"/>
              </a:solidFill>
              <a:latin typeface="Candara" panose="020E0502030303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70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775850" y="0"/>
            <a:ext cx="1368150" cy="259228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1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467544" y="475322"/>
            <a:ext cx="8039338" cy="426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4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Arithmetic Coding</a:t>
            </a:r>
            <a:endParaRPr lang="en-US" altLang="he-IL" sz="1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E17A6BA6-DC4B-DCDC-0BE5-12323A82A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9842" y="838104"/>
            <a:ext cx="28443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>
                <a:solidFill>
                  <a:srgbClr val="92D050"/>
                </a:solidFill>
                <a:latin typeface="Candara" panose="020E0502030303020204" pitchFamily="34" charset="0"/>
                <a:cs typeface="+mn-cs"/>
              </a:rPr>
              <a:t>Adding small lies</a:t>
            </a:r>
            <a:endParaRPr lang="en-US" altLang="he-IL" sz="2400" b="1" dirty="0">
              <a:solidFill>
                <a:srgbClr val="92D050"/>
              </a:solidFill>
              <a:latin typeface="Candara" panose="020E050203030302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509FDE-8652-4F40-7EA8-E77B44028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1573113"/>
            <a:ext cx="5133975" cy="10191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D7B186A-944D-69B0-00D9-6FE1143657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40" y="4093900"/>
            <a:ext cx="8715375" cy="1771650"/>
          </a:xfrm>
          <a:prstGeom prst="rect">
            <a:avLst/>
          </a:prstGeom>
        </p:spPr>
      </p:pic>
      <p:sp>
        <p:nvSpPr>
          <p:cNvPr id="10" name="Text Box 3">
            <a:extLst>
              <a:ext uri="{FF2B5EF4-FFF2-40B4-BE49-F238E27FC236}">
                <a16:creationId xmlns:a16="http://schemas.microsoft.com/office/drawing/2014/main" id="{54B871E0-DBAD-236B-D8A0-97785C982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40" y="3289094"/>
            <a:ext cx="88153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l" rtl="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l" rtl="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l" rtl="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he-IL" sz="2800" b="1" dirty="0">
                <a:solidFill>
                  <a:srgbClr val="FF9900"/>
                </a:solidFill>
                <a:latin typeface="Comic Sans MS" panose="030F0702030302020204" pitchFamily="66" charset="0"/>
              </a:rPr>
              <a:t>Partition the shifting heuristic into several cycles</a:t>
            </a:r>
            <a:endParaRPr lang="en-US" altLang="he-IL" sz="2800" b="1" dirty="0">
              <a:solidFill>
                <a:srgbClr val="66FF33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19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329</Words>
  <Application>Microsoft Office PowerPoint</Application>
  <PresentationFormat>On-screen Show (4:3)</PresentationFormat>
  <Paragraphs>68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Bradley Hand ITC</vt:lpstr>
      <vt:lpstr>Candara</vt:lpstr>
      <vt:lpstr>Chiller</vt:lpstr>
      <vt:lpstr>cmbx10</vt:lpstr>
      <vt:lpstr>Comic Sans MS</vt:lpstr>
      <vt:lpstr>Garamond</vt:lpstr>
      <vt:lpstr>Monotype Corsiva</vt:lpstr>
      <vt:lpstr>Times New Roman</vt:lpstr>
      <vt:lpstr>Wingdings</vt:lpstr>
      <vt:lpstr>Stream</vt:lpstr>
      <vt:lpstr>1_Network</vt:lpstr>
      <vt:lpstr>Turning Compression Schemes into  Crypto-Systems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tomi</dc:creator>
  <cp:lastModifiedBy>Shmuel-tomi Klein</cp:lastModifiedBy>
  <cp:revision>85</cp:revision>
  <dcterms:created xsi:type="dcterms:W3CDTF">2013-12-18T09:53:44Z</dcterms:created>
  <dcterms:modified xsi:type="dcterms:W3CDTF">2023-08-29T08:36:54Z</dcterms:modified>
</cp:coreProperties>
</file>