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256" r:id="rId5"/>
    <p:sldId id="426" r:id="rId6"/>
    <p:sldId id="413" r:id="rId7"/>
    <p:sldId id="417" r:id="rId8"/>
    <p:sldId id="425" r:id="rId9"/>
    <p:sldId id="410" r:id="rId10"/>
    <p:sldId id="416" r:id="rId11"/>
    <p:sldId id="427" r:id="rId12"/>
    <p:sldId id="385" r:id="rId13"/>
    <p:sldId id="386" r:id="rId14"/>
    <p:sldId id="387" r:id="rId15"/>
    <p:sldId id="390" r:id="rId16"/>
    <p:sldId id="389" r:id="rId17"/>
    <p:sldId id="420" r:id="rId18"/>
    <p:sldId id="400" r:id="rId19"/>
    <p:sldId id="424" r:id="rId20"/>
    <p:sldId id="421" r:id="rId21"/>
    <p:sldId id="422" r:id="rId22"/>
    <p:sldId id="423" r:id="rId23"/>
    <p:sldId id="419" r:id="rId24"/>
    <p:sldId id="428" r:id="rId25"/>
    <p:sldId id="429" r:id="rId26"/>
    <p:sldId id="430" r:id="rId27"/>
    <p:sldId id="434" r:id="rId28"/>
    <p:sldId id="431" r:id="rId29"/>
    <p:sldId id="432" r:id="rId30"/>
    <p:sldId id="433" r:id="rId31"/>
    <p:sldId id="320" r:id="rId32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Ласкаво просимо!" id="{E75E278A-FF0E-49A4-B170-79828D63BBAD}">
          <p14:sldIdLst>
            <p14:sldId id="256"/>
            <p14:sldId id="426"/>
          </p14:sldIdLst>
        </p14:section>
        <p14:section name="Розділ 2" id="{22B80470-40EF-47D0-981B-3736AB1B0F52}">
          <p14:sldIdLst>
            <p14:sldId id="413"/>
            <p14:sldId id="417"/>
            <p14:sldId id="425"/>
            <p14:sldId id="410"/>
            <p14:sldId id="416"/>
            <p14:sldId id="427"/>
            <p14:sldId id="385"/>
            <p14:sldId id="386"/>
            <p14:sldId id="387"/>
            <p14:sldId id="390"/>
            <p14:sldId id="389"/>
            <p14:sldId id="420"/>
            <p14:sldId id="400"/>
            <p14:sldId id="424"/>
            <p14:sldId id="421"/>
            <p14:sldId id="422"/>
            <p14:sldId id="423"/>
            <p14:sldId id="419"/>
            <p14:sldId id="428"/>
            <p14:sldId id="429"/>
            <p14:sldId id="430"/>
            <p14:sldId id="434"/>
            <p14:sldId id="431"/>
            <p14:sldId id="432"/>
            <p14:sldId id="433"/>
          </p14:sldIdLst>
        </p14:section>
        <p14:section name="Дізнатися більше" id="{2CC34DB2-6590-42C0-AD4B-A04C6060184E}">
          <p14:sldIdLst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А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382BA"/>
    <a:srgbClr val="008000"/>
    <a:srgbClr val="0099CC"/>
    <a:srgbClr val="FF99FF"/>
    <a:srgbClr val="006699"/>
    <a:srgbClr val="009999"/>
    <a:srgbClr val="B4C7E7"/>
    <a:srgbClr val="FFCC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>
        <p:scale>
          <a:sx n="70" d="100"/>
          <a:sy n="70" d="100"/>
        </p:scale>
        <p:origin x="500" y="-36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CF6D83-B691-49E9-B0C6-93D6E4A38286}" type="datetime1">
              <a:rPr lang="uk-UA" smtClean="0"/>
              <a:t>24.08.2025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внювач для верхнього колонтитула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13697B-E9A5-4285-B857-704273DF4D1A}" type="datetime1">
              <a:rPr lang="uk-UA" noProof="0" smtClean="0"/>
              <a:t>24.08.2025</a:t>
            </a:fld>
            <a:endParaRPr lang="uk-UA" noProof="0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8227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5542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5403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005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2846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noProof="0" smtClean="0"/>
              <a:t>15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870126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noProof="0" smtClean="0"/>
              <a:t>16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058023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4403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0685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685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84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noProof="0" smtClean="0"/>
              <a:t>20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26286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C2447-4E01-8F66-7E42-94D564A88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A889497E-0597-FE46-E84C-509BF96835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DA860399-1BE4-6645-F9AA-F4DF6E4A8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6F2F5E2-FC73-08A3-2646-0A641844D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noProof="0" smtClean="0"/>
              <a:t>21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467671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24B76-A333-3997-12E7-FA86EF191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70881791-7A7F-D9DB-723C-0805CC607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0C7BCCCD-0A3D-25EF-D792-F6E11776E4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BAF7EF2-D479-76A9-EF8C-EEC8F698A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noProof="0" smtClean="0"/>
              <a:t>22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774230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81665-0726-13A3-0042-1FAE7A18F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0D123DD1-0C93-F9B1-E7F3-F6B5809C0A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1E0EA765-A382-95AD-5A86-EF899C023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8C61753-A647-893A-3EC8-C4CF1B9523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noProof="0" smtClean="0"/>
              <a:t>23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092862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CE011-8537-ADDB-FA42-17BCC95B9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53B00635-D298-8DEC-1FE5-7724CB3CB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CCB0BF3C-1803-68F7-BAD4-354AE93AE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012C60B-720D-6608-F0D7-270142BEE0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noProof="0" smtClean="0"/>
              <a:t>24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131606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235F4-57BD-D1F4-088D-9DB57E83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006E3B11-6919-B596-2F46-D587009CAA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5F49D052-1013-720D-390C-88E4AA2AF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E469332-9D64-4C1A-436C-741BE54E2D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noProof="0" smtClean="0"/>
              <a:t>25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994394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6D720-97D8-E4C2-1B13-259EF2DD4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D250525F-53D3-C118-8911-978D576E7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2D1713D6-3CAC-A4CA-351F-B9B95B90C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94DF91F-4337-9489-1E35-57BFD8CCB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noProof="0" smtClean="0"/>
              <a:t>26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247426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38961-72EC-D399-DF82-A44E7D56A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0A901AB5-6054-9ABD-F3BE-FB02B0100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25AC015A-8B97-DDCE-5B85-967421189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21EC581-96D5-E032-C116-C8D3E2258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noProof="0" smtClean="0"/>
              <a:t>27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747749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uk-UA" smtClean="0"/>
              <a:t>28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028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766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6301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50347-3949-A628-125E-BDFCCE967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97187DA0-9980-2294-6C8E-50DD9C451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E9468781-11AB-FEFC-9B54-8E4FC3249F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BB4B4D3-B5BD-DD1B-27AB-9EB9AD533F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5244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4918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AABB6-94BA-13F4-0B69-80039C9F8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C64DB3C4-ECFD-4DDB-0A93-665971BB4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13981C7B-D3B4-A792-0127-F9074E9A5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4625FFA-CA92-7F21-197E-DB3CCE760C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8031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9913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615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009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uk-UA" sz="1800" noProof="0" dirty="0"/>
          </a:p>
        </p:txBody>
      </p:sp>
      <p:cxnSp>
        <p:nvCxnSpPr>
          <p:cNvPr id="12" name="Пряма сполучна лінія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009B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Autofit/>
          </a:bodyPr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uk-UA" noProof="0" dirty="0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Клацніть, щоб відредагувати стилі зразків тексту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Другий рівень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Третій рівень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Четвертий рівень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1C324AC-7299-4240-8E3F-EEF5823B50ED}" type="datetime1">
              <a:rPr lang="uk-UA" noProof="0" smtClean="0"/>
              <a:t>24.08.2025</a:t>
            </a:fld>
            <a:endParaRPr lang="uk-UA" noProof="0" dirty="0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uk-UA" smtClean="0"/>
              <a:pPr/>
              <a:t>‹№›</a:t>
            </a:fld>
            <a:r>
              <a:rPr lang="en-US" dirty="0"/>
              <a:t> / 25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uk-UA" sz="1800" noProof="0" dirty="0"/>
          </a:p>
        </p:txBody>
      </p:sp>
      <p:cxnSp>
        <p:nvCxnSpPr>
          <p:cNvPr id="12" name="Пряма сполучна лінія 11"/>
          <p:cNvCxnSpPr>
            <a:cxnSpLocks/>
          </p:cNvCxnSpPr>
          <p:nvPr userDrawn="1"/>
        </p:nvCxnSpPr>
        <p:spPr>
          <a:xfrm>
            <a:off x="539496" y="1863657"/>
            <a:ext cx="3946007" cy="0"/>
          </a:xfrm>
          <a:prstGeom prst="line">
            <a:avLst/>
          </a:prstGeom>
          <a:ln w="25400">
            <a:solidFill>
              <a:srgbClr val="009B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Autofit/>
          </a:bodyPr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uk-UA" noProof="0" dirty="0"/>
              <a:t>Клацніть, щоб редагувати стиль зразка заголовка</a:t>
            </a:r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2B50244-6091-448F-B5A1-73B41704EE9C}" type="datetime1">
              <a:rPr lang="uk-UA" noProof="0" smtClean="0"/>
              <a:t>24.08.2025</a:t>
            </a:fld>
            <a:endParaRPr lang="uk-UA" noProof="0" dirty="0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uk-UA" smtClean="0"/>
              <a:pPr/>
              <a:t>‹№›</a:t>
            </a:fld>
            <a:r>
              <a:rPr lang="en-US" dirty="0"/>
              <a:t> / 25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018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uk-UA" sz="1800" noProof="0" dirty="0"/>
          </a:p>
        </p:txBody>
      </p:sp>
      <p:cxnSp>
        <p:nvCxnSpPr>
          <p:cNvPr id="12" name="Пряма сполучна лінія 11"/>
          <p:cNvCxnSpPr>
            <a:cxnSpLocks/>
          </p:cNvCxnSpPr>
          <p:nvPr userDrawn="1"/>
        </p:nvCxnSpPr>
        <p:spPr>
          <a:xfrm>
            <a:off x="539496" y="1863657"/>
            <a:ext cx="3375799" cy="0"/>
          </a:xfrm>
          <a:prstGeom prst="line">
            <a:avLst/>
          </a:prstGeom>
          <a:ln w="25400">
            <a:solidFill>
              <a:srgbClr val="009B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Autofit/>
          </a:bodyPr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uk-UA" noProof="0" dirty="0"/>
              <a:t>Клацніть, щоб редагувати стиль зразка заголовка</a:t>
            </a:r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7C92603-F62E-4A66-B00A-620A76F598A6}" type="datetime1">
              <a:rPr lang="uk-UA" noProof="0" smtClean="0"/>
              <a:t>24.08.2025</a:t>
            </a:fld>
            <a:endParaRPr lang="uk-UA" noProof="0" dirty="0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uk-UA" smtClean="0"/>
              <a:pPr/>
              <a:t>‹№›</a:t>
            </a:fld>
            <a:r>
              <a:rPr lang="en-US" dirty="0"/>
              <a:t> / 25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093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sz="1800" noProof="0" dirty="0"/>
          </a:p>
        </p:txBody>
      </p:sp>
      <p:sp>
        <p:nvSpPr>
          <p:cNvPr id="10" name="Прямокутник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009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Клацніть, щоб відредагувати стилі зразків тексту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Другий рівень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Третій рівень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Четвертий рівень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П’ятий рівень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Клацніть, щоб відредагувати стилі зразків тексту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Другий рівень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Третій рівень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Четвертий рівень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1C324AC-7299-4240-8E3F-EEF5823B50ED}" type="datetime1">
              <a:rPr lang="uk-UA" noProof="0" smtClean="0"/>
              <a:t>24.08.2025</a:t>
            </a:fld>
            <a:endParaRPr lang="uk-UA" noProof="0" dirty="0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uk-UA" smtClean="0"/>
              <a:pPr/>
              <a:t>‹№›</a:t>
            </a:fld>
            <a:r>
              <a:rPr lang="en-US" dirty="0"/>
              <a:t> / 25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57488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uk-UA" sz="1800" noProof="0" dirty="0"/>
          </a:p>
        </p:txBody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8531EF6A-CDD9-4609-AE75-A001EE7C3BA2}" type="datetime1">
              <a:rPr lang="uk-UA" noProof="0" smtClean="0"/>
              <a:t>24.08.2025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uk-UA" noProof="0" smtClean="0"/>
              <a:pPr rtl="0"/>
              <a:t>‹№›</a:t>
            </a:fld>
            <a:r>
              <a:rPr lang="en-US" noProof="0" dirty="0"/>
              <a:t> </a:t>
            </a:r>
            <a:r>
              <a:rPr lang="en-US" dirty="0"/>
              <a:t> / 25</a:t>
            </a:r>
            <a:endParaRPr lang="uk-UA" noProof="0" dirty="0"/>
          </a:p>
        </p:txBody>
      </p:sp>
      <p:cxnSp>
        <p:nvCxnSpPr>
          <p:cNvPr id="8" name="Пряма сполучна лінія 7"/>
          <p:cNvCxnSpPr/>
          <p:nvPr userDrawn="1"/>
        </p:nvCxnSpPr>
        <p:spPr>
          <a:xfrm>
            <a:off x="604434" y="1380716"/>
            <a:ext cx="10983132" cy="0"/>
          </a:xfrm>
          <a:prstGeom prst="line">
            <a:avLst/>
          </a:prstGeom>
          <a:ln w="254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3" r:id="rId5"/>
    <p:sldLayoutId id="2147483667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3" Type="http://schemas.openxmlformats.org/officeDocument/2006/relationships/image" Target="../media/image140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11" Type="http://schemas.openxmlformats.org/officeDocument/2006/relationships/image" Target="../media/image35.png"/><Relationship Id="rId5" Type="http://schemas.openxmlformats.org/officeDocument/2006/relationships/image" Target="../media/image680.png"/><Relationship Id="rId10" Type="http://schemas.openxmlformats.org/officeDocument/2006/relationships/image" Target="../media/image740.png"/><Relationship Id="rId4" Type="http://schemas.openxmlformats.org/officeDocument/2006/relationships/image" Target="../media/image670.png"/><Relationship Id="rId9" Type="http://schemas.openxmlformats.org/officeDocument/2006/relationships/image" Target="../media/image7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041400"/>
            <a:ext cx="10515600" cy="2387600"/>
          </a:xfrm>
        </p:spPr>
        <p:txBody>
          <a:bodyPr rtlCol="0" anchor="ctr" anchorCtr="0"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Best Practices in Adaptive Encoding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1304925" y="3755313"/>
            <a:ext cx="9582150" cy="113665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Igor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Zavadskyi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and Maksym Kovalchuk</a:t>
            </a:r>
            <a:endParaRPr lang="uk-UA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ідзаголовок 2">
            <a:extLst>
              <a:ext uri="{FF2B5EF4-FFF2-40B4-BE49-F238E27FC236}">
                <a16:creationId xmlns:a16="http://schemas.microsoft.com/office/drawing/2014/main" id="{311E871E-2CB0-48DA-B3C2-37AC9BF784F9}"/>
              </a:ext>
            </a:extLst>
          </p:cNvPr>
          <p:cNvSpPr txBox="1">
            <a:spLocks/>
          </p:cNvSpPr>
          <p:nvPr/>
        </p:nvSpPr>
        <p:spPr>
          <a:xfrm>
            <a:off x="1919168" y="5327463"/>
            <a:ext cx="6955172" cy="524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  <a:latin typeface="+mj-lt"/>
              </a:rPr>
              <a:t>Taras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Shevchenko National University of Kyiv, Ukraine</a:t>
            </a:r>
            <a:br>
              <a:rPr lang="en-US" sz="2000" dirty="0">
                <a:solidFill>
                  <a:schemeClr val="bg1"/>
                </a:solidFill>
                <a:latin typeface="+mj-lt"/>
              </a:rPr>
            </a:br>
            <a:r>
              <a:rPr lang="en-US" sz="2000" dirty="0">
                <a:solidFill>
                  <a:schemeClr val="bg1"/>
                </a:solidFill>
                <a:latin typeface="+mj-lt"/>
              </a:rPr>
              <a:t>Computer science department</a:t>
            </a:r>
            <a:endParaRPr lang="uk-UA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Рисунок 9" descr="Зображення, що містить білий, стіл, стоячий, гравець&#10;&#10;Автоматично згенерований опис">
            <a:extLst>
              <a:ext uri="{FF2B5EF4-FFF2-40B4-BE49-F238E27FC236}">
                <a16:creationId xmlns:a16="http://schemas.microsoft.com/office/drawing/2014/main" id="{9E0ADAB5-2F99-494A-B202-884707C79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272869"/>
            <a:ext cx="1001414" cy="8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46FDD216-E09D-4B6A-850C-CE527506ED5A}"/>
              </a:ext>
            </a:extLst>
          </p:cNvPr>
          <p:cNvSpPr/>
          <p:nvPr/>
        </p:nvSpPr>
        <p:spPr>
          <a:xfrm>
            <a:off x="7509987" y="3711947"/>
            <a:ext cx="351378" cy="3744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04D459BE-04DC-4334-A4FB-EE193E2EFCB0}"/>
              </a:ext>
            </a:extLst>
          </p:cNvPr>
          <p:cNvSpPr/>
          <p:nvPr/>
        </p:nvSpPr>
        <p:spPr>
          <a:xfrm>
            <a:off x="7509987" y="3295444"/>
            <a:ext cx="351378" cy="3744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7C468D9F-9B05-46B1-A4B4-C90C97A7B05F}"/>
              </a:ext>
            </a:extLst>
          </p:cNvPr>
          <p:cNvSpPr/>
          <p:nvPr/>
        </p:nvSpPr>
        <p:spPr>
          <a:xfrm>
            <a:off x="7814937" y="1531088"/>
            <a:ext cx="372140" cy="4616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8" y="346365"/>
            <a:ext cx="10908793" cy="640080"/>
          </a:xfrm>
        </p:spPr>
        <p:txBody>
          <a:bodyPr rtlCol="0"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BCMix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(2,1,1,…) codeword set re-indexing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56FFB-BE46-4AAD-AB1F-191DB0074416}"/>
              </a:ext>
            </a:extLst>
          </p:cNvPr>
          <p:cNvSpPr txBox="1"/>
          <p:nvPr/>
        </p:nvSpPr>
        <p:spPr>
          <a:xfrm>
            <a:off x="701749" y="1531088"/>
            <a:ext cx="829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(NYT)C(NYT)O(NYT)N(NYT)F(NYT)E(NYT)R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 N C E</a:t>
            </a:r>
            <a:endParaRPr lang="uk-UA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B3A507-C7FD-42CA-8280-86C5FB618948}"/>
              </a:ext>
            </a:extLst>
          </p:cNvPr>
          <p:cNvSpPr txBox="1"/>
          <p:nvPr/>
        </p:nvSpPr>
        <p:spPr>
          <a:xfrm>
            <a:off x="1999501" y="2537396"/>
            <a:ext cx="66479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		11		6		NYT</a:t>
            </a:r>
          </a:p>
          <a:p>
            <a:r>
              <a:rPr lang="en-US" sz="2400" dirty="0"/>
              <a:t>1		001		2		E</a:t>
            </a:r>
          </a:p>
          <a:p>
            <a:r>
              <a:rPr lang="en-US" sz="2400" dirty="0"/>
              <a:t>2		011				</a:t>
            </a:r>
          </a:p>
          <a:p>
            <a:r>
              <a:rPr lang="en-US" sz="2400" dirty="0"/>
              <a:t>3		101		1			</a:t>
            </a:r>
          </a:p>
          <a:p>
            <a:r>
              <a:rPr lang="en-US" sz="2400" dirty="0"/>
              <a:t>4		0001		1		F</a:t>
            </a:r>
          </a:p>
          <a:p>
            <a:r>
              <a:rPr lang="en-US" sz="2400" dirty="0"/>
              <a:t>5		0101		1		C</a:t>
            </a:r>
          </a:p>
          <a:p>
            <a:r>
              <a:rPr lang="en-US" sz="2400" dirty="0"/>
              <a:t>6		1001		1		R</a:t>
            </a:r>
          </a:p>
        </p:txBody>
      </p:sp>
      <p:sp>
        <p:nvSpPr>
          <p:cNvPr id="12" name="Дуга 11">
            <a:extLst>
              <a:ext uri="{FF2B5EF4-FFF2-40B4-BE49-F238E27FC236}">
                <a16:creationId xmlns:a16="http://schemas.microsoft.com/office/drawing/2014/main" id="{8019ACA9-DCAD-4C6A-9D5A-F2415E3718AA}"/>
              </a:ext>
            </a:extLst>
          </p:cNvPr>
          <p:cNvSpPr/>
          <p:nvPr/>
        </p:nvSpPr>
        <p:spPr>
          <a:xfrm>
            <a:off x="7685676" y="3525221"/>
            <a:ext cx="692703" cy="379751"/>
          </a:xfrm>
          <a:prstGeom prst="arc">
            <a:avLst>
              <a:gd name="adj1" fmla="val 16200000"/>
              <a:gd name="adj2" fmla="val 5330614"/>
            </a:avLst>
          </a:prstGeom>
          <a:ln w="28575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FBE705-F975-418B-A92A-EEA343180E50}"/>
              </a:ext>
            </a:extLst>
          </p:cNvPr>
          <p:cNvSpPr txBox="1"/>
          <p:nvPr/>
        </p:nvSpPr>
        <p:spPr>
          <a:xfrm>
            <a:off x="7477125" y="3294389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  <a:endParaRPr lang="uk-UA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D173E2-4BDE-4E03-8E05-D8859494E485}"/>
              </a:ext>
            </a:extLst>
          </p:cNvPr>
          <p:cNvSpPr txBox="1"/>
          <p:nvPr/>
        </p:nvSpPr>
        <p:spPr>
          <a:xfrm>
            <a:off x="7477125" y="3645391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endParaRPr lang="uk-UA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35E56-0D71-477F-8FA7-EF49B3E74D26}"/>
              </a:ext>
            </a:extLst>
          </p:cNvPr>
          <p:cNvSpPr txBox="1"/>
          <p:nvPr/>
        </p:nvSpPr>
        <p:spPr>
          <a:xfrm>
            <a:off x="5657454" y="326406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endParaRPr lang="uk-UA" sz="2400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BEF3A07-19E9-466E-B1ED-86F9B0DEF4CA}"/>
              </a:ext>
            </a:extLst>
          </p:cNvPr>
          <p:cNvSpPr/>
          <p:nvPr/>
        </p:nvSpPr>
        <p:spPr>
          <a:xfrm>
            <a:off x="5657454" y="3262102"/>
            <a:ext cx="351378" cy="4557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EA922A3-AB9F-73C9-CC2A-BACF5D756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10</a:t>
            </a:fld>
            <a:endParaRPr lang="uk-UA" noProof="0" dirty="0"/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0D847602-636E-EF53-3BDA-158F665F551C}"/>
              </a:ext>
            </a:extLst>
          </p:cNvPr>
          <p:cNvCxnSpPr/>
          <p:nvPr/>
        </p:nvCxnSpPr>
        <p:spPr>
          <a:xfrm>
            <a:off x="1716786" y="3294389"/>
            <a:ext cx="738378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B79A2C2B-93F0-DD21-68D4-22AD21E5C714}"/>
              </a:ext>
            </a:extLst>
          </p:cNvPr>
          <p:cNvCxnSpPr/>
          <p:nvPr/>
        </p:nvCxnSpPr>
        <p:spPr>
          <a:xfrm>
            <a:off x="1716786" y="2904171"/>
            <a:ext cx="738378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67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00091 0.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1.45833E-6 -0.05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2.08333E-7 0.054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DBAE9C51-CFFA-4B97-90E9-267303005009}"/>
              </a:ext>
            </a:extLst>
          </p:cNvPr>
          <p:cNvSpPr/>
          <p:nvPr/>
        </p:nvSpPr>
        <p:spPr>
          <a:xfrm>
            <a:off x="7511453" y="3689717"/>
            <a:ext cx="351378" cy="3744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1E254D93-D9E8-4BFE-ACB2-4218073C2AAD}"/>
              </a:ext>
            </a:extLst>
          </p:cNvPr>
          <p:cNvSpPr/>
          <p:nvPr/>
        </p:nvSpPr>
        <p:spPr>
          <a:xfrm>
            <a:off x="7510016" y="4402984"/>
            <a:ext cx="351378" cy="3744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2C2ECF78-7FA2-4613-BD39-1FCBFA535765}"/>
              </a:ext>
            </a:extLst>
          </p:cNvPr>
          <p:cNvSpPr/>
          <p:nvPr/>
        </p:nvSpPr>
        <p:spPr>
          <a:xfrm>
            <a:off x="8555598" y="1530000"/>
            <a:ext cx="372140" cy="4616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7C468D9F-9B05-46B1-A4B4-C90C97A7B05F}"/>
              </a:ext>
            </a:extLst>
          </p:cNvPr>
          <p:cNvSpPr/>
          <p:nvPr/>
        </p:nvSpPr>
        <p:spPr>
          <a:xfrm>
            <a:off x="8181754" y="1530000"/>
            <a:ext cx="372140" cy="4616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8" y="346365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sz="3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BCMix</a:t>
            </a: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(2,1,1,…) codeword set re-indexing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56FFB-BE46-4AAD-AB1F-191DB0074416}"/>
              </a:ext>
            </a:extLst>
          </p:cNvPr>
          <p:cNvSpPr txBox="1"/>
          <p:nvPr/>
        </p:nvSpPr>
        <p:spPr>
          <a:xfrm>
            <a:off x="702000" y="1530000"/>
            <a:ext cx="829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(NYT)C(NYT)O(NYT)N(NYT)F(NYT)E(NYT)R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 N C E</a:t>
            </a:r>
            <a:endParaRPr lang="uk-UA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B24146-5028-4994-882D-3BBB51985B71}"/>
              </a:ext>
            </a:extLst>
          </p:cNvPr>
          <p:cNvSpPr txBox="1"/>
          <p:nvPr/>
        </p:nvSpPr>
        <p:spPr>
          <a:xfrm>
            <a:off x="1998000" y="2538000"/>
            <a:ext cx="66479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		11		</a:t>
            </a:r>
            <a:r>
              <a:rPr lang="uk-UA" sz="2400" dirty="0"/>
              <a:t>6</a:t>
            </a:r>
            <a:r>
              <a:rPr lang="en-US" sz="2400" dirty="0"/>
              <a:t>		NYT</a:t>
            </a:r>
          </a:p>
          <a:p>
            <a:r>
              <a:rPr lang="en-US" sz="2400" dirty="0"/>
              <a:t>1		001		2		E</a:t>
            </a:r>
          </a:p>
          <a:p>
            <a:r>
              <a:rPr lang="en-US" sz="2400" dirty="0"/>
              <a:t>2		101		2		N</a:t>
            </a:r>
          </a:p>
          <a:p>
            <a:r>
              <a:rPr lang="en-US" sz="2400" dirty="0"/>
              <a:t>3		011					</a:t>
            </a:r>
          </a:p>
          <a:p>
            <a:r>
              <a:rPr lang="en-US" sz="2400" dirty="0"/>
              <a:t>4		0001		1		F</a:t>
            </a:r>
          </a:p>
          <a:p>
            <a:r>
              <a:rPr lang="en-US" sz="2400" dirty="0"/>
              <a:t>5		1001		1		</a:t>
            </a:r>
          </a:p>
          <a:p>
            <a:r>
              <a:rPr lang="en-US" sz="2400" dirty="0"/>
              <a:t>6		0101		1		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EA3A8D-1640-443D-91F2-EC0027D887AF}"/>
              </a:ext>
            </a:extLst>
          </p:cNvPr>
          <p:cNvSpPr txBox="1"/>
          <p:nvPr/>
        </p:nvSpPr>
        <p:spPr>
          <a:xfrm>
            <a:off x="7477154" y="3645995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  <a:endParaRPr lang="uk-UA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06007E-A8E8-428C-8A8A-B548AB787847}"/>
              </a:ext>
            </a:extLst>
          </p:cNvPr>
          <p:cNvSpPr txBox="1"/>
          <p:nvPr/>
        </p:nvSpPr>
        <p:spPr>
          <a:xfrm>
            <a:off x="7477154" y="4365307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  <a:endParaRPr lang="uk-UA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026A7-5F75-4B58-A7A7-1164CF359B54}"/>
              </a:ext>
            </a:extLst>
          </p:cNvPr>
          <p:cNvSpPr txBox="1"/>
          <p:nvPr/>
        </p:nvSpPr>
        <p:spPr>
          <a:xfrm>
            <a:off x="5656468" y="364599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endParaRPr lang="uk-UA" sz="2400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DE6E6FA2-A218-41DB-8D6A-98AB5FF5AD9A}"/>
              </a:ext>
            </a:extLst>
          </p:cNvPr>
          <p:cNvSpPr/>
          <p:nvPr/>
        </p:nvSpPr>
        <p:spPr>
          <a:xfrm>
            <a:off x="5654470" y="3645994"/>
            <a:ext cx="351378" cy="4557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955D7C82-0837-4EC2-96E8-0036E091641E}"/>
              </a:ext>
            </a:extLst>
          </p:cNvPr>
          <p:cNvSpPr/>
          <p:nvPr/>
        </p:nvSpPr>
        <p:spPr>
          <a:xfrm>
            <a:off x="5656468" y="2908578"/>
            <a:ext cx="351378" cy="4557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3D5ADA-E575-4539-9341-4FF9C4E7FF90}"/>
              </a:ext>
            </a:extLst>
          </p:cNvPr>
          <p:cNvSpPr txBox="1"/>
          <p:nvPr/>
        </p:nvSpPr>
        <p:spPr>
          <a:xfrm>
            <a:off x="5654470" y="364599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endParaRPr lang="uk-UA" sz="2400" dirty="0"/>
          </a:p>
        </p:txBody>
      </p:sp>
      <p:sp>
        <p:nvSpPr>
          <p:cNvPr id="24" name="Дуга 23">
            <a:extLst>
              <a:ext uri="{FF2B5EF4-FFF2-40B4-BE49-F238E27FC236}">
                <a16:creationId xmlns:a16="http://schemas.microsoft.com/office/drawing/2014/main" id="{1D1E4ACA-FDCD-44D7-AA92-ED6282949375}"/>
              </a:ext>
            </a:extLst>
          </p:cNvPr>
          <p:cNvSpPr/>
          <p:nvPr/>
        </p:nvSpPr>
        <p:spPr>
          <a:xfrm>
            <a:off x="7685706" y="3873871"/>
            <a:ext cx="682118" cy="719394"/>
          </a:xfrm>
          <a:prstGeom prst="arc">
            <a:avLst>
              <a:gd name="adj1" fmla="val 16200000"/>
              <a:gd name="adj2" fmla="val 5330614"/>
            </a:avLst>
          </a:prstGeom>
          <a:ln w="28575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722D1990-8F4C-C2FC-D15A-10A72BC37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11</a:t>
            </a:fld>
            <a:endParaRPr lang="uk-UA" noProof="0" dirty="0"/>
          </a:p>
        </p:txBody>
      </p:sp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434C1EF7-140A-6D35-9B25-850B87BAD663}"/>
              </a:ext>
            </a:extLst>
          </p:cNvPr>
          <p:cNvCxnSpPr/>
          <p:nvPr/>
        </p:nvCxnSpPr>
        <p:spPr>
          <a:xfrm>
            <a:off x="1716786" y="3637402"/>
            <a:ext cx="738378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BB18167F-15B7-029C-281E-A422860B0E75}"/>
              </a:ext>
            </a:extLst>
          </p:cNvPr>
          <p:cNvCxnSpPr/>
          <p:nvPr/>
        </p:nvCxnSpPr>
        <p:spPr>
          <a:xfrm>
            <a:off x="1716786" y="2922459"/>
            <a:ext cx="738378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CFBFC87D-5F9E-6067-2FF0-80430F80E0E9}"/>
              </a:ext>
            </a:extLst>
          </p:cNvPr>
          <p:cNvCxnSpPr/>
          <p:nvPr/>
        </p:nvCxnSpPr>
        <p:spPr>
          <a:xfrm>
            <a:off x="1716786" y="3346045"/>
            <a:ext cx="738378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07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00169 0.1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0017 -0.1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2.08333E-7 0.054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8" grpId="1" animBg="1"/>
      <p:bldP spid="21" grpId="0" animBg="1"/>
      <p:bldP spid="14" grpId="0"/>
      <p:bldP spid="15" grpId="0"/>
      <p:bldP spid="16" grpId="0"/>
      <p:bldP spid="17" grpId="0" animBg="1"/>
      <p:bldP spid="17" grpId="1" animBg="1"/>
      <p:bldP spid="19" grpId="0" animBg="1"/>
      <p:bldP spid="22" grpId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8" y="346365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Adaptive encoding with codeword set update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DA65F8-4B34-427F-BB39-82B55B376E12}"/>
                  </a:ext>
                </a:extLst>
              </p:cNvPr>
              <p:cNvSpPr txBox="1"/>
              <p:nvPr/>
            </p:nvSpPr>
            <p:spPr>
              <a:xfrm>
                <a:off x="543474" y="5407533"/>
                <a:ext cx="10409062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/>
                  <a:t>Search the optimal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𝐵𝐶𝑀𝑖𝑥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/>
                  <a:t> code, where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2≤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r>
                  <a:rPr lang="en-US" sz="2300" dirty="0"/>
                  <a:t>,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US" sz="2300" dirty="0"/>
                  <a:t>; </a:t>
                </a:r>
                <a:endParaRPr lang="en-US" sz="2300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300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                                         1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300" dirty="0"/>
                  <a:t>,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300" b="0" dirty="0"/>
              </a:p>
              <a:p>
                <a:r>
                  <a:rPr lang="en-US" sz="2300" dirty="0"/>
                  <a:t>                 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=2,  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 ≥14.</m:t>
                    </m:r>
                  </m:oMath>
                </a14:m>
                <a:endParaRPr lang="en-US" sz="2300" dirty="0"/>
              </a:p>
              <a:p>
                <a:r>
                  <a:rPr lang="en-US" sz="2300" dirty="0"/>
                  <a:t>                                                                          </a:t>
                </a:r>
                <a:endParaRPr lang="uk-UA" sz="23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DA65F8-4B34-427F-BB39-82B55B376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74" y="5407533"/>
                <a:ext cx="10409062" cy="1508105"/>
              </a:xfrm>
              <a:prstGeom prst="rect">
                <a:avLst/>
              </a:prstGeom>
              <a:blipFill>
                <a:blip r:embed="rId3"/>
                <a:stretch>
                  <a:fillRect l="-820" t="-283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 зі стрілкою 4">
            <a:extLst>
              <a:ext uri="{FF2B5EF4-FFF2-40B4-BE49-F238E27FC236}">
                <a16:creationId xmlns:a16="http://schemas.microsoft.com/office/drawing/2014/main" id="{C5DBD861-6D8E-4631-90A9-7D5FAF255CF3}"/>
              </a:ext>
            </a:extLst>
          </p:cNvPr>
          <p:cNvCxnSpPr/>
          <p:nvPr/>
        </p:nvCxnSpPr>
        <p:spPr>
          <a:xfrm>
            <a:off x="534176" y="3157047"/>
            <a:ext cx="11004485" cy="0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7D7FE3F-8ED7-4B39-A29F-2A449E9E23EF}"/>
              </a:ext>
            </a:extLst>
          </p:cNvPr>
          <p:cNvSpPr txBox="1"/>
          <p:nvPr/>
        </p:nvSpPr>
        <p:spPr>
          <a:xfrm>
            <a:off x="10763788" y="3251055"/>
            <a:ext cx="110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update</a:t>
            </a:r>
          </a:p>
          <a:p>
            <a:pPr algn="ctr"/>
            <a:r>
              <a:rPr lang="en-US" dirty="0"/>
              <a:t>positions</a:t>
            </a:r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6A40A2C-1235-438A-B328-36D7DBF3691E}"/>
              </a:ext>
            </a:extLst>
          </p:cNvPr>
          <p:cNvSpPr/>
          <p:nvPr/>
        </p:nvSpPr>
        <p:spPr>
          <a:xfrm>
            <a:off x="879300" y="3109206"/>
            <a:ext cx="106326" cy="10632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BD191D38-B016-463E-90C5-AA5098F26015}"/>
              </a:ext>
            </a:extLst>
          </p:cNvPr>
          <p:cNvSpPr/>
          <p:nvPr/>
        </p:nvSpPr>
        <p:spPr>
          <a:xfrm>
            <a:off x="1142278" y="3109206"/>
            <a:ext cx="106326" cy="10632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CD857F9-CA41-420A-980F-1334C641D4FC}"/>
              </a:ext>
            </a:extLst>
          </p:cNvPr>
          <p:cNvSpPr/>
          <p:nvPr/>
        </p:nvSpPr>
        <p:spPr>
          <a:xfrm>
            <a:off x="1568655" y="3103884"/>
            <a:ext cx="106326" cy="10632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1874111B-94DC-4C5B-98E0-379CF23E0F77}"/>
              </a:ext>
            </a:extLst>
          </p:cNvPr>
          <p:cNvSpPr/>
          <p:nvPr/>
        </p:nvSpPr>
        <p:spPr>
          <a:xfrm>
            <a:off x="2258010" y="3103884"/>
            <a:ext cx="106326" cy="10632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1DAB45EC-7E30-4072-8BAD-B85EB72C38BF}"/>
              </a:ext>
            </a:extLst>
          </p:cNvPr>
          <p:cNvSpPr/>
          <p:nvPr/>
        </p:nvSpPr>
        <p:spPr>
          <a:xfrm>
            <a:off x="3508223" y="3103884"/>
            <a:ext cx="106326" cy="10632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F2B5079-98F9-4C66-8D04-9430C2471B05}"/>
              </a:ext>
            </a:extLst>
          </p:cNvPr>
          <p:cNvSpPr/>
          <p:nvPr/>
        </p:nvSpPr>
        <p:spPr>
          <a:xfrm>
            <a:off x="5486698" y="3109206"/>
            <a:ext cx="106326" cy="10632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B20223F5-E540-4102-8636-F66D94095EE2}"/>
              </a:ext>
            </a:extLst>
          </p:cNvPr>
          <p:cNvSpPr/>
          <p:nvPr/>
        </p:nvSpPr>
        <p:spPr>
          <a:xfrm>
            <a:off x="8639473" y="3101500"/>
            <a:ext cx="106326" cy="10632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40DC4C-492F-457F-BC80-E84B9FAC4895}"/>
                  </a:ext>
                </a:extLst>
              </p:cNvPr>
              <p:cNvSpPr txBox="1"/>
              <p:nvPr/>
            </p:nvSpPr>
            <p:spPr>
              <a:xfrm>
                <a:off x="718949" y="3204889"/>
                <a:ext cx="5223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40DC4C-492F-457F-BC80-E84B9FAC4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49" y="3204889"/>
                <a:ext cx="522322" cy="400110"/>
              </a:xfrm>
              <a:prstGeom prst="rect">
                <a:avLst/>
              </a:prstGeom>
              <a:blipFill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342A11-7B76-4754-90EA-C63D4C1D7766}"/>
                  </a:ext>
                </a:extLst>
              </p:cNvPr>
              <p:cNvSpPr txBox="1"/>
              <p:nvPr/>
            </p:nvSpPr>
            <p:spPr>
              <a:xfrm>
                <a:off x="1044360" y="3204889"/>
                <a:ext cx="5163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342A11-7B76-4754-90EA-C63D4C1D7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60" y="3204889"/>
                <a:ext cx="516359" cy="400110"/>
              </a:xfrm>
              <a:prstGeom prst="rect">
                <a:avLst/>
              </a:prstGeom>
              <a:blipFill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4EBA0B7-DEB3-40DE-B3F0-1549F52E92D6}"/>
                  </a:ext>
                </a:extLst>
              </p:cNvPr>
              <p:cNvSpPr txBox="1"/>
              <p:nvPr/>
            </p:nvSpPr>
            <p:spPr>
              <a:xfrm>
                <a:off x="1405256" y="3204889"/>
                <a:ext cx="5223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4EBA0B7-DEB3-40DE-B3F0-1549F52E9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256" y="3204889"/>
                <a:ext cx="522322" cy="400110"/>
              </a:xfrm>
              <a:prstGeom prst="rect">
                <a:avLst/>
              </a:prstGeom>
              <a:blipFill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2304BAC-69A3-4622-9F28-EFCA87C6B6F8}"/>
                  </a:ext>
                </a:extLst>
              </p:cNvPr>
              <p:cNvSpPr txBox="1"/>
              <p:nvPr/>
            </p:nvSpPr>
            <p:spPr>
              <a:xfrm>
                <a:off x="2129513" y="3204889"/>
                <a:ext cx="5223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2304BAC-69A3-4622-9F28-EFCA87C6B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13" y="3204889"/>
                <a:ext cx="522322" cy="400110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28A1CC9-63E9-4149-87AA-AA7CA1C728F2}"/>
                  </a:ext>
                </a:extLst>
              </p:cNvPr>
              <p:cNvSpPr txBox="1"/>
              <p:nvPr/>
            </p:nvSpPr>
            <p:spPr>
              <a:xfrm>
                <a:off x="3370764" y="3204889"/>
                <a:ext cx="5223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28A1CC9-63E9-4149-87AA-AA7CA1C72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764" y="3204889"/>
                <a:ext cx="522322" cy="400110"/>
              </a:xfrm>
              <a:prstGeom prst="rect">
                <a:avLst/>
              </a:prstGeom>
              <a:blipFill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445693-8D87-42C3-835E-DDF03E2A449C}"/>
                  </a:ext>
                </a:extLst>
              </p:cNvPr>
              <p:cNvSpPr txBox="1"/>
              <p:nvPr/>
            </p:nvSpPr>
            <p:spPr>
              <a:xfrm>
                <a:off x="5343120" y="3204889"/>
                <a:ext cx="5223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445693-8D87-42C3-835E-DDF03E2A4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120" y="3204889"/>
                <a:ext cx="522322" cy="400110"/>
              </a:xfrm>
              <a:prstGeom prst="rect">
                <a:avLst/>
              </a:prstGeom>
              <a:blipFill>
                <a:blip r:embed="rId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102DDD-F78C-4130-8C1D-7B2F3F008E87}"/>
                  </a:ext>
                </a:extLst>
              </p:cNvPr>
              <p:cNvSpPr txBox="1"/>
              <p:nvPr/>
            </p:nvSpPr>
            <p:spPr>
              <a:xfrm>
                <a:off x="8448851" y="3204889"/>
                <a:ext cx="5223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102DDD-F78C-4130-8C1D-7B2F3F008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851" y="3204889"/>
                <a:ext cx="522322" cy="400110"/>
              </a:xfrm>
              <a:prstGeom prst="rect">
                <a:avLst/>
              </a:prstGeom>
              <a:blipFill>
                <a:blip r:embed="rId10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47D9E71-CA1D-49D8-B1EA-744D6244492A}"/>
              </a:ext>
            </a:extLst>
          </p:cNvPr>
          <p:cNvSpPr txBox="1"/>
          <p:nvPr/>
        </p:nvSpPr>
        <p:spPr>
          <a:xfrm>
            <a:off x="534176" y="1628474"/>
            <a:ext cx="9919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Idea: </a:t>
            </a:r>
            <a:r>
              <a:rPr lang="en-US" sz="2400" dirty="0"/>
              <a:t>search the optimal </a:t>
            </a:r>
            <a:r>
              <a:rPr lang="en-US" sz="2400" dirty="0" err="1"/>
              <a:t>BCMix</a:t>
            </a:r>
            <a:r>
              <a:rPr lang="en-US" sz="2400" dirty="0"/>
              <a:t>-code at some increasing intervals using </a:t>
            </a:r>
            <a:br>
              <a:rPr lang="en-US" sz="2400" dirty="0"/>
            </a:br>
            <a:r>
              <a:rPr lang="en-US" sz="2400" dirty="0"/>
              <a:t>fast recursive search function.</a:t>
            </a:r>
            <a:endParaRPr lang="uk-U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96BED72-4E88-4AD2-BFE2-64BA226E859A}"/>
                  </a:ext>
                </a:extLst>
              </p:cNvPr>
              <p:cNvSpPr txBox="1"/>
              <p:nvPr/>
            </p:nvSpPr>
            <p:spPr>
              <a:xfrm>
                <a:off x="718949" y="3971262"/>
                <a:ext cx="8564139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200" dirty="0"/>
                  <a:t>position of the leftmost repeated symbol +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𝑡𝑒𝑥𝑡𝑙𝑒𝑛𝑔𝑡h</m:t>
                                </m:r>
                              </m:e>
                            </m:func>
                          </m:e>
                        </m:d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=1.618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uk-UA" sz="2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96BED72-4E88-4AD2-BFE2-64BA226E8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49" y="3971262"/>
                <a:ext cx="8564139" cy="1107996"/>
              </a:xfrm>
              <a:prstGeom prst="rect">
                <a:avLst/>
              </a:prstGeom>
              <a:blipFill>
                <a:blip r:embed="rId11"/>
                <a:stretch>
                  <a:fillRect t="-36813" r="-6406" b="-2142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62D7CDAB-3975-406B-2083-46046D153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12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31140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8" y="346365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Large alphabets – experimental results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0" name="Таблиця 4">
            <a:extLst>
              <a:ext uri="{FF2B5EF4-FFF2-40B4-BE49-F238E27FC236}">
                <a16:creationId xmlns:a16="http://schemas.microsoft.com/office/drawing/2014/main" id="{3EE12770-5AED-4A3F-95F8-0D8ED429B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315028"/>
              </p:ext>
            </p:extLst>
          </p:nvPr>
        </p:nvGraphicFramePr>
        <p:xfrm>
          <a:off x="641603" y="1422382"/>
          <a:ext cx="10908793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819">
                  <a:extLst>
                    <a:ext uri="{9D8B030D-6E8A-4147-A177-3AD203B41FA5}">
                      <a16:colId xmlns:a16="http://schemas.microsoft.com/office/drawing/2014/main" val="2746923222"/>
                    </a:ext>
                  </a:extLst>
                </a:gridCol>
                <a:gridCol w="1444829">
                  <a:extLst>
                    <a:ext uri="{9D8B030D-6E8A-4147-A177-3AD203B41FA5}">
                      <a16:colId xmlns:a16="http://schemas.microsoft.com/office/drawing/2014/main" val="3108045111"/>
                    </a:ext>
                  </a:extLst>
                </a:gridCol>
                <a:gridCol w="1444829">
                  <a:extLst>
                    <a:ext uri="{9D8B030D-6E8A-4147-A177-3AD203B41FA5}">
                      <a16:colId xmlns:a16="http://schemas.microsoft.com/office/drawing/2014/main" val="2196650146"/>
                    </a:ext>
                  </a:extLst>
                </a:gridCol>
                <a:gridCol w="1444829">
                  <a:extLst>
                    <a:ext uri="{9D8B030D-6E8A-4147-A177-3AD203B41FA5}">
                      <a16:colId xmlns:a16="http://schemas.microsoft.com/office/drawing/2014/main" val="160924034"/>
                    </a:ext>
                  </a:extLst>
                </a:gridCol>
                <a:gridCol w="1444829">
                  <a:extLst>
                    <a:ext uri="{9D8B030D-6E8A-4147-A177-3AD203B41FA5}">
                      <a16:colId xmlns:a16="http://schemas.microsoft.com/office/drawing/2014/main" val="1535233480"/>
                    </a:ext>
                  </a:extLst>
                </a:gridCol>
                <a:gridCol w="1444829">
                  <a:extLst>
                    <a:ext uri="{9D8B030D-6E8A-4147-A177-3AD203B41FA5}">
                      <a16:colId xmlns:a16="http://schemas.microsoft.com/office/drawing/2014/main" val="365778844"/>
                    </a:ext>
                  </a:extLst>
                </a:gridCol>
                <a:gridCol w="1444829">
                  <a:extLst>
                    <a:ext uri="{9D8B030D-6E8A-4147-A177-3AD203B41FA5}">
                      <a16:colId xmlns:a16="http://schemas.microsoft.com/office/drawing/2014/main" val="2282426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Vitter’s modified algorithm</a:t>
                      </a:r>
                      <a:endParaRPr lang="uk-UA" sz="2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New Algorithm</a:t>
                      </a:r>
                      <a:endParaRPr lang="uk-UA" sz="2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1475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Text</a:t>
                      </a:r>
                      <a:endParaRPr lang="uk-UA" sz="2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Compressed size (bytes)</a:t>
                      </a:r>
                      <a:endParaRPr lang="uk-UA" sz="2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Encoding time (s)</a:t>
                      </a:r>
                      <a:endParaRPr lang="uk-UA" sz="2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Decoding time (s)</a:t>
                      </a:r>
                      <a:endParaRPr lang="uk-UA" sz="2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Compressed size (bytes)</a:t>
                      </a:r>
                      <a:endParaRPr lang="uk-UA" sz="2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Encoding time (s)</a:t>
                      </a:r>
                      <a:endParaRPr lang="uk-UA" sz="2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Decoding time (s)</a:t>
                      </a:r>
                      <a:endParaRPr lang="uk-UA" sz="2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49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Harry Potter (430 KB)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87,151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0.073</a:t>
                      </a:r>
                      <a:endParaRPr lang="uk-U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0.245</a:t>
                      </a:r>
                      <a:endParaRPr lang="uk-U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88,036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(+1.02%)</a:t>
                      </a:r>
                      <a:endParaRPr lang="uk-U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0.0044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16x faster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0.0051</a:t>
                      </a:r>
                    </a:p>
                    <a:p>
                      <a:pPr algn="ctr"/>
                      <a:r>
                        <a:rPr lang="en-US" sz="2200" dirty="0"/>
                        <a:t>48x faster</a:t>
                      </a:r>
                      <a:endParaRPr lang="uk-UA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366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Shakespeare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(5,09 MB)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1,138,174</a:t>
                      </a:r>
                      <a:endParaRPr lang="uk-U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1.838</a:t>
                      </a:r>
                      <a:endParaRPr lang="uk-U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1.947</a:t>
                      </a:r>
                      <a:endParaRPr lang="uk-U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1,149,684</a:t>
                      </a:r>
                    </a:p>
                    <a:p>
                      <a:pPr algn="ctr"/>
                      <a:r>
                        <a:rPr lang="en-US" sz="2200" dirty="0"/>
                        <a:t>(+1.00%)</a:t>
                      </a:r>
                      <a:endParaRPr lang="uk-U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0.042</a:t>
                      </a:r>
                    </a:p>
                    <a:p>
                      <a:pPr algn="ctr"/>
                      <a:r>
                        <a:rPr lang="en-US" sz="2200" dirty="0"/>
                        <a:t>44x faster</a:t>
                      </a:r>
                      <a:endParaRPr lang="uk-UA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0.047</a:t>
                      </a:r>
                    </a:p>
                    <a:p>
                      <a:pPr algn="ctr"/>
                      <a:r>
                        <a:rPr lang="en-US" sz="2200" dirty="0"/>
                        <a:t>41x faster</a:t>
                      </a:r>
                      <a:endParaRPr lang="uk-UA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948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baseline="0" dirty="0" err="1">
                          <a:latin typeface="CMR10"/>
                        </a:rPr>
                        <a:t>Pizza&amp;Chilie</a:t>
                      </a:r>
                      <a:r>
                        <a:rPr lang="en-US" sz="2400" b="0" i="0" u="none" strike="noStrike" baseline="0" dirty="0">
                          <a:latin typeface="CMR10"/>
                        </a:rPr>
                        <a:t> corpus (</a:t>
                      </a:r>
                      <a:r>
                        <a:rPr lang="en-US" sz="2400" dirty="0"/>
                        <a:t>50 MB)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12,164,227</a:t>
                      </a:r>
                      <a:endParaRPr lang="uk-UA" sz="22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28.756</a:t>
                      </a:r>
                      <a:endParaRPr lang="uk-UA" sz="22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28.591</a:t>
                      </a:r>
                      <a:endParaRPr lang="uk-UA" sz="22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12,304,232</a:t>
                      </a:r>
                    </a:p>
                    <a:p>
                      <a:pPr algn="ctr"/>
                      <a:r>
                        <a:rPr lang="en-US" sz="2200" dirty="0"/>
                        <a:t>(+1.15%)</a:t>
                      </a:r>
                      <a:endParaRPr lang="uk-UA" sz="22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0.404</a:t>
                      </a:r>
                    </a:p>
                    <a:p>
                      <a:pPr algn="ctr"/>
                      <a:r>
                        <a:rPr lang="en-US" sz="2200" dirty="0"/>
                        <a:t>71x faster</a:t>
                      </a:r>
                      <a:endParaRPr lang="uk-UA" sz="22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0.398</a:t>
                      </a:r>
                    </a:p>
                    <a:p>
                      <a:pPr algn="ctr"/>
                      <a:r>
                        <a:rPr lang="en-US" sz="2200" dirty="0"/>
                        <a:t>72x faster</a:t>
                      </a:r>
                      <a:endParaRPr lang="uk-UA" sz="22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719476109"/>
                  </a:ext>
                </a:extLst>
              </a:tr>
            </a:tbl>
          </a:graphicData>
        </a:graphic>
      </p:graphicFrame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43556D55-6384-B20E-6428-5C1819B31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13</a:t>
            </a:fld>
            <a:endParaRPr lang="uk-UA" noProof="0" dirty="0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8C231C7A-9EE3-47DC-A0CF-3A7FDE893F3D}"/>
              </a:ext>
            </a:extLst>
          </p:cNvPr>
          <p:cNvSpPr/>
          <p:nvPr/>
        </p:nvSpPr>
        <p:spPr>
          <a:xfrm>
            <a:off x="995899" y="5696125"/>
            <a:ext cx="10195082" cy="731776"/>
          </a:xfrm>
          <a:prstGeom prst="roundRect">
            <a:avLst>
              <a:gd name="adj" fmla="val 101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</a:rPr>
              <a:t>Zavadskyi</a:t>
            </a:r>
            <a:r>
              <a:rPr lang="en-US" sz="2000" dirty="0">
                <a:solidFill>
                  <a:schemeClr val="tx1"/>
                </a:solidFill>
              </a:rPr>
              <a:t>, I. Fast practical adaptive encoding on large alphabets. In: Proc. Data Compression Conference. DCC, </a:t>
            </a:r>
            <a:r>
              <a:rPr lang="uk-UA" sz="2000" dirty="0">
                <a:solidFill>
                  <a:schemeClr val="tx1"/>
                </a:solidFill>
              </a:rPr>
              <a:t>202</a:t>
            </a:r>
            <a:r>
              <a:rPr lang="en-US" sz="2000" dirty="0">
                <a:solidFill>
                  <a:schemeClr val="tx1"/>
                </a:solidFill>
              </a:rPr>
              <a:t>5</a:t>
            </a:r>
            <a:r>
              <a:rPr lang="uk-UA" sz="2000" dirty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tx1"/>
                </a:solidFill>
              </a:rPr>
              <a:t>p. 141–150. </a:t>
            </a:r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4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8" y="346365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Existing solutions (complexity per symbol)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9A268-9DD2-4ACA-A5F9-A12ED7119775}"/>
              </a:ext>
            </a:extLst>
          </p:cNvPr>
          <p:cNvSpPr txBox="1"/>
          <p:nvPr/>
        </p:nvSpPr>
        <p:spPr>
          <a:xfrm>
            <a:off x="3329424" y="4619832"/>
            <a:ext cx="4219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Shannon coding over </a:t>
            </a:r>
            <a:r>
              <a:rPr lang="en-US" sz="2000" dirty="0">
                <a:solidFill>
                  <a:srgbClr val="FF0000"/>
                </a:solidFill>
              </a:rPr>
              <a:t>smoothed distribution</a:t>
            </a:r>
            <a:r>
              <a:rPr lang="en-US" sz="2000" dirty="0"/>
              <a:t>; updating code at intervals</a:t>
            </a:r>
            <a:endParaRPr lang="uk-UA" sz="2000" dirty="0"/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1A430DE2-3594-4715-8734-CE0B575BAD57}"/>
              </a:ext>
            </a:extLst>
          </p:cNvPr>
          <p:cNvCxnSpPr>
            <a:cxnSpLocks/>
          </p:cNvCxnSpPr>
          <p:nvPr/>
        </p:nvCxnSpPr>
        <p:spPr>
          <a:xfrm>
            <a:off x="3040523" y="1638805"/>
            <a:ext cx="0" cy="4136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8D7BA4F-3221-413C-970B-2D2237E96646}"/>
              </a:ext>
            </a:extLst>
          </p:cNvPr>
          <p:cNvSpPr txBox="1"/>
          <p:nvPr/>
        </p:nvSpPr>
        <p:spPr>
          <a:xfrm>
            <a:off x="521208" y="2561289"/>
            <a:ext cx="2767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FGK (1973-1985) </a:t>
            </a:r>
            <a:br>
              <a:rPr lang="en-US" sz="2400" dirty="0"/>
            </a:br>
            <a:r>
              <a:rPr lang="en-US" sz="2400" dirty="0"/>
              <a:t>Vitter (1987) </a:t>
            </a:r>
            <a:endParaRPr lang="uk-UA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5F6AF8-0313-44B0-ABFC-B5D199F25BE1}"/>
              </a:ext>
            </a:extLst>
          </p:cNvPr>
          <p:cNvSpPr txBox="1"/>
          <p:nvPr/>
        </p:nvSpPr>
        <p:spPr>
          <a:xfrm>
            <a:off x="521208" y="3520222"/>
            <a:ext cx="2165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Karpinski and </a:t>
            </a:r>
          </a:p>
          <a:p>
            <a:r>
              <a:rPr lang="en-US" sz="2400" dirty="0" err="1"/>
              <a:t>Nekrich</a:t>
            </a:r>
            <a:r>
              <a:rPr lang="en-US" sz="2400" dirty="0"/>
              <a:t> (2006)</a:t>
            </a:r>
            <a:endParaRPr lang="uk-UA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4E09AB-6DC8-4799-B0DB-9950444BF597}"/>
              </a:ext>
            </a:extLst>
          </p:cNvPr>
          <p:cNvSpPr txBox="1"/>
          <p:nvPr/>
        </p:nvSpPr>
        <p:spPr>
          <a:xfrm>
            <a:off x="521208" y="4896832"/>
            <a:ext cx="1907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Gagie</a:t>
            </a:r>
            <a:r>
              <a:rPr lang="en-US" sz="2400" dirty="0"/>
              <a:t> (2022)</a:t>
            </a:r>
            <a:endParaRPr lang="uk-UA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54745C-61D9-4C97-BD05-194AB40BE501}"/>
              </a:ext>
            </a:extLst>
          </p:cNvPr>
          <p:cNvSpPr txBox="1"/>
          <p:nvPr/>
        </p:nvSpPr>
        <p:spPr>
          <a:xfrm>
            <a:off x="3346391" y="2553515"/>
            <a:ext cx="3862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Updating Huffman tree after every bit processing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88E7CB-7BDD-453B-BDF9-7C2C5035E24D}"/>
              </a:ext>
            </a:extLst>
          </p:cNvPr>
          <p:cNvSpPr txBox="1"/>
          <p:nvPr/>
        </p:nvSpPr>
        <p:spPr>
          <a:xfrm>
            <a:off x="666136" y="1750959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6699"/>
                </a:solidFill>
              </a:rPr>
              <a:t>Algorithm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D99C25-65DA-41E1-9B73-902DF76B2848}"/>
              </a:ext>
            </a:extLst>
          </p:cNvPr>
          <p:cNvSpPr txBox="1"/>
          <p:nvPr/>
        </p:nvSpPr>
        <p:spPr>
          <a:xfrm>
            <a:off x="3580784" y="1743185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6699"/>
                </a:solidFill>
              </a:rPr>
              <a:t>Idea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525BFD-D3A1-4F0D-B8F1-29C3C06F28FC}"/>
              </a:ext>
            </a:extLst>
          </p:cNvPr>
          <p:cNvSpPr txBox="1"/>
          <p:nvPr/>
        </p:nvSpPr>
        <p:spPr>
          <a:xfrm>
            <a:off x="7264204" y="1298986"/>
            <a:ext cx="1461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699"/>
                </a:solidFill>
              </a:rPr>
              <a:t>Code</a:t>
            </a:r>
            <a:r>
              <a:rPr lang="uk-UA" sz="2000" dirty="0">
                <a:solidFill>
                  <a:srgbClr val="006699"/>
                </a:solidFill>
              </a:rPr>
              <a:t> </a:t>
            </a:r>
            <a:r>
              <a:rPr lang="en-US" sz="2000" dirty="0">
                <a:solidFill>
                  <a:srgbClr val="006699"/>
                </a:solidFill>
              </a:rPr>
              <a:t>length</a:t>
            </a:r>
            <a:r>
              <a:rPr lang="uk-UA" sz="2000" dirty="0">
                <a:solidFill>
                  <a:srgbClr val="006699"/>
                </a:solidFill>
              </a:rPr>
              <a:t> </a:t>
            </a:r>
            <a:r>
              <a:rPr lang="en-US" sz="2000" dirty="0">
                <a:solidFill>
                  <a:srgbClr val="006699"/>
                </a:solidFill>
              </a:rPr>
              <a:t>per</a:t>
            </a:r>
            <a:r>
              <a:rPr lang="uk-UA" sz="2000" dirty="0">
                <a:solidFill>
                  <a:srgbClr val="006699"/>
                </a:solidFill>
              </a:rPr>
              <a:t> </a:t>
            </a:r>
            <a:r>
              <a:rPr lang="en-US" sz="2000" dirty="0">
                <a:solidFill>
                  <a:srgbClr val="006699"/>
                </a:solidFill>
              </a:rPr>
              <a:t>symbol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A37581-0D83-4C25-8CAB-011CA5D2D48B}"/>
              </a:ext>
            </a:extLst>
          </p:cNvPr>
          <p:cNvSpPr txBox="1"/>
          <p:nvPr/>
        </p:nvSpPr>
        <p:spPr>
          <a:xfrm>
            <a:off x="8670384" y="1638805"/>
            <a:ext cx="705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99"/>
                </a:solidFill>
              </a:rPr>
              <a:t>Enc. </a:t>
            </a:r>
            <a:br>
              <a:rPr lang="en-US" sz="2000" dirty="0">
                <a:solidFill>
                  <a:srgbClr val="006699"/>
                </a:solidFill>
              </a:rPr>
            </a:br>
            <a:r>
              <a:rPr lang="en-US" sz="2000" dirty="0">
                <a:solidFill>
                  <a:srgbClr val="006699"/>
                </a:solidFill>
              </a:rPr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F55882-A29D-479A-8D7A-E986EE307B93}"/>
              </a:ext>
            </a:extLst>
          </p:cNvPr>
          <p:cNvSpPr txBox="1"/>
          <p:nvPr/>
        </p:nvSpPr>
        <p:spPr>
          <a:xfrm>
            <a:off x="9445412" y="1638805"/>
            <a:ext cx="744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99"/>
                </a:solidFill>
              </a:rPr>
              <a:t>Dec. </a:t>
            </a:r>
            <a:br>
              <a:rPr lang="en-US" sz="2000" dirty="0">
                <a:solidFill>
                  <a:srgbClr val="006699"/>
                </a:solidFill>
              </a:rPr>
            </a:br>
            <a:r>
              <a:rPr lang="en-US" sz="2000" dirty="0">
                <a:solidFill>
                  <a:srgbClr val="006699"/>
                </a:solidFill>
              </a:rPr>
              <a:t>time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BC4ADF-FAD9-46BF-89E4-92D01CD9B4D0}"/>
              </a:ext>
            </a:extLst>
          </p:cNvPr>
          <p:cNvSpPr txBox="1"/>
          <p:nvPr/>
        </p:nvSpPr>
        <p:spPr>
          <a:xfrm>
            <a:off x="3346391" y="3442978"/>
            <a:ext cx="3713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Quantize adaptive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canonical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>
                <a:solidFill>
                  <a:srgbClr val="008000"/>
                </a:solidFill>
              </a:rPr>
              <a:t>Shannon</a:t>
            </a:r>
            <a:r>
              <a:rPr lang="en-US" sz="2000" dirty="0"/>
              <a:t> coding; </a:t>
            </a:r>
            <a:r>
              <a:rPr lang="en-US" sz="2000" dirty="0">
                <a:solidFill>
                  <a:srgbClr val="0000FF"/>
                </a:solidFill>
              </a:rPr>
              <a:t>updating code at intervals</a:t>
            </a:r>
          </a:p>
        </p:txBody>
      </p: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835598BA-D272-4982-96E4-31C69B77784D}"/>
              </a:ext>
            </a:extLst>
          </p:cNvPr>
          <p:cNvCxnSpPr>
            <a:cxnSpLocks/>
          </p:cNvCxnSpPr>
          <p:nvPr/>
        </p:nvCxnSpPr>
        <p:spPr>
          <a:xfrm>
            <a:off x="7222089" y="1638805"/>
            <a:ext cx="0" cy="4136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48F6B604-DD65-4009-A480-2D0AD58FCBA8}"/>
              </a:ext>
            </a:extLst>
          </p:cNvPr>
          <p:cNvCxnSpPr>
            <a:cxnSpLocks/>
          </p:cNvCxnSpPr>
          <p:nvPr/>
        </p:nvCxnSpPr>
        <p:spPr>
          <a:xfrm>
            <a:off x="8636828" y="1638805"/>
            <a:ext cx="0" cy="4136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D24734E8-F38A-43BB-BA8F-255F23DA3B70}"/>
              </a:ext>
            </a:extLst>
          </p:cNvPr>
          <p:cNvCxnSpPr>
            <a:cxnSpLocks/>
          </p:cNvCxnSpPr>
          <p:nvPr/>
        </p:nvCxnSpPr>
        <p:spPr>
          <a:xfrm>
            <a:off x="9409582" y="1638805"/>
            <a:ext cx="0" cy="4136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id="{AFA567F0-BC08-45F7-9390-45C9BBE44835}"/>
              </a:ext>
            </a:extLst>
          </p:cNvPr>
          <p:cNvCxnSpPr/>
          <p:nvPr/>
        </p:nvCxnSpPr>
        <p:spPr>
          <a:xfrm>
            <a:off x="329610" y="2361826"/>
            <a:ext cx="115020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0F70364-03F0-43BA-91D2-977DD31327BB}"/>
              </a:ext>
            </a:extLst>
          </p:cNvPr>
          <p:cNvSpPr txBox="1"/>
          <p:nvPr/>
        </p:nvSpPr>
        <p:spPr>
          <a:xfrm>
            <a:off x="7445245" y="254791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H+2+</a:t>
            </a:r>
            <a:r>
              <a:rPr lang="en-US" dirty="0">
                <a:sym typeface="Symbol" panose="05050102010706020507" pitchFamily="18" charset="2"/>
              </a:rPr>
              <a:t></a:t>
            </a:r>
            <a:endParaRPr lang="uk-UA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D3D931-5B43-4301-AE1A-2DD835BAA6EA}"/>
              </a:ext>
            </a:extLst>
          </p:cNvPr>
          <p:cNvSpPr txBox="1"/>
          <p:nvPr/>
        </p:nvSpPr>
        <p:spPr>
          <a:xfrm>
            <a:off x="7428053" y="3028153"/>
            <a:ext cx="144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H+1+</a:t>
            </a:r>
            <a:r>
              <a:rPr lang="en-US" dirty="0">
                <a:sym typeface="Symbol" panose="05050102010706020507" pitchFamily="18" charset="2"/>
              </a:rPr>
              <a:t></a:t>
            </a:r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C20775-E1CB-4EBD-B686-28F45D3EA80F}"/>
              </a:ext>
            </a:extLst>
          </p:cNvPr>
          <p:cNvSpPr txBox="1"/>
          <p:nvPr/>
        </p:nvSpPr>
        <p:spPr>
          <a:xfrm>
            <a:off x="8604202" y="2802252"/>
            <a:ext cx="944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O(H+1)</a:t>
            </a:r>
            <a:endParaRPr lang="uk-UA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BBF609-1B8C-47FD-BC6A-91432E428952}"/>
              </a:ext>
            </a:extLst>
          </p:cNvPr>
          <p:cNvSpPr txBox="1"/>
          <p:nvPr/>
        </p:nvSpPr>
        <p:spPr>
          <a:xfrm>
            <a:off x="9453671" y="2786982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O(H+1)</a:t>
            </a:r>
            <a:endParaRPr lang="uk-U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327991-6027-414F-896C-28B5427612BE}"/>
              </a:ext>
            </a:extLst>
          </p:cNvPr>
          <p:cNvSpPr txBox="1"/>
          <p:nvPr/>
        </p:nvSpPr>
        <p:spPr>
          <a:xfrm>
            <a:off x="7442821" y="3772819"/>
            <a:ext cx="102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H+1</a:t>
            </a:r>
            <a:endParaRPr lang="uk-UA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66E3CB-6563-4F10-BCF5-D10019DE2ACC}"/>
              </a:ext>
            </a:extLst>
          </p:cNvPr>
          <p:cNvSpPr txBox="1"/>
          <p:nvPr/>
        </p:nvSpPr>
        <p:spPr>
          <a:xfrm>
            <a:off x="8717455" y="376072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O(1)</a:t>
            </a:r>
            <a:endParaRPr lang="uk-UA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9F570C-95FD-483C-AE61-0479BB9034FD}"/>
              </a:ext>
            </a:extLst>
          </p:cNvPr>
          <p:cNvSpPr txBox="1"/>
          <p:nvPr/>
        </p:nvSpPr>
        <p:spPr>
          <a:xfrm>
            <a:off x="9356509" y="3772240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O(log H+1)</a:t>
            </a:r>
            <a:endParaRPr lang="uk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C891FF-01A0-450B-B7BE-BD59D3735079}"/>
              </a:ext>
            </a:extLst>
          </p:cNvPr>
          <p:cNvSpPr txBox="1"/>
          <p:nvPr/>
        </p:nvSpPr>
        <p:spPr>
          <a:xfrm>
            <a:off x="7447773" y="475833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H+1</a:t>
            </a:r>
            <a:endParaRPr lang="uk-U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F25F8C-2943-408E-99FD-B1839A09615C}"/>
              </a:ext>
            </a:extLst>
          </p:cNvPr>
          <p:cNvSpPr txBox="1"/>
          <p:nvPr/>
        </p:nvSpPr>
        <p:spPr>
          <a:xfrm>
            <a:off x="8757542" y="475833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O(1)</a:t>
            </a:r>
            <a:endParaRPr lang="uk-U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50B973-4E72-49A2-8154-6F934C87DFDE}"/>
              </a:ext>
            </a:extLst>
          </p:cNvPr>
          <p:cNvSpPr txBox="1"/>
          <p:nvPr/>
        </p:nvSpPr>
        <p:spPr>
          <a:xfrm>
            <a:off x="9688211" y="475833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O(1)</a:t>
            </a:r>
            <a:endParaRPr lang="uk-UA" dirty="0"/>
          </a:p>
        </p:txBody>
      </p: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id="{29C2979D-8DC9-45F7-85DA-539536AEF5F9}"/>
              </a:ext>
            </a:extLst>
          </p:cNvPr>
          <p:cNvCxnSpPr>
            <a:cxnSpLocks/>
          </p:cNvCxnSpPr>
          <p:nvPr/>
        </p:nvCxnSpPr>
        <p:spPr>
          <a:xfrm>
            <a:off x="10655523" y="1638805"/>
            <a:ext cx="0" cy="4136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E6D325E-EDDE-4B01-A7ED-F88A254455B3}"/>
              </a:ext>
            </a:extLst>
          </p:cNvPr>
          <p:cNvSpPr txBox="1"/>
          <p:nvPr/>
        </p:nvSpPr>
        <p:spPr>
          <a:xfrm>
            <a:off x="10618132" y="1676276"/>
            <a:ext cx="1259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699"/>
                </a:solidFill>
              </a:rPr>
              <a:t>Alphabet </a:t>
            </a:r>
            <a:br>
              <a:rPr lang="en-US" sz="2000" dirty="0">
                <a:solidFill>
                  <a:srgbClr val="006699"/>
                </a:solidFill>
              </a:rPr>
            </a:br>
            <a:r>
              <a:rPr lang="en-US" sz="2000" dirty="0">
                <a:solidFill>
                  <a:srgbClr val="006699"/>
                </a:solidFill>
              </a:rPr>
              <a:t>size </a:t>
            </a:r>
            <a:br>
              <a:rPr lang="en-US" sz="2000" dirty="0">
                <a:solidFill>
                  <a:srgbClr val="006699"/>
                </a:solidFill>
              </a:rPr>
            </a:br>
            <a:endParaRPr lang="en-US" sz="2000" dirty="0">
              <a:solidFill>
                <a:srgbClr val="0066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5C15C0-EFD9-4A6E-9589-E2374C1CC4A4}"/>
                  </a:ext>
                </a:extLst>
              </p:cNvPr>
              <p:cNvSpPr txBox="1"/>
              <p:nvPr/>
            </p:nvSpPr>
            <p:spPr>
              <a:xfrm>
                <a:off x="10757695" y="4641874"/>
                <a:ext cx="978473" cy="6319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uk-U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uk-U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uk-U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func>
                                <m:funcPr>
                                  <m:ctrlPr>
                                    <a:rPr lang="uk-U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uk-UA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uk-U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5C15C0-EFD9-4A6E-9589-E2374C1CC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695" y="4641874"/>
                <a:ext cx="978473" cy="631904"/>
              </a:xfrm>
              <a:prstGeom prst="rect">
                <a:avLst/>
              </a:prstGeom>
              <a:blipFill>
                <a:blip r:embed="rId3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A482AA3-382F-4EBE-9194-F7481D1E46A4}"/>
                  </a:ext>
                </a:extLst>
              </p:cNvPr>
              <p:cNvSpPr txBox="1"/>
              <p:nvPr/>
            </p:nvSpPr>
            <p:spPr>
              <a:xfrm>
                <a:off x="10707297" y="3619768"/>
                <a:ext cx="1079270" cy="6319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uk-U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uk-U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uk-UA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uk-U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A482AA3-382F-4EBE-9194-F7481D1E4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297" y="3619768"/>
                <a:ext cx="1079270" cy="631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2FA76423-93B8-4B5E-9CE1-106EE261E765}"/>
              </a:ext>
            </a:extLst>
          </p:cNvPr>
          <p:cNvCxnSpPr>
            <a:cxnSpLocks/>
          </p:cNvCxnSpPr>
          <p:nvPr/>
        </p:nvCxnSpPr>
        <p:spPr>
          <a:xfrm>
            <a:off x="10874993" y="2958889"/>
            <a:ext cx="1706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B0356E2-FF3B-9E5C-0DCF-A59586A9B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14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9497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280" y="430099"/>
            <a:ext cx="10073361" cy="796908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Short alphabets – symbol frequencies</a:t>
            </a:r>
            <a:endParaRPr lang="uk-UA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EC9C4-88B1-452C-A1DA-22C746DC4B41}"/>
              </a:ext>
            </a:extLst>
          </p:cNvPr>
          <p:cNvSpPr txBox="1"/>
          <p:nvPr/>
        </p:nvSpPr>
        <p:spPr>
          <a:xfrm>
            <a:off x="9202722" y="2212234"/>
            <a:ext cx="264253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MR12"/>
              </a:rPr>
              <a:t>N</a:t>
            </a:r>
            <a:r>
              <a:rPr lang="en-US" sz="2400" b="0" i="0" u="none" strike="noStrike" baseline="0" dirty="0">
                <a:latin typeface="CMR12"/>
              </a:rPr>
              <a:t>either the frequent swapping of the </a:t>
            </a:r>
            <a:r>
              <a:rPr lang="en-US" sz="2400" b="0" i="0" u="none" strike="noStrike" baseline="0" dirty="0">
                <a:latin typeface="Dotum" panose="020B0600000101010101" pitchFamily="34" charset="-127"/>
                <a:ea typeface="Dotum" panose="020B0600000101010101" pitchFamily="34" charset="-127"/>
              </a:rPr>
              <a:t>(symbol, codeword) </a:t>
            </a:r>
            <a:r>
              <a:rPr lang="en-US" sz="2400" b="0" i="0" u="none" strike="noStrike" baseline="0" dirty="0">
                <a:latin typeface="CMR12"/>
              </a:rPr>
              <a:t>map elements nor the frequent update of the codeword set is </a:t>
            </a:r>
            <a:r>
              <a:rPr lang="en-GB" sz="2400" b="0" i="0" u="none" strike="noStrike" baseline="0" dirty="0">
                <a:latin typeface="CMR12"/>
              </a:rPr>
              <a:t>necessary.</a:t>
            </a:r>
            <a:endParaRPr lang="uk-UA" sz="2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6D2D60A-4F9C-4AE9-BFB3-81725D4ADB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5"/>
          <a:stretch/>
        </p:blipFill>
        <p:spPr>
          <a:xfrm>
            <a:off x="528280" y="1333833"/>
            <a:ext cx="8443869" cy="517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27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280" y="430099"/>
            <a:ext cx="10073361" cy="796908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Update code at intervals</a:t>
            </a:r>
            <a:endParaRPr lang="uk-UA" sz="32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6D2D60A-4F9C-4AE9-BFB3-81725D4ADB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5"/>
          <a:stretch/>
        </p:blipFill>
        <p:spPr>
          <a:xfrm>
            <a:off x="528280" y="1333833"/>
            <a:ext cx="11225570" cy="5173123"/>
          </a:xfrm>
          <a:prstGeom prst="rect">
            <a:avLst/>
          </a:prstGeom>
        </p:spPr>
      </p:pic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5A616190-6D4B-4883-B56A-3001A895CA0F}"/>
              </a:ext>
            </a:extLst>
          </p:cNvPr>
          <p:cNvCxnSpPr>
            <a:cxnSpLocks/>
          </p:cNvCxnSpPr>
          <p:nvPr/>
        </p:nvCxnSpPr>
        <p:spPr>
          <a:xfrm>
            <a:off x="514350" y="2000250"/>
            <a:ext cx="112395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6A0BD20D-925C-4981-B2AC-64841A890EFA}"/>
              </a:ext>
            </a:extLst>
          </p:cNvPr>
          <p:cNvSpPr/>
          <p:nvPr/>
        </p:nvSpPr>
        <p:spPr>
          <a:xfrm>
            <a:off x="990600" y="1933575"/>
            <a:ext cx="15240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93AF6BA-C2F9-43BD-88E0-258716975944}"/>
              </a:ext>
            </a:extLst>
          </p:cNvPr>
          <p:cNvSpPr/>
          <p:nvPr/>
        </p:nvSpPr>
        <p:spPr>
          <a:xfrm>
            <a:off x="1521493" y="1933575"/>
            <a:ext cx="15240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0AC318B-B0D9-4E79-8278-9C9E994E81C0}"/>
              </a:ext>
            </a:extLst>
          </p:cNvPr>
          <p:cNvSpPr/>
          <p:nvPr/>
        </p:nvSpPr>
        <p:spPr>
          <a:xfrm>
            <a:off x="2052386" y="1933575"/>
            <a:ext cx="15240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7809454-C49D-49F3-8DD6-AB8BABB6D474}"/>
              </a:ext>
            </a:extLst>
          </p:cNvPr>
          <p:cNvSpPr/>
          <p:nvPr/>
        </p:nvSpPr>
        <p:spPr>
          <a:xfrm>
            <a:off x="2583279" y="1933575"/>
            <a:ext cx="15240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4D68011-193E-4C88-ACC4-827C0EBF0BB6}"/>
              </a:ext>
            </a:extLst>
          </p:cNvPr>
          <p:cNvSpPr/>
          <p:nvPr/>
        </p:nvSpPr>
        <p:spPr>
          <a:xfrm>
            <a:off x="3114172" y="1933575"/>
            <a:ext cx="15240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63F8F24-5526-4CE4-99D1-81F7CF45E440}"/>
              </a:ext>
            </a:extLst>
          </p:cNvPr>
          <p:cNvSpPr/>
          <p:nvPr/>
        </p:nvSpPr>
        <p:spPr>
          <a:xfrm>
            <a:off x="3645065" y="1933575"/>
            <a:ext cx="15240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A91ACED-8F85-4BA0-BE07-7D0BD6E84A23}"/>
              </a:ext>
            </a:extLst>
          </p:cNvPr>
          <p:cNvSpPr/>
          <p:nvPr/>
        </p:nvSpPr>
        <p:spPr>
          <a:xfrm>
            <a:off x="4175958" y="1933575"/>
            <a:ext cx="15240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2C92BA8-F3C7-4BA6-9C86-B675D38C9C76}"/>
              </a:ext>
            </a:extLst>
          </p:cNvPr>
          <p:cNvSpPr/>
          <p:nvPr/>
        </p:nvSpPr>
        <p:spPr>
          <a:xfrm>
            <a:off x="4706851" y="1933575"/>
            <a:ext cx="15240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26FCADEA-2249-41A2-9806-618DAB4F757B}"/>
              </a:ext>
            </a:extLst>
          </p:cNvPr>
          <p:cNvSpPr/>
          <p:nvPr/>
        </p:nvSpPr>
        <p:spPr>
          <a:xfrm>
            <a:off x="5237744" y="1933575"/>
            <a:ext cx="15240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B06F3BC-AAEC-4B10-8631-AFC48081FB1A}"/>
              </a:ext>
            </a:extLst>
          </p:cNvPr>
          <p:cNvSpPr/>
          <p:nvPr/>
        </p:nvSpPr>
        <p:spPr>
          <a:xfrm>
            <a:off x="5768637" y="1933575"/>
            <a:ext cx="15240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DF48D00-B3A4-4A2E-9BAD-F65B63ED7DDE}"/>
              </a:ext>
            </a:extLst>
          </p:cNvPr>
          <p:cNvSpPr/>
          <p:nvPr/>
        </p:nvSpPr>
        <p:spPr>
          <a:xfrm>
            <a:off x="6299530" y="1933575"/>
            <a:ext cx="15240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07D5882-030A-4E8A-AD1D-1DA46CCB291A}"/>
              </a:ext>
            </a:extLst>
          </p:cNvPr>
          <p:cNvSpPr/>
          <p:nvPr/>
        </p:nvSpPr>
        <p:spPr>
          <a:xfrm>
            <a:off x="6830423" y="1933575"/>
            <a:ext cx="15240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4C933ED-9B82-46FB-B400-9DE1D58CA32D}"/>
              </a:ext>
            </a:extLst>
          </p:cNvPr>
          <p:cNvSpPr/>
          <p:nvPr/>
        </p:nvSpPr>
        <p:spPr>
          <a:xfrm>
            <a:off x="7361316" y="1933575"/>
            <a:ext cx="15240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3E39A61-9F60-4068-A6EF-E2B478B5E991}"/>
              </a:ext>
            </a:extLst>
          </p:cNvPr>
          <p:cNvSpPr/>
          <p:nvPr/>
        </p:nvSpPr>
        <p:spPr>
          <a:xfrm>
            <a:off x="7892209" y="1933575"/>
            <a:ext cx="15240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41BCC11A-3DD8-4DBB-BBAA-BB5CDADA8912}"/>
              </a:ext>
            </a:extLst>
          </p:cNvPr>
          <p:cNvSpPr/>
          <p:nvPr/>
        </p:nvSpPr>
        <p:spPr>
          <a:xfrm>
            <a:off x="8423102" y="1933575"/>
            <a:ext cx="15240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44F1526-BD24-4B6B-8EFB-12EDDDB9861B}"/>
              </a:ext>
            </a:extLst>
          </p:cNvPr>
          <p:cNvSpPr/>
          <p:nvPr/>
        </p:nvSpPr>
        <p:spPr>
          <a:xfrm>
            <a:off x="8953995" y="1933575"/>
            <a:ext cx="15240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A18FBB7-0ED4-46A0-BF41-192DA09F5AB1}"/>
              </a:ext>
            </a:extLst>
          </p:cNvPr>
          <p:cNvSpPr/>
          <p:nvPr/>
        </p:nvSpPr>
        <p:spPr>
          <a:xfrm>
            <a:off x="9484888" y="1933575"/>
            <a:ext cx="15240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59F8375-280A-4F54-A69E-238BDB454945}"/>
              </a:ext>
            </a:extLst>
          </p:cNvPr>
          <p:cNvSpPr/>
          <p:nvPr/>
        </p:nvSpPr>
        <p:spPr>
          <a:xfrm>
            <a:off x="10015781" y="1933575"/>
            <a:ext cx="15240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58AFC6D6-1BFE-4522-BDCD-D6DC3D75F148}"/>
              </a:ext>
            </a:extLst>
          </p:cNvPr>
          <p:cNvSpPr/>
          <p:nvPr/>
        </p:nvSpPr>
        <p:spPr>
          <a:xfrm>
            <a:off x="10546674" y="1933575"/>
            <a:ext cx="15240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382312F8-BBD8-4649-8307-BDA5A1926AAB}"/>
              </a:ext>
            </a:extLst>
          </p:cNvPr>
          <p:cNvSpPr/>
          <p:nvPr/>
        </p:nvSpPr>
        <p:spPr>
          <a:xfrm>
            <a:off x="11077575" y="1933575"/>
            <a:ext cx="15240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2CA19827-39F1-4E14-A8D3-5BD92AB71271}"/>
              </a:ext>
            </a:extLst>
          </p:cNvPr>
          <p:cNvCxnSpPr>
            <a:cxnSpLocks/>
          </p:cNvCxnSpPr>
          <p:nvPr/>
        </p:nvCxnSpPr>
        <p:spPr>
          <a:xfrm>
            <a:off x="523875" y="2828925"/>
            <a:ext cx="112395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>
            <a:extLst>
              <a:ext uri="{FF2B5EF4-FFF2-40B4-BE49-F238E27FC236}">
                <a16:creationId xmlns:a16="http://schemas.microsoft.com/office/drawing/2014/main" id="{4BA30D59-336F-4462-A969-19E114F8655D}"/>
              </a:ext>
            </a:extLst>
          </p:cNvPr>
          <p:cNvSpPr/>
          <p:nvPr/>
        </p:nvSpPr>
        <p:spPr>
          <a:xfrm>
            <a:off x="838200" y="2767013"/>
            <a:ext cx="152400" cy="142875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FDFFFD3-59B1-4693-B778-F72D203B621E}"/>
              </a:ext>
            </a:extLst>
          </p:cNvPr>
          <p:cNvSpPr/>
          <p:nvPr/>
        </p:nvSpPr>
        <p:spPr>
          <a:xfrm>
            <a:off x="1254793" y="2767013"/>
            <a:ext cx="152400" cy="142875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65F457C5-F181-4ABB-BE95-53D60023F472}"/>
              </a:ext>
            </a:extLst>
          </p:cNvPr>
          <p:cNvSpPr/>
          <p:nvPr/>
        </p:nvSpPr>
        <p:spPr>
          <a:xfrm>
            <a:off x="1938086" y="2767013"/>
            <a:ext cx="152400" cy="142875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FCDF465-10B2-4E94-AF22-45970C3D000B}"/>
              </a:ext>
            </a:extLst>
          </p:cNvPr>
          <p:cNvSpPr/>
          <p:nvPr/>
        </p:nvSpPr>
        <p:spPr>
          <a:xfrm>
            <a:off x="2888079" y="2767013"/>
            <a:ext cx="152400" cy="142875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98FB38D-EAE8-413F-BB7C-87BC807B1B01}"/>
              </a:ext>
            </a:extLst>
          </p:cNvPr>
          <p:cNvSpPr/>
          <p:nvPr/>
        </p:nvSpPr>
        <p:spPr>
          <a:xfrm>
            <a:off x="4309308" y="2767013"/>
            <a:ext cx="152400" cy="142875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75E0F018-6FF3-42C1-BDBC-4905811744EF}"/>
              </a:ext>
            </a:extLst>
          </p:cNvPr>
          <p:cNvSpPr/>
          <p:nvPr/>
        </p:nvSpPr>
        <p:spPr>
          <a:xfrm>
            <a:off x="6563723" y="2767013"/>
            <a:ext cx="152400" cy="142875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1700BCEE-0945-43A3-910C-43D75CC837EF}"/>
              </a:ext>
            </a:extLst>
          </p:cNvPr>
          <p:cNvSpPr/>
          <p:nvPr/>
        </p:nvSpPr>
        <p:spPr>
          <a:xfrm>
            <a:off x="10025306" y="2767013"/>
            <a:ext cx="152400" cy="142875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9A6AAF-4C92-441A-82F7-65CD33A741AA}"/>
              </a:ext>
            </a:extLst>
          </p:cNvPr>
          <p:cNvSpPr txBox="1"/>
          <p:nvPr/>
        </p:nvSpPr>
        <p:spPr>
          <a:xfrm>
            <a:off x="619125" y="1476375"/>
            <a:ext cx="2587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Fixed length intervals</a:t>
            </a:r>
            <a:endParaRPr lang="uk-UA" sz="2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6F512BC-967E-44E6-9A2E-AC659D074C6D}"/>
              </a:ext>
            </a:extLst>
          </p:cNvPr>
          <p:cNvSpPr txBox="1"/>
          <p:nvPr/>
        </p:nvSpPr>
        <p:spPr>
          <a:xfrm>
            <a:off x="809625" y="2295525"/>
            <a:ext cx="2355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Increasing intervals</a:t>
            </a:r>
            <a:endParaRPr lang="uk-UA" sz="2000" dirty="0"/>
          </a:p>
        </p:txBody>
      </p:sp>
      <p:cxnSp>
        <p:nvCxnSpPr>
          <p:cNvPr id="56" name="Пряма сполучна лінія 55">
            <a:extLst>
              <a:ext uri="{FF2B5EF4-FFF2-40B4-BE49-F238E27FC236}">
                <a16:creationId xmlns:a16="http://schemas.microsoft.com/office/drawing/2014/main" id="{FEED5722-8628-4010-8358-025EB8AE0C32}"/>
              </a:ext>
            </a:extLst>
          </p:cNvPr>
          <p:cNvCxnSpPr/>
          <p:nvPr/>
        </p:nvCxnSpPr>
        <p:spPr>
          <a:xfrm>
            <a:off x="904875" y="2914650"/>
            <a:ext cx="0" cy="3190875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сполучна лінія 56">
            <a:extLst>
              <a:ext uri="{FF2B5EF4-FFF2-40B4-BE49-F238E27FC236}">
                <a16:creationId xmlns:a16="http://schemas.microsoft.com/office/drawing/2014/main" id="{7E807289-3ACF-4625-9DA0-C86481CBF54A}"/>
              </a:ext>
            </a:extLst>
          </p:cNvPr>
          <p:cNvCxnSpPr/>
          <p:nvPr/>
        </p:nvCxnSpPr>
        <p:spPr>
          <a:xfrm>
            <a:off x="1333500" y="2933700"/>
            <a:ext cx="0" cy="3190875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сполучна лінія 57">
            <a:extLst>
              <a:ext uri="{FF2B5EF4-FFF2-40B4-BE49-F238E27FC236}">
                <a16:creationId xmlns:a16="http://schemas.microsoft.com/office/drawing/2014/main" id="{10CA0638-BD54-4270-8DA6-19B1D741037F}"/>
              </a:ext>
            </a:extLst>
          </p:cNvPr>
          <p:cNvCxnSpPr/>
          <p:nvPr/>
        </p:nvCxnSpPr>
        <p:spPr>
          <a:xfrm>
            <a:off x="2009775" y="2924175"/>
            <a:ext cx="0" cy="3190875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FDA899E2-8822-42FA-B4C1-D7BF4B342802}"/>
              </a:ext>
            </a:extLst>
          </p:cNvPr>
          <p:cNvCxnSpPr/>
          <p:nvPr/>
        </p:nvCxnSpPr>
        <p:spPr>
          <a:xfrm>
            <a:off x="2962275" y="2905125"/>
            <a:ext cx="0" cy="3190875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59">
            <a:extLst>
              <a:ext uri="{FF2B5EF4-FFF2-40B4-BE49-F238E27FC236}">
                <a16:creationId xmlns:a16="http://schemas.microsoft.com/office/drawing/2014/main" id="{5CD5B780-4E1E-4A6C-B555-B5E80F6D12D2}"/>
              </a:ext>
            </a:extLst>
          </p:cNvPr>
          <p:cNvCxnSpPr/>
          <p:nvPr/>
        </p:nvCxnSpPr>
        <p:spPr>
          <a:xfrm>
            <a:off x="4381500" y="2914650"/>
            <a:ext cx="0" cy="3190875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60">
            <a:extLst>
              <a:ext uri="{FF2B5EF4-FFF2-40B4-BE49-F238E27FC236}">
                <a16:creationId xmlns:a16="http://schemas.microsoft.com/office/drawing/2014/main" id="{3D248758-E177-4B41-901F-36A71F6F97CB}"/>
              </a:ext>
            </a:extLst>
          </p:cNvPr>
          <p:cNvCxnSpPr/>
          <p:nvPr/>
        </p:nvCxnSpPr>
        <p:spPr>
          <a:xfrm>
            <a:off x="6638925" y="2905125"/>
            <a:ext cx="0" cy="3190875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сполучна лінія 61">
            <a:extLst>
              <a:ext uri="{FF2B5EF4-FFF2-40B4-BE49-F238E27FC236}">
                <a16:creationId xmlns:a16="http://schemas.microsoft.com/office/drawing/2014/main" id="{348FA410-C6C9-4086-B817-778075ABF773}"/>
              </a:ext>
            </a:extLst>
          </p:cNvPr>
          <p:cNvCxnSpPr/>
          <p:nvPr/>
        </p:nvCxnSpPr>
        <p:spPr>
          <a:xfrm>
            <a:off x="10106025" y="2895600"/>
            <a:ext cx="0" cy="3190875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676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8" y="346365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Smoothing symbol probabilities 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752D2303-7AD9-AE4D-954A-835F3C348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17</a:t>
            </a:fld>
            <a:endParaRPr lang="uk-UA" noProof="0" dirty="0"/>
          </a:p>
        </p:txBody>
      </p:sp>
      <p:cxnSp>
        <p:nvCxnSpPr>
          <p:cNvPr id="12" name="Пряма зі стрілкою 11">
            <a:extLst>
              <a:ext uri="{FF2B5EF4-FFF2-40B4-BE49-F238E27FC236}">
                <a16:creationId xmlns:a16="http://schemas.microsoft.com/office/drawing/2014/main" id="{1096FF4D-D4AA-42BD-948F-1CB68E559153}"/>
              </a:ext>
            </a:extLst>
          </p:cNvPr>
          <p:cNvCxnSpPr>
            <a:cxnSpLocks/>
          </p:cNvCxnSpPr>
          <p:nvPr/>
        </p:nvCxnSpPr>
        <p:spPr>
          <a:xfrm>
            <a:off x="1148316" y="2340333"/>
            <a:ext cx="9094642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A065B30F-5E60-43BA-9B9F-C98EF5805782}"/>
              </a:ext>
            </a:extLst>
          </p:cNvPr>
          <p:cNvCxnSpPr>
            <a:cxnSpLocks/>
          </p:cNvCxnSpPr>
          <p:nvPr/>
        </p:nvCxnSpPr>
        <p:spPr>
          <a:xfrm>
            <a:off x="1154024" y="2152640"/>
            <a:ext cx="0" cy="3753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E9971C3-4F66-42B1-826F-0B98BCF57754}"/>
              </a:ext>
            </a:extLst>
          </p:cNvPr>
          <p:cNvSpPr txBox="1"/>
          <p:nvPr/>
        </p:nvSpPr>
        <p:spPr>
          <a:xfrm>
            <a:off x="828169" y="2056556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  <a:endParaRPr lang="uk-UA" sz="2800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4A31CC0-9571-4FC9-9D43-8004A763E234}"/>
              </a:ext>
            </a:extLst>
          </p:cNvPr>
          <p:cNvSpPr/>
          <p:nvPr/>
        </p:nvSpPr>
        <p:spPr>
          <a:xfrm>
            <a:off x="1559293" y="2239270"/>
            <a:ext cx="202127" cy="202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5ABA017-C09B-4556-9797-C3123AFE4D97}"/>
              </a:ext>
            </a:extLst>
          </p:cNvPr>
          <p:cNvSpPr/>
          <p:nvPr/>
        </p:nvSpPr>
        <p:spPr>
          <a:xfrm>
            <a:off x="1350813" y="2239270"/>
            <a:ext cx="202127" cy="202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DF5287-DAED-4502-B81C-7D11875E3242}"/>
              </a:ext>
            </a:extLst>
          </p:cNvPr>
          <p:cNvSpPr/>
          <p:nvPr/>
        </p:nvSpPr>
        <p:spPr>
          <a:xfrm>
            <a:off x="1709254" y="2239270"/>
            <a:ext cx="202127" cy="202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64B1A22-914B-4A91-B894-13094ADC8B05}"/>
              </a:ext>
            </a:extLst>
          </p:cNvPr>
          <p:cNvSpPr/>
          <p:nvPr/>
        </p:nvSpPr>
        <p:spPr>
          <a:xfrm>
            <a:off x="1207204" y="2239270"/>
            <a:ext cx="202127" cy="202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2CF6781-CDD8-4634-A260-C587087095AB}"/>
              </a:ext>
            </a:extLst>
          </p:cNvPr>
          <p:cNvSpPr/>
          <p:nvPr/>
        </p:nvSpPr>
        <p:spPr>
          <a:xfrm>
            <a:off x="2064611" y="2239270"/>
            <a:ext cx="202127" cy="202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F08D547-1D84-4662-A3FC-CFC9FEE705B0}"/>
              </a:ext>
            </a:extLst>
          </p:cNvPr>
          <p:cNvSpPr/>
          <p:nvPr/>
        </p:nvSpPr>
        <p:spPr>
          <a:xfrm>
            <a:off x="2338921" y="2239270"/>
            <a:ext cx="202127" cy="202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EEDB4F28-34C7-4154-B1D8-B92B61A1F075}"/>
              </a:ext>
            </a:extLst>
          </p:cNvPr>
          <p:cNvSpPr/>
          <p:nvPr/>
        </p:nvSpPr>
        <p:spPr>
          <a:xfrm>
            <a:off x="2743176" y="2239270"/>
            <a:ext cx="202127" cy="202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4A59E6B4-B500-4BD4-A2B1-6DF49A8E54D5}"/>
              </a:ext>
            </a:extLst>
          </p:cNvPr>
          <p:cNvSpPr/>
          <p:nvPr/>
        </p:nvSpPr>
        <p:spPr>
          <a:xfrm>
            <a:off x="3085644" y="2239270"/>
            <a:ext cx="202127" cy="202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E8B85190-BB94-46F9-A44C-8796959A7EE7}"/>
              </a:ext>
            </a:extLst>
          </p:cNvPr>
          <p:cNvSpPr/>
          <p:nvPr/>
        </p:nvSpPr>
        <p:spPr>
          <a:xfrm>
            <a:off x="8270862" y="2239270"/>
            <a:ext cx="202127" cy="202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0DAB279-4120-4565-A030-1F7081CDBEFA}"/>
              </a:ext>
            </a:extLst>
          </p:cNvPr>
          <p:cNvSpPr/>
          <p:nvPr/>
        </p:nvSpPr>
        <p:spPr>
          <a:xfrm>
            <a:off x="6633826" y="2239270"/>
            <a:ext cx="202127" cy="202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D04996DA-351C-4ECA-A7DC-262CB8EAF73E}"/>
              </a:ext>
            </a:extLst>
          </p:cNvPr>
          <p:cNvSpPr/>
          <p:nvPr/>
        </p:nvSpPr>
        <p:spPr>
          <a:xfrm>
            <a:off x="4380565" y="2239270"/>
            <a:ext cx="202127" cy="202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84E9DA3C-1AFB-4B55-B721-857BC5C81E1F}"/>
              </a:ext>
            </a:extLst>
          </p:cNvPr>
          <p:cNvSpPr/>
          <p:nvPr/>
        </p:nvSpPr>
        <p:spPr>
          <a:xfrm>
            <a:off x="5164486" y="2239270"/>
            <a:ext cx="202127" cy="202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D06B92AD-C949-447E-AB45-501DDDCA9F6C}"/>
              </a:ext>
            </a:extLst>
          </p:cNvPr>
          <p:cNvSpPr/>
          <p:nvPr/>
        </p:nvSpPr>
        <p:spPr>
          <a:xfrm>
            <a:off x="3908409" y="2239270"/>
            <a:ext cx="202127" cy="202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26C629B5-B476-44BF-A952-0388744B0C9D}"/>
              </a:ext>
            </a:extLst>
          </p:cNvPr>
          <p:cNvSpPr/>
          <p:nvPr/>
        </p:nvSpPr>
        <p:spPr>
          <a:xfrm>
            <a:off x="3544257" y="2239270"/>
            <a:ext cx="202127" cy="202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B7F56F93-0CA0-497A-9CA9-47B67E7E6D5A}"/>
              </a:ext>
            </a:extLst>
          </p:cNvPr>
          <p:cNvSpPr/>
          <p:nvPr/>
        </p:nvSpPr>
        <p:spPr>
          <a:xfrm>
            <a:off x="4598207" y="2239270"/>
            <a:ext cx="202127" cy="202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7D0E1B27-903B-4970-9271-111BDA7E53C5}"/>
              </a:ext>
            </a:extLst>
          </p:cNvPr>
          <p:cNvSpPr/>
          <p:nvPr/>
        </p:nvSpPr>
        <p:spPr>
          <a:xfrm>
            <a:off x="5500302" y="2239270"/>
            <a:ext cx="202127" cy="202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18D76709-FC49-4D5F-A421-231E86698BA8}"/>
              </a:ext>
            </a:extLst>
          </p:cNvPr>
          <p:cNvSpPr/>
          <p:nvPr/>
        </p:nvSpPr>
        <p:spPr>
          <a:xfrm>
            <a:off x="1461497" y="2239270"/>
            <a:ext cx="202127" cy="202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629C417A-F696-4A3A-A388-738B3FC02161}"/>
              </a:ext>
            </a:extLst>
          </p:cNvPr>
          <p:cNvSpPr/>
          <p:nvPr/>
        </p:nvSpPr>
        <p:spPr>
          <a:xfrm>
            <a:off x="1904053" y="2239270"/>
            <a:ext cx="202127" cy="202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A42CB8A3-8533-4A73-8DD2-F16708E3B21F}"/>
              </a:ext>
            </a:extLst>
          </p:cNvPr>
          <p:cNvSpPr/>
          <p:nvPr/>
        </p:nvSpPr>
        <p:spPr>
          <a:xfrm>
            <a:off x="2491420" y="2239270"/>
            <a:ext cx="202127" cy="202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1EF04527-44C2-45A8-9B0C-323D58E5C1F7}"/>
              </a:ext>
            </a:extLst>
          </p:cNvPr>
          <p:cNvCxnSpPr>
            <a:cxnSpLocks/>
          </p:cNvCxnSpPr>
          <p:nvPr/>
        </p:nvCxnSpPr>
        <p:spPr>
          <a:xfrm>
            <a:off x="3012707" y="2152640"/>
            <a:ext cx="0" cy="3753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зі стрілкою 37">
            <a:extLst>
              <a:ext uri="{FF2B5EF4-FFF2-40B4-BE49-F238E27FC236}">
                <a16:creationId xmlns:a16="http://schemas.microsoft.com/office/drawing/2014/main" id="{D024F0E1-C993-4896-B682-70782A6064AD}"/>
              </a:ext>
            </a:extLst>
          </p:cNvPr>
          <p:cNvCxnSpPr>
            <a:cxnSpLocks/>
          </p:cNvCxnSpPr>
          <p:nvPr/>
        </p:nvCxnSpPr>
        <p:spPr>
          <a:xfrm>
            <a:off x="1158949" y="3980790"/>
            <a:ext cx="9094642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id="{9D17220C-D84E-48E4-B628-CFA8B70D7828}"/>
              </a:ext>
            </a:extLst>
          </p:cNvPr>
          <p:cNvCxnSpPr>
            <a:cxnSpLocks/>
          </p:cNvCxnSpPr>
          <p:nvPr/>
        </p:nvCxnSpPr>
        <p:spPr>
          <a:xfrm>
            <a:off x="1164657" y="3793097"/>
            <a:ext cx="0" cy="3753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94C5DCC-5E08-4912-A943-464A61FA0097}"/>
              </a:ext>
            </a:extLst>
          </p:cNvPr>
          <p:cNvSpPr txBox="1"/>
          <p:nvPr/>
        </p:nvSpPr>
        <p:spPr>
          <a:xfrm>
            <a:off x="828170" y="3707646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  <a:endParaRPr lang="uk-UA" sz="2800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D152D1C7-D7CB-44E4-AD66-F39F294F8423}"/>
              </a:ext>
            </a:extLst>
          </p:cNvPr>
          <p:cNvSpPr/>
          <p:nvPr/>
        </p:nvSpPr>
        <p:spPr>
          <a:xfrm>
            <a:off x="1569926" y="3879727"/>
            <a:ext cx="202127" cy="20212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03E1DBF9-DBCB-40B8-959B-56926726EB3A}"/>
              </a:ext>
            </a:extLst>
          </p:cNvPr>
          <p:cNvSpPr/>
          <p:nvPr/>
        </p:nvSpPr>
        <p:spPr>
          <a:xfrm>
            <a:off x="1361446" y="3879727"/>
            <a:ext cx="202127" cy="20212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F8C4496E-E264-479F-99C2-810A74D6FA71}"/>
              </a:ext>
            </a:extLst>
          </p:cNvPr>
          <p:cNvSpPr/>
          <p:nvPr/>
        </p:nvSpPr>
        <p:spPr>
          <a:xfrm>
            <a:off x="1719887" y="3879727"/>
            <a:ext cx="202127" cy="20212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09F1A95-9D21-46C1-9DF8-B8D7F38393F0}"/>
              </a:ext>
            </a:extLst>
          </p:cNvPr>
          <p:cNvSpPr/>
          <p:nvPr/>
        </p:nvSpPr>
        <p:spPr>
          <a:xfrm>
            <a:off x="1217837" y="3879727"/>
            <a:ext cx="202127" cy="20212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E4118263-AE31-4F6D-8D84-1D30E9299197}"/>
              </a:ext>
            </a:extLst>
          </p:cNvPr>
          <p:cNvSpPr/>
          <p:nvPr/>
        </p:nvSpPr>
        <p:spPr>
          <a:xfrm>
            <a:off x="2075244" y="3879727"/>
            <a:ext cx="202127" cy="20212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A510CC8E-4505-4EE2-A4EA-2B4185829DE4}"/>
              </a:ext>
            </a:extLst>
          </p:cNvPr>
          <p:cNvSpPr/>
          <p:nvPr/>
        </p:nvSpPr>
        <p:spPr>
          <a:xfrm>
            <a:off x="2349554" y="3879727"/>
            <a:ext cx="202127" cy="20212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801FAC1-1CF8-43C2-A36E-02FECFEC5BCF}"/>
              </a:ext>
            </a:extLst>
          </p:cNvPr>
          <p:cNvSpPr/>
          <p:nvPr/>
        </p:nvSpPr>
        <p:spPr>
          <a:xfrm>
            <a:off x="2753809" y="3879727"/>
            <a:ext cx="202127" cy="20212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E11EBDD5-D303-4089-B830-B22B5FA75B35}"/>
              </a:ext>
            </a:extLst>
          </p:cNvPr>
          <p:cNvSpPr/>
          <p:nvPr/>
        </p:nvSpPr>
        <p:spPr>
          <a:xfrm>
            <a:off x="3096277" y="3879727"/>
            <a:ext cx="202127" cy="20212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BD30580B-241E-4B59-A51C-EB5AEB16FF5E}"/>
              </a:ext>
            </a:extLst>
          </p:cNvPr>
          <p:cNvSpPr/>
          <p:nvPr/>
        </p:nvSpPr>
        <p:spPr>
          <a:xfrm>
            <a:off x="8281495" y="3879727"/>
            <a:ext cx="202127" cy="20212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9A707C33-FFDE-4297-A40A-55650A621AA4}"/>
              </a:ext>
            </a:extLst>
          </p:cNvPr>
          <p:cNvSpPr/>
          <p:nvPr/>
        </p:nvSpPr>
        <p:spPr>
          <a:xfrm>
            <a:off x="6644459" y="3879727"/>
            <a:ext cx="202127" cy="20212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0D41B10B-6EF3-4A1A-AD82-87E70BD763AB}"/>
              </a:ext>
            </a:extLst>
          </p:cNvPr>
          <p:cNvSpPr/>
          <p:nvPr/>
        </p:nvSpPr>
        <p:spPr>
          <a:xfrm>
            <a:off x="4391198" y="3879727"/>
            <a:ext cx="202127" cy="20212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514974C6-7796-4DF6-AC85-D5BDC48A1CE0}"/>
              </a:ext>
            </a:extLst>
          </p:cNvPr>
          <p:cNvSpPr/>
          <p:nvPr/>
        </p:nvSpPr>
        <p:spPr>
          <a:xfrm>
            <a:off x="5175119" y="3879727"/>
            <a:ext cx="202127" cy="20212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70FBDEB3-B934-480D-9D15-459228BB64F9}"/>
              </a:ext>
            </a:extLst>
          </p:cNvPr>
          <p:cNvSpPr/>
          <p:nvPr/>
        </p:nvSpPr>
        <p:spPr>
          <a:xfrm>
            <a:off x="3919042" y="3879727"/>
            <a:ext cx="202127" cy="20212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3F5B9BFB-FAFF-47E8-9CD4-2B9F66449089}"/>
              </a:ext>
            </a:extLst>
          </p:cNvPr>
          <p:cNvSpPr/>
          <p:nvPr/>
        </p:nvSpPr>
        <p:spPr>
          <a:xfrm>
            <a:off x="3554890" y="3879727"/>
            <a:ext cx="202127" cy="20212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7506C6F-88D6-4E78-8E89-FAC247FA9CA1}"/>
              </a:ext>
            </a:extLst>
          </p:cNvPr>
          <p:cNvSpPr/>
          <p:nvPr/>
        </p:nvSpPr>
        <p:spPr>
          <a:xfrm>
            <a:off x="4608840" y="3879727"/>
            <a:ext cx="202127" cy="20212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E824D30B-86A8-493B-A91B-589996C2B356}"/>
              </a:ext>
            </a:extLst>
          </p:cNvPr>
          <p:cNvSpPr/>
          <p:nvPr/>
        </p:nvSpPr>
        <p:spPr>
          <a:xfrm>
            <a:off x="5510935" y="3879727"/>
            <a:ext cx="202127" cy="20212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D33020D6-4817-4870-B429-6C6A74D167F9}"/>
              </a:ext>
            </a:extLst>
          </p:cNvPr>
          <p:cNvSpPr/>
          <p:nvPr/>
        </p:nvSpPr>
        <p:spPr>
          <a:xfrm>
            <a:off x="1472130" y="3879727"/>
            <a:ext cx="202127" cy="20212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020F23EE-53F2-484D-98C5-82915E61C2CB}"/>
              </a:ext>
            </a:extLst>
          </p:cNvPr>
          <p:cNvSpPr/>
          <p:nvPr/>
        </p:nvSpPr>
        <p:spPr>
          <a:xfrm>
            <a:off x="1914686" y="3879727"/>
            <a:ext cx="202127" cy="20212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F3AD3135-79B1-4C7B-A070-70854FBE4EF0}"/>
              </a:ext>
            </a:extLst>
          </p:cNvPr>
          <p:cNvSpPr/>
          <p:nvPr/>
        </p:nvSpPr>
        <p:spPr>
          <a:xfrm>
            <a:off x="2502053" y="3879727"/>
            <a:ext cx="202127" cy="20212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0" name="Пряма сполучна лінія 59">
            <a:extLst>
              <a:ext uri="{FF2B5EF4-FFF2-40B4-BE49-F238E27FC236}">
                <a16:creationId xmlns:a16="http://schemas.microsoft.com/office/drawing/2014/main" id="{91129093-2607-45A6-B721-DD94C95014CB}"/>
              </a:ext>
            </a:extLst>
          </p:cNvPr>
          <p:cNvCxnSpPr>
            <a:cxnSpLocks/>
          </p:cNvCxnSpPr>
          <p:nvPr/>
        </p:nvCxnSpPr>
        <p:spPr>
          <a:xfrm>
            <a:off x="3023340" y="3793097"/>
            <a:ext cx="0" cy="37538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8334166-235C-41C5-BCE0-6B2220570B5B}"/>
              </a:ext>
            </a:extLst>
          </p:cNvPr>
          <p:cNvSpPr txBox="1"/>
          <p:nvPr/>
        </p:nvSpPr>
        <p:spPr>
          <a:xfrm>
            <a:off x="988929" y="4899584"/>
            <a:ext cx="71084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382BA"/>
                </a:solidFill>
              </a:rPr>
              <a:t>Result:</a:t>
            </a:r>
            <a:r>
              <a:rPr lang="uk-UA" sz="2400" dirty="0">
                <a:solidFill>
                  <a:srgbClr val="4382BA"/>
                </a:solidFill>
              </a:rPr>
              <a:t> </a:t>
            </a:r>
            <a:r>
              <a:rPr lang="en-US" sz="2400" dirty="0">
                <a:solidFill>
                  <a:srgbClr val="4382BA"/>
                </a:solidFill>
              </a:rPr>
              <a:t> </a:t>
            </a:r>
            <a:r>
              <a:rPr lang="en-US" sz="2400" dirty="0"/>
              <a:t>- the smallest symbol probability is bigger; </a:t>
            </a:r>
          </a:p>
          <a:p>
            <a:r>
              <a:rPr lang="en-US" sz="2400" dirty="0"/>
              <a:t>            - the longest codeword is shorter; </a:t>
            </a:r>
          </a:p>
          <a:p>
            <a:r>
              <a:rPr lang="en-US" sz="2400" dirty="0"/>
              <a:t>            - the decoding lookup table is smaller;</a:t>
            </a:r>
          </a:p>
          <a:p>
            <a:r>
              <a:rPr lang="en-US" sz="2400" dirty="0"/>
              <a:t>            - its construction and processing is faster.</a:t>
            </a:r>
            <a:endParaRPr lang="uk-UA" sz="24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5058F7E-DE8F-4E92-919C-327641448D0E}"/>
              </a:ext>
            </a:extLst>
          </p:cNvPr>
          <p:cNvSpPr txBox="1"/>
          <p:nvPr/>
        </p:nvSpPr>
        <p:spPr>
          <a:xfrm>
            <a:off x="903768" y="1403498"/>
            <a:ext cx="509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Non-smoothed symbol probabilities</a:t>
            </a:r>
            <a:endParaRPr lang="uk-UA" sz="24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8BECBC0-105A-4D05-B531-D222C07C125D}"/>
              </a:ext>
            </a:extLst>
          </p:cNvPr>
          <p:cNvSpPr txBox="1"/>
          <p:nvPr/>
        </p:nvSpPr>
        <p:spPr>
          <a:xfrm>
            <a:off x="903768" y="3072809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Smoothing</a:t>
            </a:r>
            <a:endParaRPr lang="uk-U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EEA92B7-B371-45D0-A2AC-CB59FABBA8A4}"/>
                  </a:ext>
                </a:extLst>
              </p:cNvPr>
              <p:cNvSpPr txBox="1"/>
              <p:nvPr/>
            </p:nvSpPr>
            <p:spPr>
              <a:xfrm>
                <a:off x="2764465" y="2551814"/>
                <a:ext cx="467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EEA92B7-B371-45D0-A2AC-CB59FABBA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465" y="2551814"/>
                <a:ext cx="467885" cy="461665"/>
              </a:xfrm>
              <a:prstGeom prst="rect">
                <a:avLst/>
              </a:prstGeom>
              <a:blipFill>
                <a:blip r:embed="rId3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A36A441-0FF4-4225-B811-FC2CFCA6E89C}"/>
                  </a:ext>
                </a:extLst>
              </p:cNvPr>
              <p:cNvSpPr txBox="1"/>
              <p:nvPr/>
            </p:nvSpPr>
            <p:spPr>
              <a:xfrm>
                <a:off x="2785730" y="4210493"/>
                <a:ext cx="467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A36A441-0FF4-4225-B811-FC2CFCA6E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730" y="4210493"/>
                <a:ext cx="467885" cy="461665"/>
              </a:xfrm>
              <a:prstGeom prst="rect">
                <a:avLst/>
              </a:prstGeom>
              <a:blipFill>
                <a:blip r:embed="rId4"/>
                <a:stretch>
                  <a:fillRect r="-779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86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2825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03607 0.000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02917 -4.0740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04115 -4.0740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4.375E-6 0.000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1.45833E-6 0.000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4.58333E-6 0.000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4.16667E-7 0.000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13424 -4.0740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79167E-6 -4.07407E-6 L -0.1056 0.000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6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0388 -4.0740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06432 -4.0740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02982 -4.07407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0112 0.000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04935 0.000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07396 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05716 0.000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" y="2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211 0.000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1.45833E-6 0.000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8" y="346365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Shannon codes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CD4E2FC-422D-45C1-BE9E-F0C4C732FA53}"/>
              </a:ext>
            </a:extLst>
          </p:cNvPr>
          <p:cNvSpPr txBox="1"/>
          <p:nvPr/>
        </p:nvSpPr>
        <p:spPr>
          <a:xfrm>
            <a:off x="809624" y="2357735"/>
            <a:ext cx="99917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 dirty="0">
                <a:latin typeface="CMR12"/>
              </a:rPr>
              <a:t>A symbol having probability </a:t>
            </a:r>
            <a:r>
              <a:rPr lang="en-US" sz="3200" b="0" i="1" u="none" strike="noStrike" baseline="0" dirty="0">
                <a:latin typeface="CMMI12"/>
              </a:rPr>
              <a:t>p</a:t>
            </a:r>
            <a:r>
              <a:rPr lang="en-US" sz="3200" b="0" i="0" u="none" strike="noStrike" baseline="0" dirty="0">
                <a:latin typeface="CMMI12"/>
              </a:rPr>
              <a:t> </a:t>
            </a:r>
            <a:r>
              <a:rPr lang="en-US" sz="3200" b="0" i="0" u="none" strike="noStrike" baseline="0" dirty="0">
                <a:latin typeface="CMR12"/>
              </a:rPr>
              <a:t>is assigned to a codeword of length </a:t>
            </a:r>
            <a:r>
              <a:rPr lang="en-GB" sz="3200" b="0" i="0" u="none" strike="noStrike" baseline="0" dirty="0">
                <a:latin typeface="CMR12"/>
              </a:rPr>
              <a:t>at most </a:t>
            </a:r>
            <a:r>
              <a:rPr lang="en-GB" sz="3200" b="0" i="0" u="none" strike="noStrike" baseline="0" dirty="0">
                <a:latin typeface="CMSY10"/>
              </a:rPr>
              <a:t>⌈</a:t>
            </a:r>
            <a:r>
              <a:rPr lang="en-GB" sz="3200" b="0" i="0" u="none" strike="noStrike" baseline="0" dirty="0">
                <a:latin typeface="CMR12"/>
              </a:rPr>
              <a:t>log 1</a:t>
            </a:r>
            <a:r>
              <a:rPr lang="en-GB" sz="3200" b="0" i="0" u="none" strike="noStrike" baseline="0" dirty="0">
                <a:latin typeface="CMMI12"/>
              </a:rPr>
              <a:t>/</a:t>
            </a:r>
            <a:r>
              <a:rPr lang="en-GB" sz="3200" b="0" i="1" u="none" strike="noStrike" baseline="0" dirty="0">
                <a:latin typeface="CMMI12"/>
              </a:rPr>
              <a:t>p</a:t>
            </a:r>
            <a:r>
              <a:rPr lang="en-GB" sz="3200" b="0" i="0" u="none" strike="noStrike" baseline="0" dirty="0">
                <a:latin typeface="CMSY10"/>
              </a:rPr>
              <a:t>⌉.</a:t>
            </a:r>
            <a:endParaRPr lang="uk-UA" sz="32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B1AED8A-DB95-457C-A0AE-94541A85F0F9}"/>
              </a:ext>
            </a:extLst>
          </p:cNvPr>
          <p:cNvSpPr txBox="1"/>
          <p:nvPr/>
        </p:nvSpPr>
        <p:spPr>
          <a:xfrm>
            <a:off x="790575" y="166318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382BA"/>
                </a:solidFill>
              </a:rPr>
              <a:t>Useful property</a:t>
            </a:r>
            <a:r>
              <a:rPr lang="uk-UA" sz="3200" dirty="0">
                <a:solidFill>
                  <a:srgbClr val="4382BA"/>
                </a:solidFill>
              </a:rPr>
              <a:t> </a:t>
            </a:r>
            <a:endParaRPr lang="uk-UA" sz="32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B277D0A-CC4C-4A5E-B612-A63CAB2C66B4}"/>
              </a:ext>
            </a:extLst>
          </p:cNvPr>
          <p:cNvSpPr txBox="1"/>
          <p:nvPr/>
        </p:nvSpPr>
        <p:spPr>
          <a:xfrm>
            <a:off x="838199" y="4520684"/>
            <a:ext cx="103727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382BA"/>
                </a:solidFill>
              </a:rPr>
              <a:t>Shannon codes are convenient to prove the worst-case complexity.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1692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8" y="346365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Canonical codes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CD4E2FC-422D-45C1-BE9E-F0C4C732FA53}"/>
              </a:ext>
            </a:extLst>
          </p:cNvPr>
          <p:cNvSpPr txBox="1"/>
          <p:nvPr/>
        </p:nvSpPr>
        <p:spPr>
          <a:xfrm>
            <a:off x="809624" y="2357735"/>
            <a:ext cx="57912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0" i="0" u="none" strike="noStrike" baseline="0" dirty="0">
                <a:latin typeface="CMR12"/>
              </a:rPr>
              <a:t>Codewords of the same </a:t>
            </a:r>
            <a:r>
              <a:rPr lang="en-US" sz="2800" b="0" i="0" u="none" strike="noStrike" baseline="0" dirty="0">
                <a:latin typeface="CMR12"/>
              </a:rPr>
              <a:t>length form a contiguous set of integers.</a:t>
            </a:r>
            <a:endParaRPr lang="uk-UA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B1AED8A-DB95-457C-A0AE-94541A85F0F9}"/>
              </a:ext>
            </a:extLst>
          </p:cNvPr>
          <p:cNvSpPr txBox="1"/>
          <p:nvPr/>
        </p:nvSpPr>
        <p:spPr>
          <a:xfrm>
            <a:off x="790575" y="166318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382BA"/>
                </a:solidFill>
              </a:rPr>
              <a:t>Useful property</a:t>
            </a:r>
            <a:r>
              <a:rPr lang="uk-UA" sz="3200" dirty="0">
                <a:solidFill>
                  <a:srgbClr val="4382BA"/>
                </a:solidFill>
              </a:rPr>
              <a:t> </a:t>
            </a:r>
            <a:endParaRPr lang="uk-UA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7FDDE-4251-4A64-92DC-30535DC6C851}"/>
              </a:ext>
            </a:extLst>
          </p:cNvPr>
          <p:cNvSpPr txBox="1"/>
          <p:nvPr/>
        </p:nvSpPr>
        <p:spPr>
          <a:xfrm>
            <a:off x="857250" y="36920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382BA"/>
                </a:solidFill>
              </a:rPr>
              <a:t>Fast decoding</a:t>
            </a:r>
            <a:endParaRPr lang="uk-UA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4E85A8-1AB2-4DAC-970F-4C7A85FCFD4D}"/>
              </a:ext>
            </a:extLst>
          </p:cNvPr>
          <p:cNvSpPr txBox="1"/>
          <p:nvPr/>
        </p:nvSpPr>
        <p:spPr>
          <a:xfrm>
            <a:off x="838199" y="4300835"/>
            <a:ext cx="88963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CMR12"/>
              </a:rPr>
              <a:t>The index of the codeword </a:t>
            </a:r>
            <a:r>
              <a:rPr lang="en-US" sz="2400" b="0" i="1" u="none" strike="noStrike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cwd</a:t>
            </a:r>
            <a:r>
              <a:rPr lang="en-US" sz="2400" b="0" i="0" u="none" strike="noStrike" baseline="0" dirty="0">
                <a:latin typeface="CMR12"/>
              </a:rPr>
              <a:t> of length </a:t>
            </a: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0" i="0" u="none" strike="noStrike" baseline="0" dirty="0">
                <a:latin typeface="CMR12"/>
              </a:rPr>
              <a:t> in the list of codewords ordered by increasing length is </a:t>
            </a:r>
            <a:r>
              <a:rPr lang="en-GB" sz="2400" b="0" i="1" u="none" strike="noStrike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baseSym</a:t>
            </a:r>
            <a:r>
              <a:rPr lang="en-GB" sz="24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4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+ </a:t>
            </a:r>
            <a:r>
              <a:rPr lang="en-GB" sz="2400" b="0" i="1" u="none" strike="noStrike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cwd</a:t>
            </a:r>
            <a:r>
              <a:rPr lang="en-GB" sz="24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en-GB" sz="2400" b="0" i="1" u="none" strike="noStrike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baseCwd</a:t>
            </a:r>
            <a:r>
              <a:rPr lang="en-GB" sz="24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4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GB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968C8AF5-E9B9-4CD2-9307-2802DBA4B630}"/>
              </a:ext>
            </a:extLst>
          </p:cNvPr>
          <p:cNvSpPr/>
          <p:nvPr/>
        </p:nvSpPr>
        <p:spPr>
          <a:xfrm>
            <a:off x="9986945" y="1453163"/>
            <a:ext cx="1157305" cy="3347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00</a:t>
            </a:r>
          </a:p>
          <a:p>
            <a:r>
              <a:rPr lang="en-US" sz="2400" dirty="0"/>
              <a:t>01</a:t>
            </a:r>
          </a:p>
          <a:p>
            <a:r>
              <a:rPr lang="en-US" sz="2400" dirty="0"/>
              <a:t>100</a:t>
            </a:r>
          </a:p>
          <a:p>
            <a:r>
              <a:rPr lang="en-US" sz="2400" dirty="0"/>
              <a:t>101</a:t>
            </a:r>
          </a:p>
          <a:p>
            <a:r>
              <a:rPr lang="en-US" sz="2400" dirty="0"/>
              <a:t>1100</a:t>
            </a:r>
          </a:p>
          <a:p>
            <a:r>
              <a:rPr lang="en-US" sz="2400" dirty="0"/>
              <a:t>1101</a:t>
            </a:r>
          </a:p>
          <a:p>
            <a:r>
              <a:rPr lang="en-US" sz="2400" dirty="0"/>
              <a:t>1110</a:t>
            </a:r>
          </a:p>
          <a:p>
            <a:r>
              <a:rPr lang="en-US" sz="2400" dirty="0"/>
              <a:t>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CF03B-CF37-4B06-8CA4-35DA988624CD}"/>
              </a:ext>
            </a:extLst>
          </p:cNvPr>
          <p:cNvSpPr txBox="1"/>
          <p:nvPr/>
        </p:nvSpPr>
        <p:spPr>
          <a:xfrm>
            <a:off x="838200" y="5362575"/>
            <a:ext cx="7151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i="1" u="none" strike="noStrike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baseSym</a:t>
            </a:r>
            <a:r>
              <a:rPr lang="en-GB" sz="24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4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GB" sz="2400" b="0" i="0" u="none" strike="noStrike" baseline="0" dirty="0">
                <a:latin typeface="CMR12"/>
                <a:cs typeface="Times New Roman" panose="02020603050405020304" pitchFamily="18" charset="0"/>
              </a:rPr>
              <a:t>– the index of the first codeword of length </a:t>
            </a:r>
            <a:r>
              <a:rPr lang="en-GB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400" b="0" i="0" u="none" strike="noStrike" baseline="0" dirty="0">
                <a:latin typeface="CMR12"/>
                <a:cs typeface="Times New Roman" panose="02020603050405020304" pitchFamily="18" charset="0"/>
              </a:rPr>
              <a:t>;</a:t>
            </a:r>
          </a:p>
          <a:p>
            <a:r>
              <a:rPr lang="en-GB" sz="2400" b="0" i="1" u="none" strike="noStrike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baseCwd</a:t>
            </a:r>
            <a:r>
              <a:rPr lang="en-GB" sz="24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4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GB" sz="2400" b="0" i="0" u="none" strike="noStrike" baseline="0" dirty="0">
                <a:solidFill>
                  <a:srgbClr val="0000FF"/>
                </a:solidFill>
                <a:latin typeface="CMR12"/>
                <a:cs typeface="Times New Roman" panose="02020603050405020304" pitchFamily="18" charset="0"/>
              </a:rPr>
              <a:t> </a:t>
            </a:r>
            <a:r>
              <a:rPr lang="en-GB" sz="2400" b="0" i="0" u="none" strike="noStrike" baseline="0" dirty="0">
                <a:latin typeface="CMR12"/>
                <a:cs typeface="Times New Roman" panose="02020603050405020304" pitchFamily="18" charset="0"/>
              </a:rPr>
              <a:t>– the value </a:t>
            </a:r>
            <a:r>
              <a:rPr lang="en-GB" sz="2400" dirty="0">
                <a:latin typeface="CMR12"/>
                <a:cs typeface="Times New Roman" panose="02020603050405020304" pitchFamily="18" charset="0"/>
              </a:rPr>
              <a:t>of the first codeword </a:t>
            </a:r>
            <a:r>
              <a:rPr lang="en-GB" sz="2400" b="0" i="0" u="none" strike="noStrike" baseline="0" dirty="0">
                <a:latin typeface="CMR12"/>
                <a:cs typeface="Times New Roman" panose="02020603050405020304" pitchFamily="18" charset="0"/>
              </a:rPr>
              <a:t>of length </a:t>
            </a:r>
            <a:r>
              <a:rPr lang="en-GB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400" b="0" i="0" u="none" strike="noStrike" baseline="0" dirty="0">
                <a:latin typeface="CMR12"/>
                <a:cs typeface="Times New Roman" panose="02020603050405020304" pitchFamily="18" charset="0"/>
              </a:rPr>
              <a:t>.</a:t>
            </a:r>
            <a:endParaRPr lang="uk-UA" sz="2400" dirty="0"/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0BF80614-0FAA-8030-4EC1-690AE2F95337}"/>
              </a:ext>
            </a:extLst>
          </p:cNvPr>
          <p:cNvSpPr/>
          <p:nvPr/>
        </p:nvSpPr>
        <p:spPr>
          <a:xfrm>
            <a:off x="4059936" y="346364"/>
            <a:ext cx="7924180" cy="1020247"/>
          </a:xfrm>
          <a:prstGeom prst="roundRect">
            <a:avLst>
              <a:gd name="adj" fmla="val 101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</a:rPr>
              <a:t>M. Liddell and A. Moffat: Decoding prefix codes. Software Practice and Experience, 36, 2006, pp. 1687–1710.</a:t>
            </a:r>
            <a:endParaRPr lang="uk-UA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 idx="4294967295"/>
          </p:nvPr>
        </p:nvSpPr>
        <p:spPr>
          <a:xfrm>
            <a:off x="521208" y="346365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Adaptive encoding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AC65B-8AA5-1956-41E2-BF197766885F}"/>
              </a:ext>
            </a:extLst>
          </p:cNvPr>
          <p:cNvSpPr txBox="1"/>
          <p:nvPr/>
        </p:nvSpPr>
        <p:spPr>
          <a:xfrm>
            <a:off x="522814" y="1520687"/>
            <a:ext cx="11167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Characters probabilities are calculated ‘on the fly’.</a:t>
            </a:r>
            <a:endParaRPr lang="uk-UA" sz="2400" dirty="0">
              <a:solidFill>
                <a:srgbClr val="0000FF"/>
              </a:solidFill>
            </a:endParaRPr>
          </a:p>
        </p:txBody>
      </p:sp>
      <p:graphicFrame>
        <p:nvGraphicFramePr>
          <p:cNvPr id="9" name="Таблиця 8">
            <a:extLst>
              <a:ext uri="{FF2B5EF4-FFF2-40B4-BE49-F238E27FC236}">
                <a16:creationId xmlns:a16="http://schemas.microsoft.com/office/drawing/2014/main" id="{148139AA-2326-5DFA-8150-2A0CCDB63C55}"/>
              </a:ext>
            </a:extLst>
          </p:cNvPr>
          <p:cNvGraphicFramePr>
            <a:graphicFrameLocks noGrp="1"/>
          </p:cNvGraphicFramePr>
          <p:nvPr/>
        </p:nvGraphicFramePr>
        <p:xfrm>
          <a:off x="1224581" y="2738383"/>
          <a:ext cx="9274685" cy="553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955">
                  <a:extLst>
                    <a:ext uri="{9D8B030D-6E8A-4147-A177-3AD203B41FA5}">
                      <a16:colId xmlns:a16="http://schemas.microsoft.com/office/drawing/2014/main" val="989276475"/>
                    </a:ext>
                  </a:extLst>
                </a:gridCol>
                <a:gridCol w="1324955">
                  <a:extLst>
                    <a:ext uri="{9D8B030D-6E8A-4147-A177-3AD203B41FA5}">
                      <a16:colId xmlns:a16="http://schemas.microsoft.com/office/drawing/2014/main" val="2066246009"/>
                    </a:ext>
                  </a:extLst>
                </a:gridCol>
                <a:gridCol w="1324955">
                  <a:extLst>
                    <a:ext uri="{9D8B030D-6E8A-4147-A177-3AD203B41FA5}">
                      <a16:colId xmlns:a16="http://schemas.microsoft.com/office/drawing/2014/main" val="1887701236"/>
                    </a:ext>
                  </a:extLst>
                </a:gridCol>
                <a:gridCol w="1324955">
                  <a:extLst>
                    <a:ext uri="{9D8B030D-6E8A-4147-A177-3AD203B41FA5}">
                      <a16:colId xmlns:a16="http://schemas.microsoft.com/office/drawing/2014/main" val="486548638"/>
                    </a:ext>
                  </a:extLst>
                </a:gridCol>
                <a:gridCol w="1324955">
                  <a:extLst>
                    <a:ext uri="{9D8B030D-6E8A-4147-A177-3AD203B41FA5}">
                      <a16:colId xmlns:a16="http://schemas.microsoft.com/office/drawing/2014/main" val="3385595856"/>
                    </a:ext>
                  </a:extLst>
                </a:gridCol>
                <a:gridCol w="1324955">
                  <a:extLst>
                    <a:ext uri="{9D8B030D-6E8A-4147-A177-3AD203B41FA5}">
                      <a16:colId xmlns:a16="http://schemas.microsoft.com/office/drawing/2014/main" val="1659713544"/>
                    </a:ext>
                  </a:extLst>
                </a:gridCol>
                <a:gridCol w="1324955">
                  <a:extLst>
                    <a:ext uri="{9D8B030D-6E8A-4147-A177-3AD203B41FA5}">
                      <a16:colId xmlns:a16="http://schemas.microsoft.com/office/drawing/2014/main" val="3502154248"/>
                    </a:ext>
                  </a:extLst>
                </a:gridCol>
              </a:tblGrid>
              <a:tr h="5539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</a:t>
                      </a:r>
                      <a:endParaRPr lang="uk-U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487349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D694B83-C7E9-7D9B-A1A0-391CE30AFF90}"/>
              </a:ext>
            </a:extLst>
          </p:cNvPr>
          <p:cNvSpPr txBox="1"/>
          <p:nvPr/>
        </p:nvSpPr>
        <p:spPr>
          <a:xfrm>
            <a:off x="536712" y="2738383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S=</a:t>
            </a:r>
            <a:endParaRPr lang="uk-UA" sz="2800" i="1" dirty="0"/>
          </a:p>
        </p:txBody>
      </p: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id="{A58917F5-8BBC-8665-DF70-52068D3F4CED}"/>
              </a:ext>
            </a:extLst>
          </p:cNvPr>
          <p:cNvCxnSpPr/>
          <p:nvPr/>
        </p:nvCxnSpPr>
        <p:spPr>
          <a:xfrm flipH="1">
            <a:off x="8063776" y="2812774"/>
            <a:ext cx="135368" cy="109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42E775B-8939-E179-6D39-214846441888}"/>
              </a:ext>
            </a:extLst>
          </p:cNvPr>
          <p:cNvSpPr txBox="1"/>
          <p:nvPr/>
        </p:nvSpPr>
        <p:spPr>
          <a:xfrm>
            <a:off x="2183130" y="3848334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P(f)=1</a:t>
            </a:r>
            <a:endParaRPr lang="uk-UA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099796-E073-C82A-6D29-D93588BC6A04}"/>
              </a:ext>
            </a:extLst>
          </p:cNvPr>
          <p:cNvSpPr txBox="1"/>
          <p:nvPr/>
        </p:nvSpPr>
        <p:spPr>
          <a:xfrm>
            <a:off x="3279350" y="3848334"/>
            <a:ext cx="1112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P(f)=1/2</a:t>
            </a:r>
          </a:p>
          <a:p>
            <a:r>
              <a:rPr lang="en-US" sz="2000" dirty="0"/>
              <a:t>P(</a:t>
            </a:r>
            <a:r>
              <a:rPr lang="en-US" sz="2000" dirty="0" err="1"/>
              <a:t>i</a:t>
            </a:r>
            <a:r>
              <a:rPr lang="en-US" sz="2000" dirty="0"/>
              <a:t>)=1/2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6883BA-0D50-F33B-24E5-23E9490DE746}"/>
              </a:ext>
            </a:extLst>
          </p:cNvPr>
          <p:cNvSpPr txBox="1"/>
          <p:nvPr/>
        </p:nvSpPr>
        <p:spPr>
          <a:xfrm>
            <a:off x="4612814" y="3894501"/>
            <a:ext cx="1112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P(f)=1/3</a:t>
            </a:r>
          </a:p>
          <a:p>
            <a:r>
              <a:rPr lang="en-US" sz="2000" dirty="0"/>
              <a:t>P(</a:t>
            </a:r>
            <a:r>
              <a:rPr lang="en-US" sz="2000" dirty="0" err="1"/>
              <a:t>i</a:t>
            </a:r>
            <a:r>
              <a:rPr lang="en-US" sz="2000" dirty="0"/>
              <a:t>)=1/3</a:t>
            </a:r>
          </a:p>
          <a:p>
            <a:r>
              <a:rPr lang="en-US" sz="2000" dirty="0"/>
              <a:t>P(t)=1/3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B360E8-5957-18AB-0682-171E5492393E}"/>
              </a:ext>
            </a:extLst>
          </p:cNvPr>
          <p:cNvSpPr txBox="1"/>
          <p:nvPr/>
        </p:nvSpPr>
        <p:spPr>
          <a:xfrm>
            <a:off x="5946278" y="3894501"/>
            <a:ext cx="1112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P(f)=1/4</a:t>
            </a:r>
          </a:p>
          <a:p>
            <a:r>
              <a:rPr lang="en-US" sz="2000" dirty="0"/>
              <a:t>P(</a:t>
            </a:r>
            <a:r>
              <a:rPr lang="en-US" sz="2000" dirty="0" err="1"/>
              <a:t>i</a:t>
            </a:r>
            <a:r>
              <a:rPr lang="en-US" sz="2000" dirty="0"/>
              <a:t>)=1/4</a:t>
            </a:r>
          </a:p>
          <a:p>
            <a:r>
              <a:rPr lang="en-US" sz="2000" dirty="0"/>
              <a:t>P(t)=1/2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0A37E2-35D7-0B87-8FF8-2DD0A14EEA8B}"/>
              </a:ext>
            </a:extLst>
          </p:cNvPr>
          <p:cNvSpPr txBox="1"/>
          <p:nvPr/>
        </p:nvSpPr>
        <p:spPr>
          <a:xfrm>
            <a:off x="7279742" y="3894501"/>
            <a:ext cx="1112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P(f)=1/5</a:t>
            </a:r>
          </a:p>
          <a:p>
            <a:r>
              <a:rPr lang="en-US" sz="2000" dirty="0"/>
              <a:t>P(</a:t>
            </a:r>
            <a:r>
              <a:rPr lang="en-US" sz="2000" dirty="0" err="1"/>
              <a:t>i</a:t>
            </a:r>
            <a:r>
              <a:rPr lang="en-US" sz="2000" dirty="0"/>
              <a:t>)=2/5</a:t>
            </a:r>
          </a:p>
          <a:p>
            <a:r>
              <a:rPr lang="en-US" sz="2000" dirty="0"/>
              <a:t>P(t)=2/5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1D8D78-2D0B-EDA5-E434-CC842C7E18F8}"/>
              </a:ext>
            </a:extLst>
          </p:cNvPr>
          <p:cNvSpPr txBox="1"/>
          <p:nvPr/>
        </p:nvSpPr>
        <p:spPr>
          <a:xfrm>
            <a:off x="8613206" y="3889765"/>
            <a:ext cx="11785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P(f)=1/6</a:t>
            </a:r>
          </a:p>
          <a:p>
            <a:r>
              <a:rPr lang="en-US" sz="2000" dirty="0"/>
              <a:t>P(</a:t>
            </a:r>
            <a:r>
              <a:rPr lang="en-US" sz="2000" dirty="0" err="1"/>
              <a:t>i</a:t>
            </a:r>
            <a:r>
              <a:rPr lang="en-US" sz="2000" dirty="0"/>
              <a:t>)=1/3</a:t>
            </a:r>
          </a:p>
          <a:p>
            <a:r>
              <a:rPr lang="en-US" sz="2000" dirty="0"/>
              <a:t>P(t)=1/3</a:t>
            </a:r>
          </a:p>
          <a:p>
            <a:r>
              <a:rPr lang="en-US" sz="2000" dirty="0"/>
              <a:t>P(n)=1/6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05FE8E-681C-EB60-C826-115075EA7E55}"/>
              </a:ext>
            </a:extLst>
          </p:cNvPr>
          <p:cNvSpPr txBox="1"/>
          <p:nvPr/>
        </p:nvSpPr>
        <p:spPr>
          <a:xfrm>
            <a:off x="10012395" y="3889765"/>
            <a:ext cx="11785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P(f)=1/7</a:t>
            </a:r>
          </a:p>
          <a:p>
            <a:r>
              <a:rPr lang="en-US" sz="2000" dirty="0"/>
              <a:t>P(</a:t>
            </a:r>
            <a:r>
              <a:rPr lang="en-US" sz="2000" dirty="0" err="1"/>
              <a:t>i</a:t>
            </a:r>
            <a:r>
              <a:rPr lang="en-US" sz="2000" dirty="0"/>
              <a:t>)=2/7</a:t>
            </a:r>
          </a:p>
          <a:p>
            <a:r>
              <a:rPr lang="en-US" sz="2000" dirty="0"/>
              <a:t>P(t)=2/7</a:t>
            </a:r>
          </a:p>
          <a:p>
            <a:r>
              <a:rPr lang="en-US" sz="2000" dirty="0"/>
              <a:t>P(n)=1/7</a:t>
            </a:r>
          </a:p>
          <a:p>
            <a:r>
              <a:rPr lang="en-US" sz="2000" dirty="0"/>
              <a:t>P(g)=1/7</a:t>
            </a:r>
          </a:p>
        </p:txBody>
      </p: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B70E89DD-1E41-48EB-6EE2-0E6C54F4DEC0}"/>
              </a:ext>
            </a:extLst>
          </p:cNvPr>
          <p:cNvCxnSpPr>
            <a:cxnSpLocks/>
          </p:cNvCxnSpPr>
          <p:nvPr/>
        </p:nvCxnSpPr>
        <p:spPr>
          <a:xfrm>
            <a:off x="2548890" y="3261603"/>
            <a:ext cx="0" cy="4934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0A40133A-A575-B43C-7726-C5BAB3914252}"/>
              </a:ext>
            </a:extLst>
          </p:cNvPr>
          <p:cNvCxnSpPr>
            <a:cxnSpLocks/>
          </p:cNvCxnSpPr>
          <p:nvPr/>
        </p:nvCxnSpPr>
        <p:spPr>
          <a:xfrm>
            <a:off x="3868238" y="3261603"/>
            <a:ext cx="0" cy="4934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3D8FA812-E25F-BE40-9AAD-A13FF081A847}"/>
              </a:ext>
            </a:extLst>
          </p:cNvPr>
          <p:cNvCxnSpPr>
            <a:cxnSpLocks/>
          </p:cNvCxnSpPr>
          <p:nvPr/>
        </p:nvCxnSpPr>
        <p:spPr>
          <a:xfrm>
            <a:off x="5187586" y="3261603"/>
            <a:ext cx="0" cy="4934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8DFC4583-D853-680B-5915-A6E7688A367A}"/>
              </a:ext>
            </a:extLst>
          </p:cNvPr>
          <p:cNvCxnSpPr>
            <a:cxnSpLocks/>
          </p:cNvCxnSpPr>
          <p:nvPr/>
        </p:nvCxnSpPr>
        <p:spPr>
          <a:xfrm>
            <a:off x="6506934" y="3261603"/>
            <a:ext cx="0" cy="4934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98F583DD-FF2D-6963-C870-79B9D380F007}"/>
              </a:ext>
            </a:extLst>
          </p:cNvPr>
          <p:cNvCxnSpPr>
            <a:cxnSpLocks/>
          </p:cNvCxnSpPr>
          <p:nvPr/>
        </p:nvCxnSpPr>
        <p:spPr>
          <a:xfrm>
            <a:off x="7826282" y="3261603"/>
            <a:ext cx="0" cy="4934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AB71D5D0-1179-FAD7-E299-F68A9E7D37CD}"/>
              </a:ext>
            </a:extLst>
          </p:cNvPr>
          <p:cNvCxnSpPr>
            <a:cxnSpLocks/>
          </p:cNvCxnSpPr>
          <p:nvPr/>
        </p:nvCxnSpPr>
        <p:spPr>
          <a:xfrm>
            <a:off x="9145630" y="3261603"/>
            <a:ext cx="0" cy="4934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C4A1F139-6CF0-CE1D-6166-07C824969DA9}"/>
              </a:ext>
            </a:extLst>
          </p:cNvPr>
          <p:cNvCxnSpPr>
            <a:cxnSpLocks/>
          </p:cNvCxnSpPr>
          <p:nvPr/>
        </p:nvCxnSpPr>
        <p:spPr>
          <a:xfrm>
            <a:off x="10464976" y="3261603"/>
            <a:ext cx="0" cy="4934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35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280" y="430099"/>
            <a:ext cx="10073361" cy="796908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Basic schema</a:t>
            </a:r>
            <a:endParaRPr lang="uk-UA" sz="3200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E9641EB0-647D-8ADC-7166-261212EA3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20</a:t>
            </a:fld>
            <a:endParaRPr lang="uk-UA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BC4020-E181-42DA-9C9A-A4EB9303F56D}"/>
              </a:ext>
            </a:extLst>
          </p:cNvPr>
          <p:cNvSpPr txBox="1"/>
          <p:nvPr/>
        </p:nvSpPr>
        <p:spPr>
          <a:xfrm>
            <a:off x="9739618" y="2231408"/>
            <a:ext cx="213392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>
                <a:latin typeface="CMR12"/>
              </a:rPr>
              <a:t>update the codeword set together with the lookup tables over some intervals.</a:t>
            </a:r>
            <a:endParaRPr lang="uk-UA" sz="280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3A9CB09-3C8F-4A35-8ECF-0EA18879A93A}"/>
              </a:ext>
            </a:extLst>
          </p:cNvPr>
          <p:cNvSpPr/>
          <p:nvPr/>
        </p:nvSpPr>
        <p:spPr>
          <a:xfrm>
            <a:off x="682239" y="1438325"/>
            <a:ext cx="20826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Encoding</a:t>
            </a:r>
            <a:endParaRPr lang="uk-UA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64607-1D91-4D86-88A2-11F1A9169DA2}"/>
              </a:ext>
            </a:extLst>
          </p:cNvPr>
          <p:cNvSpPr txBox="1"/>
          <p:nvPr/>
        </p:nvSpPr>
        <p:spPr>
          <a:xfrm>
            <a:off x="682239" y="2191669"/>
            <a:ext cx="7144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u="none" strike="noStrike" baseline="0" dirty="0">
                <a:latin typeface="CMR12"/>
              </a:rPr>
              <a:t>get codewords from the lookup table indexed by characters</a:t>
            </a:r>
            <a:endParaRPr lang="uk-UA" sz="2800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29B799F-BB5F-42DD-8E64-590FDCE6A31F}"/>
              </a:ext>
            </a:extLst>
          </p:cNvPr>
          <p:cNvSpPr/>
          <p:nvPr/>
        </p:nvSpPr>
        <p:spPr>
          <a:xfrm>
            <a:off x="682239" y="3650458"/>
            <a:ext cx="21531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Decoding</a:t>
            </a:r>
            <a:endParaRPr lang="uk-UA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B01705-EEB9-4F65-850C-D782D019B476}"/>
              </a:ext>
            </a:extLst>
          </p:cNvPr>
          <p:cNvSpPr txBox="1"/>
          <p:nvPr/>
        </p:nvSpPr>
        <p:spPr>
          <a:xfrm>
            <a:off x="682239" y="4352046"/>
            <a:ext cx="81765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u="none" strike="noStrike" baseline="0" dirty="0">
                <a:latin typeface="CMR12"/>
              </a:rPr>
              <a:t>use several bits from the encoded bitstream as indices of lookup tables allowing us to get the output character and the bit length of the decoded codeword; shift the bitstream read position by this length</a:t>
            </a:r>
            <a:endParaRPr lang="uk-UA" sz="2800" dirty="0"/>
          </a:p>
        </p:txBody>
      </p:sp>
      <p:sp>
        <p:nvSpPr>
          <p:cNvPr id="10" name="Права фігурна дужка 9">
            <a:extLst>
              <a:ext uri="{FF2B5EF4-FFF2-40B4-BE49-F238E27FC236}">
                <a16:creationId xmlns:a16="http://schemas.microsoft.com/office/drawing/2014/main" id="{72195019-EEFA-4CF9-8D4E-0F1EC37457B5}"/>
              </a:ext>
            </a:extLst>
          </p:cNvPr>
          <p:cNvSpPr/>
          <p:nvPr/>
        </p:nvSpPr>
        <p:spPr>
          <a:xfrm>
            <a:off x="8707772" y="1367406"/>
            <a:ext cx="872456" cy="5201671"/>
          </a:xfrm>
          <a:prstGeom prst="rightBrace">
            <a:avLst>
              <a:gd name="adj1" fmla="val 35539"/>
              <a:gd name="adj2" fmla="val 5016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45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1C95B-F758-C111-3784-9301DE5D9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7A67249-C186-DD34-F871-10AAD7B32BC0}"/>
              </a:ext>
            </a:extLst>
          </p:cNvPr>
          <p:cNvSpPr txBox="1">
            <a:spLocks/>
          </p:cNvSpPr>
          <p:nvPr/>
        </p:nvSpPr>
        <p:spPr>
          <a:xfrm>
            <a:off x="528280" y="430099"/>
            <a:ext cx="10073361" cy="796908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Options upon the basic schema</a:t>
            </a:r>
            <a:endParaRPr lang="uk-UA" sz="3200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3E539D2F-2F75-F980-296C-107DAFC87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21</a:t>
            </a:fld>
            <a:endParaRPr lang="uk-UA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BC0A3-8551-F1FA-E787-D0CEE9F45941}"/>
              </a:ext>
            </a:extLst>
          </p:cNvPr>
          <p:cNvSpPr txBox="1"/>
          <p:nvPr/>
        </p:nvSpPr>
        <p:spPr>
          <a:xfrm>
            <a:off x="1211008" y="1976542"/>
            <a:ext cx="1063047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latin typeface="CMR12"/>
              </a:rPr>
              <a:t>update the code over fixed-length or variable-length intervals;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latin typeface="CMR12"/>
              </a:rPr>
              <a:t>use smoothed or non-smoothed symbol probabilities;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latin typeface="CMR12"/>
              </a:rPr>
              <a:t>use Shannon or Huffman codes;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latin typeface="CMR12"/>
              </a:rPr>
              <a:t>use canonical or non-canonical codes.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28902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919AE-68C0-7C65-9B9B-1433E6202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1875C8A-8448-C9C7-4CCF-F8409E6A2E12}"/>
              </a:ext>
            </a:extLst>
          </p:cNvPr>
          <p:cNvSpPr txBox="1">
            <a:spLocks/>
          </p:cNvSpPr>
          <p:nvPr/>
        </p:nvSpPr>
        <p:spPr>
          <a:xfrm>
            <a:off x="528280" y="430099"/>
            <a:ext cx="10073361" cy="796908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Encoding algorithm</a:t>
            </a:r>
            <a:endParaRPr lang="uk-UA" sz="3200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D2614A2C-C63D-AFE1-0A9E-C2A09EC2B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22</a:t>
            </a:fld>
            <a:endParaRPr lang="uk-UA" noProof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EC9314-9E53-7C9C-E60B-B8FE5BB662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448" t="38975" r="22525" b="9536"/>
          <a:stretch>
            <a:fillRect/>
          </a:stretch>
        </p:blipFill>
        <p:spPr>
          <a:xfrm>
            <a:off x="2819523" y="1382233"/>
            <a:ext cx="7705689" cy="518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94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4D6BB-E5C4-83B5-63FD-BAAE03CE9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8C11658-00A4-D763-0742-6F360969F913}"/>
              </a:ext>
            </a:extLst>
          </p:cNvPr>
          <p:cNvSpPr txBox="1">
            <a:spLocks/>
          </p:cNvSpPr>
          <p:nvPr/>
        </p:nvSpPr>
        <p:spPr>
          <a:xfrm>
            <a:off x="528280" y="430099"/>
            <a:ext cx="10073361" cy="796908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Decoding algorithm</a:t>
            </a:r>
            <a:endParaRPr lang="uk-UA" sz="3200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273B089F-D408-482D-877A-83F59279A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23</a:t>
            </a:fld>
            <a:endParaRPr lang="uk-UA" noProof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5CD692-E5E7-E9E2-0047-1DC644630A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901" t="33023" r="18721" b="15814"/>
          <a:stretch>
            <a:fillRect/>
          </a:stretch>
        </p:blipFill>
        <p:spPr>
          <a:xfrm>
            <a:off x="2934586" y="1348107"/>
            <a:ext cx="7357729" cy="524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21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5B1A7-DDB0-E89D-30E6-D32D20CB7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1494EC-73C2-0B64-4314-5C848F9E52E0}"/>
              </a:ext>
            </a:extLst>
          </p:cNvPr>
          <p:cNvSpPr txBox="1">
            <a:spLocks/>
          </p:cNvSpPr>
          <p:nvPr/>
        </p:nvSpPr>
        <p:spPr>
          <a:xfrm>
            <a:off x="528280" y="430099"/>
            <a:ext cx="10073361" cy="796908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Experimental results</a:t>
            </a:r>
            <a:endParaRPr lang="uk-UA" sz="3200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AAF3AA89-105E-DEEC-56DC-435E6326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24</a:t>
            </a:fld>
            <a:endParaRPr lang="uk-UA" noProof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45C2B9-09D8-A9A7-9AAD-0F27FFED8F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983" t="16434" r="21337" b="42791"/>
          <a:stretch>
            <a:fillRect/>
          </a:stretch>
        </p:blipFill>
        <p:spPr>
          <a:xfrm>
            <a:off x="265811" y="1414129"/>
            <a:ext cx="5497036" cy="31774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4224DA-74E8-252F-46E7-85263A3480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064" t="44186" r="19680" b="11318"/>
          <a:stretch>
            <a:fillRect/>
          </a:stretch>
        </p:blipFill>
        <p:spPr>
          <a:xfrm>
            <a:off x="5511112" y="2775098"/>
            <a:ext cx="6556841" cy="3793979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40E7688-D517-43F0-84E2-D123EF811107}"/>
              </a:ext>
            </a:extLst>
          </p:cNvPr>
          <p:cNvSpPr/>
          <p:nvPr/>
        </p:nvSpPr>
        <p:spPr>
          <a:xfrm>
            <a:off x="6488264" y="3657506"/>
            <a:ext cx="646182" cy="280219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FD7185C8-EF97-C809-6F6E-E9858F4C26F9}"/>
              </a:ext>
            </a:extLst>
          </p:cNvPr>
          <p:cNvSpPr/>
          <p:nvPr/>
        </p:nvSpPr>
        <p:spPr>
          <a:xfrm>
            <a:off x="7857460" y="3658746"/>
            <a:ext cx="574157" cy="280219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1DD14A16-A667-D064-5C3C-40E73EDB9CE6}"/>
              </a:ext>
            </a:extLst>
          </p:cNvPr>
          <p:cNvSpPr/>
          <p:nvPr/>
        </p:nvSpPr>
        <p:spPr>
          <a:xfrm>
            <a:off x="9178484" y="3657506"/>
            <a:ext cx="574157" cy="280219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15734213-16E0-AB5B-1761-AA90A5E9823E}"/>
              </a:ext>
            </a:extLst>
          </p:cNvPr>
          <p:cNvSpPr/>
          <p:nvPr/>
        </p:nvSpPr>
        <p:spPr>
          <a:xfrm>
            <a:off x="9752641" y="3657506"/>
            <a:ext cx="574157" cy="280219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B486D0B-D4D4-F133-B70C-7763EBF1D4E5}"/>
              </a:ext>
            </a:extLst>
          </p:cNvPr>
          <p:cNvSpPr/>
          <p:nvPr/>
        </p:nvSpPr>
        <p:spPr>
          <a:xfrm>
            <a:off x="10336140" y="3657506"/>
            <a:ext cx="574157" cy="2802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4F888244-F9A4-7AF5-A8EA-E38394A1006A}"/>
              </a:ext>
            </a:extLst>
          </p:cNvPr>
          <p:cNvSpPr/>
          <p:nvPr/>
        </p:nvSpPr>
        <p:spPr>
          <a:xfrm>
            <a:off x="11074369" y="3657505"/>
            <a:ext cx="574157" cy="2802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6AC3BB-F4F5-88AF-48DD-5EBB87F4BF0D}"/>
              </a:ext>
            </a:extLst>
          </p:cNvPr>
          <p:cNvSpPr txBox="1"/>
          <p:nvPr/>
        </p:nvSpPr>
        <p:spPr>
          <a:xfrm>
            <a:off x="954157" y="5320998"/>
            <a:ext cx="2201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 – encoding</a:t>
            </a:r>
          </a:p>
          <a:p>
            <a:r>
              <a:rPr lang="en-US" dirty="0"/>
              <a:t>Bottom – decoding</a:t>
            </a:r>
            <a:endParaRPr lang="uk-UA" dirty="0"/>
          </a:p>
        </p:txBody>
      </p:sp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AA3B5D75-41D8-F88E-769A-C60511E61784}"/>
              </a:ext>
            </a:extLst>
          </p:cNvPr>
          <p:cNvCxnSpPr>
            <a:cxnSpLocks/>
          </p:cNvCxnSpPr>
          <p:nvPr/>
        </p:nvCxnSpPr>
        <p:spPr>
          <a:xfrm>
            <a:off x="2655736" y="5534108"/>
            <a:ext cx="32838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C6D05873-05CC-E0FC-E330-359D894C1DE8}"/>
              </a:ext>
            </a:extLst>
          </p:cNvPr>
          <p:cNvCxnSpPr>
            <a:cxnSpLocks/>
          </p:cNvCxnSpPr>
          <p:nvPr/>
        </p:nvCxnSpPr>
        <p:spPr>
          <a:xfrm>
            <a:off x="3043501" y="5812405"/>
            <a:ext cx="28961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9BFAC30-7ABE-B6E8-2D90-9B7ED55AECFD}"/>
              </a:ext>
            </a:extLst>
          </p:cNvPr>
          <p:cNvSpPr txBox="1"/>
          <p:nvPr/>
        </p:nvSpPr>
        <p:spPr>
          <a:xfrm>
            <a:off x="7602219" y="1619914"/>
            <a:ext cx="3152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 – Fixed length intervals</a:t>
            </a:r>
          </a:p>
          <a:p>
            <a:r>
              <a:rPr lang="en-US" dirty="0"/>
              <a:t>VLI – Variable length intervals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5542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A7EB6-AE5D-A8F2-5A03-16DAC9119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0162B80-4C02-7B56-1355-EABC8CD5E719}"/>
              </a:ext>
            </a:extLst>
          </p:cNvPr>
          <p:cNvSpPr txBox="1">
            <a:spLocks/>
          </p:cNvSpPr>
          <p:nvPr/>
        </p:nvSpPr>
        <p:spPr>
          <a:xfrm>
            <a:off x="528280" y="430099"/>
            <a:ext cx="10073361" cy="796908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Experimental results</a:t>
            </a:r>
            <a:endParaRPr lang="uk-UA" sz="3200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3FB9A1DD-34A6-9B58-05DD-273CFB883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25</a:t>
            </a:fld>
            <a:endParaRPr lang="uk-UA" noProof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87D456-7499-77F9-9AE7-E04552C514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766" t="25581" r="12286" b="24662"/>
          <a:stretch>
            <a:fillRect/>
          </a:stretch>
        </p:blipFill>
        <p:spPr>
          <a:xfrm>
            <a:off x="200962" y="1325552"/>
            <a:ext cx="8740894" cy="51023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85893F-A259-4DE9-EB86-6BEA886C3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654" y="1155428"/>
            <a:ext cx="2170570" cy="7147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6231247-8587-B91F-DF0B-D3DFD642A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856" y="1911244"/>
            <a:ext cx="3319570" cy="12012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8156987-D096-6006-9067-BF6A7880F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1856" y="3094071"/>
            <a:ext cx="2706670" cy="11121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B6ABEF1-9750-9715-1A83-78D2E24F30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1856" y="4240973"/>
            <a:ext cx="3214497" cy="10327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A3EE704-C8FD-5E9D-9B6B-2EFD1B4049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6920" y="5290877"/>
            <a:ext cx="3037055" cy="9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32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03B7D-2B5D-8999-3A59-0A8B25B8B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74FC534-3305-9AFD-EC42-6865A6A08980}"/>
              </a:ext>
            </a:extLst>
          </p:cNvPr>
          <p:cNvSpPr txBox="1">
            <a:spLocks/>
          </p:cNvSpPr>
          <p:nvPr/>
        </p:nvSpPr>
        <p:spPr>
          <a:xfrm>
            <a:off x="528280" y="430099"/>
            <a:ext cx="10073361" cy="796908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Conclusions</a:t>
            </a:r>
            <a:endParaRPr lang="uk-UA" sz="3200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07755F3F-A4B2-B45A-A413-85C1919F2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26</a:t>
            </a:fld>
            <a:endParaRPr lang="uk-UA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46F638-7EB7-3A32-EA8E-002116025AA6}"/>
              </a:ext>
            </a:extLst>
          </p:cNvPr>
          <p:cNvSpPr txBox="1"/>
          <p:nvPr/>
        </p:nvSpPr>
        <p:spPr>
          <a:xfrm>
            <a:off x="528280" y="1616149"/>
            <a:ext cx="112206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Vitter’s algorithm provides the best compression ratio.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Alternative approaches may outperform it in terms of encoding and decoding speed in times at the cost of 1-2% loss in compression efficiency.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All Shannon code-based adaptive methods, including worst-case-optimal </a:t>
            </a:r>
            <a:r>
              <a:rPr lang="en-US" sz="2400" dirty="0" err="1"/>
              <a:t>Gagie’s</a:t>
            </a:r>
            <a:r>
              <a:rPr lang="en-US" sz="2400" dirty="0"/>
              <a:t> algorithm, provide 10-12% worse compression ratio than Huffman-based methods.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Symbol probabilities smoothing accelerates the decoding significantly at the cost of a few percent loss in compression ratio.</a:t>
            </a:r>
          </a:p>
          <a:p>
            <a:pPr>
              <a:spcAft>
                <a:spcPts val="1200"/>
              </a:spcAft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91941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F0376-F276-1781-2670-7B57D1975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81BCA16-0CEE-9F17-3991-8AE09F6FCD30}"/>
              </a:ext>
            </a:extLst>
          </p:cNvPr>
          <p:cNvSpPr txBox="1">
            <a:spLocks/>
          </p:cNvSpPr>
          <p:nvPr/>
        </p:nvSpPr>
        <p:spPr>
          <a:xfrm>
            <a:off x="528280" y="430099"/>
            <a:ext cx="10073361" cy="796908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Conclusions</a:t>
            </a:r>
            <a:endParaRPr lang="uk-UA" sz="3200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E2CF06AC-432E-8A40-F291-E02746476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27</a:t>
            </a:fld>
            <a:endParaRPr lang="uk-UA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13E4B-6249-5BDF-1103-02376367DEEF}"/>
              </a:ext>
            </a:extLst>
          </p:cNvPr>
          <p:cNvSpPr txBox="1"/>
          <p:nvPr/>
        </p:nvSpPr>
        <p:spPr>
          <a:xfrm>
            <a:off x="528280" y="1616149"/>
            <a:ext cx="1122069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Updating code at geometrically increasing intervals speeds up encoding and decoding in times providing almost the same compression efficiency, if to compare with fixed-length intervals.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best solution for short alphabets is based on Huffman canonical code, which is updated at intervals of increasing length.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best approach for large alphabets is to update the mapping between symbols and codewords at each step, and update the codeword set itself at geometrically increasing intervals.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32668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0872" y="1486477"/>
            <a:ext cx="4396530" cy="1218157"/>
          </a:xfrm>
        </p:spPr>
        <p:txBody>
          <a:bodyPr rtlCol="0" anchor="ctr" anchorCtr="0">
            <a:normAutofit/>
          </a:bodyPr>
          <a:lstStyle/>
          <a:p>
            <a:pPr algn="ctr" rtl="0"/>
            <a:r>
              <a:rPr lang="en-US" sz="6000" b="1" dirty="0">
                <a:solidFill>
                  <a:schemeClr val="bg1"/>
                </a:solidFill>
              </a:rPr>
              <a:t>Thank You</a:t>
            </a:r>
            <a:r>
              <a:rPr lang="uk-UA" sz="6000" b="1" dirty="0">
                <a:solidFill>
                  <a:schemeClr val="bg1"/>
                </a:solidFill>
              </a:rPr>
              <a:t>!</a:t>
            </a:r>
          </a:p>
        </p:txBody>
      </p:sp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9C5E9265-EA95-44F5-B2BB-A3946B2F1EA5}"/>
              </a:ext>
            </a:extLst>
          </p:cNvPr>
          <p:cNvCxnSpPr>
            <a:cxnSpLocks/>
          </p:cNvCxnSpPr>
          <p:nvPr/>
        </p:nvCxnSpPr>
        <p:spPr>
          <a:xfrm flipH="1">
            <a:off x="4362274" y="593521"/>
            <a:ext cx="2768367" cy="5670957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2F37A95-16ED-4E59-BD28-4474CA8FA292}"/>
              </a:ext>
            </a:extLst>
          </p:cNvPr>
          <p:cNvSpPr txBox="1">
            <a:spLocks/>
          </p:cNvSpPr>
          <p:nvPr/>
        </p:nvSpPr>
        <p:spPr>
          <a:xfrm>
            <a:off x="7130641" y="4830114"/>
            <a:ext cx="4396530" cy="12181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Igor </a:t>
            </a:r>
            <a:r>
              <a:rPr lang="en-US" sz="4000" b="1" dirty="0" err="1">
                <a:solidFill>
                  <a:schemeClr val="bg1"/>
                </a:solidFill>
              </a:rPr>
              <a:t>Zavadskyi</a:t>
            </a:r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ihorza@gmail.com</a:t>
            </a:r>
            <a:endParaRPr lang="uk-UA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9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" name="Таблиця 170">
            <a:extLst>
              <a:ext uri="{FF2B5EF4-FFF2-40B4-BE49-F238E27FC236}">
                <a16:creationId xmlns:a16="http://schemas.microsoft.com/office/drawing/2014/main" id="{093D740A-0C13-4886-869C-072866852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074907"/>
              </p:ext>
            </p:extLst>
          </p:nvPr>
        </p:nvGraphicFramePr>
        <p:xfrm>
          <a:off x="6243387" y="3739890"/>
          <a:ext cx="5493688" cy="2473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733">
                  <a:extLst>
                    <a:ext uri="{9D8B030D-6E8A-4147-A177-3AD203B41FA5}">
                      <a16:colId xmlns:a16="http://schemas.microsoft.com/office/drawing/2014/main" val="965473940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215134212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1018244237"/>
                    </a:ext>
                  </a:extLst>
                </a:gridCol>
                <a:gridCol w="2005702">
                  <a:extLst>
                    <a:ext uri="{9D8B030D-6E8A-4147-A177-3AD203B41FA5}">
                      <a16:colId xmlns:a16="http://schemas.microsoft.com/office/drawing/2014/main" val="579256964"/>
                    </a:ext>
                  </a:extLst>
                </a:gridCol>
              </a:tblGrid>
              <a:tr h="370556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312900"/>
                  </a:ext>
                </a:extLst>
              </a:tr>
              <a:tr h="313695">
                <a:tc>
                  <a:txBody>
                    <a:bodyPr/>
                    <a:lstStyle/>
                    <a:p>
                      <a:r>
                        <a:rPr lang="en-US" dirty="0"/>
                        <a:t>Code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369624"/>
                  </a:ext>
                </a:extLst>
              </a:tr>
              <a:tr h="140037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Huffman tree</a:t>
                      </a:r>
                    </a:p>
                    <a:p>
                      <a:endParaRPr lang="en-US" dirty="0"/>
                    </a:p>
                    <a:p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735442"/>
                  </a:ext>
                </a:extLst>
              </a:tr>
            </a:tbl>
          </a:graphicData>
        </a:graphic>
      </p:graphicFrame>
      <p:graphicFrame>
        <p:nvGraphicFramePr>
          <p:cNvPr id="170" name="Таблиця 170">
            <a:extLst>
              <a:ext uri="{FF2B5EF4-FFF2-40B4-BE49-F238E27FC236}">
                <a16:creationId xmlns:a16="http://schemas.microsoft.com/office/drawing/2014/main" id="{E3479981-ED0C-48C3-A239-B3BAE7962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529677"/>
              </p:ext>
            </p:extLst>
          </p:nvPr>
        </p:nvGraphicFramePr>
        <p:xfrm>
          <a:off x="6227612" y="1822867"/>
          <a:ext cx="5509463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778">
                  <a:extLst>
                    <a:ext uri="{9D8B030D-6E8A-4147-A177-3AD203B41FA5}">
                      <a16:colId xmlns:a16="http://schemas.microsoft.com/office/drawing/2014/main" val="965473940"/>
                    </a:ext>
                  </a:extLst>
                </a:gridCol>
                <a:gridCol w="1322778">
                  <a:extLst>
                    <a:ext uri="{9D8B030D-6E8A-4147-A177-3AD203B41FA5}">
                      <a16:colId xmlns:a16="http://schemas.microsoft.com/office/drawing/2014/main" val="2215134212"/>
                    </a:ext>
                  </a:extLst>
                </a:gridCol>
                <a:gridCol w="1322778">
                  <a:extLst>
                    <a:ext uri="{9D8B030D-6E8A-4147-A177-3AD203B41FA5}">
                      <a16:colId xmlns:a16="http://schemas.microsoft.com/office/drawing/2014/main" val="1018244237"/>
                    </a:ext>
                  </a:extLst>
                </a:gridCol>
                <a:gridCol w="1541129">
                  <a:extLst>
                    <a:ext uri="{9D8B030D-6E8A-4147-A177-3AD203B41FA5}">
                      <a16:colId xmlns:a16="http://schemas.microsoft.com/office/drawing/2014/main" val="579256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312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Code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369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Huffman tree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735442"/>
                  </a:ext>
                </a:extLst>
              </a:tr>
            </a:tbl>
          </a:graphicData>
        </a:graphic>
      </p:graphicFrame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8" y="346365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Adaptive vs Static Compression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C0B6E-64F0-F5D1-CED2-2785D9B44D01}"/>
              </a:ext>
            </a:extLst>
          </p:cNvPr>
          <p:cNvSpPr txBox="1"/>
          <p:nvPr/>
        </p:nvSpPr>
        <p:spPr>
          <a:xfrm>
            <a:off x="548990" y="1257573"/>
            <a:ext cx="542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Encoding </a:t>
            </a:r>
            <a:r>
              <a:rPr lang="en-US" sz="2400" b="1" dirty="0">
                <a:solidFill>
                  <a:srgbClr val="0000FF"/>
                </a:solidFill>
              </a:rPr>
              <a:t>abacus</a:t>
            </a:r>
            <a:r>
              <a:rPr lang="en-US" sz="2400" dirty="0"/>
              <a:t>: traditional approach</a:t>
            </a:r>
            <a:endParaRPr lang="uk-UA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16B30-E138-78B2-65F3-A8F00BB2E2FE}"/>
              </a:ext>
            </a:extLst>
          </p:cNvPr>
          <p:cNvSpPr txBox="1"/>
          <p:nvPr/>
        </p:nvSpPr>
        <p:spPr>
          <a:xfrm>
            <a:off x="6169914" y="1257573"/>
            <a:ext cx="519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Encoding </a:t>
            </a:r>
            <a:r>
              <a:rPr lang="en-US" sz="2400" b="1" dirty="0">
                <a:solidFill>
                  <a:srgbClr val="0000FF"/>
                </a:solidFill>
              </a:rPr>
              <a:t>abacus</a:t>
            </a:r>
            <a:r>
              <a:rPr lang="en-US" sz="2400" dirty="0"/>
              <a:t>: adaptive approach</a:t>
            </a:r>
            <a:endParaRPr lang="uk-UA" sz="2400" dirty="0"/>
          </a:p>
        </p:txBody>
      </p:sp>
      <p:cxnSp>
        <p:nvCxnSpPr>
          <p:cNvPr id="101" name="Пряма сполучна лінія 100">
            <a:extLst>
              <a:ext uri="{FF2B5EF4-FFF2-40B4-BE49-F238E27FC236}">
                <a16:creationId xmlns:a16="http://schemas.microsoft.com/office/drawing/2014/main" id="{37982A23-076F-1DB8-4FF0-E5D015E502D1}"/>
              </a:ext>
            </a:extLst>
          </p:cNvPr>
          <p:cNvCxnSpPr/>
          <p:nvPr/>
        </p:nvCxnSpPr>
        <p:spPr>
          <a:xfrm>
            <a:off x="5975604" y="1449929"/>
            <a:ext cx="0" cy="498392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B2110DE0-3FCC-85BD-F30F-AF50B817D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458827" y="6472040"/>
            <a:ext cx="3276600" cy="365125"/>
          </a:xfrm>
        </p:spPr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3</a:t>
            </a:fld>
            <a:endParaRPr lang="uk-UA" noProof="0" dirty="0"/>
          </a:p>
        </p:txBody>
      </p:sp>
      <p:grpSp>
        <p:nvGrpSpPr>
          <p:cNvPr id="171" name="Групувати 170">
            <a:extLst>
              <a:ext uri="{FF2B5EF4-FFF2-40B4-BE49-F238E27FC236}">
                <a16:creationId xmlns:a16="http://schemas.microsoft.com/office/drawing/2014/main" id="{897F5E66-3665-4A09-8863-4FE2F1CFCC3E}"/>
              </a:ext>
            </a:extLst>
          </p:cNvPr>
          <p:cNvGrpSpPr/>
          <p:nvPr/>
        </p:nvGrpSpPr>
        <p:grpSpPr>
          <a:xfrm>
            <a:off x="7947875" y="2637124"/>
            <a:ext cx="412369" cy="757188"/>
            <a:chOff x="2619049" y="5191878"/>
            <a:chExt cx="412369" cy="757188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F443A8E-F1BE-4680-A793-2DC04C8FE5B7}"/>
                </a:ext>
              </a:extLst>
            </p:cNvPr>
            <p:cNvSpPr/>
            <p:nvPr/>
          </p:nvSpPr>
          <p:spPr>
            <a:xfrm>
              <a:off x="2659539" y="5191878"/>
              <a:ext cx="230833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BB3676AC-E5E1-4960-9EFD-F786543376D8}"/>
                </a:ext>
              </a:extLst>
            </p:cNvPr>
            <p:cNvSpPr/>
            <p:nvPr/>
          </p:nvSpPr>
          <p:spPr>
            <a:xfrm>
              <a:off x="2659539" y="5669789"/>
              <a:ext cx="230833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9" name="Пряма сполучна лінія 8">
              <a:extLst>
                <a:ext uri="{FF2B5EF4-FFF2-40B4-BE49-F238E27FC236}">
                  <a16:creationId xmlns:a16="http://schemas.microsoft.com/office/drawing/2014/main" id="{46368DD8-D8C1-4CF2-A613-8D20DB9E4EEA}"/>
                </a:ext>
              </a:extLst>
            </p:cNvPr>
            <p:cNvCxnSpPr>
              <a:stCxn id="6" idx="4"/>
              <a:endCxn id="20" idx="0"/>
            </p:cNvCxnSpPr>
            <p:nvPr/>
          </p:nvCxnSpPr>
          <p:spPr>
            <a:xfrm>
              <a:off x="2774956" y="5422711"/>
              <a:ext cx="0" cy="2470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E272ED-78BC-4278-891B-9F32E34B66C5}"/>
                </a:ext>
              </a:extLst>
            </p:cNvPr>
            <p:cNvSpPr txBox="1"/>
            <p:nvPr/>
          </p:nvSpPr>
          <p:spPr>
            <a:xfrm>
              <a:off x="2721718" y="534964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uk-UA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FC69EC5-4773-493E-90B8-BFB68D9FAB93}"/>
                </a:ext>
              </a:extLst>
            </p:cNvPr>
            <p:cNvSpPr txBox="1"/>
            <p:nvPr/>
          </p:nvSpPr>
          <p:spPr>
            <a:xfrm>
              <a:off x="2619049" y="557973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</a:t>
              </a:r>
              <a:endParaRPr lang="uk-UA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2" name="Групувати 171">
            <a:extLst>
              <a:ext uri="{FF2B5EF4-FFF2-40B4-BE49-F238E27FC236}">
                <a16:creationId xmlns:a16="http://schemas.microsoft.com/office/drawing/2014/main" id="{F6D22BF8-1592-4CDC-B2EE-63E3F9B7DB79}"/>
              </a:ext>
            </a:extLst>
          </p:cNvPr>
          <p:cNvGrpSpPr/>
          <p:nvPr/>
        </p:nvGrpSpPr>
        <p:grpSpPr>
          <a:xfrm>
            <a:off x="9072547" y="2652845"/>
            <a:ext cx="838928" cy="721089"/>
            <a:chOff x="3185520" y="6315486"/>
            <a:chExt cx="838928" cy="721089"/>
          </a:xfrm>
        </p:grpSpPr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D5030B33-4951-4B14-815E-E326C5B361A6}"/>
                </a:ext>
              </a:extLst>
            </p:cNvPr>
            <p:cNvSpPr/>
            <p:nvPr/>
          </p:nvSpPr>
          <p:spPr>
            <a:xfrm>
              <a:off x="3481416" y="6315486"/>
              <a:ext cx="230833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9D113657-A3BE-466C-BC11-7B5C80742D87}"/>
                </a:ext>
              </a:extLst>
            </p:cNvPr>
            <p:cNvSpPr/>
            <p:nvPr/>
          </p:nvSpPr>
          <p:spPr>
            <a:xfrm>
              <a:off x="3737878" y="6749233"/>
              <a:ext cx="230833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02" name="Пряма сполучна лінія 101">
              <a:extLst>
                <a:ext uri="{FF2B5EF4-FFF2-40B4-BE49-F238E27FC236}">
                  <a16:creationId xmlns:a16="http://schemas.microsoft.com/office/drawing/2014/main" id="{AB1774AE-BF94-4364-BDB7-2E621527BFAD}"/>
                </a:ext>
              </a:extLst>
            </p:cNvPr>
            <p:cNvCxnSpPr>
              <a:cxnSpLocks/>
              <a:stCxn id="99" idx="5"/>
              <a:endCxn id="100" idx="0"/>
            </p:cNvCxnSpPr>
            <p:nvPr/>
          </p:nvCxnSpPr>
          <p:spPr>
            <a:xfrm>
              <a:off x="3678444" y="6512514"/>
              <a:ext cx="174851" cy="23671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9F17641C-E5C0-44CF-905F-C3954A676D25}"/>
                </a:ext>
              </a:extLst>
            </p:cNvPr>
            <p:cNvSpPr/>
            <p:nvPr/>
          </p:nvSpPr>
          <p:spPr>
            <a:xfrm>
              <a:off x="3224954" y="6735540"/>
              <a:ext cx="230833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04" name="Пряма сполучна лінія 103">
              <a:extLst>
                <a:ext uri="{FF2B5EF4-FFF2-40B4-BE49-F238E27FC236}">
                  <a16:creationId xmlns:a16="http://schemas.microsoft.com/office/drawing/2014/main" id="{07C45E9B-DE76-410D-B33F-2F9247CC2D8F}"/>
                </a:ext>
              </a:extLst>
            </p:cNvPr>
            <p:cNvCxnSpPr>
              <a:cxnSpLocks/>
              <a:stCxn id="99" idx="3"/>
              <a:endCxn id="103" idx="0"/>
            </p:cNvCxnSpPr>
            <p:nvPr/>
          </p:nvCxnSpPr>
          <p:spPr>
            <a:xfrm flipH="1">
              <a:off x="3340371" y="6512514"/>
              <a:ext cx="174850" cy="2230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B735E37-234F-4320-A27E-B58A6FB3555F}"/>
                </a:ext>
              </a:extLst>
            </p:cNvPr>
            <p:cNvSpPr txBox="1"/>
            <p:nvPr/>
          </p:nvSpPr>
          <p:spPr>
            <a:xfrm>
              <a:off x="3185520" y="6374015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uk-UA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68EC1F6-3C2A-40E7-8FBB-8C6B3B121683}"/>
                </a:ext>
              </a:extLst>
            </p:cNvPr>
            <p:cNvSpPr txBox="1"/>
            <p:nvPr/>
          </p:nvSpPr>
          <p:spPr>
            <a:xfrm>
              <a:off x="3696587" y="6374015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uk-UA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AB6E1B8-E329-48A5-B6B8-77F6A758C172}"/>
                </a:ext>
              </a:extLst>
            </p:cNvPr>
            <p:cNvSpPr txBox="1"/>
            <p:nvPr/>
          </p:nvSpPr>
          <p:spPr>
            <a:xfrm>
              <a:off x="3192394" y="663537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</a:t>
              </a:r>
              <a:endParaRPr lang="uk-UA" b="1" dirty="0">
                <a:solidFill>
                  <a:schemeClr val="bg1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7F141AF-B6C8-44FA-B496-FD6FDFFEE66F}"/>
                </a:ext>
              </a:extLst>
            </p:cNvPr>
            <p:cNvSpPr txBox="1"/>
            <p:nvPr/>
          </p:nvSpPr>
          <p:spPr>
            <a:xfrm>
              <a:off x="3697114" y="6667243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</a:t>
              </a:r>
              <a:endParaRPr lang="uk-UA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3" name="Групувати 172">
            <a:extLst>
              <a:ext uri="{FF2B5EF4-FFF2-40B4-BE49-F238E27FC236}">
                <a16:creationId xmlns:a16="http://schemas.microsoft.com/office/drawing/2014/main" id="{26461EC8-8A6D-4EE1-8F72-536E834B7B1B}"/>
              </a:ext>
            </a:extLst>
          </p:cNvPr>
          <p:cNvGrpSpPr/>
          <p:nvPr/>
        </p:nvGrpSpPr>
        <p:grpSpPr>
          <a:xfrm>
            <a:off x="10532642" y="2656874"/>
            <a:ext cx="838928" cy="721089"/>
            <a:chOff x="3185520" y="6315486"/>
            <a:chExt cx="838928" cy="721089"/>
          </a:xfrm>
        </p:grpSpPr>
        <p:sp>
          <p:nvSpPr>
            <p:cNvPr id="174" name="Овал 173">
              <a:extLst>
                <a:ext uri="{FF2B5EF4-FFF2-40B4-BE49-F238E27FC236}">
                  <a16:creationId xmlns:a16="http://schemas.microsoft.com/office/drawing/2014/main" id="{4FDB841A-8F3E-40A7-8C15-EA7E101828AF}"/>
                </a:ext>
              </a:extLst>
            </p:cNvPr>
            <p:cNvSpPr/>
            <p:nvPr/>
          </p:nvSpPr>
          <p:spPr>
            <a:xfrm>
              <a:off x="3481416" y="6315486"/>
              <a:ext cx="230833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5" name="Овал 174">
              <a:extLst>
                <a:ext uri="{FF2B5EF4-FFF2-40B4-BE49-F238E27FC236}">
                  <a16:creationId xmlns:a16="http://schemas.microsoft.com/office/drawing/2014/main" id="{FE0F683A-D7FF-4CA6-A89C-B4629D1A6794}"/>
                </a:ext>
              </a:extLst>
            </p:cNvPr>
            <p:cNvSpPr/>
            <p:nvPr/>
          </p:nvSpPr>
          <p:spPr>
            <a:xfrm>
              <a:off x="3737878" y="6749233"/>
              <a:ext cx="230833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76" name="Пряма сполучна лінія 175">
              <a:extLst>
                <a:ext uri="{FF2B5EF4-FFF2-40B4-BE49-F238E27FC236}">
                  <a16:creationId xmlns:a16="http://schemas.microsoft.com/office/drawing/2014/main" id="{89E5A0D4-8D79-427E-991A-D0CC87D67AFD}"/>
                </a:ext>
              </a:extLst>
            </p:cNvPr>
            <p:cNvCxnSpPr>
              <a:cxnSpLocks/>
              <a:stCxn id="174" idx="5"/>
              <a:endCxn id="175" idx="0"/>
            </p:cNvCxnSpPr>
            <p:nvPr/>
          </p:nvCxnSpPr>
          <p:spPr>
            <a:xfrm>
              <a:off x="3678444" y="6512514"/>
              <a:ext cx="174851" cy="23671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Овал 176">
              <a:extLst>
                <a:ext uri="{FF2B5EF4-FFF2-40B4-BE49-F238E27FC236}">
                  <a16:creationId xmlns:a16="http://schemas.microsoft.com/office/drawing/2014/main" id="{CE96036A-A953-4204-81C8-0D4291880449}"/>
                </a:ext>
              </a:extLst>
            </p:cNvPr>
            <p:cNvSpPr/>
            <p:nvPr/>
          </p:nvSpPr>
          <p:spPr>
            <a:xfrm>
              <a:off x="3224954" y="6735540"/>
              <a:ext cx="230833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78" name="Пряма сполучна лінія 177">
              <a:extLst>
                <a:ext uri="{FF2B5EF4-FFF2-40B4-BE49-F238E27FC236}">
                  <a16:creationId xmlns:a16="http://schemas.microsoft.com/office/drawing/2014/main" id="{EA703ED4-CD22-4AF8-AB3B-64C55B83C1DC}"/>
                </a:ext>
              </a:extLst>
            </p:cNvPr>
            <p:cNvCxnSpPr>
              <a:cxnSpLocks/>
              <a:stCxn id="174" idx="3"/>
              <a:endCxn id="177" idx="0"/>
            </p:cNvCxnSpPr>
            <p:nvPr/>
          </p:nvCxnSpPr>
          <p:spPr>
            <a:xfrm flipH="1">
              <a:off x="3340371" y="6512514"/>
              <a:ext cx="174850" cy="2230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39529CDC-15EF-4EE9-A920-E87E8100B756}"/>
                </a:ext>
              </a:extLst>
            </p:cNvPr>
            <p:cNvSpPr txBox="1"/>
            <p:nvPr/>
          </p:nvSpPr>
          <p:spPr>
            <a:xfrm>
              <a:off x="3185520" y="6374015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uk-UA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ED003DBC-627E-4799-B763-7242CB43A1F2}"/>
                </a:ext>
              </a:extLst>
            </p:cNvPr>
            <p:cNvSpPr txBox="1"/>
            <p:nvPr/>
          </p:nvSpPr>
          <p:spPr>
            <a:xfrm>
              <a:off x="3696587" y="6374015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uk-UA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AC1FF67E-CA71-44F2-8EE2-7B4BDBA54210}"/>
                </a:ext>
              </a:extLst>
            </p:cNvPr>
            <p:cNvSpPr txBox="1"/>
            <p:nvPr/>
          </p:nvSpPr>
          <p:spPr>
            <a:xfrm>
              <a:off x="3192394" y="663537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</a:t>
              </a:r>
              <a:endParaRPr lang="uk-UA" b="1" dirty="0">
                <a:solidFill>
                  <a:schemeClr val="bg1"/>
                </a:solidFill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93F724BE-1E4D-486F-82BC-C8CFC9AF7C73}"/>
                </a:ext>
              </a:extLst>
            </p:cNvPr>
            <p:cNvSpPr txBox="1"/>
            <p:nvPr/>
          </p:nvSpPr>
          <p:spPr>
            <a:xfrm>
              <a:off x="3697114" y="6667243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</a:t>
              </a:r>
              <a:endParaRPr lang="uk-UA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0D757056-70A8-423A-82C4-53EB14D9CCAA}"/>
              </a:ext>
            </a:extLst>
          </p:cNvPr>
          <p:cNvGrpSpPr/>
          <p:nvPr/>
        </p:nvGrpSpPr>
        <p:grpSpPr>
          <a:xfrm>
            <a:off x="7379643" y="4542809"/>
            <a:ext cx="4208432" cy="1620283"/>
            <a:chOff x="7405030" y="4785942"/>
            <a:chExt cx="4208432" cy="1620283"/>
          </a:xfrm>
        </p:grpSpPr>
        <p:grpSp>
          <p:nvGrpSpPr>
            <p:cNvPr id="184" name="Групувати 183">
              <a:extLst>
                <a:ext uri="{FF2B5EF4-FFF2-40B4-BE49-F238E27FC236}">
                  <a16:creationId xmlns:a16="http://schemas.microsoft.com/office/drawing/2014/main" id="{726FDC37-7933-4128-A371-FCA2C25C0039}"/>
                </a:ext>
              </a:extLst>
            </p:cNvPr>
            <p:cNvGrpSpPr/>
            <p:nvPr/>
          </p:nvGrpSpPr>
          <p:grpSpPr>
            <a:xfrm>
              <a:off x="7405030" y="4860532"/>
              <a:ext cx="4203555" cy="1273385"/>
              <a:chOff x="11903044" y="5627720"/>
              <a:chExt cx="4203555" cy="1273385"/>
            </a:xfrm>
          </p:grpSpPr>
          <p:sp>
            <p:nvSpPr>
              <p:cNvPr id="81" name="Овал 80">
                <a:extLst>
                  <a:ext uri="{FF2B5EF4-FFF2-40B4-BE49-F238E27FC236}">
                    <a16:creationId xmlns:a16="http://schemas.microsoft.com/office/drawing/2014/main" id="{D528E1B1-51DF-4C46-8D9E-0014006554EF}"/>
                  </a:ext>
                </a:extLst>
              </p:cNvPr>
              <p:cNvSpPr/>
              <p:nvPr/>
            </p:nvSpPr>
            <p:spPr>
              <a:xfrm>
                <a:off x="12198940" y="5660904"/>
                <a:ext cx="230833" cy="230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82" name="Овал 81">
                <a:extLst>
                  <a:ext uri="{FF2B5EF4-FFF2-40B4-BE49-F238E27FC236}">
                    <a16:creationId xmlns:a16="http://schemas.microsoft.com/office/drawing/2014/main" id="{E6C8C543-2C50-4A40-A1A8-E201BAC73E34}"/>
                  </a:ext>
                </a:extLst>
              </p:cNvPr>
              <p:cNvSpPr/>
              <p:nvPr/>
            </p:nvSpPr>
            <p:spPr>
              <a:xfrm>
                <a:off x="12455402" y="6094651"/>
                <a:ext cx="230833" cy="230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83" name="Пряма сполучна лінія 82">
                <a:extLst>
                  <a:ext uri="{FF2B5EF4-FFF2-40B4-BE49-F238E27FC236}">
                    <a16:creationId xmlns:a16="http://schemas.microsoft.com/office/drawing/2014/main" id="{4AFC71AD-F3D7-47AA-89BD-4827D5EA3657}"/>
                  </a:ext>
                </a:extLst>
              </p:cNvPr>
              <p:cNvCxnSpPr>
                <a:cxnSpLocks/>
                <a:stCxn id="81" idx="5"/>
                <a:endCxn id="82" idx="0"/>
              </p:cNvCxnSpPr>
              <p:nvPr/>
            </p:nvCxnSpPr>
            <p:spPr>
              <a:xfrm>
                <a:off x="12395968" y="5857932"/>
                <a:ext cx="174851" cy="23671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Овал 83">
                <a:extLst>
                  <a:ext uri="{FF2B5EF4-FFF2-40B4-BE49-F238E27FC236}">
                    <a16:creationId xmlns:a16="http://schemas.microsoft.com/office/drawing/2014/main" id="{0DC9785B-E099-4F3D-80E1-1DC392C43AAB}"/>
                  </a:ext>
                </a:extLst>
              </p:cNvPr>
              <p:cNvSpPr/>
              <p:nvPr/>
            </p:nvSpPr>
            <p:spPr>
              <a:xfrm>
                <a:off x="11942478" y="6080958"/>
                <a:ext cx="230833" cy="230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85" name="Пряма сполучна лінія 84">
                <a:extLst>
                  <a:ext uri="{FF2B5EF4-FFF2-40B4-BE49-F238E27FC236}">
                    <a16:creationId xmlns:a16="http://schemas.microsoft.com/office/drawing/2014/main" id="{AC49353D-733A-484B-9F52-007B56896598}"/>
                  </a:ext>
                </a:extLst>
              </p:cNvPr>
              <p:cNvCxnSpPr>
                <a:cxnSpLocks/>
                <a:stCxn id="81" idx="3"/>
                <a:endCxn id="84" idx="0"/>
              </p:cNvCxnSpPr>
              <p:nvPr/>
            </p:nvCxnSpPr>
            <p:spPr>
              <a:xfrm flipH="1">
                <a:off x="12057895" y="5857932"/>
                <a:ext cx="174850" cy="22302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541880C-5267-4799-AB1D-09D3F3577117}"/>
                  </a:ext>
                </a:extLst>
              </p:cNvPr>
              <p:cNvSpPr txBox="1"/>
              <p:nvPr/>
            </p:nvSpPr>
            <p:spPr>
              <a:xfrm>
                <a:off x="11903044" y="5719433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uk-UA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C1D18B-AA0F-41B1-AF85-4602D2FA1912}"/>
                  </a:ext>
                </a:extLst>
              </p:cNvPr>
              <p:cNvSpPr txBox="1"/>
              <p:nvPr/>
            </p:nvSpPr>
            <p:spPr>
              <a:xfrm>
                <a:off x="12414111" y="5719433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uk-UA" dirty="0"/>
              </a:p>
            </p:txBody>
          </p:sp>
          <p:sp>
            <p:nvSpPr>
              <p:cNvPr id="88" name="Овал 87">
                <a:extLst>
                  <a:ext uri="{FF2B5EF4-FFF2-40B4-BE49-F238E27FC236}">
                    <a16:creationId xmlns:a16="http://schemas.microsoft.com/office/drawing/2014/main" id="{1B913707-222A-47DD-90F4-8D60E665860F}"/>
                  </a:ext>
                </a:extLst>
              </p:cNvPr>
              <p:cNvSpPr/>
              <p:nvPr/>
            </p:nvSpPr>
            <p:spPr>
              <a:xfrm>
                <a:off x="12212620" y="6525457"/>
                <a:ext cx="230833" cy="230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89" name="Овал 88">
                <a:extLst>
                  <a:ext uri="{FF2B5EF4-FFF2-40B4-BE49-F238E27FC236}">
                    <a16:creationId xmlns:a16="http://schemas.microsoft.com/office/drawing/2014/main" id="{708AFF26-E6F6-4697-8457-BCA53DE48F0A}"/>
                  </a:ext>
                </a:extLst>
              </p:cNvPr>
              <p:cNvSpPr/>
              <p:nvPr/>
            </p:nvSpPr>
            <p:spPr>
              <a:xfrm>
                <a:off x="12713406" y="6525456"/>
                <a:ext cx="230833" cy="230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90" name="Пряма сполучна лінія 89">
                <a:extLst>
                  <a:ext uri="{FF2B5EF4-FFF2-40B4-BE49-F238E27FC236}">
                    <a16:creationId xmlns:a16="http://schemas.microsoft.com/office/drawing/2014/main" id="{9B6A302C-8748-4604-A7AF-D20512F679A0}"/>
                  </a:ext>
                </a:extLst>
              </p:cNvPr>
              <p:cNvCxnSpPr>
                <a:cxnSpLocks/>
                <a:endCxn id="89" idx="0"/>
              </p:cNvCxnSpPr>
              <p:nvPr/>
            </p:nvCxnSpPr>
            <p:spPr>
              <a:xfrm>
                <a:off x="12659396" y="6288738"/>
                <a:ext cx="169427" cy="23671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 сполучна лінія 90">
                <a:extLst>
                  <a:ext uri="{FF2B5EF4-FFF2-40B4-BE49-F238E27FC236}">
                    <a16:creationId xmlns:a16="http://schemas.microsoft.com/office/drawing/2014/main" id="{AD4BD5B4-5C10-49B6-8498-E586028AEF10}"/>
                  </a:ext>
                </a:extLst>
              </p:cNvPr>
              <p:cNvCxnSpPr>
                <a:cxnSpLocks/>
                <a:endCxn id="88" idx="0"/>
              </p:cNvCxnSpPr>
              <p:nvPr/>
            </p:nvCxnSpPr>
            <p:spPr>
              <a:xfrm flipH="1">
                <a:off x="12328037" y="6288738"/>
                <a:ext cx="168136" cy="23671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25CC3E5-6C05-4C81-B721-A67243FCC95B}"/>
                  </a:ext>
                </a:extLst>
              </p:cNvPr>
              <p:cNvSpPr txBox="1"/>
              <p:nvPr/>
            </p:nvSpPr>
            <p:spPr>
              <a:xfrm>
                <a:off x="12157942" y="6188448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uk-UA" dirty="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E16C0A7-1F1E-4368-A473-DF5C106CE6B0}"/>
                  </a:ext>
                </a:extLst>
              </p:cNvPr>
              <p:cNvSpPr txBox="1"/>
              <p:nvPr/>
            </p:nvSpPr>
            <p:spPr>
              <a:xfrm>
                <a:off x="12665716" y="6171346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uk-UA" dirty="0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A601301-77AE-49C6-9294-FAF505532E0B}"/>
                  </a:ext>
                </a:extLst>
              </p:cNvPr>
              <p:cNvSpPr txBox="1"/>
              <p:nvPr/>
            </p:nvSpPr>
            <p:spPr>
              <a:xfrm>
                <a:off x="11907528" y="5997896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a</a:t>
                </a:r>
                <a:endParaRPr lang="uk-UA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D19CE43-4120-46AD-95F2-AC3B2D176A53}"/>
                  </a:ext>
                </a:extLst>
              </p:cNvPr>
              <p:cNvSpPr txBox="1"/>
              <p:nvPr/>
            </p:nvSpPr>
            <p:spPr>
              <a:xfrm>
                <a:off x="12173311" y="6456206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b</a:t>
                </a:r>
                <a:endParaRPr lang="uk-UA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B9DA6D9-C40D-4362-B839-8DCC42292FCF}"/>
                  </a:ext>
                </a:extLst>
              </p:cNvPr>
              <p:cNvSpPr txBox="1"/>
              <p:nvPr/>
            </p:nvSpPr>
            <p:spPr>
              <a:xfrm>
                <a:off x="12665818" y="6426098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c</a:t>
                </a:r>
                <a:endParaRPr lang="uk-UA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0C85306C-8878-48C9-AD5C-188B668B3D32}"/>
                  </a:ext>
                </a:extLst>
              </p:cNvPr>
              <p:cNvSpPr txBox="1"/>
              <p:nvPr/>
            </p:nvSpPr>
            <p:spPr>
              <a:xfrm>
                <a:off x="13639404" y="5681479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uk-UA" dirty="0"/>
              </a:p>
            </p:txBody>
          </p:sp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1928C540-0A11-430C-AB6E-AFD2358C1F18}"/>
                  </a:ext>
                </a:extLst>
              </p:cNvPr>
              <p:cNvSpPr txBox="1"/>
              <p:nvPr/>
            </p:nvSpPr>
            <p:spPr>
              <a:xfrm>
                <a:off x="13884688" y="6054656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uk-UA" dirty="0"/>
              </a:p>
            </p:txBody>
          </p:sp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B163B3C3-53B5-4B9D-A840-106CACA0B7A3}"/>
                  </a:ext>
                </a:extLst>
              </p:cNvPr>
              <p:cNvSpPr txBox="1"/>
              <p:nvPr/>
            </p:nvSpPr>
            <p:spPr>
              <a:xfrm>
                <a:off x="13653849" y="6531773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uk-UA" dirty="0"/>
              </a:p>
            </p:txBody>
          </p:sp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0FA80CC0-5238-4B7C-BBFA-ADE9D1FD4F6C}"/>
                  </a:ext>
                </a:extLst>
              </p:cNvPr>
              <p:cNvSpPr txBox="1"/>
              <p:nvPr/>
            </p:nvSpPr>
            <p:spPr>
              <a:xfrm>
                <a:off x="15061847" y="5627720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uk-UA" dirty="0"/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993216D9-EF7E-45A3-AB61-D4288ED6A974}"/>
                  </a:ext>
                </a:extLst>
              </p:cNvPr>
              <p:cNvSpPr txBox="1"/>
              <p:nvPr/>
            </p:nvSpPr>
            <p:spPr>
              <a:xfrm>
                <a:off x="15455038" y="6075313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uk-UA" dirty="0"/>
              </a:p>
            </p:txBody>
          </p:sp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41A94AE6-FB04-4AFB-B0C6-171D19EC7A6D}"/>
                  </a:ext>
                </a:extLst>
              </p:cNvPr>
              <p:cNvSpPr txBox="1"/>
              <p:nvPr/>
            </p:nvSpPr>
            <p:spPr>
              <a:xfrm>
                <a:off x="15796899" y="6508343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uk-UA" dirty="0"/>
              </a:p>
            </p:txBody>
          </p:sp>
        </p:grpSp>
        <p:grpSp>
          <p:nvGrpSpPr>
            <p:cNvPr id="185" name="Групувати 184">
              <a:extLst>
                <a:ext uri="{FF2B5EF4-FFF2-40B4-BE49-F238E27FC236}">
                  <a16:creationId xmlns:a16="http://schemas.microsoft.com/office/drawing/2014/main" id="{4C815EE9-2C03-4B2A-AFCD-F71504E81A09}"/>
                </a:ext>
              </a:extLst>
            </p:cNvPr>
            <p:cNvGrpSpPr/>
            <p:nvPr/>
          </p:nvGrpSpPr>
          <p:grpSpPr>
            <a:xfrm>
              <a:off x="8646650" y="4819747"/>
              <a:ext cx="1053066" cy="1580152"/>
              <a:chOff x="13620342" y="5488600"/>
              <a:chExt cx="1053066" cy="1580152"/>
            </a:xfrm>
          </p:grpSpPr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59A0167D-9FCB-463D-8181-C3B08C0B2964}"/>
                  </a:ext>
                </a:extLst>
              </p:cNvPr>
              <p:cNvSpPr/>
              <p:nvPr/>
            </p:nvSpPr>
            <p:spPr>
              <a:xfrm>
                <a:off x="13916255" y="5488600"/>
                <a:ext cx="230833" cy="230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AD932828-E179-4AD6-9EB0-F0D4B84463E5}"/>
                  </a:ext>
                </a:extLst>
              </p:cNvPr>
              <p:cNvSpPr/>
              <p:nvPr/>
            </p:nvSpPr>
            <p:spPr>
              <a:xfrm>
                <a:off x="14172717" y="5922347"/>
                <a:ext cx="230833" cy="230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60" name="Пряма сполучна лінія 59">
                <a:extLst>
                  <a:ext uri="{FF2B5EF4-FFF2-40B4-BE49-F238E27FC236}">
                    <a16:creationId xmlns:a16="http://schemas.microsoft.com/office/drawing/2014/main" id="{1986C7DD-40F0-4E96-A8C8-8D6BB665CB54}"/>
                  </a:ext>
                </a:extLst>
              </p:cNvPr>
              <p:cNvCxnSpPr>
                <a:cxnSpLocks/>
                <a:stCxn id="58" idx="5"/>
                <a:endCxn id="59" idx="0"/>
              </p:cNvCxnSpPr>
              <p:nvPr/>
            </p:nvCxnSpPr>
            <p:spPr>
              <a:xfrm>
                <a:off x="14113283" y="5685628"/>
                <a:ext cx="174851" cy="23671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Овал 60">
                <a:extLst>
                  <a:ext uri="{FF2B5EF4-FFF2-40B4-BE49-F238E27FC236}">
                    <a16:creationId xmlns:a16="http://schemas.microsoft.com/office/drawing/2014/main" id="{7CB6121D-B5FA-472E-8EAE-26A0DA69D115}"/>
                  </a:ext>
                </a:extLst>
              </p:cNvPr>
              <p:cNvSpPr/>
              <p:nvPr/>
            </p:nvSpPr>
            <p:spPr>
              <a:xfrm>
                <a:off x="13659793" y="5908654"/>
                <a:ext cx="230833" cy="230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62" name="Пряма сполучна лінія 61">
                <a:extLst>
                  <a:ext uri="{FF2B5EF4-FFF2-40B4-BE49-F238E27FC236}">
                    <a16:creationId xmlns:a16="http://schemas.microsoft.com/office/drawing/2014/main" id="{103C7D85-B0DF-4BDB-B72F-1B00B74C60D6}"/>
                  </a:ext>
                </a:extLst>
              </p:cNvPr>
              <p:cNvCxnSpPr>
                <a:cxnSpLocks/>
                <a:stCxn id="58" idx="3"/>
                <a:endCxn id="61" idx="0"/>
              </p:cNvCxnSpPr>
              <p:nvPr/>
            </p:nvCxnSpPr>
            <p:spPr>
              <a:xfrm flipH="1">
                <a:off x="13775210" y="5685628"/>
                <a:ext cx="174850" cy="22302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Овал 62">
                <a:extLst>
                  <a:ext uri="{FF2B5EF4-FFF2-40B4-BE49-F238E27FC236}">
                    <a16:creationId xmlns:a16="http://schemas.microsoft.com/office/drawing/2014/main" id="{D6EB8FEC-D616-4EB2-8926-4F812830702A}"/>
                  </a:ext>
                </a:extLst>
              </p:cNvPr>
              <p:cNvSpPr/>
              <p:nvPr/>
            </p:nvSpPr>
            <p:spPr>
              <a:xfrm>
                <a:off x="13922969" y="6356094"/>
                <a:ext cx="230833" cy="230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6A267607-7004-4199-9225-2A27D4E749B0}"/>
                  </a:ext>
                </a:extLst>
              </p:cNvPr>
              <p:cNvSpPr/>
              <p:nvPr/>
            </p:nvSpPr>
            <p:spPr>
              <a:xfrm>
                <a:off x="14423755" y="6356093"/>
                <a:ext cx="230833" cy="230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65" name="Пряма сполучна лінія 64">
                <a:extLst>
                  <a:ext uri="{FF2B5EF4-FFF2-40B4-BE49-F238E27FC236}">
                    <a16:creationId xmlns:a16="http://schemas.microsoft.com/office/drawing/2014/main" id="{DA1315C3-3B90-42DC-ACB4-03A3AEDE762E}"/>
                  </a:ext>
                </a:extLst>
              </p:cNvPr>
              <p:cNvCxnSpPr>
                <a:cxnSpLocks/>
                <a:stCxn id="59" idx="5"/>
                <a:endCxn id="64" idx="0"/>
              </p:cNvCxnSpPr>
              <p:nvPr/>
            </p:nvCxnSpPr>
            <p:spPr>
              <a:xfrm>
                <a:off x="14369745" y="6119375"/>
                <a:ext cx="169427" cy="23671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 сполучна лінія 65">
                <a:extLst>
                  <a:ext uri="{FF2B5EF4-FFF2-40B4-BE49-F238E27FC236}">
                    <a16:creationId xmlns:a16="http://schemas.microsoft.com/office/drawing/2014/main" id="{8DC03137-E422-425D-8ADD-2AC19318A506}"/>
                  </a:ext>
                </a:extLst>
              </p:cNvPr>
              <p:cNvCxnSpPr>
                <a:cxnSpLocks/>
                <a:stCxn id="59" idx="3"/>
                <a:endCxn id="63" idx="0"/>
              </p:cNvCxnSpPr>
              <p:nvPr/>
            </p:nvCxnSpPr>
            <p:spPr>
              <a:xfrm flipH="1">
                <a:off x="14038386" y="6119375"/>
                <a:ext cx="168136" cy="23671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Овал 66">
                <a:extLst>
                  <a:ext uri="{FF2B5EF4-FFF2-40B4-BE49-F238E27FC236}">
                    <a16:creationId xmlns:a16="http://schemas.microsoft.com/office/drawing/2014/main" id="{91C98E8F-39F7-4CE6-A128-0690E288687F}"/>
                  </a:ext>
                </a:extLst>
              </p:cNvPr>
              <p:cNvSpPr/>
              <p:nvPr/>
            </p:nvSpPr>
            <p:spPr>
              <a:xfrm>
                <a:off x="13671931" y="6776148"/>
                <a:ext cx="230833" cy="230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id="{5B5CBA5D-7332-4D33-864E-9F4DBB70B516}"/>
                  </a:ext>
                </a:extLst>
              </p:cNvPr>
              <p:cNvSpPr/>
              <p:nvPr/>
            </p:nvSpPr>
            <p:spPr>
              <a:xfrm>
                <a:off x="14172717" y="6776147"/>
                <a:ext cx="230833" cy="230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69" name="Пряма сполучна лінія 68">
                <a:extLst>
                  <a:ext uri="{FF2B5EF4-FFF2-40B4-BE49-F238E27FC236}">
                    <a16:creationId xmlns:a16="http://schemas.microsoft.com/office/drawing/2014/main" id="{4076D751-936D-406C-9F66-1D98516A7137}"/>
                  </a:ext>
                </a:extLst>
              </p:cNvPr>
              <p:cNvCxnSpPr>
                <a:cxnSpLocks/>
                <a:endCxn id="68" idx="0"/>
              </p:cNvCxnSpPr>
              <p:nvPr/>
            </p:nvCxnSpPr>
            <p:spPr>
              <a:xfrm>
                <a:off x="14118707" y="6539429"/>
                <a:ext cx="169427" cy="23671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 сполучна лінія 69">
                <a:extLst>
                  <a:ext uri="{FF2B5EF4-FFF2-40B4-BE49-F238E27FC236}">
                    <a16:creationId xmlns:a16="http://schemas.microsoft.com/office/drawing/2014/main" id="{92167AAE-8A6A-4C19-B2DC-535712171247}"/>
                  </a:ext>
                </a:extLst>
              </p:cNvPr>
              <p:cNvCxnSpPr>
                <a:cxnSpLocks/>
                <a:endCxn id="67" idx="0"/>
              </p:cNvCxnSpPr>
              <p:nvPr/>
            </p:nvCxnSpPr>
            <p:spPr>
              <a:xfrm flipH="1">
                <a:off x="13787348" y="6539429"/>
                <a:ext cx="168136" cy="23671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D0B90AF-CFDC-424A-A1DC-02A48DEAD427}"/>
                  </a:ext>
                </a:extLst>
              </p:cNvPr>
              <p:cNvSpPr txBox="1"/>
              <p:nvPr/>
            </p:nvSpPr>
            <p:spPr>
              <a:xfrm>
                <a:off x="13621944" y="5810297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a</a:t>
                </a:r>
                <a:endParaRPr lang="uk-UA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376B1BE-8A8D-4DC8-B2FB-AAA4B7DC8B44}"/>
                  </a:ext>
                </a:extLst>
              </p:cNvPr>
              <p:cNvSpPr txBox="1"/>
              <p:nvPr/>
            </p:nvSpPr>
            <p:spPr>
              <a:xfrm>
                <a:off x="13635527" y="6699420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b</a:t>
                </a:r>
                <a:endParaRPr lang="uk-UA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E15EE7E-29EA-40B8-998C-6A10CD9DED4F}"/>
                  </a:ext>
                </a:extLst>
              </p:cNvPr>
              <p:cNvSpPr txBox="1"/>
              <p:nvPr/>
            </p:nvSpPr>
            <p:spPr>
              <a:xfrm>
                <a:off x="14378134" y="6250253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c</a:t>
                </a:r>
                <a:endParaRPr lang="uk-UA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CC6F1ED-5B8B-488E-8D97-E4035C466B6D}"/>
                  </a:ext>
                </a:extLst>
              </p:cNvPr>
              <p:cNvSpPr txBox="1"/>
              <p:nvPr/>
            </p:nvSpPr>
            <p:spPr>
              <a:xfrm>
                <a:off x="14136904" y="6671638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u</a:t>
                </a:r>
                <a:endParaRPr lang="uk-UA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2CCA62E4-D6D1-4A77-A2FA-AAE0201F0CA5}"/>
                  </a:ext>
                </a:extLst>
              </p:cNvPr>
              <p:cNvSpPr txBox="1"/>
              <p:nvPr/>
            </p:nvSpPr>
            <p:spPr>
              <a:xfrm>
                <a:off x="13620342" y="5569385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uk-UA" dirty="0"/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BCFCE7CE-D931-400F-83F2-D7E33C2BCD11}"/>
                  </a:ext>
                </a:extLst>
              </p:cNvPr>
              <p:cNvSpPr txBox="1"/>
              <p:nvPr/>
            </p:nvSpPr>
            <p:spPr>
              <a:xfrm>
                <a:off x="13900061" y="6007058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uk-UA" dirty="0"/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711971AC-8C66-437C-87CF-13BA26D41204}"/>
                  </a:ext>
                </a:extLst>
              </p:cNvPr>
              <p:cNvSpPr txBox="1"/>
              <p:nvPr/>
            </p:nvSpPr>
            <p:spPr>
              <a:xfrm>
                <a:off x="13633132" y="6427112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uk-UA" dirty="0"/>
              </a:p>
            </p:txBody>
          </p:sp>
        </p:grpSp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265E7552-0F30-49B5-A27F-3AA1631DDC11}"/>
                </a:ext>
              </a:extLst>
            </p:cNvPr>
            <p:cNvSpPr/>
            <p:nvPr/>
          </p:nvSpPr>
          <p:spPr>
            <a:xfrm>
              <a:off x="10267103" y="4785942"/>
              <a:ext cx="230833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9" name="Овал 188">
              <a:extLst>
                <a:ext uri="{FF2B5EF4-FFF2-40B4-BE49-F238E27FC236}">
                  <a16:creationId xmlns:a16="http://schemas.microsoft.com/office/drawing/2014/main" id="{7154D962-2A7C-4163-8A3B-CA37E6E8CEB8}"/>
                </a:ext>
              </a:extLst>
            </p:cNvPr>
            <p:cNvSpPr/>
            <p:nvPr/>
          </p:nvSpPr>
          <p:spPr>
            <a:xfrm>
              <a:off x="10641154" y="5220891"/>
              <a:ext cx="230833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90" name="Пряма сполучна лінія 189">
              <a:extLst>
                <a:ext uri="{FF2B5EF4-FFF2-40B4-BE49-F238E27FC236}">
                  <a16:creationId xmlns:a16="http://schemas.microsoft.com/office/drawing/2014/main" id="{4693C0CB-807D-4D9C-AFC5-9613AD3F3D97}"/>
                </a:ext>
              </a:extLst>
            </p:cNvPr>
            <p:cNvCxnSpPr>
              <a:cxnSpLocks/>
              <a:stCxn id="188" idx="5"/>
              <a:endCxn id="189" idx="0"/>
            </p:cNvCxnSpPr>
            <p:nvPr/>
          </p:nvCxnSpPr>
          <p:spPr>
            <a:xfrm>
              <a:off x="10464131" y="4982970"/>
              <a:ext cx="292440" cy="23792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Овал 190">
              <a:extLst>
                <a:ext uri="{FF2B5EF4-FFF2-40B4-BE49-F238E27FC236}">
                  <a16:creationId xmlns:a16="http://schemas.microsoft.com/office/drawing/2014/main" id="{1EC8AB64-1C3F-4E03-B2A1-586F15214CE5}"/>
                </a:ext>
              </a:extLst>
            </p:cNvPr>
            <p:cNvSpPr/>
            <p:nvPr/>
          </p:nvSpPr>
          <p:spPr>
            <a:xfrm>
              <a:off x="9904346" y="5206160"/>
              <a:ext cx="230833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92" name="Пряма сполучна лінія 191">
              <a:extLst>
                <a:ext uri="{FF2B5EF4-FFF2-40B4-BE49-F238E27FC236}">
                  <a16:creationId xmlns:a16="http://schemas.microsoft.com/office/drawing/2014/main" id="{8924520C-458E-450E-8C06-1E3DA5B25444}"/>
                </a:ext>
              </a:extLst>
            </p:cNvPr>
            <p:cNvCxnSpPr>
              <a:cxnSpLocks/>
              <a:stCxn id="188" idx="3"/>
              <a:endCxn id="191" idx="0"/>
            </p:cNvCxnSpPr>
            <p:nvPr/>
          </p:nvCxnSpPr>
          <p:spPr>
            <a:xfrm flipH="1">
              <a:off x="10019763" y="4982970"/>
              <a:ext cx="281145" cy="22319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Овал 192">
              <a:extLst>
                <a:ext uri="{FF2B5EF4-FFF2-40B4-BE49-F238E27FC236}">
                  <a16:creationId xmlns:a16="http://schemas.microsoft.com/office/drawing/2014/main" id="{93E6A1EC-A0FF-4251-ACAF-DE30865E5192}"/>
                </a:ext>
              </a:extLst>
            </p:cNvPr>
            <p:cNvSpPr/>
            <p:nvPr/>
          </p:nvSpPr>
          <p:spPr>
            <a:xfrm>
              <a:off x="10146357" y="5693567"/>
              <a:ext cx="230833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4" name="Овал 193">
              <a:extLst>
                <a:ext uri="{FF2B5EF4-FFF2-40B4-BE49-F238E27FC236}">
                  <a16:creationId xmlns:a16="http://schemas.microsoft.com/office/drawing/2014/main" id="{D21831B3-A921-462F-B10E-6588DBF0D1F1}"/>
                </a:ext>
              </a:extLst>
            </p:cNvPr>
            <p:cNvSpPr/>
            <p:nvPr/>
          </p:nvSpPr>
          <p:spPr>
            <a:xfrm>
              <a:off x="11111874" y="5677457"/>
              <a:ext cx="230833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95" name="Пряма сполучна лінія 194">
              <a:extLst>
                <a:ext uri="{FF2B5EF4-FFF2-40B4-BE49-F238E27FC236}">
                  <a16:creationId xmlns:a16="http://schemas.microsoft.com/office/drawing/2014/main" id="{0E028DA3-8418-41F8-86C5-B087BB34FC5E}"/>
                </a:ext>
              </a:extLst>
            </p:cNvPr>
            <p:cNvCxnSpPr>
              <a:cxnSpLocks/>
              <a:stCxn id="189" idx="5"/>
              <a:endCxn id="194" idx="0"/>
            </p:cNvCxnSpPr>
            <p:nvPr/>
          </p:nvCxnSpPr>
          <p:spPr>
            <a:xfrm>
              <a:off x="10838182" y="5417919"/>
              <a:ext cx="389109" cy="25953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Пряма сполучна лінія 195">
              <a:extLst>
                <a:ext uri="{FF2B5EF4-FFF2-40B4-BE49-F238E27FC236}">
                  <a16:creationId xmlns:a16="http://schemas.microsoft.com/office/drawing/2014/main" id="{E9CE497E-33F6-483B-B7B3-2DF55AD8363B}"/>
                </a:ext>
              </a:extLst>
            </p:cNvPr>
            <p:cNvCxnSpPr>
              <a:cxnSpLocks/>
              <a:stCxn id="189" idx="3"/>
              <a:endCxn id="193" idx="0"/>
            </p:cNvCxnSpPr>
            <p:nvPr/>
          </p:nvCxnSpPr>
          <p:spPr>
            <a:xfrm flipH="1">
              <a:off x="10261774" y="5417919"/>
              <a:ext cx="413185" cy="27564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Овал 196">
              <a:extLst>
                <a:ext uri="{FF2B5EF4-FFF2-40B4-BE49-F238E27FC236}">
                  <a16:creationId xmlns:a16="http://schemas.microsoft.com/office/drawing/2014/main" id="{0D38E4F4-DD10-41B9-B70C-5542E2EADC6D}"/>
                </a:ext>
              </a:extLst>
            </p:cNvPr>
            <p:cNvSpPr/>
            <p:nvPr/>
          </p:nvSpPr>
          <p:spPr>
            <a:xfrm>
              <a:off x="9895319" y="6113621"/>
              <a:ext cx="230833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8" name="Овал 197">
              <a:extLst>
                <a:ext uri="{FF2B5EF4-FFF2-40B4-BE49-F238E27FC236}">
                  <a16:creationId xmlns:a16="http://schemas.microsoft.com/office/drawing/2014/main" id="{7FC0075E-99D2-48E0-A3C6-D06CB197E517}"/>
                </a:ext>
              </a:extLst>
            </p:cNvPr>
            <p:cNvSpPr/>
            <p:nvPr/>
          </p:nvSpPr>
          <p:spPr>
            <a:xfrm>
              <a:off x="10396105" y="6113620"/>
              <a:ext cx="230833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99" name="Пряма сполучна лінія 198">
              <a:extLst>
                <a:ext uri="{FF2B5EF4-FFF2-40B4-BE49-F238E27FC236}">
                  <a16:creationId xmlns:a16="http://schemas.microsoft.com/office/drawing/2014/main" id="{756D63AB-3A89-4B21-9406-3973DFD7DFC1}"/>
                </a:ext>
              </a:extLst>
            </p:cNvPr>
            <p:cNvCxnSpPr>
              <a:cxnSpLocks/>
              <a:endCxn id="198" idx="0"/>
            </p:cNvCxnSpPr>
            <p:nvPr/>
          </p:nvCxnSpPr>
          <p:spPr>
            <a:xfrm>
              <a:off x="10342095" y="5876902"/>
              <a:ext cx="169427" cy="23671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Пряма сполучна лінія 199">
              <a:extLst>
                <a:ext uri="{FF2B5EF4-FFF2-40B4-BE49-F238E27FC236}">
                  <a16:creationId xmlns:a16="http://schemas.microsoft.com/office/drawing/2014/main" id="{C86C341B-EFAD-4BB9-87DE-45A443CCAE97}"/>
                </a:ext>
              </a:extLst>
            </p:cNvPr>
            <p:cNvCxnSpPr>
              <a:cxnSpLocks/>
              <a:endCxn id="197" idx="0"/>
            </p:cNvCxnSpPr>
            <p:nvPr/>
          </p:nvCxnSpPr>
          <p:spPr>
            <a:xfrm flipH="1">
              <a:off x="10010736" y="5876902"/>
              <a:ext cx="168136" cy="23671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8208715D-C176-4B0F-B896-B190413D9F04}"/>
                </a:ext>
              </a:extLst>
            </p:cNvPr>
            <p:cNvSpPr txBox="1"/>
            <p:nvPr/>
          </p:nvSpPr>
          <p:spPr>
            <a:xfrm>
              <a:off x="9873749" y="508519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</a:t>
              </a:r>
              <a:endParaRPr lang="uk-UA" b="1" dirty="0">
                <a:solidFill>
                  <a:schemeClr val="bg1"/>
                </a:solidFill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47D50E7D-E7F3-4B28-A685-F516C6A985D5}"/>
                </a:ext>
              </a:extLst>
            </p:cNvPr>
            <p:cNvSpPr txBox="1"/>
            <p:nvPr/>
          </p:nvSpPr>
          <p:spPr>
            <a:xfrm>
              <a:off x="9858915" y="6036893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</a:t>
              </a:r>
              <a:endParaRPr lang="uk-UA" b="1" dirty="0">
                <a:solidFill>
                  <a:schemeClr val="bg1"/>
                </a:solidFill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71BB32D-60FC-408A-9170-DDB3572AC961}"/>
                </a:ext>
              </a:extLst>
            </p:cNvPr>
            <p:cNvSpPr txBox="1"/>
            <p:nvPr/>
          </p:nvSpPr>
          <p:spPr>
            <a:xfrm>
              <a:off x="10360292" y="6009111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u</a:t>
              </a:r>
              <a:endParaRPr lang="uk-UA" b="1" dirty="0">
                <a:solidFill>
                  <a:schemeClr val="bg1"/>
                </a:solidFill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3F698025-4154-4813-A885-CC72F021F831}"/>
                </a:ext>
              </a:extLst>
            </p:cNvPr>
            <p:cNvSpPr txBox="1"/>
            <p:nvPr/>
          </p:nvSpPr>
          <p:spPr>
            <a:xfrm>
              <a:off x="9924003" y="4866119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uk-UA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C8298F39-7F98-4817-ADBF-2CD5EE534E42}"/>
                </a:ext>
              </a:extLst>
            </p:cNvPr>
            <p:cNvSpPr txBox="1"/>
            <p:nvPr/>
          </p:nvSpPr>
          <p:spPr>
            <a:xfrm>
              <a:off x="10233703" y="532611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uk-UA" dirty="0"/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4FE97CB0-D658-40D7-8FA5-B3EF7DD2442B}"/>
                </a:ext>
              </a:extLst>
            </p:cNvPr>
            <p:cNvSpPr txBox="1"/>
            <p:nvPr/>
          </p:nvSpPr>
          <p:spPr>
            <a:xfrm>
              <a:off x="9856520" y="5764585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uk-UA" dirty="0"/>
            </a:p>
          </p:txBody>
        </p:sp>
        <p:sp>
          <p:nvSpPr>
            <p:cNvPr id="225" name="Овал 224">
              <a:extLst>
                <a:ext uri="{FF2B5EF4-FFF2-40B4-BE49-F238E27FC236}">
                  <a16:creationId xmlns:a16="http://schemas.microsoft.com/office/drawing/2014/main" id="{042BB070-45E7-4C53-9DB5-B70573F249BC}"/>
                </a:ext>
              </a:extLst>
            </p:cNvPr>
            <p:cNvSpPr/>
            <p:nvPr/>
          </p:nvSpPr>
          <p:spPr>
            <a:xfrm>
              <a:off x="10862833" y="6107295"/>
              <a:ext cx="230833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6" name="Овал 225">
              <a:extLst>
                <a:ext uri="{FF2B5EF4-FFF2-40B4-BE49-F238E27FC236}">
                  <a16:creationId xmlns:a16="http://schemas.microsoft.com/office/drawing/2014/main" id="{8B096E84-E32C-4DD8-B7F9-4EB8E21A96E4}"/>
                </a:ext>
              </a:extLst>
            </p:cNvPr>
            <p:cNvSpPr/>
            <p:nvPr/>
          </p:nvSpPr>
          <p:spPr>
            <a:xfrm>
              <a:off x="11363619" y="6107294"/>
              <a:ext cx="230833" cy="2308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227" name="Пряма сполучна лінія 226">
              <a:extLst>
                <a:ext uri="{FF2B5EF4-FFF2-40B4-BE49-F238E27FC236}">
                  <a16:creationId xmlns:a16="http://schemas.microsoft.com/office/drawing/2014/main" id="{6DCD19A1-79F0-47AB-8B4A-6C551AEFA4FE}"/>
                </a:ext>
              </a:extLst>
            </p:cNvPr>
            <p:cNvCxnSpPr>
              <a:cxnSpLocks/>
              <a:endCxn id="226" idx="0"/>
            </p:cNvCxnSpPr>
            <p:nvPr/>
          </p:nvCxnSpPr>
          <p:spPr>
            <a:xfrm>
              <a:off x="11309609" y="5870576"/>
              <a:ext cx="169427" cy="23671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Пряма сполучна лінія 227">
              <a:extLst>
                <a:ext uri="{FF2B5EF4-FFF2-40B4-BE49-F238E27FC236}">
                  <a16:creationId xmlns:a16="http://schemas.microsoft.com/office/drawing/2014/main" id="{6B1A9E1E-F622-412B-AB4B-5B89F36D4FC3}"/>
                </a:ext>
              </a:extLst>
            </p:cNvPr>
            <p:cNvCxnSpPr>
              <a:cxnSpLocks/>
              <a:endCxn id="225" idx="0"/>
            </p:cNvCxnSpPr>
            <p:nvPr/>
          </p:nvCxnSpPr>
          <p:spPr>
            <a:xfrm flipH="1">
              <a:off x="10978250" y="5870576"/>
              <a:ext cx="168136" cy="23671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FE9DBA1E-0E6B-4F53-B860-3581CC2A2F3D}"/>
                </a:ext>
              </a:extLst>
            </p:cNvPr>
            <p:cNvSpPr txBox="1"/>
            <p:nvPr/>
          </p:nvSpPr>
          <p:spPr>
            <a:xfrm>
              <a:off x="10826429" y="6030567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>
                  <a:solidFill>
                    <a:schemeClr val="bg1"/>
                  </a:solidFill>
                </a:rPr>
                <a:t>с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D20345B1-BEDC-442E-A9EF-F2CB3C9BF038}"/>
                </a:ext>
              </a:extLst>
            </p:cNvPr>
            <p:cNvSpPr txBox="1"/>
            <p:nvPr/>
          </p:nvSpPr>
          <p:spPr>
            <a:xfrm>
              <a:off x="11327806" y="6002785"/>
              <a:ext cx="285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</a:t>
              </a:r>
              <a:endParaRPr lang="uk-UA" b="1" dirty="0">
                <a:solidFill>
                  <a:schemeClr val="bg1"/>
                </a:solidFill>
              </a:endParaRP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72F83AE7-34B3-4502-9DDA-1F0F6FCB2B3E}"/>
                </a:ext>
              </a:extLst>
            </p:cNvPr>
            <p:cNvSpPr txBox="1"/>
            <p:nvPr/>
          </p:nvSpPr>
          <p:spPr>
            <a:xfrm>
              <a:off x="10824034" y="5758259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uk-UA" dirty="0"/>
            </a:p>
          </p:txBody>
        </p:sp>
      </p:grpSp>
      <p:sp>
        <p:nvSpPr>
          <p:cNvPr id="232" name="Овал 231">
            <a:extLst>
              <a:ext uri="{FF2B5EF4-FFF2-40B4-BE49-F238E27FC236}">
                <a16:creationId xmlns:a16="http://schemas.microsoft.com/office/drawing/2014/main" id="{EC11F711-F5CE-44D7-9630-C1FC3F9F3C0C}"/>
              </a:ext>
            </a:extLst>
          </p:cNvPr>
          <p:cNvSpPr/>
          <p:nvPr/>
        </p:nvSpPr>
        <p:spPr>
          <a:xfrm>
            <a:off x="1689958" y="2025342"/>
            <a:ext cx="418772" cy="418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  <p:cxnSp>
        <p:nvCxnSpPr>
          <p:cNvPr id="236" name="Пряма сполучна лінія 235">
            <a:extLst>
              <a:ext uri="{FF2B5EF4-FFF2-40B4-BE49-F238E27FC236}">
                <a16:creationId xmlns:a16="http://schemas.microsoft.com/office/drawing/2014/main" id="{703A9904-CC44-4289-B31D-7850E7084E80}"/>
              </a:ext>
            </a:extLst>
          </p:cNvPr>
          <p:cNvCxnSpPr>
            <a:cxnSpLocks/>
            <a:stCxn id="232" idx="3"/>
            <a:endCxn id="247" idx="7"/>
          </p:cNvCxnSpPr>
          <p:nvPr/>
        </p:nvCxnSpPr>
        <p:spPr>
          <a:xfrm flipH="1">
            <a:off x="1256994" y="2382786"/>
            <a:ext cx="494292" cy="4239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Овал 246">
            <a:extLst>
              <a:ext uri="{FF2B5EF4-FFF2-40B4-BE49-F238E27FC236}">
                <a16:creationId xmlns:a16="http://schemas.microsoft.com/office/drawing/2014/main" id="{7E5B991D-369D-46A7-ABCF-A6BD3AD24C74}"/>
              </a:ext>
            </a:extLst>
          </p:cNvPr>
          <p:cNvSpPr/>
          <p:nvPr/>
        </p:nvSpPr>
        <p:spPr>
          <a:xfrm>
            <a:off x="899550" y="2745454"/>
            <a:ext cx="418772" cy="418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  <p:sp>
        <p:nvSpPr>
          <p:cNvPr id="250" name="Овал 249">
            <a:extLst>
              <a:ext uri="{FF2B5EF4-FFF2-40B4-BE49-F238E27FC236}">
                <a16:creationId xmlns:a16="http://schemas.microsoft.com/office/drawing/2014/main" id="{10C52489-DD80-41F0-A8DE-B1C668BFB250}"/>
              </a:ext>
            </a:extLst>
          </p:cNvPr>
          <p:cNvSpPr/>
          <p:nvPr/>
        </p:nvSpPr>
        <p:spPr>
          <a:xfrm>
            <a:off x="2559606" y="2752000"/>
            <a:ext cx="418772" cy="418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  <p:cxnSp>
        <p:nvCxnSpPr>
          <p:cNvPr id="251" name="Пряма сполучна лінія 250">
            <a:extLst>
              <a:ext uri="{FF2B5EF4-FFF2-40B4-BE49-F238E27FC236}">
                <a16:creationId xmlns:a16="http://schemas.microsoft.com/office/drawing/2014/main" id="{B15EEB93-A96A-41D7-A14F-D48F9A3E3CF2}"/>
              </a:ext>
            </a:extLst>
          </p:cNvPr>
          <p:cNvCxnSpPr>
            <a:cxnSpLocks/>
            <a:stCxn id="232" idx="5"/>
            <a:endCxn id="250" idx="1"/>
          </p:cNvCxnSpPr>
          <p:nvPr/>
        </p:nvCxnSpPr>
        <p:spPr>
          <a:xfrm>
            <a:off x="2047402" y="2382786"/>
            <a:ext cx="573532" cy="4305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Овал 254">
            <a:extLst>
              <a:ext uri="{FF2B5EF4-FFF2-40B4-BE49-F238E27FC236}">
                <a16:creationId xmlns:a16="http://schemas.microsoft.com/office/drawing/2014/main" id="{003AD71B-D02C-4BA1-99CF-001C188D839E}"/>
              </a:ext>
            </a:extLst>
          </p:cNvPr>
          <p:cNvSpPr/>
          <p:nvPr/>
        </p:nvSpPr>
        <p:spPr>
          <a:xfrm>
            <a:off x="453186" y="3633919"/>
            <a:ext cx="418772" cy="418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  <a:endParaRPr lang="uk-UA" b="1" dirty="0"/>
          </a:p>
        </p:txBody>
      </p:sp>
      <p:sp>
        <p:nvSpPr>
          <p:cNvPr id="256" name="Овал 255">
            <a:extLst>
              <a:ext uri="{FF2B5EF4-FFF2-40B4-BE49-F238E27FC236}">
                <a16:creationId xmlns:a16="http://schemas.microsoft.com/office/drawing/2014/main" id="{7B8D8183-ED1A-4D6C-867C-F046FB9097C6}"/>
              </a:ext>
            </a:extLst>
          </p:cNvPr>
          <p:cNvSpPr/>
          <p:nvPr/>
        </p:nvSpPr>
        <p:spPr>
          <a:xfrm>
            <a:off x="1345913" y="3633919"/>
            <a:ext cx="418772" cy="418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  <p:sp>
        <p:nvSpPr>
          <p:cNvPr id="257" name="Овал 256">
            <a:extLst>
              <a:ext uri="{FF2B5EF4-FFF2-40B4-BE49-F238E27FC236}">
                <a16:creationId xmlns:a16="http://schemas.microsoft.com/office/drawing/2014/main" id="{A2A75489-B90F-4880-B3F1-E8ABC9BCD1CC}"/>
              </a:ext>
            </a:extLst>
          </p:cNvPr>
          <p:cNvSpPr/>
          <p:nvPr/>
        </p:nvSpPr>
        <p:spPr>
          <a:xfrm>
            <a:off x="871958" y="4463648"/>
            <a:ext cx="418772" cy="418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endParaRPr lang="uk-UA" b="1" dirty="0"/>
          </a:p>
        </p:txBody>
      </p:sp>
      <p:sp>
        <p:nvSpPr>
          <p:cNvPr id="258" name="Овал 257">
            <a:extLst>
              <a:ext uri="{FF2B5EF4-FFF2-40B4-BE49-F238E27FC236}">
                <a16:creationId xmlns:a16="http://schemas.microsoft.com/office/drawing/2014/main" id="{2C2CC4BA-E8EE-4E45-BC7C-49868FF6AE67}"/>
              </a:ext>
            </a:extLst>
          </p:cNvPr>
          <p:cNvSpPr/>
          <p:nvPr/>
        </p:nvSpPr>
        <p:spPr>
          <a:xfrm>
            <a:off x="1831951" y="4457907"/>
            <a:ext cx="418772" cy="418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  <a:endParaRPr lang="uk-UA" b="1" dirty="0"/>
          </a:p>
        </p:txBody>
      </p:sp>
      <p:cxnSp>
        <p:nvCxnSpPr>
          <p:cNvPr id="259" name="Пряма сполучна лінія 258">
            <a:extLst>
              <a:ext uri="{FF2B5EF4-FFF2-40B4-BE49-F238E27FC236}">
                <a16:creationId xmlns:a16="http://schemas.microsoft.com/office/drawing/2014/main" id="{A57B7089-21C2-4C95-B082-5A69A34A2632}"/>
              </a:ext>
            </a:extLst>
          </p:cNvPr>
          <p:cNvCxnSpPr>
            <a:cxnSpLocks/>
            <a:stCxn id="255" idx="0"/>
            <a:endCxn id="247" idx="3"/>
          </p:cNvCxnSpPr>
          <p:nvPr/>
        </p:nvCxnSpPr>
        <p:spPr>
          <a:xfrm flipV="1">
            <a:off x="662572" y="3102898"/>
            <a:ext cx="298306" cy="5310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Пряма сполучна лінія 262">
            <a:extLst>
              <a:ext uri="{FF2B5EF4-FFF2-40B4-BE49-F238E27FC236}">
                <a16:creationId xmlns:a16="http://schemas.microsoft.com/office/drawing/2014/main" id="{9803BB07-24DD-46DE-82FA-809F4C0C767F}"/>
              </a:ext>
            </a:extLst>
          </p:cNvPr>
          <p:cNvCxnSpPr>
            <a:cxnSpLocks/>
            <a:stCxn id="256" idx="0"/>
            <a:endCxn id="247" idx="5"/>
          </p:cNvCxnSpPr>
          <p:nvPr/>
        </p:nvCxnSpPr>
        <p:spPr>
          <a:xfrm flipH="1" flipV="1">
            <a:off x="1256994" y="3102898"/>
            <a:ext cx="298305" cy="5310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 сполучна лінія 265">
            <a:extLst>
              <a:ext uri="{FF2B5EF4-FFF2-40B4-BE49-F238E27FC236}">
                <a16:creationId xmlns:a16="http://schemas.microsoft.com/office/drawing/2014/main" id="{D8AD1A1F-1628-42BF-9FFF-4891B637023F}"/>
              </a:ext>
            </a:extLst>
          </p:cNvPr>
          <p:cNvCxnSpPr>
            <a:cxnSpLocks/>
            <a:stCxn id="258" idx="0"/>
            <a:endCxn id="256" idx="5"/>
          </p:cNvCxnSpPr>
          <p:nvPr/>
        </p:nvCxnSpPr>
        <p:spPr>
          <a:xfrm flipH="1" flipV="1">
            <a:off x="1703357" y="3991363"/>
            <a:ext cx="337980" cy="4665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Пряма сполучна лінія 268">
            <a:extLst>
              <a:ext uri="{FF2B5EF4-FFF2-40B4-BE49-F238E27FC236}">
                <a16:creationId xmlns:a16="http://schemas.microsoft.com/office/drawing/2014/main" id="{E21EB7C8-963F-42D2-9C3C-F6C2487851D0}"/>
              </a:ext>
            </a:extLst>
          </p:cNvPr>
          <p:cNvCxnSpPr>
            <a:cxnSpLocks/>
            <a:stCxn id="257" idx="0"/>
            <a:endCxn id="256" idx="3"/>
          </p:cNvCxnSpPr>
          <p:nvPr/>
        </p:nvCxnSpPr>
        <p:spPr>
          <a:xfrm flipV="1">
            <a:off x="1081344" y="3991363"/>
            <a:ext cx="325897" cy="4722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Овал 271">
            <a:extLst>
              <a:ext uri="{FF2B5EF4-FFF2-40B4-BE49-F238E27FC236}">
                <a16:creationId xmlns:a16="http://schemas.microsoft.com/office/drawing/2014/main" id="{8EC7DA63-F86D-4B70-87D7-AB822D7BCF7F}"/>
              </a:ext>
            </a:extLst>
          </p:cNvPr>
          <p:cNvSpPr/>
          <p:nvPr/>
        </p:nvSpPr>
        <p:spPr>
          <a:xfrm>
            <a:off x="2132512" y="3637292"/>
            <a:ext cx="418772" cy="418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</a:t>
            </a:r>
            <a:endParaRPr lang="uk-UA" b="1" dirty="0"/>
          </a:p>
        </p:txBody>
      </p:sp>
      <p:sp>
        <p:nvSpPr>
          <p:cNvPr id="273" name="Овал 272">
            <a:extLst>
              <a:ext uri="{FF2B5EF4-FFF2-40B4-BE49-F238E27FC236}">
                <a16:creationId xmlns:a16="http://schemas.microsoft.com/office/drawing/2014/main" id="{C2080491-8C17-4985-95C9-7D42B3C5A93E}"/>
              </a:ext>
            </a:extLst>
          </p:cNvPr>
          <p:cNvSpPr/>
          <p:nvPr/>
        </p:nvSpPr>
        <p:spPr>
          <a:xfrm>
            <a:off x="3092505" y="3631551"/>
            <a:ext cx="418772" cy="418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</a:t>
            </a:r>
            <a:endParaRPr lang="uk-UA" b="1" dirty="0"/>
          </a:p>
        </p:txBody>
      </p:sp>
      <p:cxnSp>
        <p:nvCxnSpPr>
          <p:cNvPr id="274" name="Пряма сполучна лінія 273">
            <a:extLst>
              <a:ext uri="{FF2B5EF4-FFF2-40B4-BE49-F238E27FC236}">
                <a16:creationId xmlns:a16="http://schemas.microsoft.com/office/drawing/2014/main" id="{4C697390-A7B0-4731-93D0-B1F721C4AF7D}"/>
              </a:ext>
            </a:extLst>
          </p:cNvPr>
          <p:cNvCxnSpPr>
            <a:cxnSpLocks/>
            <a:stCxn id="273" idx="0"/>
            <a:endCxn id="250" idx="5"/>
          </p:cNvCxnSpPr>
          <p:nvPr/>
        </p:nvCxnSpPr>
        <p:spPr>
          <a:xfrm flipH="1" flipV="1">
            <a:off x="2917050" y="3109444"/>
            <a:ext cx="384841" cy="5221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 сполучна лінія 274">
            <a:extLst>
              <a:ext uri="{FF2B5EF4-FFF2-40B4-BE49-F238E27FC236}">
                <a16:creationId xmlns:a16="http://schemas.microsoft.com/office/drawing/2014/main" id="{E034B74D-0F00-4324-A84A-44FB12E8404E}"/>
              </a:ext>
            </a:extLst>
          </p:cNvPr>
          <p:cNvCxnSpPr>
            <a:cxnSpLocks/>
            <a:stCxn id="272" idx="0"/>
            <a:endCxn id="250" idx="3"/>
          </p:cNvCxnSpPr>
          <p:nvPr/>
        </p:nvCxnSpPr>
        <p:spPr>
          <a:xfrm flipV="1">
            <a:off x="2341898" y="3109444"/>
            <a:ext cx="279036" cy="5278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TextBox 287">
            <a:extLst>
              <a:ext uri="{FF2B5EF4-FFF2-40B4-BE49-F238E27FC236}">
                <a16:creationId xmlns:a16="http://schemas.microsoft.com/office/drawing/2014/main" id="{EC35C159-5B1B-42AC-BF80-E78BD939BF21}"/>
              </a:ext>
            </a:extLst>
          </p:cNvPr>
          <p:cNvSpPr txBox="1"/>
          <p:nvPr/>
        </p:nvSpPr>
        <p:spPr>
          <a:xfrm>
            <a:off x="1267326" y="232333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uk-UA" dirty="0"/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BB7AD4D6-D0ED-484B-AB44-B88FAAE9BC30}"/>
              </a:ext>
            </a:extLst>
          </p:cNvPr>
          <p:cNvSpPr txBox="1"/>
          <p:nvPr/>
        </p:nvSpPr>
        <p:spPr>
          <a:xfrm>
            <a:off x="2262001" y="233300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uk-UA" dirty="0"/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A0F103FA-0CF4-46BB-9EE1-433EC12C17BB}"/>
              </a:ext>
            </a:extLst>
          </p:cNvPr>
          <p:cNvSpPr txBox="1"/>
          <p:nvPr/>
        </p:nvSpPr>
        <p:spPr>
          <a:xfrm>
            <a:off x="583242" y="313275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uk-UA" dirty="0"/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598641AC-4494-4688-9740-E901B95A3D91}"/>
              </a:ext>
            </a:extLst>
          </p:cNvPr>
          <p:cNvSpPr txBox="1"/>
          <p:nvPr/>
        </p:nvSpPr>
        <p:spPr>
          <a:xfrm>
            <a:off x="1334575" y="3161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uk-UA" dirty="0"/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1B839EB9-C0E2-4575-8195-509E170C4333}"/>
              </a:ext>
            </a:extLst>
          </p:cNvPr>
          <p:cNvSpPr txBox="1"/>
          <p:nvPr/>
        </p:nvSpPr>
        <p:spPr>
          <a:xfrm>
            <a:off x="3036876" y="313834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uk-UA" dirty="0"/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F6BF463C-7611-4E1C-BBDD-8F5F029C0933}"/>
              </a:ext>
            </a:extLst>
          </p:cNvPr>
          <p:cNvSpPr txBox="1"/>
          <p:nvPr/>
        </p:nvSpPr>
        <p:spPr>
          <a:xfrm>
            <a:off x="1811985" y="399642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uk-UA" dirty="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CDF0A4B2-D291-4CF5-B738-9B19E76D0230}"/>
              </a:ext>
            </a:extLst>
          </p:cNvPr>
          <p:cNvSpPr txBox="1"/>
          <p:nvPr/>
        </p:nvSpPr>
        <p:spPr>
          <a:xfrm>
            <a:off x="1005714" y="400577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uk-UA" dirty="0"/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50A44F84-95E4-428A-BEE7-86B5C184F092}"/>
              </a:ext>
            </a:extLst>
          </p:cNvPr>
          <p:cNvSpPr txBox="1"/>
          <p:nvPr/>
        </p:nvSpPr>
        <p:spPr>
          <a:xfrm>
            <a:off x="2247762" y="313144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uk-UA" dirty="0"/>
          </a:p>
        </p:txBody>
      </p:sp>
      <p:graphicFrame>
        <p:nvGraphicFramePr>
          <p:cNvPr id="296" name="Таблиця 296">
            <a:extLst>
              <a:ext uri="{FF2B5EF4-FFF2-40B4-BE49-F238E27FC236}">
                <a16:creationId xmlns:a16="http://schemas.microsoft.com/office/drawing/2014/main" id="{16C522BB-0670-4B65-867B-C566B4D01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241300"/>
              </p:ext>
            </p:extLst>
          </p:nvPr>
        </p:nvGraphicFramePr>
        <p:xfrm>
          <a:off x="369580" y="5160775"/>
          <a:ext cx="546828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10">
                  <a:extLst>
                    <a:ext uri="{9D8B030D-6E8A-4147-A177-3AD203B41FA5}">
                      <a16:colId xmlns:a16="http://schemas.microsoft.com/office/drawing/2014/main" val="3394547184"/>
                    </a:ext>
                  </a:extLst>
                </a:gridCol>
                <a:gridCol w="727812">
                  <a:extLst>
                    <a:ext uri="{9D8B030D-6E8A-4147-A177-3AD203B41FA5}">
                      <a16:colId xmlns:a16="http://schemas.microsoft.com/office/drawing/2014/main" val="942072563"/>
                    </a:ext>
                  </a:extLst>
                </a:gridCol>
                <a:gridCol w="727812">
                  <a:extLst>
                    <a:ext uri="{9D8B030D-6E8A-4147-A177-3AD203B41FA5}">
                      <a16:colId xmlns:a16="http://schemas.microsoft.com/office/drawing/2014/main" val="2872901507"/>
                    </a:ext>
                  </a:extLst>
                </a:gridCol>
                <a:gridCol w="727812">
                  <a:extLst>
                    <a:ext uri="{9D8B030D-6E8A-4147-A177-3AD203B41FA5}">
                      <a16:colId xmlns:a16="http://schemas.microsoft.com/office/drawing/2014/main" val="3507653642"/>
                    </a:ext>
                  </a:extLst>
                </a:gridCol>
                <a:gridCol w="727812">
                  <a:extLst>
                    <a:ext uri="{9D8B030D-6E8A-4147-A177-3AD203B41FA5}">
                      <a16:colId xmlns:a16="http://schemas.microsoft.com/office/drawing/2014/main" val="2309797264"/>
                    </a:ext>
                  </a:extLst>
                </a:gridCol>
                <a:gridCol w="727812">
                  <a:extLst>
                    <a:ext uri="{9D8B030D-6E8A-4147-A177-3AD203B41FA5}">
                      <a16:colId xmlns:a16="http://schemas.microsoft.com/office/drawing/2014/main" val="3531278243"/>
                    </a:ext>
                  </a:extLst>
                </a:gridCol>
                <a:gridCol w="727812">
                  <a:extLst>
                    <a:ext uri="{9D8B030D-6E8A-4147-A177-3AD203B41FA5}">
                      <a16:colId xmlns:a16="http://schemas.microsoft.com/office/drawing/2014/main" val="24929036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83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Code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869773"/>
                  </a:ext>
                </a:extLst>
              </a:tr>
            </a:tbl>
          </a:graphicData>
        </a:graphic>
      </p:graphicFrame>
      <p:sp>
        <p:nvSpPr>
          <p:cNvPr id="297" name="Прямокутник: округлені кути 296">
            <a:extLst>
              <a:ext uri="{FF2B5EF4-FFF2-40B4-BE49-F238E27FC236}">
                <a16:creationId xmlns:a16="http://schemas.microsoft.com/office/drawing/2014/main" id="{5870B977-3E56-478B-B2CF-32B7D2DFDF71}"/>
              </a:ext>
            </a:extLst>
          </p:cNvPr>
          <p:cNvSpPr/>
          <p:nvPr/>
        </p:nvSpPr>
        <p:spPr>
          <a:xfrm>
            <a:off x="369580" y="6036724"/>
            <a:ext cx="1442405" cy="512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14 bits</a:t>
            </a:r>
            <a:endParaRPr lang="uk-UA" b="1" dirty="0"/>
          </a:p>
        </p:txBody>
      </p:sp>
      <p:sp>
        <p:nvSpPr>
          <p:cNvPr id="298" name="Прямокутник: округлені кути 297">
            <a:extLst>
              <a:ext uri="{FF2B5EF4-FFF2-40B4-BE49-F238E27FC236}">
                <a16:creationId xmlns:a16="http://schemas.microsoft.com/office/drawing/2014/main" id="{82EA75E6-B14A-4DA3-9382-23653351B090}"/>
              </a:ext>
            </a:extLst>
          </p:cNvPr>
          <p:cNvSpPr/>
          <p:nvPr/>
        </p:nvSpPr>
        <p:spPr>
          <a:xfrm>
            <a:off x="6220240" y="6036724"/>
            <a:ext cx="1442405" cy="512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11 bits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80280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8" y="346365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Existing solutions (worst case complexity per symbol)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9A268-9DD2-4ACA-A5F9-A12ED7119775}"/>
              </a:ext>
            </a:extLst>
          </p:cNvPr>
          <p:cNvSpPr txBox="1"/>
          <p:nvPr/>
        </p:nvSpPr>
        <p:spPr>
          <a:xfrm>
            <a:off x="3346390" y="4211136"/>
            <a:ext cx="4219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Shannon coding over smoothed distribution; updating code at intervals</a:t>
            </a:r>
            <a:endParaRPr lang="uk-UA" sz="2000" dirty="0"/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1A430DE2-3594-4715-8734-CE0B575BAD57}"/>
              </a:ext>
            </a:extLst>
          </p:cNvPr>
          <p:cNvCxnSpPr>
            <a:cxnSpLocks/>
          </p:cNvCxnSpPr>
          <p:nvPr/>
        </p:nvCxnSpPr>
        <p:spPr>
          <a:xfrm>
            <a:off x="3040523" y="1314012"/>
            <a:ext cx="0" cy="4136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8D7BA4F-3221-413C-970B-2D2237E96646}"/>
              </a:ext>
            </a:extLst>
          </p:cNvPr>
          <p:cNvSpPr txBox="1"/>
          <p:nvPr/>
        </p:nvSpPr>
        <p:spPr>
          <a:xfrm>
            <a:off x="521208" y="2236496"/>
            <a:ext cx="2767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FGK (1973-1985) </a:t>
            </a:r>
            <a:br>
              <a:rPr lang="en-US" sz="2400" dirty="0"/>
            </a:br>
            <a:r>
              <a:rPr lang="en-US" sz="2400" dirty="0"/>
              <a:t>Vitter (1987) </a:t>
            </a:r>
            <a:endParaRPr lang="uk-UA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5F6AF8-0313-44B0-ABFC-B5D199F25BE1}"/>
              </a:ext>
            </a:extLst>
          </p:cNvPr>
          <p:cNvSpPr txBox="1"/>
          <p:nvPr/>
        </p:nvSpPr>
        <p:spPr>
          <a:xfrm>
            <a:off x="521208" y="3195429"/>
            <a:ext cx="2165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Karpinski and </a:t>
            </a:r>
          </a:p>
          <a:p>
            <a:r>
              <a:rPr lang="en-US" sz="2400" dirty="0" err="1"/>
              <a:t>Nekrich</a:t>
            </a:r>
            <a:r>
              <a:rPr lang="en-US" sz="2400" dirty="0"/>
              <a:t> (2006)</a:t>
            </a:r>
            <a:endParaRPr lang="uk-UA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4E09AB-6DC8-4799-B0DB-9950444BF597}"/>
              </a:ext>
            </a:extLst>
          </p:cNvPr>
          <p:cNvSpPr txBox="1"/>
          <p:nvPr/>
        </p:nvSpPr>
        <p:spPr>
          <a:xfrm>
            <a:off x="521208" y="4572039"/>
            <a:ext cx="1907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Gagie</a:t>
            </a:r>
            <a:r>
              <a:rPr lang="en-US" sz="2400" dirty="0"/>
              <a:t> (2022)</a:t>
            </a:r>
            <a:endParaRPr lang="uk-UA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54745C-61D9-4C97-BD05-194AB40BE501}"/>
              </a:ext>
            </a:extLst>
          </p:cNvPr>
          <p:cNvSpPr txBox="1"/>
          <p:nvPr/>
        </p:nvSpPr>
        <p:spPr>
          <a:xfrm>
            <a:off x="3346391" y="2228722"/>
            <a:ext cx="3862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Updating Huffman tree after every bit processing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88E7CB-7BDD-453B-BDF9-7C2C5035E24D}"/>
              </a:ext>
            </a:extLst>
          </p:cNvPr>
          <p:cNvSpPr txBox="1"/>
          <p:nvPr/>
        </p:nvSpPr>
        <p:spPr>
          <a:xfrm>
            <a:off x="666136" y="1426166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6699"/>
                </a:solidFill>
              </a:rPr>
              <a:t>Algorithm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D99C25-65DA-41E1-9B73-902DF76B2848}"/>
              </a:ext>
            </a:extLst>
          </p:cNvPr>
          <p:cNvSpPr txBox="1"/>
          <p:nvPr/>
        </p:nvSpPr>
        <p:spPr>
          <a:xfrm>
            <a:off x="3580784" y="1418392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6699"/>
                </a:solidFill>
              </a:rPr>
              <a:t>Idea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525BFD-D3A1-4F0D-B8F1-29C3C06F28FC}"/>
              </a:ext>
            </a:extLst>
          </p:cNvPr>
          <p:cNvSpPr txBox="1"/>
          <p:nvPr/>
        </p:nvSpPr>
        <p:spPr>
          <a:xfrm>
            <a:off x="7693375" y="1314012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99"/>
                </a:solidFill>
              </a:rPr>
              <a:t>Code</a:t>
            </a:r>
            <a:br>
              <a:rPr lang="en-US" sz="2000" dirty="0">
                <a:solidFill>
                  <a:srgbClr val="006699"/>
                </a:solidFill>
              </a:rPr>
            </a:br>
            <a:r>
              <a:rPr lang="en-US" sz="2000" dirty="0">
                <a:solidFill>
                  <a:srgbClr val="006699"/>
                </a:solidFill>
              </a:rPr>
              <a:t>length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A37581-0D83-4C25-8CAB-011CA5D2D48B}"/>
              </a:ext>
            </a:extLst>
          </p:cNvPr>
          <p:cNvSpPr txBox="1"/>
          <p:nvPr/>
        </p:nvSpPr>
        <p:spPr>
          <a:xfrm>
            <a:off x="8670384" y="1314012"/>
            <a:ext cx="705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99"/>
                </a:solidFill>
              </a:rPr>
              <a:t>Enc. </a:t>
            </a:r>
            <a:br>
              <a:rPr lang="en-US" sz="2000" dirty="0">
                <a:solidFill>
                  <a:srgbClr val="006699"/>
                </a:solidFill>
              </a:rPr>
            </a:br>
            <a:r>
              <a:rPr lang="en-US" sz="2000" dirty="0">
                <a:solidFill>
                  <a:srgbClr val="006699"/>
                </a:solidFill>
              </a:rPr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F55882-A29D-479A-8D7A-E986EE307B93}"/>
              </a:ext>
            </a:extLst>
          </p:cNvPr>
          <p:cNvSpPr txBox="1"/>
          <p:nvPr/>
        </p:nvSpPr>
        <p:spPr>
          <a:xfrm>
            <a:off x="9445412" y="1314012"/>
            <a:ext cx="744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99"/>
                </a:solidFill>
              </a:rPr>
              <a:t>Dec. </a:t>
            </a:r>
            <a:br>
              <a:rPr lang="en-US" sz="2000" dirty="0">
                <a:solidFill>
                  <a:srgbClr val="006699"/>
                </a:solidFill>
              </a:rPr>
            </a:br>
            <a:r>
              <a:rPr lang="en-US" sz="2000" dirty="0">
                <a:solidFill>
                  <a:srgbClr val="006699"/>
                </a:solidFill>
              </a:rPr>
              <a:t>time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BC4ADF-FAD9-46BF-89E4-92D01CD9B4D0}"/>
              </a:ext>
            </a:extLst>
          </p:cNvPr>
          <p:cNvSpPr txBox="1"/>
          <p:nvPr/>
        </p:nvSpPr>
        <p:spPr>
          <a:xfrm>
            <a:off x="3346391" y="3235930"/>
            <a:ext cx="4129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Quantize adaptive canonical </a:t>
            </a:r>
            <a:br>
              <a:rPr lang="en-US" sz="2000" dirty="0"/>
            </a:br>
            <a:r>
              <a:rPr lang="en-US" sz="2000" dirty="0"/>
              <a:t>coding; updating code at intervals</a:t>
            </a:r>
          </a:p>
        </p:txBody>
      </p: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835598BA-D272-4982-96E4-31C69B77784D}"/>
              </a:ext>
            </a:extLst>
          </p:cNvPr>
          <p:cNvCxnSpPr>
            <a:cxnSpLocks/>
          </p:cNvCxnSpPr>
          <p:nvPr/>
        </p:nvCxnSpPr>
        <p:spPr>
          <a:xfrm>
            <a:off x="7413545" y="1314012"/>
            <a:ext cx="0" cy="4136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48F6B604-DD65-4009-A480-2D0AD58FCBA8}"/>
              </a:ext>
            </a:extLst>
          </p:cNvPr>
          <p:cNvCxnSpPr>
            <a:cxnSpLocks/>
          </p:cNvCxnSpPr>
          <p:nvPr/>
        </p:nvCxnSpPr>
        <p:spPr>
          <a:xfrm>
            <a:off x="8636828" y="1314012"/>
            <a:ext cx="0" cy="4136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D24734E8-F38A-43BB-BA8F-255F23DA3B70}"/>
              </a:ext>
            </a:extLst>
          </p:cNvPr>
          <p:cNvCxnSpPr>
            <a:cxnSpLocks/>
          </p:cNvCxnSpPr>
          <p:nvPr/>
        </p:nvCxnSpPr>
        <p:spPr>
          <a:xfrm>
            <a:off x="9409582" y="1314012"/>
            <a:ext cx="0" cy="4136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id="{AFA567F0-BC08-45F7-9390-45C9BBE44835}"/>
              </a:ext>
            </a:extLst>
          </p:cNvPr>
          <p:cNvCxnSpPr/>
          <p:nvPr/>
        </p:nvCxnSpPr>
        <p:spPr>
          <a:xfrm>
            <a:off x="329610" y="2037033"/>
            <a:ext cx="115020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0F70364-03F0-43BA-91D2-977DD31327BB}"/>
              </a:ext>
            </a:extLst>
          </p:cNvPr>
          <p:cNvSpPr txBox="1"/>
          <p:nvPr/>
        </p:nvSpPr>
        <p:spPr>
          <a:xfrm>
            <a:off x="7548115" y="2223119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H+2+</a:t>
            </a:r>
            <a:r>
              <a:rPr lang="en-US" dirty="0">
                <a:sym typeface="Symbol" panose="05050102010706020507" pitchFamily="18" charset="2"/>
              </a:rPr>
              <a:t></a:t>
            </a:r>
            <a:endParaRPr lang="uk-UA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D3D931-5B43-4301-AE1A-2DD835BAA6EA}"/>
              </a:ext>
            </a:extLst>
          </p:cNvPr>
          <p:cNvSpPr txBox="1"/>
          <p:nvPr/>
        </p:nvSpPr>
        <p:spPr>
          <a:xfrm>
            <a:off x="7548115" y="2634096"/>
            <a:ext cx="144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H+1+</a:t>
            </a:r>
            <a:r>
              <a:rPr lang="en-US" dirty="0">
                <a:sym typeface="Symbol" panose="05050102010706020507" pitchFamily="18" charset="2"/>
              </a:rPr>
              <a:t></a:t>
            </a:r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C20775-E1CB-4EBD-B686-28F45D3EA80F}"/>
              </a:ext>
            </a:extLst>
          </p:cNvPr>
          <p:cNvSpPr txBox="1"/>
          <p:nvPr/>
        </p:nvSpPr>
        <p:spPr>
          <a:xfrm>
            <a:off x="8604202" y="2477459"/>
            <a:ext cx="944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O(H+1)</a:t>
            </a:r>
            <a:endParaRPr lang="uk-UA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BBF609-1B8C-47FD-BC6A-91432E428952}"/>
              </a:ext>
            </a:extLst>
          </p:cNvPr>
          <p:cNvSpPr txBox="1"/>
          <p:nvPr/>
        </p:nvSpPr>
        <p:spPr>
          <a:xfrm>
            <a:off x="9453671" y="246218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O(H+1)</a:t>
            </a:r>
            <a:endParaRPr lang="uk-U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327991-6027-414F-896C-28B5427612BE}"/>
              </a:ext>
            </a:extLst>
          </p:cNvPr>
          <p:cNvSpPr txBox="1"/>
          <p:nvPr/>
        </p:nvSpPr>
        <p:spPr>
          <a:xfrm>
            <a:off x="7548115" y="3450717"/>
            <a:ext cx="102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H+1</a:t>
            </a:r>
            <a:endParaRPr lang="uk-UA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66E3CB-6563-4F10-BCF5-D10019DE2ACC}"/>
              </a:ext>
            </a:extLst>
          </p:cNvPr>
          <p:cNvSpPr txBox="1"/>
          <p:nvPr/>
        </p:nvSpPr>
        <p:spPr>
          <a:xfrm>
            <a:off x="8717455" y="343593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O(1)</a:t>
            </a:r>
            <a:endParaRPr lang="uk-UA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9F570C-95FD-483C-AE61-0479BB9034FD}"/>
              </a:ext>
            </a:extLst>
          </p:cNvPr>
          <p:cNvSpPr txBox="1"/>
          <p:nvPr/>
        </p:nvSpPr>
        <p:spPr>
          <a:xfrm>
            <a:off x="9356509" y="3447447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O(log H+1)</a:t>
            </a:r>
            <a:endParaRPr lang="uk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C891FF-01A0-450B-B7BE-BD59D3735079}"/>
              </a:ext>
            </a:extLst>
          </p:cNvPr>
          <p:cNvSpPr txBox="1"/>
          <p:nvPr/>
        </p:nvSpPr>
        <p:spPr>
          <a:xfrm>
            <a:off x="7548115" y="4444969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H+1</a:t>
            </a:r>
            <a:endParaRPr lang="uk-U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F25F8C-2943-408E-99FD-B1839A09615C}"/>
              </a:ext>
            </a:extLst>
          </p:cNvPr>
          <p:cNvSpPr txBox="1"/>
          <p:nvPr/>
        </p:nvSpPr>
        <p:spPr>
          <a:xfrm>
            <a:off x="8757542" y="443353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O(1)</a:t>
            </a:r>
            <a:endParaRPr lang="uk-U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50B973-4E72-49A2-8154-6F934C87DFDE}"/>
              </a:ext>
            </a:extLst>
          </p:cNvPr>
          <p:cNvSpPr txBox="1"/>
          <p:nvPr/>
        </p:nvSpPr>
        <p:spPr>
          <a:xfrm>
            <a:off x="9688211" y="443353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O(1)</a:t>
            </a:r>
            <a:endParaRPr lang="uk-UA" dirty="0"/>
          </a:p>
        </p:txBody>
      </p: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id="{29C2979D-8DC9-45F7-85DA-539536AEF5F9}"/>
              </a:ext>
            </a:extLst>
          </p:cNvPr>
          <p:cNvCxnSpPr>
            <a:cxnSpLocks/>
          </p:cNvCxnSpPr>
          <p:nvPr/>
        </p:nvCxnSpPr>
        <p:spPr>
          <a:xfrm>
            <a:off x="10655523" y="1314012"/>
            <a:ext cx="0" cy="4136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E6D325E-EDDE-4B01-A7ED-F88A254455B3}"/>
              </a:ext>
            </a:extLst>
          </p:cNvPr>
          <p:cNvSpPr txBox="1"/>
          <p:nvPr/>
        </p:nvSpPr>
        <p:spPr>
          <a:xfrm>
            <a:off x="10618132" y="1351483"/>
            <a:ext cx="1259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699"/>
                </a:solidFill>
              </a:rPr>
              <a:t>Alphabet </a:t>
            </a:r>
            <a:br>
              <a:rPr lang="en-US" sz="2000" dirty="0">
                <a:solidFill>
                  <a:srgbClr val="006699"/>
                </a:solidFill>
              </a:rPr>
            </a:br>
            <a:r>
              <a:rPr lang="en-US" sz="2000" dirty="0">
                <a:solidFill>
                  <a:srgbClr val="006699"/>
                </a:solidFill>
              </a:rPr>
              <a:t>size </a:t>
            </a:r>
            <a:br>
              <a:rPr lang="en-US" sz="2000" dirty="0">
                <a:solidFill>
                  <a:srgbClr val="006699"/>
                </a:solidFill>
              </a:rPr>
            </a:br>
            <a:endParaRPr lang="en-US" sz="2000" dirty="0">
              <a:solidFill>
                <a:srgbClr val="0066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5C15C0-EFD9-4A6E-9589-E2374C1CC4A4}"/>
                  </a:ext>
                </a:extLst>
              </p:cNvPr>
              <p:cNvSpPr txBox="1"/>
              <p:nvPr/>
            </p:nvSpPr>
            <p:spPr>
              <a:xfrm>
                <a:off x="10757695" y="4317081"/>
                <a:ext cx="978473" cy="6319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uk-U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uk-U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uk-U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func>
                                <m:funcPr>
                                  <m:ctrlPr>
                                    <a:rPr lang="uk-U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uk-UA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uk-U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5C15C0-EFD9-4A6E-9589-E2374C1CC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695" y="4317081"/>
                <a:ext cx="978473" cy="6319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A482AA3-382F-4EBE-9194-F7481D1E46A4}"/>
                  </a:ext>
                </a:extLst>
              </p:cNvPr>
              <p:cNvSpPr txBox="1"/>
              <p:nvPr/>
            </p:nvSpPr>
            <p:spPr>
              <a:xfrm>
                <a:off x="10707297" y="3294975"/>
                <a:ext cx="1079270" cy="6319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uk-U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uk-U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uk-UA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uk-U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A482AA3-382F-4EBE-9194-F7481D1E4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297" y="3294975"/>
                <a:ext cx="1079270" cy="631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2FA76423-93B8-4B5E-9CE1-106EE261E765}"/>
              </a:ext>
            </a:extLst>
          </p:cNvPr>
          <p:cNvCxnSpPr>
            <a:cxnSpLocks/>
          </p:cNvCxnSpPr>
          <p:nvPr/>
        </p:nvCxnSpPr>
        <p:spPr>
          <a:xfrm>
            <a:off x="10874993" y="2634096"/>
            <a:ext cx="1706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B0356E2-FF3B-9E5C-0DCF-A59586A9B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4</a:t>
            </a:fld>
            <a:endParaRPr lang="uk-UA" noProof="0" dirty="0"/>
          </a:p>
        </p:txBody>
      </p: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4764A2EB-AFC6-44ED-AD87-943B3E984D9C}"/>
              </a:ext>
            </a:extLst>
          </p:cNvPr>
          <p:cNvGrpSpPr/>
          <p:nvPr/>
        </p:nvGrpSpPr>
        <p:grpSpPr>
          <a:xfrm>
            <a:off x="785795" y="5461944"/>
            <a:ext cx="7035491" cy="1056884"/>
            <a:chOff x="785795" y="5461944"/>
            <a:chExt cx="7035491" cy="1056884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A1154C7E-943D-431F-A979-A4053710F29C}"/>
                </a:ext>
              </a:extLst>
            </p:cNvPr>
            <p:cNvSpPr/>
            <p:nvPr/>
          </p:nvSpPr>
          <p:spPr>
            <a:xfrm>
              <a:off x="785795" y="6006114"/>
              <a:ext cx="6780164" cy="5127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r>
                <a:rPr lang="en-US" sz="1800" b="0" i="0" u="none" strike="noStrike" baseline="0" dirty="0">
                  <a:latin typeface="CMR12"/>
                </a:rPr>
                <a:t>ower bound for the worst-case: H+1-o(1) bits per symbol</a:t>
              </a:r>
              <a:endParaRPr lang="uk-UA" dirty="0"/>
            </a:p>
          </p:txBody>
        </p:sp>
        <p:sp>
          <p:nvSpPr>
            <p:cNvPr id="20" name="Стрілка: вправо 19">
              <a:extLst>
                <a:ext uri="{FF2B5EF4-FFF2-40B4-BE49-F238E27FC236}">
                  <a16:creationId xmlns:a16="http://schemas.microsoft.com/office/drawing/2014/main" id="{92662416-3011-49FE-A321-2143567D4957}"/>
                </a:ext>
              </a:extLst>
            </p:cNvPr>
            <p:cNvSpPr/>
            <p:nvPr/>
          </p:nvSpPr>
          <p:spPr>
            <a:xfrm rot="17121773">
              <a:off x="7390762" y="5523136"/>
              <a:ext cx="491716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13314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48494-5486-BDCA-50A5-91677FA1C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>
            <a:extLst>
              <a:ext uri="{FF2B5EF4-FFF2-40B4-BE49-F238E27FC236}">
                <a16:creationId xmlns:a16="http://schemas.microsoft.com/office/drawing/2014/main" id="{13E26259-00CB-29BB-A99F-F9F45BC66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346365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Existing solutions (complexity per symbol)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9BE4B-6C10-480D-CD49-E7120AB97C00}"/>
              </a:ext>
            </a:extLst>
          </p:cNvPr>
          <p:cNvSpPr txBox="1"/>
          <p:nvPr/>
        </p:nvSpPr>
        <p:spPr>
          <a:xfrm>
            <a:off x="3346390" y="4211136"/>
            <a:ext cx="4219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Shannon coding over smoothed distribution; updating code at intervals</a:t>
            </a:r>
            <a:endParaRPr lang="uk-UA" sz="2000" dirty="0"/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8BCFE945-0418-64DD-DE28-0241AA6FBB92}"/>
              </a:ext>
            </a:extLst>
          </p:cNvPr>
          <p:cNvCxnSpPr>
            <a:cxnSpLocks/>
          </p:cNvCxnSpPr>
          <p:nvPr/>
        </p:nvCxnSpPr>
        <p:spPr>
          <a:xfrm>
            <a:off x="3040523" y="1314012"/>
            <a:ext cx="0" cy="4136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46FFD37-612A-5591-560A-74497D0C6FB9}"/>
              </a:ext>
            </a:extLst>
          </p:cNvPr>
          <p:cNvSpPr txBox="1"/>
          <p:nvPr/>
        </p:nvSpPr>
        <p:spPr>
          <a:xfrm>
            <a:off x="521208" y="2236496"/>
            <a:ext cx="2767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FGK (1973-1985) </a:t>
            </a:r>
            <a:br>
              <a:rPr lang="en-US" sz="2400" dirty="0"/>
            </a:br>
            <a:r>
              <a:rPr lang="en-US" sz="2400" dirty="0"/>
              <a:t>Vitter (1987) </a:t>
            </a:r>
            <a:endParaRPr lang="uk-UA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0613D-0936-8CCF-E0C1-D784071EAA04}"/>
              </a:ext>
            </a:extLst>
          </p:cNvPr>
          <p:cNvSpPr txBox="1"/>
          <p:nvPr/>
        </p:nvSpPr>
        <p:spPr>
          <a:xfrm>
            <a:off x="521208" y="3195429"/>
            <a:ext cx="2165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Karpinski and </a:t>
            </a:r>
          </a:p>
          <a:p>
            <a:r>
              <a:rPr lang="en-US" sz="2400" dirty="0" err="1"/>
              <a:t>Nekrich</a:t>
            </a:r>
            <a:r>
              <a:rPr lang="en-US" sz="2400" dirty="0"/>
              <a:t> (2006)</a:t>
            </a:r>
            <a:endParaRPr lang="uk-UA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7747E2-1806-659A-E8C4-66F10845F047}"/>
              </a:ext>
            </a:extLst>
          </p:cNvPr>
          <p:cNvSpPr txBox="1"/>
          <p:nvPr/>
        </p:nvSpPr>
        <p:spPr>
          <a:xfrm>
            <a:off x="521208" y="4572039"/>
            <a:ext cx="1907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Gagie</a:t>
            </a:r>
            <a:r>
              <a:rPr lang="en-US" sz="2400" dirty="0"/>
              <a:t> (2022)</a:t>
            </a:r>
            <a:endParaRPr lang="uk-UA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31AFF3-9FF4-FEB4-9AB7-5AD626ECD46F}"/>
              </a:ext>
            </a:extLst>
          </p:cNvPr>
          <p:cNvSpPr txBox="1"/>
          <p:nvPr/>
        </p:nvSpPr>
        <p:spPr>
          <a:xfrm>
            <a:off x="3346391" y="2228722"/>
            <a:ext cx="3862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Updating Huffman tree after every bit processing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EBBE2A-E7F4-2C32-124C-1787CCD3BF94}"/>
              </a:ext>
            </a:extLst>
          </p:cNvPr>
          <p:cNvSpPr txBox="1"/>
          <p:nvPr/>
        </p:nvSpPr>
        <p:spPr>
          <a:xfrm>
            <a:off x="666136" y="1426166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6699"/>
                </a:solidFill>
              </a:rPr>
              <a:t>Algorithm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C935EA-080F-F7A2-F019-E081EE73853C}"/>
              </a:ext>
            </a:extLst>
          </p:cNvPr>
          <p:cNvSpPr txBox="1"/>
          <p:nvPr/>
        </p:nvSpPr>
        <p:spPr>
          <a:xfrm>
            <a:off x="3580784" y="1418392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6699"/>
                </a:solidFill>
              </a:rPr>
              <a:t>Idea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F3CDED-4515-EFA6-1ABC-621C0C04E502}"/>
              </a:ext>
            </a:extLst>
          </p:cNvPr>
          <p:cNvSpPr txBox="1"/>
          <p:nvPr/>
        </p:nvSpPr>
        <p:spPr>
          <a:xfrm>
            <a:off x="7693375" y="1314012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99"/>
                </a:solidFill>
              </a:rPr>
              <a:t>Code</a:t>
            </a:r>
            <a:br>
              <a:rPr lang="en-US" sz="2000" dirty="0">
                <a:solidFill>
                  <a:srgbClr val="006699"/>
                </a:solidFill>
              </a:rPr>
            </a:br>
            <a:r>
              <a:rPr lang="en-US" sz="2000" dirty="0">
                <a:solidFill>
                  <a:srgbClr val="006699"/>
                </a:solidFill>
              </a:rPr>
              <a:t>length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5358B2-B141-0346-0099-DDB2DF8B14BC}"/>
              </a:ext>
            </a:extLst>
          </p:cNvPr>
          <p:cNvSpPr txBox="1"/>
          <p:nvPr/>
        </p:nvSpPr>
        <p:spPr>
          <a:xfrm>
            <a:off x="8670384" y="1314012"/>
            <a:ext cx="705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99"/>
                </a:solidFill>
              </a:rPr>
              <a:t>Enc. </a:t>
            </a:r>
            <a:br>
              <a:rPr lang="en-US" sz="2000" dirty="0">
                <a:solidFill>
                  <a:srgbClr val="006699"/>
                </a:solidFill>
              </a:rPr>
            </a:br>
            <a:r>
              <a:rPr lang="en-US" sz="2000" dirty="0">
                <a:solidFill>
                  <a:srgbClr val="006699"/>
                </a:solidFill>
              </a:rPr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F0286F-606D-4F9D-306E-1594F215BD42}"/>
              </a:ext>
            </a:extLst>
          </p:cNvPr>
          <p:cNvSpPr txBox="1"/>
          <p:nvPr/>
        </p:nvSpPr>
        <p:spPr>
          <a:xfrm>
            <a:off x="9445412" y="1314012"/>
            <a:ext cx="744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99"/>
                </a:solidFill>
              </a:rPr>
              <a:t>Dec. </a:t>
            </a:r>
            <a:br>
              <a:rPr lang="en-US" sz="2000" dirty="0">
                <a:solidFill>
                  <a:srgbClr val="006699"/>
                </a:solidFill>
              </a:rPr>
            </a:br>
            <a:r>
              <a:rPr lang="en-US" sz="2000" dirty="0">
                <a:solidFill>
                  <a:srgbClr val="006699"/>
                </a:solidFill>
              </a:rPr>
              <a:t>time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3355E0-320B-DE2C-B939-AB0409F05F6C}"/>
              </a:ext>
            </a:extLst>
          </p:cNvPr>
          <p:cNvSpPr txBox="1"/>
          <p:nvPr/>
        </p:nvSpPr>
        <p:spPr>
          <a:xfrm>
            <a:off x="3346391" y="3235930"/>
            <a:ext cx="4129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Quantize adaptive canonical </a:t>
            </a:r>
            <a:br>
              <a:rPr lang="en-US" sz="2000" dirty="0"/>
            </a:br>
            <a:r>
              <a:rPr lang="en-US" sz="2000" dirty="0"/>
              <a:t>coding; updating code at intervals</a:t>
            </a:r>
          </a:p>
        </p:txBody>
      </p: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7349CDB3-9FF3-0764-1216-AAFD95DE1768}"/>
              </a:ext>
            </a:extLst>
          </p:cNvPr>
          <p:cNvCxnSpPr>
            <a:cxnSpLocks/>
          </p:cNvCxnSpPr>
          <p:nvPr/>
        </p:nvCxnSpPr>
        <p:spPr>
          <a:xfrm>
            <a:off x="7413545" y="1314012"/>
            <a:ext cx="0" cy="4136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036BFFB4-6A22-20D1-5B27-827023703311}"/>
              </a:ext>
            </a:extLst>
          </p:cNvPr>
          <p:cNvCxnSpPr>
            <a:cxnSpLocks/>
          </p:cNvCxnSpPr>
          <p:nvPr/>
        </p:nvCxnSpPr>
        <p:spPr>
          <a:xfrm>
            <a:off x="8636828" y="1314012"/>
            <a:ext cx="0" cy="4136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3FEC6B07-7673-0D0C-EBE9-09447D0BD52E}"/>
              </a:ext>
            </a:extLst>
          </p:cNvPr>
          <p:cNvCxnSpPr>
            <a:cxnSpLocks/>
          </p:cNvCxnSpPr>
          <p:nvPr/>
        </p:nvCxnSpPr>
        <p:spPr>
          <a:xfrm>
            <a:off x="9409582" y="1314012"/>
            <a:ext cx="0" cy="4136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id="{A7BFE234-758A-C59C-4118-2201F3DFEDFB}"/>
              </a:ext>
            </a:extLst>
          </p:cNvPr>
          <p:cNvCxnSpPr/>
          <p:nvPr/>
        </p:nvCxnSpPr>
        <p:spPr>
          <a:xfrm>
            <a:off x="329610" y="2037033"/>
            <a:ext cx="115020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C4F1B2E-EDCF-9C73-8310-47DB888C829F}"/>
              </a:ext>
            </a:extLst>
          </p:cNvPr>
          <p:cNvSpPr txBox="1"/>
          <p:nvPr/>
        </p:nvSpPr>
        <p:spPr>
          <a:xfrm>
            <a:off x="8604202" y="2477459"/>
            <a:ext cx="944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O(H+1)</a:t>
            </a:r>
            <a:endParaRPr lang="uk-UA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5C6EE7-4409-74C2-4177-1AC53E334A2B}"/>
              </a:ext>
            </a:extLst>
          </p:cNvPr>
          <p:cNvSpPr txBox="1"/>
          <p:nvPr/>
        </p:nvSpPr>
        <p:spPr>
          <a:xfrm>
            <a:off x="9453671" y="246218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O(H+1)</a:t>
            </a:r>
            <a:endParaRPr lang="uk-UA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CA3D4F-2582-6959-3D0A-F71B130FB21B}"/>
              </a:ext>
            </a:extLst>
          </p:cNvPr>
          <p:cNvSpPr txBox="1"/>
          <p:nvPr/>
        </p:nvSpPr>
        <p:spPr>
          <a:xfrm>
            <a:off x="8717455" y="343593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O(1)</a:t>
            </a:r>
            <a:endParaRPr lang="uk-UA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A15D88-C44C-FFC3-5D79-DEEADE64A715}"/>
              </a:ext>
            </a:extLst>
          </p:cNvPr>
          <p:cNvSpPr txBox="1"/>
          <p:nvPr/>
        </p:nvSpPr>
        <p:spPr>
          <a:xfrm>
            <a:off x="9356509" y="3447447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O(log H+1)</a:t>
            </a:r>
            <a:endParaRPr lang="uk-U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F43952-5E24-CD11-47CC-A47E06E4E68F}"/>
              </a:ext>
            </a:extLst>
          </p:cNvPr>
          <p:cNvSpPr txBox="1"/>
          <p:nvPr/>
        </p:nvSpPr>
        <p:spPr>
          <a:xfrm>
            <a:off x="8757542" y="443353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O(1)</a:t>
            </a:r>
            <a:endParaRPr lang="uk-U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C7F117-BB86-6BDA-9DD1-170D3C0AB7CC}"/>
              </a:ext>
            </a:extLst>
          </p:cNvPr>
          <p:cNvSpPr txBox="1"/>
          <p:nvPr/>
        </p:nvSpPr>
        <p:spPr>
          <a:xfrm>
            <a:off x="9688211" y="443353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O(1)</a:t>
            </a:r>
            <a:endParaRPr lang="uk-UA" dirty="0"/>
          </a:p>
        </p:txBody>
      </p: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id="{99D1F64B-6419-6A3C-C237-F0FCEC598ECA}"/>
              </a:ext>
            </a:extLst>
          </p:cNvPr>
          <p:cNvCxnSpPr>
            <a:cxnSpLocks/>
          </p:cNvCxnSpPr>
          <p:nvPr/>
        </p:nvCxnSpPr>
        <p:spPr>
          <a:xfrm>
            <a:off x="10655523" y="1314012"/>
            <a:ext cx="0" cy="4136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B385D7B-D433-BF20-17E5-666AA1404BB3}"/>
              </a:ext>
            </a:extLst>
          </p:cNvPr>
          <p:cNvSpPr txBox="1"/>
          <p:nvPr/>
        </p:nvSpPr>
        <p:spPr>
          <a:xfrm>
            <a:off x="10618132" y="1351483"/>
            <a:ext cx="1259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699"/>
                </a:solidFill>
              </a:rPr>
              <a:t>Alphabet </a:t>
            </a:r>
            <a:br>
              <a:rPr lang="en-US" sz="2000" dirty="0">
                <a:solidFill>
                  <a:srgbClr val="006699"/>
                </a:solidFill>
              </a:rPr>
            </a:br>
            <a:r>
              <a:rPr lang="en-US" sz="2000" dirty="0">
                <a:solidFill>
                  <a:srgbClr val="006699"/>
                </a:solidFill>
              </a:rPr>
              <a:t>size </a:t>
            </a:r>
            <a:br>
              <a:rPr lang="en-US" sz="2000" dirty="0">
                <a:solidFill>
                  <a:srgbClr val="006699"/>
                </a:solidFill>
              </a:rPr>
            </a:br>
            <a:endParaRPr lang="en-US" sz="2000" dirty="0">
              <a:solidFill>
                <a:srgbClr val="0066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AF3793-C05E-3EA5-A911-39E76A5EBCBE}"/>
                  </a:ext>
                </a:extLst>
              </p:cNvPr>
              <p:cNvSpPr txBox="1"/>
              <p:nvPr/>
            </p:nvSpPr>
            <p:spPr>
              <a:xfrm>
                <a:off x="10757695" y="4317081"/>
                <a:ext cx="978473" cy="6319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uk-UA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uk-UA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uk-UA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func>
                                <m:funcPr>
                                  <m:ctrlPr>
                                    <a:rPr lang="uk-UA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uk-UA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uk-UA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AF3793-C05E-3EA5-A911-39E76A5EB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695" y="4317081"/>
                <a:ext cx="978473" cy="6319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6FF158-6753-5C60-DD76-CDC21CFA8254}"/>
                  </a:ext>
                </a:extLst>
              </p:cNvPr>
              <p:cNvSpPr txBox="1"/>
              <p:nvPr/>
            </p:nvSpPr>
            <p:spPr>
              <a:xfrm>
                <a:off x="10707297" y="3294975"/>
                <a:ext cx="1079270" cy="6319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uk-UA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uk-UA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uk-UA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uk-UA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6FF158-6753-5C60-DD76-CDC21CFA8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297" y="3294975"/>
                <a:ext cx="1079270" cy="631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D7651AFE-1AB6-4788-6523-789BC4BA5EFC}"/>
              </a:ext>
            </a:extLst>
          </p:cNvPr>
          <p:cNvCxnSpPr>
            <a:cxnSpLocks/>
          </p:cNvCxnSpPr>
          <p:nvPr/>
        </p:nvCxnSpPr>
        <p:spPr>
          <a:xfrm>
            <a:off x="10874993" y="2634096"/>
            <a:ext cx="1706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761DEC6-D855-1844-FBFE-698566153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5</a:t>
            </a:fld>
            <a:endParaRPr lang="uk-UA" noProof="0" dirty="0"/>
          </a:p>
        </p:txBody>
      </p: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52812F61-2EF1-A45E-024D-825D411765C3}"/>
              </a:ext>
            </a:extLst>
          </p:cNvPr>
          <p:cNvGrpSpPr/>
          <p:nvPr/>
        </p:nvGrpSpPr>
        <p:grpSpPr>
          <a:xfrm>
            <a:off x="521208" y="5681967"/>
            <a:ext cx="6018365" cy="400110"/>
            <a:chOff x="521208" y="5681967"/>
            <a:chExt cx="6018365" cy="4001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1F57EF-5819-537F-334C-EAD73EEFCEEF}"/>
                </a:ext>
              </a:extLst>
            </p:cNvPr>
            <p:cNvSpPr txBox="1"/>
            <p:nvPr/>
          </p:nvSpPr>
          <p:spPr>
            <a:xfrm>
              <a:off x="521208" y="5681967"/>
              <a:ext cx="51850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The typical size of a word-based alphabet is </a:t>
              </a:r>
              <a:endParaRPr lang="uk-UA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103B244-C1C7-117E-9574-BDE49AFDF7DB}"/>
                    </a:ext>
                  </a:extLst>
                </p:cNvPr>
                <p:cNvSpPr txBox="1"/>
                <p:nvPr/>
              </p:nvSpPr>
              <p:spPr>
                <a:xfrm>
                  <a:off x="5648752" y="5720662"/>
                  <a:ext cx="89082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uk-UA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103B244-C1C7-117E-9574-BDE49AFDF7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8752" y="5720662"/>
                  <a:ext cx="89082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30137" t="-160784" r="-26712" b="-24902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E53627E-AD8D-798F-5052-235DAE19AACB}"/>
              </a:ext>
            </a:extLst>
          </p:cNvPr>
          <p:cNvSpPr txBox="1"/>
          <p:nvPr/>
        </p:nvSpPr>
        <p:spPr>
          <a:xfrm>
            <a:off x="7548115" y="2223119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H+2+</a:t>
            </a:r>
            <a:r>
              <a:rPr lang="en-US" dirty="0">
                <a:sym typeface="Symbol" panose="05050102010706020507" pitchFamily="18" charset="2"/>
              </a:rPr>
              <a:t></a:t>
            </a:r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A30B91-BF21-7BFB-D5DA-BD04C768E7B9}"/>
              </a:ext>
            </a:extLst>
          </p:cNvPr>
          <p:cNvSpPr txBox="1"/>
          <p:nvPr/>
        </p:nvSpPr>
        <p:spPr>
          <a:xfrm>
            <a:off x="7548115" y="2634096"/>
            <a:ext cx="144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H+1+</a:t>
            </a:r>
            <a:r>
              <a:rPr lang="en-US" dirty="0">
                <a:sym typeface="Symbol" panose="05050102010706020507" pitchFamily="18" charset="2"/>
              </a:rPr>
              <a:t></a:t>
            </a:r>
            <a:endParaRPr lang="uk-U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5C0E20-C7C1-5AB2-4BC9-D61BE5B35E46}"/>
              </a:ext>
            </a:extLst>
          </p:cNvPr>
          <p:cNvSpPr txBox="1"/>
          <p:nvPr/>
        </p:nvSpPr>
        <p:spPr>
          <a:xfrm>
            <a:off x="7548115" y="3450717"/>
            <a:ext cx="102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H+1</a:t>
            </a:r>
            <a:endParaRPr lang="uk-U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1EF4FA-E5F6-D7CF-6DF8-2DF19EC8690B}"/>
              </a:ext>
            </a:extLst>
          </p:cNvPr>
          <p:cNvSpPr txBox="1"/>
          <p:nvPr/>
        </p:nvSpPr>
        <p:spPr>
          <a:xfrm>
            <a:off x="7548115" y="4444969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H+1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16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8" y="346365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Existing solutions vs large alphabets 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6E3F7C-56B5-1B77-B472-68F0904FDFF1}"/>
              </a:ext>
            </a:extLst>
          </p:cNvPr>
          <p:cNvSpPr txBox="1"/>
          <p:nvPr/>
        </p:nvSpPr>
        <p:spPr>
          <a:xfrm>
            <a:off x="521208" y="4496851"/>
            <a:ext cx="110134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0000FF"/>
                </a:solidFill>
                <a:latin typeface="LMRoman10-Regular"/>
              </a:rPr>
              <a:t>First, Alice encodes </a:t>
            </a:r>
            <a:r>
              <a:rPr lang="en-US" sz="2400" b="0" i="1" u="none" strike="noStrike" baseline="0" dirty="0">
                <a:solidFill>
                  <a:srgbClr val="0000FF"/>
                </a:solidFill>
                <a:latin typeface="LMMathItalic10-Regular"/>
              </a:rPr>
              <a:t>S</a:t>
            </a:r>
            <a:r>
              <a:rPr lang="en-US" sz="2400" b="0" i="0" u="none" strike="noStrike" baseline="0" dirty="0">
                <a:solidFill>
                  <a:srgbClr val="0000FF"/>
                </a:solidFill>
                <a:latin typeface="LMRoman10-Regular"/>
              </a:rPr>
              <a:t>[1</a:t>
            </a:r>
            <a:r>
              <a:rPr lang="en-US" sz="2400" b="0" i="1" u="none" strike="noStrike" baseline="0" dirty="0">
                <a:solidFill>
                  <a:srgbClr val="0000FF"/>
                </a:solidFill>
                <a:latin typeface="LMMathItalic10-Regular"/>
              </a:rPr>
              <a:t>..</a:t>
            </a:r>
            <a:r>
              <a:rPr lang="en-US" sz="2400" b="0" i="0" u="none" strike="noStrike" baseline="0" dirty="0">
                <a:solidFill>
                  <a:srgbClr val="0000FF"/>
                </a:solidFill>
                <a:latin typeface="LMMathSymbols10-Regular"/>
              </a:rPr>
              <a:t>⌈</a:t>
            </a:r>
            <a:r>
              <a:rPr lang="en-US" sz="2400" b="0" i="1" u="none" strike="noStrike" baseline="0" dirty="0">
                <a:solidFill>
                  <a:srgbClr val="0000FF"/>
                </a:solidFill>
                <a:latin typeface="LMMathItalic10-Regular"/>
              </a:rPr>
              <a:t>σ </a:t>
            </a:r>
            <a:r>
              <a:rPr lang="en-US" sz="2400" b="0" i="0" u="none" strike="noStrike" baseline="0" dirty="0">
                <a:solidFill>
                  <a:srgbClr val="0000FF"/>
                </a:solidFill>
                <a:latin typeface="LMRoman10-Regular"/>
              </a:rPr>
              <a:t>lg </a:t>
            </a:r>
            <a:r>
              <a:rPr lang="en-US" sz="2400" b="0" i="1" u="none" strike="noStrike" baseline="0" dirty="0">
                <a:solidFill>
                  <a:srgbClr val="0000FF"/>
                </a:solidFill>
                <a:latin typeface="LMMathItalic10-Regular"/>
              </a:rPr>
              <a:t>n</a:t>
            </a:r>
            <a:r>
              <a:rPr lang="en-US" sz="2400" b="0" i="0" u="none" strike="noStrike" baseline="0" dirty="0">
                <a:solidFill>
                  <a:srgbClr val="0000FF"/>
                </a:solidFill>
                <a:latin typeface="LMMathSymbols10-Regular"/>
              </a:rPr>
              <a:t>⌉</a:t>
            </a:r>
            <a:r>
              <a:rPr lang="en-US" sz="2400" b="0" i="0" u="none" strike="noStrike" baseline="0" dirty="0">
                <a:solidFill>
                  <a:srgbClr val="0000FF"/>
                </a:solidFill>
                <a:latin typeface="LMRoman10-Regular"/>
              </a:rPr>
              <a:t>] using</a:t>
            </a:r>
            <a:r>
              <a:rPr lang="uk-UA" sz="2400" b="0" i="0" u="none" strike="noStrike" baseline="0" dirty="0">
                <a:solidFill>
                  <a:srgbClr val="0000FF"/>
                </a:solidFill>
                <a:latin typeface="LMRoman10-Regular"/>
              </a:rPr>
              <a:t> </a:t>
            </a:r>
            <a:r>
              <a:rPr lang="en-US" sz="2400" b="0" i="0" u="none" strike="noStrike" baseline="0" dirty="0">
                <a:solidFill>
                  <a:srgbClr val="0000FF"/>
                </a:solidFill>
                <a:latin typeface="LMRoman10-Regular"/>
              </a:rPr>
              <a:t>a Shannon code </a:t>
            </a:r>
            <a:r>
              <a:rPr lang="en-US" sz="2400" b="0" i="1" u="none" strike="noStrike" baseline="0" dirty="0">
                <a:solidFill>
                  <a:srgbClr val="0000FF"/>
                </a:solidFill>
                <a:latin typeface="LMMathItalic10-Regular"/>
              </a:rPr>
              <a:t>C</a:t>
            </a:r>
            <a:r>
              <a:rPr lang="en-US" sz="2400" b="0" i="0" u="none" strike="noStrike" baseline="-25000" dirty="0">
                <a:solidFill>
                  <a:srgbClr val="0000FF"/>
                </a:solidFill>
                <a:latin typeface="LMRoman7-Regular"/>
              </a:rPr>
              <a:t>0</a:t>
            </a:r>
            <a:r>
              <a:rPr lang="en-US" sz="2400" b="0" i="0" u="none" strike="noStrike" baseline="0" dirty="0">
                <a:solidFill>
                  <a:srgbClr val="0000FF"/>
                </a:solidFill>
                <a:latin typeface="LMRoman7-Regular"/>
              </a:rPr>
              <a:t> </a:t>
            </a:r>
            <a:r>
              <a:rPr lang="en-US" sz="2400" b="0" i="0" u="none" strike="noStrike" baseline="0" dirty="0">
                <a:solidFill>
                  <a:srgbClr val="0000FF"/>
                </a:solidFill>
                <a:latin typeface="LMRoman10-Regular"/>
              </a:rPr>
              <a:t>for the uniform distribution, that assigns every character a codeword of</a:t>
            </a:r>
            <a:r>
              <a:rPr lang="uk-UA" sz="2400" b="0" i="0" u="none" strike="noStrike" baseline="0" dirty="0">
                <a:solidFill>
                  <a:srgbClr val="0000FF"/>
                </a:solidFill>
                <a:latin typeface="LMRoman10-Regular"/>
              </a:rPr>
              <a:t> </a:t>
            </a:r>
            <a:r>
              <a:rPr lang="en-US" sz="2400" b="0" i="0" u="none" strike="noStrike" baseline="0" dirty="0">
                <a:solidFill>
                  <a:srgbClr val="0000FF"/>
                </a:solidFill>
                <a:latin typeface="LMRoman10-Regular"/>
              </a:rPr>
              <a:t>length </a:t>
            </a:r>
            <a:r>
              <a:rPr lang="en-US" sz="2400" b="0" i="0" u="none" strike="noStrike" baseline="0" dirty="0">
                <a:solidFill>
                  <a:srgbClr val="0000FF"/>
                </a:solidFill>
                <a:latin typeface="LMMathSymbols10-Regular"/>
              </a:rPr>
              <a:t>⌈</a:t>
            </a:r>
            <a:r>
              <a:rPr lang="en-US" sz="2400" b="0" i="0" u="none" strike="noStrike" baseline="0" dirty="0">
                <a:solidFill>
                  <a:srgbClr val="0000FF"/>
                </a:solidFill>
                <a:latin typeface="LMRoman10-Regular"/>
              </a:rPr>
              <a:t>lg </a:t>
            </a:r>
            <a:r>
              <a:rPr lang="el-GR" sz="2400" b="0" i="1" u="none" strike="noStrike" baseline="0" dirty="0">
                <a:solidFill>
                  <a:srgbClr val="0000FF"/>
                </a:solidFill>
                <a:latin typeface="LMMathItalic10-Regular"/>
              </a:rPr>
              <a:t>σ</a:t>
            </a:r>
            <a:r>
              <a:rPr lang="el-GR" sz="2400" b="0" i="0" u="none" strike="noStrike" baseline="0" dirty="0">
                <a:solidFill>
                  <a:srgbClr val="0000FF"/>
                </a:solidFill>
                <a:latin typeface="LMMathSymbols10-Regular"/>
              </a:rPr>
              <a:t>⌉</a:t>
            </a:r>
            <a:r>
              <a:rPr lang="el-GR" sz="2400" b="0" i="0" u="none" strike="noStrike" baseline="0" dirty="0">
                <a:solidFill>
                  <a:srgbClr val="0000FF"/>
                </a:solidFill>
                <a:latin typeface="LMRoman10-Regular"/>
              </a:rPr>
              <a:t>.</a:t>
            </a:r>
            <a:endParaRPr lang="uk-UA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0EAF53-8A88-66D7-588D-670B6890522D}"/>
                  </a:ext>
                </a:extLst>
              </p:cNvPr>
              <p:cNvSpPr txBox="1"/>
              <p:nvPr/>
            </p:nvSpPr>
            <p:spPr>
              <a:xfrm>
                <a:off x="521208" y="5570219"/>
                <a:ext cx="110134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400" b="0" i="0" u="none" strike="noStrike" baseline="0" dirty="0">
                    <a:solidFill>
                      <a:schemeClr val="tx1"/>
                    </a:solidFill>
                    <a:latin typeface="LMRoman10-Regular"/>
                  </a:rPr>
                  <a:t>F</a:t>
                </a:r>
                <a:r>
                  <a:rPr lang="en-US" sz="2400" dirty="0">
                    <a:solidFill>
                      <a:schemeClr val="tx1"/>
                    </a:solidFill>
                    <a:latin typeface="LMRoman10-Regular"/>
                  </a:rPr>
                  <a:t>or alphabet of size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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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all text will be encoded with a fixed length code.</a:t>
                </a:r>
                <a:endParaRPr lang="uk-U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0EAF53-8A88-66D7-588D-670B68905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" y="5570219"/>
                <a:ext cx="11013452" cy="461665"/>
              </a:xfrm>
              <a:prstGeom prst="rect">
                <a:avLst/>
              </a:prstGeom>
              <a:blipFill>
                <a:blip r:embed="rId3"/>
                <a:stretch>
                  <a:fillRect l="-886" t="-126667" b="-194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576981F-B8DF-4639-A9F0-3DC4B5B104C3}"/>
              </a:ext>
            </a:extLst>
          </p:cNvPr>
          <p:cNvSpPr txBox="1"/>
          <p:nvPr/>
        </p:nvSpPr>
        <p:spPr>
          <a:xfrm>
            <a:off x="521208" y="3871770"/>
            <a:ext cx="1907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Gagie</a:t>
            </a:r>
            <a:r>
              <a:rPr lang="en-US" sz="2400" dirty="0">
                <a:solidFill>
                  <a:srgbClr val="0000FF"/>
                </a:solidFill>
              </a:rPr>
              <a:t> (2022)</a:t>
            </a:r>
            <a:endParaRPr lang="uk-UA" sz="24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068B33-063B-4DA7-A2B9-E344FDDD737A}"/>
              </a:ext>
            </a:extLst>
          </p:cNvPr>
          <p:cNvSpPr txBox="1"/>
          <p:nvPr/>
        </p:nvSpPr>
        <p:spPr>
          <a:xfrm>
            <a:off x="521208" y="1495152"/>
            <a:ext cx="5345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Karpinski and </a:t>
            </a:r>
            <a:r>
              <a:rPr lang="en-US" sz="2400" dirty="0" err="1">
                <a:solidFill>
                  <a:srgbClr val="0000FF"/>
                </a:solidFill>
              </a:rPr>
              <a:t>Nekrich</a:t>
            </a:r>
            <a:r>
              <a:rPr lang="en-US" sz="2400" dirty="0">
                <a:solidFill>
                  <a:srgbClr val="0000FF"/>
                </a:solidFill>
              </a:rPr>
              <a:t> (2006)</a:t>
            </a:r>
            <a:endParaRPr lang="uk-UA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4920D0-4F2A-4138-8BE9-66C0EF1FAC15}"/>
                  </a:ext>
                </a:extLst>
              </p:cNvPr>
              <p:cNvSpPr txBox="1"/>
              <p:nvPr/>
            </p:nvSpPr>
            <p:spPr>
              <a:xfrm>
                <a:off x="521208" y="2137832"/>
                <a:ext cx="110134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u="none" strike="noStrike" baseline="0" dirty="0">
                    <a:solidFill>
                      <a:srgbClr val="0000FF"/>
                    </a:solidFill>
                    <a:latin typeface="LMRoman10-Regular"/>
                  </a:rPr>
                  <a:t>The quantized Shannon coding uses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u="none" strike="noStrike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u="none" strike="noStrike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u="none" strike="noStrike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400" b="0" i="1" u="none" strike="noStrike" baseline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u="none" strike="noStrike" baseline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u="none" strike="noStrike" baseline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u="none" strike="noStrike" baseline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400" b="0" i="1" u="none" strike="noStrike" baseline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u="none" strike="noStrike" baseline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func>
                      <m:funcPr>
                        <m:ctrlPr>
                          <a:rPr lang="en-US" sz="2400" b="0" i="1" u="none" strike="noStrike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u="none" strike="noStrike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u="none" strike="noStrike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u="none" strike="noStrike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u="none" strike="noStrike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u="none" strike="noStrike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u="none" strike="noStrike" baseline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rgbClr val="0000FF"/>
                    </a:solidFill>
                    <a:latin typeface="LMRoman10-Regular"/>
                  </a:rPr>
                  <a:t> bits</a:t>
                </a:r>
                <a:r>
                  <a:rPr lang="el-GR" sz="2400" b="0" i="0" u="none" strike="noStrike" baseline="0" dirty="0">
                    <a:solidFill>
                      <a:srgbClr val="0000FF"/>
                    </a:solidFill>
                    <a:latin typeface="LMRoman10-Regular"/>
                  </a:rPr>
                  <a:t>.</a:t>
                </a:r>
                <a:endParaRPr lang="uk-UA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4920D0-4F2A-4138-8BE9-66C0EF1FA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" y="2137832"/>
                <a:ext cx="11013452" cy="461665"/>
              </a:xfrm>
              <a:prstGeom prst="rect">
                <a:avLst/>
              </a:prstGeom>
              <a:blipFill>
                <a:blip r:embed="rId4"/>
                <a:stretch>
                  <a:fillRect l="-886" t="-10667" b="-30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F43FDD-620F-4D5E-AC2E-24327D445F79}"/>
                  </a:ext>
                </a:extLst>
              </p:cNvPr>
              <p:cNvSpPr txBox="1"/>
              <p:nvPr/>
            </p:nvSpPr>
            <p:spPr>
              <a:xfrm>
                <a:off x="521208" y="2806658"/>
                <a:ext cx="110134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400" b="0" i="0" u="none" strike="noStrike" baseline="0" dirty="0">
                    <a:solidFill>
                      <a:schemeClr val="tx1"/>
                    </a:solidFill>
                    <a:latin typeface="LMRoman10-Regular"/>
                  </a:rPr>
                  <a:t>F</a:t>
                </a:r>
                <a:r>
                  <a:rPr lang="en-US" sz="2400" dirty="0">
                    <a:solidFill>
                      <a:schemeClr val="tx1"/>
                    </a:solidFill>
                    <a:latin typeface="LMRoman10-Regular"/>
                  </a:rPr>
                  <a:t>or large alphabets our coding uses significantly less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LMRoman10-Regular"/>
                  </a:rPr>
                  <a:t> bits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  <a:endParaRPr lang="uk-U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F43FDD-620F-4D5E-AC2E-24327D445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" y="2806658"/>
                <a:ext cx="11013452" cy="461665"/>
              </a:xfrm>
              <a:prstGeom prst="rect">
                <a:avLst/>
              </a:prstGeom>
              <a:blipFill>
                <a:blip r:embed="rId5"/>
                <a:stretch>
                  <a:fillRect l="-886" t="-11842" b="-2894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6A388583-7D85-4196-857A-B38CEE98599F}"/>
              </a:ext>
            </a:extLst>
          </p:cNvPr>
          <p:cNvCxnSpPr/>
          <p:nvPr/>
        </p:nvCxnSpPr>
        <p:spPr>
          <a:xfrm>
            <a:off x="595618" y="3531765"/>
            <a:ext cx="11048301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752D2303-7AD9-AE4D-954A-835F3C348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6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97466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4D487-B2CB-E6D9-2E9B-F1AB68241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>
            <a:extLst>
              <a:ext uri="{FF2B5EF4-FFF2-40B4-BE49-F238E27FC236}">
                <a16:creationId xmlns:a16="http://schemas.microsoft.com/office/drawing/2014/main" id="{A2FF22BA-98DE-BE76-FF53-31EC3DCD87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1208" y="346365"/>
            <a:ext cx="10908793" cy="640080"/>
          </a:xfrm>
        </p:spPr>
        <p:txBody>
          <a:bodyPr rtlCol="0">
            <a:noAutofit/>
          </a:bodyPr>
          <a:lstStyle/>
          <a:p>
            <a:pPr rtl="0"/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Large alphabets – new algorithm idea</a:t>
            </a:r>
            <a:endParaRPr lang="uk-UA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7EC85AC3-8681-AB7C-9BD4-9A0899539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7</a:t>
            </a:fld>
            <a:endParaRPr lang="uk-UA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A1385A-414E-62F1-185D-6D0E88878953}"/>
              </a:ext>
            </a:extLst>
          </p:cNvPr>
          <p:cNvSpPr txBox="1"/>
          <p:nvPr/>
        </p:nvSpPr>
        <p:spPr>
          <a:xfrm>
            <a:off x="4240041" y="1463041"/>
            <a:ext cx="2525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Code update</a:t>
            </a:r>
            <a:endParaRPr lang="uk-UA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4B2DCD-4FC4-A60B-5643-F364A5BCCD4F}"/>
              </a:ext>
            </a:extLst>
          </p:cNvPr>
          <p:cNvSpPr txBox="1"/>
          <p:nvPr/>
        </p:nvSpPr>
        <p:spPr>
          <a:xfrm>
            <a:off x="1214537" y="2578940"/>
            <a:ext cx="2708910" cy="85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Update the codeword set</a:t>
            </a:r>
            <a:endParaRPr lang="uk-UA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0919CC-3C7F-3349-5F54-A033B7193DF4}"/>
              </a:ext>
            </a:extLst>
          </p:cNvPr>
          <p:cNvSpPr txBox="1"/>
          <p:nvPr/>
        </p:nvSpPr>
        <p:spPr>
          <a:xfrm>
            <a:off x="6936540" y="2578940"/>
            <a:ext cx="4860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Change the correspondence </a:t>
            </a:r>
            <a:br>
              <a:rPr lang="en-US" sz="2400" dirty="0"/>
            </a:br>
            <a:r>
              <a:rPr lang="en-US" sz="2400" dirty="0"/>
              <a:t>between symbols and codewords</a:t>
            </a:r>
            <a:endParaRPr lang="uk-UA" sz="2400" dirty="0"/>
          </a:p>
        </p:txBody>
      </p:sp>
      <p:sp>
        <p:nvSpPr>
          <p:cNvPr id="14" name="Стрілка: униз 13">
            <a:extLst>
              <a:ext uri="{FF2B5EF4-FFF2-40B4-BE49-F238E27FC236}">
                <a16:creationId xmlns:a16="http://schemas.microsoft.com/office/drawing/2014/main" id="{0D547C2E-DB88-0733-D70C-CF3D9B408D5F}"/>
              </a:ext>
            </a:extLst>
          </p:cNvPr>
          <p:cNvSpPr/>
          <p:nvPr/>
        </p:nvSpPr>
        <p:spPr>
          <a:xfrm rot="2327516">
            <a:off x="4339073" y="2115151"/>
            <a:ext cx="400050" cy="5257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: униз 14">
            <a:extLst>
              <a:ext uri="{FF2B5EF4-FFF2-40B4-BE49-F238E27FC236}">
                <a16:creationId xmlns:a16="http://schemas.microsoft.com/office/drawing/2014/main" id="{F1BA3785-3C00-976A-8E71-5FCBB1D6E22D}"/>
              </a:ext>
            </a:extLst>
          </p:cNvPr>
          <p:cNvSpPr/>
          <p:nvPr/>
        </p:nvSpPr>
        <p:spPr>
          <a:xfrm rot="19272484" flipH="1">
            <a:off x="6415929" y="2115153"/>
            <a:ext cx="400050" cy="5257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B41B70-07AE-6F61-F8B6-52E430DA5C03}"/>
              </a:ext>
            </a:extLst>
          </p:cNvPr>
          <p:cNvSpPr txBox="1"/>
          <p:nvPr/>
        </p:nvSpPr>
        <p:spPr>
          <a:xfrm>
            <a:off x="7857074" y="3808513"/>
            <a:ext cx="3120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Requires O(1) time per symbol</a:t>
            </a:r>
            <a:endParaRPr lang="uk-UA" sz="2800" dirty="0">
              <a:solidFill>
                <a:srgbClr val="0000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778042-ADFE-EAD3-89F5-4C64E6C86B82}"/>
              </a:ext>
            </a:extLst>
          </p:cNvPr>
          <p:cNvSpPr txBox="1"/>
          <p:nvPr/>
        </p:nvSpPr>
        <p:spPr>
          <a:xfrm>
            <a:off x="1214537" y="3817396"/>
            <a:ext cx="2708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It is the time bottleneck</a:t>
            </a:r>
            <a:endParaRPr lang="uk-UA" sz="2800" dirty="0">
              <a:solidFill>
                <a:srgbClr val="0000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84E4AA-DF49-8F11-DFC6-522F503BAA94}"/>
              </a:ext>
            </a:extLst>
          </p:cNvPr>
          <p:cNvSpPr txBox="1"/>
          <p:nvPr/>
        </p:nvSpPr>
        <p:spPr>
          <a:xfrm>
            <a:off x="1305886" y="5358381"/>
            <a:ext cx="6466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Can we do it only a few times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or avoid it at all?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19" name="Стрілка: униз 18">
            <a:extLst>
              <a:ext uri="{FF2B5EF4-FFF2-40B4-BE49-F238E27FC236}">
                <a16:creationId xmlns:a16="http://schemas.microsoft.com/office/drawing/2014/main" id="{8671CC2D-9214-0CF4-600F-61CE8A3BFFD1}"/>
              </a:ext>
            </a:extLst>
          </p:cNvPr>
          <p:cNvSpPr/>
          <p:nvPr/>
        </p:nvSpPr>
        <p:spPr>
          <a:xfrm rot="19272484" flipV="1">
            <a:off x="3764803" y="4588087"/>
            <a:ext cx="400050" cy="5257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66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 idx="4294967295"/>
          </p:nvPr>
        </p:nvSpPr>
        <p:spPr>
          <a:xfrm>
            <a:off x="521208" y="326487"/>
            <a:ext cx="10908793" cy="64008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Idea in more details</a:t>
            </a:r>
            <a:endParaRPr lang="uk-UA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093572-632D-6874-5DBF-4ECFC4F3813C}"/>
              </a:ext>
            </a:extLst>
          </p:cNvPr>
          <p:cNvSpPr txBox="1"/>
          <p:nvPr/>
        </p:nvSpPr>
        <p:spPr>
          <a:xfrm>
            <a:off x="589273" y="1486245"/>
            <a:ext cx="11765065" cy="4819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600" dirty="0"/>
              <a:t>Use the fixed universal codeword set.</a:t>
            </a:r>
            <a:endParaRPr lang="uk-UA" sz="26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Arrange codewords in the order of increasing lengths.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600" dirty="0"/>
              <a:t>Maintain the list of symbols in the order of decreasing frequences.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600" dirty="0"/>
              <a:t>Store the boundaries of groups of symbols having a particular frequency.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When a symbol is read: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swap it with the first symbol having the same frequency;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increase</a:t>
            </a:r>
            <a:r>
              <a:rPr lang="en-US" sz="2600" dirty="0">
                <a:solidFill>
                  <a:schemeClr val="tx1"/>
                </a:solidFill>
              </a:rPr>
              <a:t> the lower boundary of the group of symbols having that frequency.</a:t>
            </a:r>
            <a:endParaRPr lang="uk-UA" sz="2600" dirty="0">
              <a:solidFill>
                <a:schemeClr val="tx1"/>
              </a:solidFill>
            </a:endParaRP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4812155A-CB3F-AAF3-C1CB-68729EB47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8</a:t>
            </a:fld>
            <a:endParaRPr lang="uk-UA" noProof="0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5DA918DE-0615-C534-2B49-C3AAE80F2B93}"/>
              </a:ext>
            </a:extLst>
          </p:cNvPr>
          <p:cNvSpPr/>
          <p:nvPr/>
        </p:nvSpPr>
        <p:spPr>
          <a:xfrm>
            <a:off x="5600699" y="197483"/>
            <a:ext cx="6367521" cy="1356997"/>
          </a:xfrm>
          <a:prstGeom prst="roundRect">
            <a:avLst>
              <a:gd name="adj" fmla="val 101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</a:rPr>
              <a:t>Zavadskyi</a:t>
            </a:r>
            <a:r>
              <a:rPr lang="en-US" sz="2000" dirty="0">
                <a:solidFill>
                  <a:schemeClr val="tx1"/>
                </a:solidFill>
              </a:rPr>
              <a:t>, I., Kovalchuk, M. Binary Mixed-Digit Data Compression Codes. In: String Processing and Information Retrieval. SPIRE 2023. Lecture Notes in Computer Science, vol 14240, pp. 381–392, 2023.</a:t>
            </a:r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9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E199391-11A4-4027-A789-AAB9FD7A75F3}"/>
              </a:ext>
            </a:extLst>
          </p:cNvPr>
          <p:cNvSpPr/>
          <p:nvPr/>
        </p:nvSpPr>
        <p:spPr>
          <a:xfrm>
            <a:off x="7453423" y="1531088"/>
            <a:ext cx="372140" cy="4616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F82BB2D7-4382-4A0D-A498-439D7801C98D}"/>
              </a:ext>
            </a:extLst>
          </p:cNvPr>
          <p:cNvSpPr/>
          <p:nvPr/>
        </p:nvSpPr>
        <p:spPr>
          <a:xfrm>
            <a:off x="6232165" y="3062598"/>
            <a:ext cx="464024" cy="34460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935DF3A5-EB7D-4734-AD49-D62040A43216}"/>
              </a:ext>
            </a:extLst>
          </p:cNvPr>
          <p:cNvSpPr/>
          <p:nvPr/>
        </p:nvSpPr>
        <p:spPr>
          <a:xfrm>
            <a:off x="8052179" y="4536343"/>
            <a:ext cx="464024" cy="34460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AB388DD1-983D-44ED-8818-3DD602DA3F4B}"/>
              </a:ext>
            </a:extLst>
          </p:cNvPr>
          <p:cNvSpPr/>
          <p:nvPr/>
        </p:nvSpPr>
        <p:spPr>
          <a:xfrm>
            <a:off x="8052179" y="3084394"/>
            <a:ext cx="464024" cy="34460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8" y="346365"/>
            <a:ext cx="10908793" cy="640080"/>
          </a:xfrm>
        </p:spPr>
        <p:txBody>
          <a:bodyPr rtlCol="0"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BCMix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(2,1,1,…) codeword set re-indexing</a:t>
            </a:r>
            <a:endParaRPr lang="uk-UA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56FFB-BE46-4AAD-AB1F-191DB0074416}"/>
              </a:ext>
            </a:extLst>
          </p:cNvPr>
          <p:cNvSpPr txBox="1"/>
          <p:nvPr/>
        </p:nvSpPr>
        <p:spPr>
          <a:xfrm>
            <a:off x="701749" y="1531088"/>
            <a:ext cx="829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(NYT)C(NYT)O(NYT)N(NYT)F(NYT)E(NYT)R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 N C E</a:t>
            </a:r>
            <a:endParaRPr lang="uk-UA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94C63-A29D-40AD-A140-EEA8147400DB}"/>
              </a:ext>
            </a:extLst>
          </p:cNvPr>
          <p:cNvSpPr txBox="1"/>
          <p:nvPr/>
        </p:nvSpPr>
        <p:spPr>
          <a:xfrm>
            <a:off x="2651617" y="2626001"/>
            <a:ext cx="66479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		11		6		NYT</a:t>
            </a:r>
          </a:p>
          <a:p>
            <a:r>
              <a:rPr lang="en-US" sz="2400" dirty="0"/>
              <a:t>1		001				</a:t>
            </a:r>
          </a:p>
          <a:p>
            <a:r>
              <a:rPr lang="en-US" sz="2400" dirty="0"/>
              <a:t>2		011		1		O</a:t>
            </a:r>
          </a:p>
          <a:p>
            <a:r>
              <a:rPr lang="en-US" sz="2400" dirty="0"/>
              <a:t>3		101		1		N	</a:t>
            </a:r>
          </a:p>
          <a:p>
            <a:r>
              <a:rPr lang="en-US" sz="2400" dirty="0"/>
              <a:t>4		0001		1		F</a:t>
            </a:r>
          </a:p>
          <a:p>
            <a:r>
              <a:rPr lang="en-US" sz="2400" dirty="0"/>
              <a:t>5		0101		1		</a:t>
            </a:r>
          </a:p>
          <a:p>
            <a:r>
              <a:rPr lang="en-US" sz="2400" dirty="0"/>
              <a:t>6		1001		1		R</a:t>
            </a:r>
          </a:p>
        </p:txBody>
      </p:sp>
      <p:sp>
        <p:nvSpPr>
          <p:cNvPr id="6" name="Дуга 5">
            <a:extLst>
              <a:ext uri="{FF2B5EF4-FFF2-40B4-BE49-F238E27FC236}">
                <a16:creationId xmlns:a16="http://schemas.microsoft.com/office/drawing/2014/main" id="{74E8C91D-8739-4072-9C53-F8C7228FFD2C}"/>
              </a:ext>
            </a:extLst>
          </p:cNvPr>
          <p:cNvSpPr/>
          <p:nvPr/>
        </p:nvSpPr>
        <p:spPr>
          <a:xfrm>
            <a:off x="8260228" y="3265070"/>
            <a:ext cx="740382" cy="1446027"/>
          </a:xfrm>
          <a:prstGeom prst="arc">
            <a:avLst>
              <a:gd name="adj1" fmla="val 16200000"/>
              <a:gd name="adj2" fmla="val 5330614"/>
            </a:avLst>
          </a:prstGeom>
          <a:ln w="28575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0CBD0E-3BD3-430F-B14F-F04A8F11EA2C}"/>
              </a:ext>
            </a:extLst>
          </p:cNvPr>
          <p:cNvSpPr txBox="1"/>
          <p:nvPr/>
        </p:nvSpPr>
        <p:spPr>
          <a:xfrm>
            <a:off x="8137824" y="3012441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  <a:endParaRPr lang="uk-UA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6AF756-306C-4E9A-8C0A-4C65696A5610}"/>
              </a:ext>
            </a:extLst>
          </p:cNvPr>
          <p:cNvSpPr txBox="1"/>
          <p:nvPr/>
        </p:nvSpPr>
        <p:spPr>
          <a:xfrm>
            <a:off x="8136407" y="445862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  <a:endParaRPr lang="uk-UA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5E0F11-8CD6-42CE-8BF5-56E886C0AC25}"/>
              </a:ext>
            </a:extLst>
          </p:cNvPr>
          <p:cNvSpPr txBox="1"/>
          <p:nvPr/>
        </p:nvSpPr>
        <p:spPr>
          <a:xfrm>
            <a:off x="6288488" y="2989132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endParaRPr lang="uk-UA" sz="2400" dirty="0"/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2B97D222-1968-9C73-EDD1-EE7D7EF8B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9860EDB8-5305-433F-BE41-D7A86D811DB3}" type="slidenum">
              <a:rPr lang="uk-UA" noProof="0" smtClean="0"/>
              <a:pPr rtl="0"/>
              <a:t>9</a:t>
            </a:fld>
            <a:endParaRPr lang="uk-UA" noProof="0" dirty="0"/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F1F8C5E4-E7C7-0591-D750-838F9206F1B8}"/>
              </a:ext>
            </a:extLst>
          </p:cNvPr>
          <p:cNvCxnSpPr/>
          <p:nvPr/>
        </p:nvCxnSpPr>
        <p:spPr>
          <a:xfrm>
            <a:off x="2274570" y="3011992"/>
            <a:ext cx="738378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6DAD7244-DB84-C87C-2E5D-35712AA79CC4}"/>
              </a:ext>
            </a:extLst>
          </p:cNvPr>
          <p:cNvCxnSpPr/>
          <p:nvPr/>
        </p:nvCxnSpPr>
        <p:spPr>
          <a:xfrm>
            <a:off x="2274570" y="3011350"/>
            <a:ext cx="738378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1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0235 0.2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0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1.11022E-16 -0.208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00052 0.067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62_TF10001108.potx" id="{21DC93A5-EE26-4E24-852B-A06E088E4749}" vid="{48810C3A-B3F2-4709-952B-86AE71353C0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2005</Words>
  <Application>Microsoft Office PowerPoint</Application>
  <PresentationFormat>Широкий екран</PresentationFormat>
  <Paragraphs>448</Paragraphs>
  <Slides>28</Slides>
  <Notes>28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47" baseType="lpstr">
      <vt:lpstr>Dotum</vt:lpstr>
      <vt:lpstr>Arial</vt:lpstr>
      <vt:lpstr>Arial Black</vt:lpstr>
      <vt:lpstr>Calibri</vt:lpstr>
      <vt:lpstr>Cambria Math</vt:lpstr>
      <vt:lpstr>CMMI12</vt:lpstr>
      <vt:lpstr>CMR10</vt:lpstr>
      <vt:lpstr>CMR12</vt:lpstr>
      <vt:lpstr>CMSY10</vt:lpstr>
      <vt:lpstr>Courier New</vt:lpstr>
      <vt:lpstr>LMMathItalic10-Regular</vt:lpstr>
      <vt:lpstr>LMMathSymbols10-Regular</vt:lpstr>
      <vt:lpstr>LMRoman10-Regular</vt:lpstr>
      <vt:lpstr>LMRoman7-Regular</vt:lpstr>
      <vt:lpstr>Segoe UI</vt:lpstr>
      <vt:lpstr>Segoe UI Light</vt:lpstr>
      <vt:lpstr>Symbol</vt:lpstr>
      <vt:lpstr>Times New Roman</vt:lpstr>
      <vt:lpstr>WelcomeDoc</vt:lpstr>
      <vt:lpstr>Best Practices in Adaptive Encoding</vt:lpstr>
      <vt:lpstr>Adaptive encoding</vt:lpstr>
      <vt:lpstr>Adaptive vs Static Compression</vt:lpstr>
      <vt:lpstr>Existing solutions (worst case complexity per symbol)</vt:lpstr>
      <vt:lpstr>Existing solutions (complexity per symbol)</vt:lpstr>
      <vt:lpstr>Existing solutions vs large alphabets </vt:lpstr>
      <vt:lpstr>Large alphabets – new algorithm idea</vt:lpstr>
      <vt:lpstr>Idea in more details</vt:lpstr>
      <vt:lpstr>BCMix(2,1,1,…) codeword set re-indexing</vt:lpstr>
      <vt:lpstr>BCMix(2,1,1,…) codeword set re-indexing</vt:lpstr>
      <vt:lpstr>BCMix(2,1,1,…) codeword set re-indexing</vt:lpstr>
      <vt:lpstr>Adaptive encoding with codeword set update</vt:lpstr>
      <vt:lpstr>Large alphabets – experimental results</vt:lpstr>
      <vt:lpstr>Existing solutions (complexity per symbol)</vt:lpstr>
      <vt:lpstr>Презентація PowerPoint</vt:lpstr>
      <vt:lpstr>Презентація PowerPoint</vt:lpstr>
      <vt:lpstr>Smoothing symbol probabilities </vt:lpstr>
      <vt:lpstr>Shannon codes</vt:lpstr>
      <vt:lpstr>Canonical codes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2019-11-30T05:41:08Z</dcterms:created>
  <dcterms:modified xsi:type="dcterms:W3CDTF">2025-08-25T08:00:34Z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